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1" r:id="rId4"/>
    <p:sldId id="290" r:id="rId5"/>
    <p:sldId id="295" r:id="rId6"/>
    <p:sldId id="296" r:id="rId7"/>
    <p:sldId id="293" r:id="rId8"/>
    <p:sldId id="301" r:id="rId9"/>
    <p:sldId id="302" r:id="rId10"/>
    <p:sldId id="303" r:id="rId11"/>
    <p:sldId id="304" r:id="rId12"/>
    <p:sldId id="305" r:id="rId13"/>
    <p:sldId id="323" r:id="rId14"/>
    <p:sldId id="324" r:id="rId15"/>
    <p:sldId id="325" r:id="rId16"/>
    <p:sldId id="291" r:id="rId17"/>
    <p:sldId id="307" r:id="rId18"/>
    <p:sldId id="311" r:id="rId19"/>
    <p:sldId id="312" r:id="rId20"/>
    <p:sldId id="308" r:id="rId21"/>
    <p:sldId id="309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6" r:id="rId31"/>
    <p:sldId id="335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  <p:sldId id="345" r:id="rId41"/>
    <p:sldId id="347" r:id="rId42"/>
    <p:sldId id="314" r:id="rId43"/>
    <p:sldId id="313" r:id="rId44"/>
    <p:sldId id="348" r:id="rId45"/>
    <p:sldId id="350" r:id="rId46"/>
    <p:sldId id="315" r:id="rId47"/>
    <p:sldId id="316" r:id="rId48"/>
    <p:sldId id="35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123-C43F-4981-994B-29A76B3D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F6474-ED37-4906-BADA-65F35130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DED28-DD22-4AB1-9056-3AB955F3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AEB6-B38C-4A29-B481-6C380EF0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DFE2-B8D2-4BE4-BD16-496A10E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39B7-10FA-4B31-962C-7DE210B0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EC82-D8BB-4191-B8AC-0767CD155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B106-1D72-4A48-871D-DD5012A9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7384-C049-497F-A8EA-6DBD2AE9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1C32-CE01-424C-86B3-1F7288BB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45995-ED91-4859-9C76-5E0B1BA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921DE-D8E7-49C3-B9FD-89FAFFB3C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EC6A-2487-4D95-8BAA-08D1AD04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538C-72F9-4A0C-9124-4EE9DAD3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9A76-8024-4ECB-B5A2-8C48B0C9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983D-5B16-4F33-BE70-BD0E3DE9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3322-AD01-4455-BBA4-3F7D0AE0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F0B1-8927-4EBC-A2A9-A206403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17AD-C585-49D8-A206-604CC285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1FEC-66B4-4818-877F-0CA4A019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CD11-25AC-4451-BCA8-9327CB0E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6417-B383-49D4-B9AF-DAD6865C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6AF4-0A16-4CC0-9048-B61CBED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040-5DB9-4723-BAB6-AF9C5D84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8B47-D7A8-4CC4-9B21-7C27FD11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A857-1F2C-488D-A5E2-4380D491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7B76-A0C9-4782-A2FE-FB567461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9F93C-864D-4D0B-9681-4A7CE7BC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3A58-CDEF-4136-9929-D6BEA224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6F248-60A6-4BF9-A769-1266D049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67CE-8594-44BF-B680-F3F121B5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078F-18B4-4BE5-A659-C6D01698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90F1-D217-4E61-90B7-87CAC43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8D7E1-E1B4-4873-8288-6A65CE55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88981-33DB-4FEF-AF84-7AC32E6B5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C358-258A-4E1D-A7B4-3494CD13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E6EB5-CF10-498A-972B-63D65522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ED6B-04B7-44F0-9044-75404E93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06D87-8D77-4646-8534-5CFEAED4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3642-0FAA-4633-946A-D8C33650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EA6B-63DD-456A-A2D1-E147E7D4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C284D-E3F8-49D7-BDE9-713558B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41F19-8A09-450E-944C-76B3A917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BB264-0A1B-44C2-8175-5CC1B519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052D1-DDA7-4091-90E6-47E8D739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ED6A-3DDC-42A0-BE93-08C9C6E3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CE03-7A33-4B8A-A8B0-C071AAE0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72A3-B445-4256-959D-1BE7F1BB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C4FC-6607-491B-8F17-4F2913A8F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67EA-9ADF-4443-B62E-A286435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316A-4C90-4FE4-B00B-19C41350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CEE9-B367-46EE-B8D9-DA2EDF52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C2B2-AFC1-49A0-9FD3-6875674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1B220-51FC-4C14-A282-3CB2C8336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B7BB-C49D-4C52-B45D-A6F87D6D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B7C1-8B9B-4CEC-B49F-88B6E236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64B88-07A2-4DDE-86B1-87E93247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F5A5-39FB-4A56-8045-F7C030D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FC432-7191-4DE3-89A3-8FB524EC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AB3F-1D78-421F-A098-37A5C628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424-4948-4DC4-A987-9E88BFD96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EF04-4938-44CB-B1BA-6C82E004052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0EA2-E192-454B-BA28-DB1C3B84F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FBE4-82F7-4491-8540-DB27A4D2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7BAA-8255-4423-A7EF-930785BD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cs.emory.edu/~cheung/Courses/355/Syllabus/9-virtual-mem/LRU-replace.html" TargetMode="External"/><Relationship Id="rId3" Type="http://schemas.openxmlformats.org/officeDocument/2006/relationships/hyperlink" Target="https://www.youtube.com/watch?v=mCF5XNn_xfA" TargetMode="External"/><Relationship Id="rId7" Type="http://schemas.openxmlformats.org/officeDocument/2006/relationships/hyperlink" Target="https://en.wikipedia.org/wiki/Locality_of_reference#:~:text=In%20computer%20science%2C%20locality%20of,a%20short%20period%20of%20time.&amp;text=Temporal%20locality%20refers%20to%20the,a%20relatively%20small%20time%20duration." TargetMode="External"/><Relationship Id="rId2" Type="http://schemas.openxmlformats.org/officeDocument/2006/relationships/hyperlink" Target="https://www.youtube.com/watch?v=3eriC-pIQK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cmu.edu/afs/cs/academic/class/15213-s15/www/recitations/recitation-7.pdf" TargetMode="External"/><Relationship Id="rId5" Type="http://schemas.openxmlformats.org/officeDocument/2006/relationships/hyperlink" Target="https://en.wikipedia.org/wiki/Cache_placement_policies" TargetMode="External"/><Relationship Id="rId4" Type="http://schemas.openxmlformats.org/officeDocument/2006/relationships/hyperlink" Target="https://www.youtube.com/watch?v=j5PUJllPPV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B27F-A44F-4759-92CE-46E410D06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Mapping, Cache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4A69C-9719-4DAC-AB56-4EB42FC3B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DFE5-B875-4440-A7CD-34CA4C63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234E7-B52E-4B5F-B17C-CE09C973E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1043"/>
            <a:ext cx="10515600" cy="176945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0AAE13-4D19-4D2D-8A6C-44B92AC2BA98}"/>
              </a:ext>
            </a:extLst>
          </p:cNvPr>
          <p:cNvCxnSpPr>
            <a:cxnSpLocks/>
          </p:cNvCxnSpPr>
          <p:nvPr/>
        </p:nvCxnSpPr>
        <p:spPr>
          <a:xfrm>
            <a:off x="3657600" y="2206487"/>
            <a:ext cx="377687" cy="116058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E5D9-77E2-42F7-A203-8F970583E6B3}"/>
              </a:ext>
            </a:extLst>
          </p:cNvPr>
          <p:cNvSpPr txBox="1"/>
          <p:nvPr/>
        </p:nvSpPr>
        <p:spPr>
          <a:xfrm>
            <a:off x="1570383" y="3490930"/>
            <a:ext cx="38464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Address:  </a:t>
            </a:r>
            <a:r>
              <a:rPr lang="en-US" sz="2600" dirty="0">
                <a:highlight>
                  <a:srgbClr val="FFFF00"/>
                </a:highlight>
              </a:rPr>
              <a:t>000000</a:t>
            </a:r>
            <a:r>
              <a:rPr lang="en-US" sz="2600" dirty="0">
                <a:highlight>
                  <a:srgbClr val="00FFFF"/>
                </a:highlight>
              </a:rPr>
              <a:t>1001</a:t>
            </a:r>
            <a:r>
              <a:rPr lang="en-US" sz="2600" dirty="0">
                <a:highlight>
                  <a:srgbClr val="00FF00"/>
                </a:highlight>
              </a:rPr>
              <a:t>00</a:t>
            </a:r>
          </a:p>
          <a:p>
            <a:endParaRPr lang="en-US" sz="2600" dirty="0">
              <a:highlight>
                <a:srgbClr val="00FF00"/>
              </a:highlight>
            </a:endParaRPr>
          </a:p>
          <a:p>
            <a:r>
              <a:rPr lang="en-US" sz="2600" dirty="0">
                <a:highlight>
                  <a:srgbClr val="00FF00"/>
                </a:highlight>
              </a:rPr>
              <a:t>Block Offset : 0</a:t>
            </a:r>
          </a:p>
          <a:p>
            <a:r>
              <a:rPr lang="en-US" sz="2600" dirty="0">
                <a:highlight>
                  <a:srgbClr val="00FFFF"/>
                </a:highlight>
              </a:rPr>
              <a:t>Set/Line Index = 0x9 </a:t>
            </a:r>
          </a:p>
          <a:p>
            <a:r>
              <a:rPr lang="en-US" sz="2600" dirty="0">
                <a:highlight>
                  <a:srgbClr val="FFFF00"/>
                </a:highlight>
              </a:rPr>
              <a:t>Tag: 0x0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78B3F9-D242-4B67-BC48-DAA229D6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23" y="3254375"/>
            <a:ext cx="4686300" cy="32385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E92617-4FC5-404B-810F-33F1800C7BAA}"/>
              </a:ext>
            </a:extLst>
          </p:cNvPr>
          <p:cNvSpPr/>
          <p:nvPr/>
        </p:nvSpPr>
        <p:spPr>
          <a:xfrm>
            <a:off x="5933661" y="4123428"/>
            <a:ext cx="612353" cy="1754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8C849-44F3-4121-A05F-43AC13AC3E15}"/>
              </a:ext>
            </a:extLst>
          </p:cNvPr>
          <p:cNvSpPr/>
          <p:nvPr/>
        </p:nvSpPr>
        <p:spPr>
          <a:xfrm>
            <a:off x="8693963" y="4006413"/>
            <a:ext cx="526773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9E28-1E10-467B-9706-33CAA05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47981-00D2-4303-BD75-938D37DB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24" y="2060511"/>
            <a:ext cx="11242192" cy="3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EC06-6E84-4803-824F-3E3E8AB0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A3B6FF9-D0F7-465F-985B-6816661C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7" y="1182966"/>
            <a:ext cx="11162118" cy="163328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DAE783-B148-4C0B-863A-D937B693BD73}"/>
              </a:ext>
            </a:extLst>
          </p:cNvPr>
          <p:cNvCxnSpPr>
            <a:cxnSpLocks/>
          </p:cNvCxnSpPr>
          <p:nvPr/>
        </p:nvCxnSpPr>
        <p:spPr>
          <a:xfrm>
            <a:off x="3415032" y="1755611"/>
            <a:ext cx="197708" cy="16733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D81FB8-7C46-402E-999E-3AFE0807F755}"/>
              </a:ext>
            </a:extLst>
          </p:cNvPr>
          <p:cNvSpPr txBox="1"/>
          <p:nvPr/>
        </p:nvSpPr>
        <p:spPr>
          <a:xfrm>
            <a:off x="597288" y="3467100"/>
            <a:ext cx="38464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Address: </a:t>
            </a:r>
            <a:r>
              <a:rPr lang="en-US" sz="2600" dirty="0">
                <a:highlight>
                  <a:srgbClr val="FFFF00"/>
                </a:highlight>
              </a:rPr>
              <a:t>0100001</a:t>
            </a:r>
            <a:r>
              <a:rPr lang="en-US" sz="2600" dirty="0">
                <a:highlight>
                  <a:srgbClr val="00FFFF"/>
                </a:highlight>
              </a:rPr>
              <a:t>101</a:t>
            </a:r>
            <a:r>
              <a:rPr lang="en-US" sz="2600" dirty="0">
                <a:highlight>
                  <a:srgbClr val="00FF00"/>
                </a:highlight>
              </a:rPr>
              <a:t>01</a:t>
            </a:r>
          </a:p>
          <a:p>
            <a:endParaRPr lang="en-US" sz="2600" dirty="0">
              <a:highlight>
                <a:srgbClr val="00FF00"/>
              </a:highlight>
            </a:endParaRPr>
          </a:p>
          <a:p>
            <a:r>
              <a:rPr lang="en-US" sz="2600" dirty="0">
                <a:highlight>
                  <a:srgbClr val="00FF00"/>
                </a:highlight>
              </a:rPr>
              <a:t>Block Offset = 1</a:t>
            </a:r>
          </a:p>
          <a:p>
            <a:r>
              <a:rPr lang="en-US" sz="2600" dirty="0">
                <a:highlight>
                  <a:srgbClr val="00FFFF"/>
                </a:highlight>
              </a:rPr>
              <a:t>Set Index = 5 = 0x5  </a:t>
            </a:r>
          </a:p>
          <a:p>
            <a:r>
              <a:rPr lang="en-US" sz="2600" dirty="0">
                <a:highlight>
                  <a:srgbClr val="FFFF00"/>
                </a:highlight>
              </a:rPr>
              <a:t>Tag =  0x21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FBBE6-2734-4579-B7FC-1FB9A25E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87" y="3085130"/>
            <a:ext cx="7459101" cy="284674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58E92-7F79-40A5-A31B-8349BA595BC0}"/>
              </a:ext>
            </a:extLst>
          </p:cNvPr>
          <p:cNvSpPr/>
          <p:nvPr/>
        </p:nvSpPr>
        <p:spPr>
          <a:xfrm>
            <a:off x="3944223" y="5137393"/>
            <a:ext cx="612353" cy="1754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3E35A-02E3-468B-819E-C6C69608EA71}"/>
              </a:ext>
            </a:extLst>
          </p:cNvPr>
          <p:cNvSpPr/>
          <p:nvPr/>
        </p:nvSpPr>
        <p:spPr>
          <a:xfrm>
            <a:off x="6607239" y="5026336"/>
            <a:ext cx="526773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4D95-8175-43CD-990D-E2671F73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870BF96-F2B9-40D2-9F68-4089EEB31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99" y="1898376"/>
            <a:ext cx="9772578" cy="4055164"/>
          </a:xfrm>
        </p:spPr>
      </p:pic>
    </p:spTree>
    <p:extLst>
      <p:ext uri="{BB962C8B-B14F-4D97-AF65-F5344CB8AC3E}">
        <p14:creationId xmlns:p14="http://schemas.microsoft.com/office/powerpoint/2010/main" val="396186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4D95-8175-43CD-990D-E2671F73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5DE11B5A-4ABE-4DFC-ACBF-B2BCBD4FE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45" y="1581184"/>
            <a:ext cx="8352356" cy="5276816"/>
          </a:xfrm>
        </p:spPr>
      </p:pic>
    </p:spTree>
    <p:extLst>
      <p:ext uri="{BB962C8B-B14F-4D97-AF65-F5344CB8AC3E}">
        <p14:creationId xmlns:p14="http://schemas.microsoft.com/office/powerpoint/2010/main" val="188900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97CB2AC-EB44-4FC6-98B3-B2F6B187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" y="202459"/>
            <a:ext cx="4890053" cy="6529281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A1F3B9-F38A-4CDF-A70D-7DC478C57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01" y="139054"/>
            <a:ext cx="5041669" cy="63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05FC2-E544-42EB-9DF3-AE12A9F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5F959-97CF-4858-975B-5FCB5F431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1CF-6F7F-48C0-9547-7FBDE333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DFF-F5DE-4E08-ABBC-4BBD429C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cache simulator is NOT a cache!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Memory contents are NOT stored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offsets are NOT used – don’t worry about the  </a:t>
            </a:r>
            <a:r>
              <a:rPr lang="en-US" b="1" i="1" dirty="0"/>
              <a:t>b</a:t>
            </a:r>
            <a:r>
              <a:rPr lang="en-US" dirty="0"/>
              <a:t> bits in your address.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Simply count hits, misses, and evictions</a:t>
            </a:r>
          </a:p>
          <a:p>
            <a:pPr lvl="1"/>
            <a:endParaRPr lang="en-US" dirty="0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492CF1D-3305-47D0-847C-59560E9E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5" y="705387"/>
            <a:ext cx="5369981" cy="15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0164-52EF-420F-BF48-F2D490D2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Understanding the Command Line Arguments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FE149D-7987-41D1-8FB1-B0276F4E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44" y="2246243"/>
            <a:ext cx="9177330" cy="3776869"/>
          </a:xfrm>
        </p:spPr>
      </p:pic>
    </p:spTree>
    <p:extLst>
      <p:ext uri="{BB962C8B-B14F-4D97-AF65-F5344CB8AC3E}">
        <p14:creationId xmlns:p14="http://schemas.microsoft.com/office/powerpoint/2010/main" val="243208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0164-52EF-420F-BF48-F2D490D2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Understanding the Command Line Arguments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1DA172-65B0-4704-BE81-769CF3BC3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3" y="2196548"/>
            <a:ext cx="7657834" cy="37669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C4E2D-0682-4FE2-A351-18B59F56E6D9}"/>
              </a:ext>
            </a:extLst>
          </p:cNvPr>
          <p:cNvSpPr txBox="1"/>
          <p:nvPr/>
        </p:nvSpPr>
        <p:spPr>
          <a:xfrm>
            <a:off x="7842057" y="2653748"/>
            <a:ext cx="325995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Cross-check your results with the results obtained by the reference simulator </a:t>
            </a:r>
            <a:r>
              <a:rPr lang="en-US" sz="2400" i="1" dirty="0" err="1"/>
              <a:t>csim</a:t>
            </a:r>
            <a:r>
              <a:rPr lang="en-US" sz="2400" i="1" dirty="0"/>
              <a:t>-ref</a:t>
            </a:r>
          </a:p>
        </p:txBody>
      </p:sp>
    </p:spTree>
    <p:extLst>
      <p:ext uri="{BB962C8B-B14F-4D97-AF65-F5344CB8AC3E}">
        <p14:creationId xmlns:p14="http://schemas.microsoft.com/office/powerpoint/2010/main" val="34572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Main Memory Block can be mapped to any Cache line.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Advantage</a:t>
            </a:r>
          </a:p>
          <a:p>
            <a:pPr lvl="2"/>
            <a:r>
              <a:rPr lang="en-US" dirty="0"/>
              <a:t> Better Cache Hit Rate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Slow because the valid bit and tag of every cache line has to be compared.</a:t>
            </a:r>
          </a:p>
          <a:p>
            <a:pPr lvl="2"/>
            <a:r>
              <a:rPr lang="en-US" dirty="0"/>
              <a:t>Expensive due to the high cost of associative-comparison hardware.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D19-DA7A-476B-A6B0-E85F0729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1"/>
            <a:ext cx="10515600" cy="1325563"/>
          </a:xfrm>
        </p:spPr>
        <p:txBody>
          <a:bodyPr/>
          <a:lstStyle/>
          <a:p>
            <a:r>
              <a:rPr lang="en-US" dirty="0"/>
              <a:t>Step 2 : Understanding the Trace files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A87BF44-5FA5-47E1-8C46-E6EE2F5D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49" y="2047217"/>
            <a:ext cx="4289746" cy="18688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9A84E78-224C-4E7A-A3FA-746CE0D9A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5" y="4211652"/>
            <a:ext cx="10408650" cy="1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3F6E-9CB0-4803-ABEF-1F03BBCD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68"/>
            <a:ext cx="10515600" cy="1325563"/>
          </a:xfrm>
        </p:spPr>
        <p:txBody>
          <a:bodyPr/>
          <a:lstStyle/>
          <a:p>
            <a:r>
              <a:rPr lang="en-US" dirty="0"/>
              <a:t>Step 2 : Understanding the Trace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7EDD-BB9E-46B1-BF79-F8F7C69F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31"/>
            <a:ext cx="10515600" cy="48310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Instruction loads (I)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ignored</a:t>
            </a:r>
            <a:r>
              <a:rPr lang="en-US" dirty="0"/>
              <a:t>, since we are interested in evaluating data cache performance.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</a:rPr>
              <a:t>load/store </a:t>
            </a:r>
            <a:r>
              <a:rPr lang="en-US" dirty="0"/>
              <a:t>means </a:t>
            </a:r>
            <a:r>
              <a:rPr lang="en-US" b="1" dirty="0">
                <a:solidFill>
                  <a:srgbClr val="FF0000"/>
                </a:solidFill>
              </a:rPr>
              <a:t>1 memory access.</a:t>
            </a:r>
          </a:p>
          <a:p>
            <a:pPr lvl="1"/>
            <a:r>
              <a:rPr lang="en-US" dirty="0"/>
              <a:t>Can cause at most one cache miss.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Data modify (M)</a:t>
            </a:r>
            <a:r>
              <a:rPr lang="en-US" dirty="0"/>
              <a:t> is treated as a load followed by a store to the same address. </a:t>
            </a:r>
            <a:r>
              <a:rPr lang="en-US" b="1" dirty="0">
                <a:solidFill>
                  <a:srgbClr val="FF0000"/>
                </a:solidFill>
              </a:rPr>
              <a:t>2 Memory Accesses.</a:t>
            </a:r>
          </a:p>
          <a:p>
            <a:pPr lvl="1"/>
            <a:r>
              <a:rPr lang="en-US" dirty="0"/>
              <a:t>Hence, an M operation can result in two cache hits, or a miss and a hit plus a possible eviction.</a:t>
            </a:r>
          </a:p>
          <a:p>
            <a:endParaRPr lang="en-US" dirty="0"/>
          </a:p>
          <a:p>
            <a:r>
              <a:rPr lang="en-US" dirty="0"/>
              <a:t>Assume that memory accesses are aligned properly, such that a single memory access never crosses block boundaries. By making this assumption, you can </a:t>
            </a:r>
            <a:r>
              <a:rPr lang="en-US" b="1" dirty="0">
                <a:solidFill>
                  <a:srgbClr val="FF0000"/>
                </a:solidFill>
              </a:rPr>
              <a:t>ignore the request sizes </a:t>
            </a:r>
            <a:r>
              <a:rPr lang="en-US" dirty="0"/>
              <a:t>in the </a:t>
            </a:r>
            <a:r>
              <a:rPr lang="en-US" dirty="0" err="1"/>
              <a:t>valgrind</a:t>
            </a:r>
            <a:r>
              <a:rPr lang="en-US" dirty="0"/>
              <a:t> traces.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9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B91E4-2A1A-4D9E-96FB-EABD5D211FF5}"/>
                  </a:ext>
                </a:extLst>
              </p:cNvPr>
              <p:cNvSpPr txBox="1"/>
              <p:nvPr/>
            </p:nvSpPr>
            <p:spPr>
              <a:xfrm>
                <a:off x="430696" y="2952920"/>
                <a:ext cx="5317435" cy="2835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Number of bits for set Index 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Number of sets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Number of lines per set =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Total Number of Lines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∗ 2=2∗2=4 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Number of bits for byte offset 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Block Size/Line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B91E4-2A1A-4D9E-96FB-EABD5D21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6" y="2952920"/>
                <a:ext cx="5317435" cy="2835841"/>
              </a:xfrm>
              <a:prstGeom prst="rect">
                <a:avLst/>
              </a:prstGeom>
              <a:blipFill>
                <a:blip r:embed="rId2"/>
                <a:stretch>
                  <a:fillRect l="-1373" t="-1068" b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58371"/>
              </p:ext>
            </p:extLst>
          </p:nvPr>
        </p:nvGraphicFramePr>
        <p:xfrm>
          <a:off x="8369785" y="3312592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9150106" y="2678320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7633252" y="3340688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6485139" y="3457768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96958"/>
              </p:ext>
            </p:extLst>
          </p:nvPr>
        </p:nvGraphicFramePr>
        <p:xfrm>
          <a:off x="11281546" y="3312591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1237373" y="2555209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4007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/>
        </p:nvGraphicFramePr>
        <p:xfrm>
          <a:off x="8369785" y="3312592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9150106" y="2678320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7633252" y="3340688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6485139" y="3457768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/>
        </p:nvGraphicFramePr>
        <p:xfrm>
          <a:off x="11281546" y="3312591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1237373" y="2555209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430696" y="3429000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1093371" y="5461367"/>
            <a:ext cx="347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Ignore I operations</a:t>
            </a:r>
          </a:p>
        </p:txBody>
      </p:sp>
    </p:spTree>
    <p:extLst>
      <p:ext uri="{BB962C8B-B14F-4D97-AF65-F5344CB8AC3E}">
        <p14:creationId xmlns:p14="http://schemas.microsoft.com/office/powerpoint/2010/main" val="36265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/>
        </p:nvGraphicFramePr>
        <p:xfrm>
          <a:off x="8369785" y="3312592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9150106" y="2678320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7633252" y="3340688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6485139" y="3457768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/>
        </p:nvGraphicFramePr>
        <p:xfrm>
          <a:off x="11281546" y="3312591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1237373" y="2555209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430696" y="3746672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20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000000…00000010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4718D-7576-41A8-A4E1-FE8999EAB7C2}"/>
              </a:ext>
            </a:extLst>
          </p:cNvPr>
          <p:cNvSpPr txBox="1"/>
          <p:nvPr/>
        </p:nvSpPr>
        <p:spPr>
          <a:xfrm>
            <a:off x="7245316" y="793276"/>
            <a:ext cx="23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Cache MISS!</a:t>
            </a:r>
          </a:p>
        </p:txBody>
      </p:sp>
    </p:spTree>
    <p:extLst>
      <p:ext uri="{BB962C8B-B14F-4D97-AF65-F5344CB8AC3E}">
        <p14:creationId xmlns:p14="http://schemas.microsoft.com/office/powerpoint/2010/main" val="26574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4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77792"/>
              </p:ext>
            </p:extLst>
          </p:nvPr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7983231" y="2351488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5542816" y="2967251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4737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430696" y="3746672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20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000000…00000010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7B0D2D13-E366-4D7D-B3F2-5EF6C9E1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34376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C603A5-829D-4571-ACE1-717B4127361C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CD487-FA89-493F-9E25-2268FB699A38}"/>
              </a:ext>
            </a:extLst>
          </p:cNvPr>
          <p:cNvSpPr txBox="1"/>
          <p:nvPr/>
        </p:nvSpPr>
        <p:spPr>
          <a:xfrm>
            <a:off x="7633252" y="824948"/>
            <a:ext cx="328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the Cache</a:t>
            </a:r>
          </a:p>
        </p:txBody>
      </p:sp>
    </p:spTree>
    <p:extLst>
      <p:ext uri="{BB962C8B-B14F-4D97-AF65-F5344CB8AC3E}">
        <p14:creationId xmlns:p14="http://schemas.microsoft.com/office/powerpoint/2010/main" val="199579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/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7983231" y="2351488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5542816" y="2967251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7792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513752" y="4080355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25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000000…00000011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7B0D2D13-E366-4D7D-B3F2-5EF6C9E1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74832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C603A5-829D-4571-ACE1-717B4127361C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15DF0-AB02-45DC-8EDE-FFFD26386A75}"/>
              </a:ext>
            </a:extLst>
          </p:cNvPr>
          <p:cNvSpPr txBox="1"/>
          <p:nvPr/>
        </p:nvSpPr>
        <p:spPr>
          <a:xfrm>
            <a:off x="5049079" y="267422"/>
            <a:ext cx="5651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Operation M means 2 memory accesses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1</a:t>
            </a:r>
            <a:r>
              <a:rPr lang="en-US" sz="2400" baseline="30000" dirty="0">
                <a:cs typeface="Aharoni" panose="020B0604020202020204" pitchFamily="2" charset="-79"/>
              </a:rPr>
              <a:t>st</a:t>
            </a:r>
            <a:r>
              <a:rPr lang="en-US" sz="2400" dirty="0">
                <a:cs typeface="Aharoni" panose="020B0604020202020204" pitchFamily="2" charset="-79"/>
              </a:rPr>
              <a:t> access: </a:t>
            </a:r>
            <a:r>
              <a:rPr lang="en-US" sz="2400" dirty="0">
                <a:solidFill>
                  <a:srgbClr val="FF0000"/>
                </a:solidFill>
                <a:cs typeface="Aharoni" panose="020B0604020202020204" pitchFamily="2" charset="-79"/>
              </a:rPr>
              <a:t>Cache MISS!</a:t>
            </a:r>
          </a:p>
        </p:txBody>
      </p:sp>
    </p:spTree>
    <p:extLst>
      <p:ext uri="{BB962C8B-B14F-4D97-AF65-F5344CB8AC3E}">
        <p14:creationId xmlns:p14="http://schemas.microsoft.com/office/powerpoint/2010/main" val="26289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2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EAC1FE-6021-4DC7-9D20-5194A74C3035}"/>
              </a:ext>
            </a:extLst>
          </p:cNvPr>
          <p:cNvGraphicFramePr>
            <a:graphicFrameLocks noGrp="1"/>
          </p:cNvGraphicFramePr>
          <p:nvPr/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7983231" y="2351488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1B61-7ED3-48D2-A4E4-85083BB08891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B0D12A-D92C-4BBF-8A36-FC20997B1E9A}"/>
              </a:ext>
            </a:extLst>
          </p:cNvPr>
          <p:cNvGrpSpPr/>
          <p:nvPr/>
        </p:nvGrpSpPr>
        <p:grpSpPr>
          <a:xfrm>
            <a:off x="5542816" y="2967251"/>
            <a:ext cx="1148113" cy="1797162"/>
            <a:chOff x="6503911" y="3466902"/>
            <a:chExt cx="1148113" cy="1797162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E4613EC-91AB-428C-9E3D-95C603296792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A36C8-D1E7-4B34-9784-42F4F50920EE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E135618C-1423-49EF-8FDC-895A029E7F13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95B16-A433-4AB1-A5B4-FCFA5DAF5E37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F46FB10-F20F-454D-B060-D3337E8D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48868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513752" y="4080355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25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000000…00000011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7B0D2D13-E366-4D7D-B3F2-5EF6C9E1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33627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0..0011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C603A5-829D-4571-ACE1-717B4127361C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43DE-2BFD-4DFB-80DC-89DC616C66F4}"/>
              </a:ext>
            </a:extLst>
          </p:cNvPr>
          <p:cNvSpPr txBox="1"/>
          <p:nvPr/>
        </p:nvSpPr>
        <p:spPr>
          <a:xfrm>
            <a:off x="5049079" y="267422"/>
            <a:ext cx="5651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Operation M means 2 memory accesses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1</a:t>
            </a:r>
            <a:r>
              <a:rPr lang="en-US" sz="2400" baseline="30000" dirty="0">
                <a:cs typeface="Aharoni" panose="020B0604020202020204" pitchFamily="2" charset="-79"/>
              </a:rPr>
              <a:t>st</a:t>
            </a:r>
            <a:r>
              <a:rPr lang="en-US" sz="2400" dirty="0">
                <a:cs typeface="Aharoni" panose="020B0604020202020204" pitchFamily="2" charset="-79"/>
              </a:rPr>
              <a:t> access: </a:t>
            </a:r>
            <a:r>
              <a:rPr lang="en-US" sz="2400" dirty="0">
                <a:solidFill>
                  <a:srgbClr val="FF0000"/>
                </a:solidFill>
                <a:cs typeface="Aharoni" panose="020B0604020202020204" pitchFamily="2" charset="-79"/>
              </a:rPr>
              <a:t>Cache MISS!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Update the Cache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B0604020202020204" pitchFamily="2" charset="-79"/>
              </a:rPr>
              <a:t>2</a:t>
            </a:r>
            <a:r>
              <a:rPr lang="en-US" sz="2400" baseline="30000" dirty="0">
                <a:cs typeface="Aharoni" panose="020B0604020202020204" pitchFamily="2" charset="-79"/>
              </a:rPr>
              <a:t>nd</a:t>
            </a:r>
            <a:r>
              <a:rPr lang="en-US" sz="2400" dirty="0">
                <a:cs typeface="Aharoni" panose="020B0604020202020204" pitchFamily="2" charset="-79"/>
              </a:rPr>
              <a:t> access: </a:t>
            </a:r>
            <a:r>
              <a:rPr lang="en-US" sz="2400" dirty="0">
                <a:solidFill>
                  <a:srgbClr val="FF0000"/>
                </a:solidFill>
                <a:cs typeface="Aharoni" panose="020B0604020202020204" pitchFamily="2" charset="-79"/>
              </a:rPr>
              <a:t>Cache HIT!</a:t>
            </a:r>
          </a:p>
        </p:txBody>
      </p:sp>
    </p:spTree>
    <p:extLst>
      <p:ext uri="{BB962C8B-B14F-4D97-AF65-F5344CB8AC3E}">
        <p14:creationId xmlns:p14="http://schemas.microsoft.com/office/powerpoint/2010/main" val="32804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7983231" y="2351488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541612" y="4403615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35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000000…00000100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15DF0-AB02-45DC-8EDE-FFFD26386A75}"/>
              </a:ext>
            </a:extLst>
          </p:cNvPr>
          <p:cNvSpPr txBox="1"/>
          <p:nvPr/>
        </p:nvSpPr>
        <p:spPr>
          <a:xfrm>
            <a:off x="6298080" y="423462"/>
            <a:ext cx="25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Cache MISS!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730BBD0E-C779-4A5D-9718-B28A62767B4F}"/>
              </a:ext>
            </a:extLst>
          </p:cNvPr>
          <p:cNvGraphicFramePr>
            <a:graphicFrameLocks noGrp="1"/>
          </p:cNvGraphicFramePr>
          <p:nvPr/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12799F8-E3E6-42AB-A510-B8F05E9919E0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8C1B4E-9286-4767-A8E2-9994AF7F3416}"/>
              </a:ext>
            </a:extLst>
          </p:cNvPr>
          <p:cNvGrpSpPr/>
          <p:nvPr/>
        </p:nvGrpSpPr>
        <p:grpSpPr>
          <a:xfrm>
            <a:off x="5542816" y="2967251"/>
            <a:ext cx="1148113" cy="1797162"/>
            <a:chOff x="6503911" y="3466902"/>
            <a:chExt cx="1148113" cy="1797162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7254328D-1536-4994-892F-267AEEAA48E8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DAADC3-4F17-46A4-BA50-485FCCD9493C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DC8656BB-C21F-4992-B6C2-D5AA0BBEFC77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81B65F-9B6B-4BDA-B69A-E7D9E7A1E89F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2935F04-65F5-4482-8175-30B0EE2F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6696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graphicFrame>
        <p:nvGraphicFramePr>
          <p:cNvPr id="37" name="Table 12">
            <a:extLst>
              <a:ext uri="{FF2B5EF4-FFF2-40B4-BE49-F238E27FC236}">
                <a16:creationId xmlns:a16="http://schemas.microsoft.com/office/drawing/2014/main" id="{631344DB-2F5E-4932-B8A4-6F14B73E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85281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C44B42-7728-4F21-95D3-E147705DF7A7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285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2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8201440" y="2349106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541612" y="4403615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35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000000…00000100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15DF0-AB02-45DC-8EDE-FFFD26386A75}"/>
              </a:ext>
            </a:extLst>
          </p:cNvPr>
          <p:cNvSpPr txBox="1"/>
          <p:nvPr/>
        </p:nvSpPr>
        <p:spPr>
          <a:xfrm>
            <a:off x="6298080" y="423462"/>
            <a:ext cx="374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haroni" panose="020B0604020202020204" pitchFamily="2" charset="-79"/>
              </a:rPr>
              <a:t>Update the cache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730BBD0E-C779-4A5D-9718-B28A62767B4F}"/>
              </a:ext>
            </a:extLst>
          </p:cNvPr>
          <p:cNvGraphicFramePr>
            <a:graphicFrameLocks noGrp="1"/>
          </p:cNvGraphicFramePr>
          <p:nvPr/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12799F8-E3E6-42AB-A510-B8F05E9919E0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8C1B4E-9286-4767-A8E2-9994AF7F3416}"/>
              </a:ext>
            </a:extLst>
          </p:cNvPr>
          <p:cNvGrpSpPr/>
          <p:nvPr/>
        </p:nvGrpSpPr>
        <p:grpSpPr>
          <a:xfrm>
            <a:off x="5598535" y="3104191"/>
            <a:ext cx="1148113" cy="1797162"/>
            <a:chOff x="6503911" y="3466902"/>
            <a:chExt cx="1148113" cy="1797162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7254328D-1536-4994-892F-267AEEAA48E8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DAADC3-4F17-46A4-BA50-485FCCD9493C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DC8656BB-C21F-4992-B6C2-D5AA0BBEFC77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81B65F-9B6B-4BDA-B69A-E7D9E7A1E89F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2935F04-65F5-4482-8175-30B0EE2F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28776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graphicFrame>
        <p:nvGraphicFramePr>
          <p:cNvPr id="37" name="Table 12">
            <a:extLst>
              <a:ext uri="{FF2B5EF4-FFF2-40B4-BE49-F238E27FC236}">
                <a16:creationId xmlns:a16="http://schemas.microsoft.com/office/drawing/2014/main" id="{631344DB-2F5E-4932-B8A4-6F14B73E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36047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0..0100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C44B42-7728-4F21-95D3-E147705DF7A7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5852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6209483" cy="1325563"/>
          </a:xfrm>
        </p:spPr>
        <p:txBody>
          <a:bodyPr/>
          <a:lstStyle/>
          <a:p>
            <a:r>
              <a:rPr lang="en-US" dirty="0"/>
              <a:t>Fully Associative Mapping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53810" y="1221849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31767" y="185415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0/1/2/…/15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0/1/2/…/15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0/1/2/…/15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0/1/2/…/15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580138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/>
        </p:nvGraphicFramePr>
        <p:xfrm>
          <a:off x="1624488" y="551707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5685182" y="5887913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6491352" y="6305661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/>
          <p:nvPr/>
        </p:nvCxnSpPr>
        <p:spPr>
          <a:xfrm flipH="1">
            <a:off x="3020382" y="5887913"/>
            <a:ext cx="706792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2161472" y="6305661"/>
            <a:ext cx="17048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44DD5A-F4B7-474E-B5A6-47F45083D4BD}"/>
              </a:ext>
            </a:extLst>
          </p:cNvPr>
          <p:cNvSpPr/>
          <p:nvPr/>
        </p:nvSpPr>
        <p:spPr>
          <a:xfrm>
            <a:off x="1053257" y="1830229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DD7D8C-C9E6-44CA-AA45-43C187DD1B1F}"/>
              </a:ext>
            </a:extLst>
          </p:cNvPr>
          <p:cNvSpPr/>
          <p:nvPr/>
        </p:nvSpPr>
        <p:spPr>
          <a:xfrm>
            <a:off x="1018177" y="2461792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E0160C-F942-44D0-BEE7-84929F1FD6C1}"/>
              </a:ext>
            </a:extLst>
          </p:cNvPr>
          <p:cNvSpPr/>
          <p:nvPr/>
        </p:nvSpPr>
        <p:spPr>
          <a:xfrm>
            <a:off x="1042200" y="3057785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9B8B8A-D3A3-4595-A893-261D526F5FAD}"/>
              </a:ext>
            </a:extLst>
          </p:cNvPr>
          <p:cNvSpPr/>
          <p:nvPr/>
        </p:nvSpPr>
        <p:spPr>
          <a:xfrm>
            <a:off x="1018177" y="3670785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3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9267693-3B47-46BD-AC35-90FAA4D0036B}"/>
              </a:ext>
            </a:extLst>
          </p:cNvPr>
          <p:cNvSpPr/>
          <p:nvPr/>
        </p:nvSpPr>
        <p:spPr>
          <a:xfrm rot="5400000">
            <a:off x="3077454" y="3733178"/>
            <a:ext cx="319875" cy="3225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1191E-C36F-48AF-A4B7-251167DCC947}"/>
              </a:ext>
            </a:extLst>
          </p:cNvPr>
          <p:cNvSpPr txBox="1"/>
          <p:nvPr/>
        </p:nvSpPr>
        <p:spPr>
          <a:xfrm>
            <a:off x="2876188" y="4716232"/>
            <a:ext cx="722406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 </a:t>
            </a:r>
            <a:r>
              <a:rPr lang="en-US" i="1" dirty="0" err="1">
                <a:latin typeface="Comic Sans MS" panose="030F0702030302020204" pitchFamily="66" charset="0"/>
              </a:rPr>
              <a:t>i</a:t>
            </a:r>
            <a:endParaRPr lang="en-US" i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93E3A2B8-4C5F-4846-86A3-B1889E659D1A}"/>
              </a:ext>
            </a:extLst>
          </p:cNvPr>
          <p:cNvGraphicFramePr>
            <a:graphicFrameLocks noGrp="1"/>
          </p:cNvGraphicFramePr>
          <p:nvPr/>
        </p:nvGraphicFramePr>
        <p:xfrm>
          <a:off x="1624488" y="5517074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6596527-48C0-438C-BC1C-DFE867ABC428}"/>
              </a:ext>
            </a:extLst>
          </p:cNvPr>
          <p:cNvSpPr txBox="1"/>
          <p:nvPr/>
        </p:nvSpPr>
        <p:spPr>
          <a:xfrm>
            <a:off x="292473" y="5278068"/>
            <a:ext cx="126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6-bit address</a:t>
            </a:r>
          </a:p>
        </p:txBody>
      </p:sp>
    </p:spTree>
    <p:extLst>
      <p:ext uri="{BB962C8B-B14F-4D97-AF65-F5344CB8AC3E}">
        <p14:creationId xmlns:p14="http://schemas.microsoft.com/office/powerpoint/2010/main" val="2140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E56-D5DB-4161-A7D4-188F6E9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94D-B503-4072-90A9-3DE68E2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352757"/>
            <a:ext cx="6983896" cy="1325563"/>
          </a:xfrm>
        </p:spPr>
        <p:txBody>
          <a:bodyPr/>
          <a:lstStyle/>
          <a:p>
            <a:r>
              <a:rPr lang="en-US" b="1" u="sng" dirty="0"/>
              <a:t>Command Line Argument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$./</a:t>
            </a:r>
            <a:r>
              <a:rPr lang="en-US" sz="2200" dirty="0" err="1">
                <a:latin typeface="Consolas" panose="020B0609020204030204" pitchFamily="49" charset="0"/>
              </a:rPr>
              <a:t>csim</a:t>
            </a:r>
            <a:r>
              <a:rPr lang="en-US" sz="2200" dirty="0">
                <a:latin typeface="Consolas" panose="020B0609020204030204" pitchFamily="49" charset="0"/>
              </a:rPr>
              <a:t> –s 1 –E 2 –b 2 –t traces/tr1.trace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1E4-2A1A-4D9E-96FB-EABD5D211FF5}"/>
              </a:ext>
            </a:extLst>
          </p:cNvPr>
          <p:cNvSpPr txBox="1"/>
          <p:nvPr/>
        </p:nvSpPr>
        <p:spPr>
          <a:xfrm>
            <a:off x="1093371" y="3340688"/>
            <a:ext cx="282933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 10,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20,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M 25,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S 35, 1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L 50,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F05A-074B-4225-8782-C6E63DA0EA54}"/>
              </a:ext>
            </a:extLst>
          </p:cNvPr>
          <p:cNvSpPr txBox="1"/>
          <p:nvPr/>
        </p:nvSpPr>
        <p:spPr>
          <a:xfrm>
            <a:off x="7983231" y="2351488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8B8C0-2219-4584-B062-7B2F52D41096}"/>
              </a:ext>
            </a:extLst>
          </p:cNvPr>
          <p:cNvSpPr txBox="1"/>
          <p:nvPr/>
        </p:nvSpPr>
        <p:spPr>
          <a:xfrm>
            <a:off x="10308709" y="2225995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6125-15B9-4DF6-B522-F6F9B4DB2936}"/>
              </a:ext>
            </a:extLst>
          </p:cNvPr>
          <p:cNvSpPr txBox="1"/>
          <p:nvPr/>
        </p:nvSpPr>
        <p:spPr>
          <a:xfrm>
            <a:off x="1093371" y="2967251"/>
            <a:ext cx="10236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tr1.trace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0CE3A-B56A-4D67-838A-501149518F64}"/>
              </a:ext>
            </a:extLst>
          </p:cNvPr>
          <p:cNvSpPr/>
          <p:nvPr/>
        </p:nvSpPr>
        <p:spPr>
          <a:xfrm>
            <a:off x="566596" y="4767903"/>
            <a:ext cx="3882887" cy="29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46AE6-61B4-40B4-9853-983F82C706BC}"/>
              </a:ext>
            </a:extLst>
          </p:cNvPr>
          <p:cNvSpPr txBox="1"/>
          <p:nvPr/>
        </p:nvSpPr>
        <p:spPr>
          <a:xfrm>
            <a:off x="388212" y="5549631"/>
            <a:ext cx="7165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64-bit Address = 50 = 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000000…00000110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9E38-0F7C-43B6-A0AC-BF2891CCCD9E}"/>
              </a:ext>
            </a:extLst>
          </p:cNvPr>
          <p:cNvCxnSpPr/>
          <p:nvPr/>
        </p:nvCxnSpPr>
        <p:spPr>
          <a:xfrm flipH="1">
            <a:off x="4094922" y="5980518"/>
            <a:ext cx="715617" cy="2811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E952D-43B8-4431-8EBA-E61441934695}"/>
              </a:ext>
            </a:extLst>
          </p:cNvPr>
          <p:cNvSpPr txBox="1"/>
          <p:nvPr/>
        </p:nvSpPr>
        <p:spPr>
          <a:xfrm>
            <a:off x="3809653" y="6316896"/>
            <a:ext cx="503930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846D-2656-461D-9277-D6E4A80CF75D}"/>
              </a:ext>
            </a:extLst>
          </p:cNvPr>
          <p:cNvCxnSpPr/>
          <p:nvPr/>
        </p:nvCxnSpPr>
        <p:spPr>
          <a:xfrm flipH="1">
            <a:off x="5529970" y="5980518"/>
            <a:ext cx="715617" cy="28113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79E42A-4B91-45F5-A42F-829E5160BE07}"/>
              </a:ext>
            </a:extLst>
          </p:cNvPr>
          <p:cNvSpPr txBox="1"/>
          <p:nvPr/>
        </p:nvSpPr>
        <p:spPr>
          <a:xfrm>
            <a:off x="4967564" y="6316896"/>
            <a:ext cx="1128436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34EDE-50A9-45B8-8957-D0FD9DDD4B3E}"/>
              </a:ext>
            </a:extLst>
          </p:cNvPr>
          <p:cNvCxnSpPr>
            <a:cxnSpLocks/>
          </p:cNvCxnSpPr>
          <p:nvPr/>
        </p:nvCxnSpPr>
        <p:spPr>
          <a:xfrm>
            <a:off x="6503911" y="5940090"/>
            <a:ext cx="532900" cy="304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CB4340-97EB-4198-BCD0-D0C3A0F7EABE}"/>
              </a:ext>
            </a:extLst>
          </p:cNvPr>
          <p:cNvSpPr txBox="1"/>
          <p:nvPr/>
        </p:nvSpPr>
        <p:spPr>
          <a:xfrm>
            <a:off x="6712379" y="6317006"/>
            <a:ext cx="1246630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Offset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15DF0-AB02-45DC-8EDE-FFFD26386A75}"/>
              </a:ext>
            </a:extLst>
          </p:cNvPr>
          <p:cNvSpPr txBox="1"/>
          <p:nvPr/>
        </p:nvSpPr>
        <p:spPr>
          <a:xfrm>
            <a:off x="6298080" y="175318"/>
            <a:ext cx="25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Cache MISS!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730BBD0E-C779-4A5D-9718-B28A62767B4F}"/>
              </a:ext>
            </a:extLst>
          </p:cNvPr>
          <p:cNvGraphicFramePr>
            <a:graphicFrameLocks noGrp="1"/>
          </p:cNvGraphicFramePr>
          <p:nvPr/>
        </p:nvGraphicFramePr>
        <p:xfrm>
          <a:off x="7553859" y="2967251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12799F8-E3E6-42AB-A510-B8F05E9919E0}"/>
              </a:ext>
            </a:extLst>
          </p:cNvPr>
          <p:cNvSpPr txBox="1"/>
          <p:nvPr/>
        </p:nvSpPr>
        <p:spPr>
          <a:xfrm>
            <a:off x="6816827" y="2942791"/>
            <a:ext cx="7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  <a:p>
            <a:endParaRPr lang="en-US" dirty="0"/>
          </a:p>
          <a:p>
            <a:r>
              <a:rPr lang="en-US" dirty="0"/>
              <a:t>Line 1</a:t>
            </a:r>
          </a:p>
          <a:p>
            <a:endParaRPr lang="en-US" dirty="0"/>
          </a:p>
          <a:p>
            <a:r>
              <a:rPr lang="en-US" dirty="0"/>
              <a:t>Line 2</a:t>
            </a:r>
          </a:p>
          <a:p>
            <a:endParaRPr lang="en-US" dirty="0"/>
          </a:p>
          <a:p>
            <a:r>
              <a:rPr lang="en-US" dirty="0"/>
              <a:t>Line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8C1B4E-9286-4767-A8E2-9994AF7F3416}"/>
              </a:ext>
            </a:extLst>
          </p:cNvPr>
          <p:cNvGrpSpPr/>
          <p:nvPr/>
        </p:nvGrpSpPr>
        <p:grpSpPr>
          <a:xfrm>
            <a:off x="5542816" y="2967251"/>
            <a:ext cx="1148113" cy="1797162"/>
            <a:chOff x="6503911" y="3466902"/>
            <a:chExt cx="1148113" cy="1797162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7254328D-1536-4994-892F-267AEEAA48E8}"/>
                </a:ext>
              </a:extLst>
            </p:cNvPr>
            <p:cNvSpPr/>
            <p:nvPr/>
          </p:nvSpPr>
          <p:spPr>
            <a:xfrm>
              <a:off x="7386117" y="3466902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DAADC3-4F17-46A4-BA50-485FCCD9493C}"/>
                </a:ext>
              </a:extLst>
            </p:cNvPr>
            <p:cNvSpPr txBox="1"/>
            <p:nvPr/>
          </p:nvSpPr>
          <p:spPr>
            <a:xfrm>
              <a:off x="6503911" y="3683678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0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DC8656BB-C21F-4992-B6C2-D5AA0BBEFC77}"/>
                </a:ext>
              </a:extLst>
            </p:cNvPr>
            <p:cNvSpPr/>
            <p:nvPr/>
          </p:nvSpPr>
          <p:spPr>
            <a:xfrm>
              <a:off x="7404889" y="4408764"/>
              <a:ext cx="247135" cy="855300"/>
            </a:xfrm>
            <a:prstGeom prst="lef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81B65F-9B6B-4BDA-B69A-E7D9E7A1E89F}"/>
                </a:ext>
              </a:extLst>
            </p:cNvPr>
            <p:cNvSpPr txBox="1"/>
            <p:nvPr/>
          </p:nvSpPr>
          <p:spPr>
            <a:xfrm>
              <a:off x="6522683" y="4625540"/>
              <a:ext cx="7414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1</a:t>
              </a:r>
            </a:p>
          </p:txBody>
        </p:sp>
      </p:grp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2935F04-65F5-4482-8175-30B0EE2F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11643"/>
              </p:ext>
            </p:extLst>
          </p:nvPr>
        </p:nvGraphicFramePr>
        <p:xfrm>
          <a:off x="10352882" y="2983377"/>
          <a:ext cx="562113" cy="205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graphicFrame>
        <p:nvGraphicFramePr>
          <p:cNvPr id="37" name="Table 12">
            <a:extLst>
              <a:ext uri="{FF2B5EF4-FFF2-40B4-BE49-F238E27FC236}">
                <a16:creationId xmlns:a16="http://schemas.microsoft.com/office/drawing/2014/main" id="{631344DB-2F5E-4932-B8A4-6F14B73E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68619"/>
              </p:ext>
            </p:extLst>
          </p:nvPr>
        </p:nvGraphicFramePr>
        <p:xfrm>
          <a:off x="11019735" y="2985015"/>
          <a:ext cx="1016551" cy="20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551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C44B42-7728-4F21-95D3-E147705DF7A7}"/>
              </a:ext>
            </a:extLst>
          </p:cNvPr>
          <p:cNvSpPr txBox="1"/>
          <p:nvPr/>
        </p:nvSpPr>
        <p:spPr>
          <a:xfrm>
            <a:off x="11167342" y="2502994"/>
            <a:ext cx="5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E7D7B-2125-4DD0-A5A3-7BDEE42796ED}"/>
              </a:ext>
            </a:extLst>
          </p:cNvPr>
          <p:cNvSpPr txBox="1"/>
          <p:nvPr/>
        </p:nvSpPr>
        <p:spPr>
          <a:xfrm>
            <a:off x="7300595" y="2639743"/>
            <a:ext cx="298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CAF445-6893-4ACB-AA94-938A017B3CAF}"/>
              </a:ext>
            </a:extLst>
          </p:cNvPr>
          <p:cNvSpPr txBox="1"/>
          <p:nvPr/>
        </p:nvSpPr>
        <p:spPr>
          <a:xfrm>
            <a:off x="7300595" y="3340688"/>
            <a:ext cx="298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CA295-36DF-4072-AD4D-BCA27EE5B43D}"/>
              </a:ext>
            </a:extLst>
          </p:cNvPr>
          <p:cNvSpPr txBox="1"/>
          <p:nvPr/>
        </p:nvSpPr>
        <p:spPr>
          <a:xfrm>
            <a:off x="6443793" y="983974"/>
            <a:ext cx="5423529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cache line to be replaced/evicted??</a:t>
            </a:r>
          </a:p>
        </p:txBody>
      </p:sp>
    </p:spTree>
    <p:extLst>
      <p:ext uri="{BB962C8B-B14F-4D97-AF65-F5344CB8AC3E}">
        <p14:creationId xmlns:p14="http://schemas.microsoft.com/office/powerpoint/2010/main" val="26531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2" grpId="0" animBg="1"/>
      <p:bldP spid="24" grpId="0" animBg="1"/>
      <p:bldP spid="5" grpId="0"/>
      <p:bldP spid="39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350AB5-AA2B-4CBC-85E4-534E8379D244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0</a:t>
            </a:r>
          </a:p>
        </p:txBody>
      </p:sp>
    </p:spTree>
    <p:extLst>
      <p:ext uri="{BB962C8B-B14F-4D97-AF65-F5344CB8AC3E}">
        <p14:creationId xmlns:p14="http://schemas.microsoft.com/office/powerpoint/2010/main" val="1334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 [Counter =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0</a:t>
              </a:r>
              <a:r>
                <a:rPr lang="en-US" sz="2600" dirty="0"/>
                <a:t>, 4, 1, 4, 2,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1</a:t>
            </a:r>
          </a:p>
        </p:txBody>
      </p:sp>
    </p:spTree>
    <p:extLst>
      <p:ext uri="{BB962C8B-B14F-4D97-AF65-F5344CB8AC3E}">
        <p14:creationId xmlns:p14="http://schemas.microsoft.com/office/powerpoint/2010/main" val="254863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[Counter =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[Counter = 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</a:t>
              </a:r>
              <a:r>
                <a:rPr lang="en-US" sz="2600" dirty="0">
                  <a:solidFill>
                    <a:srgbClr val="FF0000"/>
                  </a:solidFill>
                </a:rPr>
                <a:t>4</a:t>
              </a:r>
              <a:r>
                <a:rPr lang="en-US" sz="2600" dirty="0"/>
                <a:t>, 1, 4, 2,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2</a:t>
            </a:r>
          </a:p>
        </p:txBody>
      </p:sp>
    </p:spTree>
    <p:extLst>
      <p:ext uri="{BB962C8B-B14F-4D97-AF65-F5344CB8AC3E}">
        <p14:creationId xmlns:p14="http://schemas.microsoft.com/office/powerpoint/2010/main" val="789621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[Counter =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[Counter = 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[Counter = 3]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</a:t>
              </a:r>
              <a:r>
                <a:rPr lang="en-US" sz="2600" dirty="0">
                  <a:solidFill>
                    <a:srgbClr val="FF0000"/>
                  </a:solidFill>
                </a:rPr>
                <a:t>1</a:t>
              </a:r>
              <a:r>
                <a:rPr lang="en-US" sz="2600" dirty="0"/>
                <a:t>, 4, 2,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3</a:t>
            </a:r>
          </a:p>
        </p:txBody>
      </p:sp>
    </p:spTree>
    <p:extLst>
      <p:ext uri="{BB962C8B-B14F-4D97-AF65-F5344CB8AC3E}">
        <p14:creationId xmlns:p14="http://schemas.microsoft.com/office/powerpoint/2010/main" val="3562280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[Counter =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[Counter =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[Counter = 3]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</a:t>
              </a:r>
              <a:r>
                <a:rPr lang="en-US" sz="2600" dirty="0">
                  <a:solidFill>
                    <a:srgbClr val="FF0000"/>
                  </a:solidFill>
                </a:rPr>
                <a:t>4</a:t>
              </a:r>
              <a:r>
                <a:rPr lang="en-US" sz="2600" dirty="0"/>
                <a:t>, 2,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4</a:t>
            </a:r>
          </a:p>
        </p:txBody>
      </p:sp>
    </p:spTree>
    <p:extLst>
      <p:ext uri="{BB962C8B-B14F-4D97-AF65-F5344CB8AC3E}">
        <p14:creationId xmlns:p14="http://schemas.microsoft.com/office/powerpoint/2010/main" val="130654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[Counter =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[Counter =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[Counter = 3]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</a:t>
              </a:r>
              <a:r>
                <a:rPr lang="en-US" sz="2600" dirty="0">
                  <a:solidFill>
                    <a:srgbClr val="FF0000"/>
                  </a:solidFill>
                </a:rPr>
                <a:t>2</a:t>
              </a:r>
              <a:r>
                <a:rPr lang="en-US" sz="2600" dirty="0"/>
                <a:t>, 4,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5</a:t>
            </a:r>
          </a:p>
        </p:txBody>
      </p:sp>
    </p:spTree>
    <p:extLst>
      <p:ext uri="{BB962C8B-B14F-4D97-AF65-F5344CB8AC3E}">
        <p14:creationId xmlns:p14="http://schemas.microsoft.com/office/powerpoint/2010/main" val="148551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[Counter =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[Counter =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[Counter = 3]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</a:t>
              </a:r>
              <a:r>
                <a:rPr lang="en-US" sz="2600" dirty="0">
                  <a:solidFill>
                    <a:srgbClr val="FF0000"/>
                  </a:solidFill>
                </a:rPr>
                <a:t>4</a:t>
              </a:r>
              <a:r>
                <a:rPr lang="en-US" sz="2600" dirty="0"/>
                <a:t>, 3,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6</a:t>
            </a:r>
          </a:p>
        </p:txBody>
      </p:sp>
    </p:spTree>
    <p:extLst>
      <p:ext uri="{BB962C8B-B14F-4D97-AF65-F5344CB8AC3E}">
        <p14:creationId xmlns:p14="http://schemas.microsoft.com/office/powerpoint/2010/main" val="228821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[Counter =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[Counter =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[Counter = 7]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0, 4, 1, 4, 2, 4, </a:t>
              </a:r>
              <a:r>
                <a:rPr lang="en-US" sz="2600" dirty="0">
                  <a:solidFill>
                    <a:srgbClr val="FF0000"/>
                  </a:solidFill>
                </a:rPr>
                <a:t>3</a:t>
              </a:r>
              <a:r>
                <a:rPr lang="en-US" sz="2600" dirty="0"/>
                <a:t>, 4,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7</a:t>
            </a:r>
          </a:p>
        </p:txBody>
      </p:sp>
    </p:spTree>
    <p:extLst>
      <p:ext uri="{BB962C8B-B14F-4D97-AF65-F5344CB8AC3E}">
        <p14:creationId xmlns:p14="http://schemas.microsoft.com/office/powerpoint/2010/main" val="70968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[Counter =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[Counter = 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[Counter = 7]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0, 4, 1, 4, 2, 4, 3, </a:t>
              </a:r>
              <a:r>
                <a:rPr lang="en-US" sz="2600" dirty="0">
                  <a:solidFill>
                    <a:srgbClr val="FF0000"/>
                  </a:solidFill>
                </a:rPr>
                <a:t>4</a:t>
              </a:r>
              <a:r>
                <a:rPr lang="en-US" sz="2600" dirty="0"/>
                <a:t>,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8</a:t>
            </a:r>
          </a:p>
        </p:txBody>
      </p:sp>
    </p:spTree>
    <p:extLst>
      <p:ext uri="{BB962C8B-B14F-4D97-AF65-F5344CB8AC3E}">
        <p14:creationId xmlns:p14="http://schemas.microsoft.com/office/powerpoint/2010/main" val="40758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690688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Cache lines grouped into sets</a:t>
            </a:r>
          </a:p>
          <a:p>
            <a:r>
              <a:rPr lang="en-US" dirty="0"/>
              <a:t>A main memory block is mapped to a set </a:t>
            </a:r>
          </a:p>
          <a:p>
            <a:pPr lvl="1"/>
            <a:r>
              <a:rPr lang="en-US" dirty="0"/>
              <a:t>Associative Mapping within a set</a:t>
            </a:r>
          </a:p>
          <a:p>
            <a:endParaRPr lang="en-US" dirty="0"/>
          </a:p>
          <a:p>
            <a:r>
              <a:rPr lang="en-US" dirty="0"/>
              <a:t>Tradeoff between Direct Mapping and Fully Associative Mapping</a:t>
            </a:r>
          </a:p>
          <a:p>
            <a:endParaRPr lang="en-US" b="1" dirty="0"/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Can still suffer from conflict miss.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7304DF-CF07-408E-AA48-D37C2BF0D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5" y="2067340"/>
            <a:ext cx="5710526" cy="3449056"/>
          </a:xfrm>
        </p:spPr>
      </p:pic>
    </p:spTree>
    <p:extLst>
      <p:ext uri="{BB962C8B-B14F-4D97-AF65-F5344CB8AC3E}">
        <p14:creationId xmlns:p14="http://schemas.microsoft.com/office/powerpoint/2010/main" val="225004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[Counter = 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[Counter = 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[Counter = 7]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0, 4, 1, 4, 2, 4, 3, 4, </a:t>
              </a:r>
              <a:r>
                <a:rPr lang="en-US" sz="2600" dirty="0">
                  <a:solidFill>
                    <a:srgbClr val="FF0000"/>
                  </a:solidFill>
                </a:rPr>
                <a:t>2</a:t>
              </a:r>
              <a:r>
                <a:rPr lang="en-US" sz="2600" dirty="0"/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9</a:t>
            </a:r>
          </a:p>
        </p:txBody>
      </p:sp>
    </p:spTree>
    <p:extLst>
      <p:ext uri="{BB962C8B-B14F-4D97-AF65-F5344CB8AC3E}">
        <p14:creationId xmlns:p14="http://schemas.microsoft.com/office/powerpoint/2010/main" val="562455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1E5-875A-4784-9DBB-5D48EFE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Eviction 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029A1A7-70B1-406F-99C8-1C8B33A635B5}"/>
              </a:ext>
            </a:extLst>
          </p:cNvPr>
          <p:cNvGraphicFramePr>
            <a:graphicFrameLocks noGrp="1"/>
          </p:cNvGraphicFramePr>
          <p:nvPr/>
        </p:nvGraphicFramePr>
        <p:xfrm>
          <a:off x="2573643" y="2417492"/>
          <a:ext cx="2500788" cy="132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[Counter = 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[Counter = 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 [Counter = 10]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6FCA83-4903-45A2-8558-42BF57181E85}"/>
              </a:ext>
            </a:extLst>
          </p:cNvPr>
          <p:cNvGrpSpPr/>
          <p:nvPr/>
        </p:nvGrpSpPr>
        <p:grpSpPr>
          <a:xfrm>
            <a:off x="549788" y="2426429"/>
            <a:ext cx="2173997" cy="1307231"/>
            <a:chOff x="302811" y="2659100"/>
            <a:chExt cx="2173997" cy="130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F7C13-2692-40F7-A5DE-651EF5E647BF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9D81B9-329A-40EB-92DA-68A311B6BE91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85132-18F0-4891-8345-5ABC37104926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4350BA-1EC5-4FCD-BEFA-5FC411AE1B41}"/>
                </a:ext>
              </a:extLst>
            </p:cNvPr>
            <p:cNvGrpSpPr/>
            <p:nvPr/>
          </p:nvGrpSpPr>
          <p:grpSpPr>
            <a:xfrm>
              <a:off x="302811" y="2659981"/>
              <a:ext cx="1296039" cy="1240227"/>
              <a:chOff x="321583" y="2152935"/>
              <a:chExt cx="1296039" cy="1240227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836F21E8-9E5D-4BF0-ACF7-325E23C34093}"/>
                  </a:ext>
                </a:extLst>
              </p:cNvPr>
              <p:cNvSpPr/>
              <p:nvPr/>
            </p:nvSpPr>
            <p:spPr>
              <a:xfrm>
                <a:off x="1249758" y="2152935"/>
                <a:ext cx="367864" cy="1240227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7894E-1114-42A2-8BAC-E411D6FDCDDA}"/>
                  </a:ext>
                </a:extLst>
              </p:cNvPr>
              <p:cNvSpPr txBox="1"/>
              <p:nvPr/>
            </p:nvSpPr>
            <p:spPr>
              <a:xfrm>
                <a:off x="321583" y="258838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6A2037-0A49-4AF9-AD2F-A35383E3E6C6}"/>
              </a:ext>
            </a:extLst>
          </p:cNvPr>
          <p:cNvSpPr txBox="1"/>
          <p:nvPr/>
        </p:nvSpPr>
        <p:spPr>
          <a:xfrm>
            <a:off x="3349571" y="192446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6A02F1-140F-4284-BBAB-58A8B77D7BC0}"/>
              </a:ext>
            </a:extLst>
          </p:cNvPr>
          <p:cNvGrpSpPr/>
          <p:nvPr/>
        </p:nvGrpSpPr>
        <p:grpSpPr>
          <a:xfrm>
            <a:off x="6530008" y="3822637"/>
            <a:ext cx="4343399" cy="861775"/>
            <a:chOff x="6410739" y="2113106"/>
            <a:chExt cx="4343399" cy="861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B5FB0-095E-4098-B0AF-15BB790D099B}"/>
                </a:ext>
              </a:extLst>
            </p:cNvPr>
            <p:cNvSpPr txBox="1"/>
            <p:nvPr/>
          </p:nvSpPr>
          <p:spPr>
            <a:xfrm>
              <a:off x="6410739" y="2482438"/>
              <a:ext cx="434339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0, 4, 1, 4, 2, 4, 3, 4, 2,</a:t>
              </a:r>
              <a:r>
                <a:rPr lang="en-US" sz="2600" dirty="0">
                  <a:solidFill>
                    <a:srgbClr val="FF0000"/>
                  </a:solidFill>
                </a:rPr>
                <a:t> 0</a:t>
              </a:r>
              <a:r>
                <a:rPr lang="en-US" sz="2600" dirty="0"/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1E5C0-72DC-4CB4-BA51-F1547B5405D1}"/>
                </a:ext>
              </a:extLst>
            </p:cNvPr>
            <p:cNvSpPr txBox="1"/>
            <p:nvPr/>
          </p:nvSpPr>
          <p:spPr>
            <a:xfrm>
              <a:off x="6410739" y="2113106"/>
              <a:ext cx="146105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Tag Requests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B385C-D696-4944-8D1A-1389A4E83E83}"/>
              </a:ext>
            </a:extLst>
          </p:cNvPr>
          <p:cNvSpPr txBox="1"/>
          <p:nvPr/>
        </p:nvSpPr>
        <p:spPr>
          <a:xfrm>
            <a:off x="1560443" y="4989443"/>
            <a:ext cx="3438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Global Counter = 10</a:t>
            </a:r>
          </a:p>
        </p:txBody>
      </p:sp>
    </p:spTree>
    <p:extLst>
      <p:ext uri="{BB962C8B-B14F-4D97-AF65-F5344CB8AC3E}">
        <p14:creationId xmlns:p14="http://schemas.microsoft.com/office/powerpoint/2010/main" val="64822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3BC-D58A-46A7-926F-2B398490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Your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FCF4-ECE0-4F26-864D-786CE215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your cache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Define your own data structures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Types: cache, cache line, cache set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use a counter to implement LRU replacement policy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3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F8E-A9CB-43FE-B4DA-4E3FEE41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3: Build Your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B3FD-97BA-4869-A9A3-CEC3D72B8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2419"/>
            <a:ext cx="4483326" cy="49047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</a:t>
            </a:r>
            <a:r>
              <a:rPr lang="en-US" b="1" dirty="0">
                <a:solidFill>
                  <a:schemeClr val="accent2"/>
                </a:solidFill>
              </a:rPr>
              <a:t>big is your 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Depends on user inputs of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So, use malloc() for allocating space for </a:t>
            </a:r>
          </a:p>
          <a:p>
            <a:pPr lvl="1"/>
            <a:r>
              <a:rPr lang="en-US" dirty="0"/>
              <a:t>Each of the sets </a:t>
            </a:r>
          </a:p>
          <a:p>
            <a:pPr lvl="1"/>
            <a:r>
              <a:rPr lang="en-US" dirty="0"/>
              <a:t>Lines per set</a:t>
            </a:r>
          </a:p>
          <a:p>
            <a:pPr lvl="1"/>
            <a:r>
              <a:rPr lang="en-US" dirty="0"/>
              <a:t>Initialize valid bit, tag and LRU counter</a:t>
            </a:r>
          </a:p>
          <a:p>
            <a:endParaRPr lang="en-US" dirty="0"/>
          </a:p>
          <a:p>
            <a:r>
              <a:rPr lang="en-US" dirty="0"/>
              <a:t>Deallocate (with free) the cache data structures of each set and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1D98-BDC8-4F9F-A279-62A2F4339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30E693-F418-4ABE-A705-FAD608810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30" y="1272209"/>
            <a:ext cx="6032274" cy="51274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546A5B2-4289-4250-9BA0-4CEF87964038}"/>
              </a:ext>
            </a:extLst>
          </p:cNvPr>
          <p:cNvSpPr/>
          <p:nvPr/>
        </p:nvSpPr>
        <p:spPr>
          <a:xfrm rot="14119022">
            <a:off x="8968316" y="5508874"/>
            <a:ext cx="1386320" cy="4184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3164CE-B7F1-482F-B003-8B4252B8F306}"/>
              </a:ext>
            </a:extLst>
          </p:cNvPr>
          <p:cNvSpPr txBox="1"/>
          <p:nvPr/>
        </p:nvSpPr>
        <p:spPr>
          <a:xfrm>
            <a:off x="516835" y="3398908"/>
            <a:ext cx="824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6B5758-F26A-478D-9F5A-16E85C4BE549}"/>
              </a:ext>
            </a:extLst>
          </p:cNvPr>
          <p:cNvSpPr/>
          <p:nvPr/>
        </p:nvSpPr>
        <p:spPr>
          <a:xfrm>
            <a:off x="1649896" y="935314"/>
            <a:ext cx="457200" cy="52965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4B64-7B35-46B3-B4AD-42CEA97F8C10}"/>
              </a:ext>
            </a:extLst>
          </p:cNvPr>
          <p:cNvSpPr txBox="1"/>
          <p:nvPr/>
        </p:nvSpPr>
        <p:spPr>
          <a:xfrm>
            <a:off x="2219739" y="1126161"/>
            <a:ext cx="824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4E1FD-A645-43B5-9139-8654A0801E1A}"/>
              </a:ext>
            </a:extLst>
          </p:cNvPr>
          <p:cNvSpPr txBox="1"/>
          <p:nvPr/>
        </p:nvSpPr>
        <p:spPr>
          <a:xfrm>
            <a:off x="2219739" y="2703171"/>
            <a:ext cx="824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980F-33D5-4A3C-9AC0-E5A035BA02DE}"/>
              </a:ext>
            </a:extLst>
          </p:cNvPr>
          <p:cNvSpPr txBox="1"/>
          <p:nvPr/>
        </p:nvSpPr>
        <p:spPr>
          <a:xfrm>
            <a:off x="2219739" y="3468207"/>
            <a:ext cx="8249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AE811-FE1A-4C93-89EE-CE31A8AA5602}"/>
              </a:ext>
            </a:extLst>
          </p:cNvPr>
          <p:cNvSpPr txBox="1"/>
          <p:nvPr/>
        </p:nvSpPr>
        <p:spPr>
          <a:xfrm>
            <a:off x="2219738" y="5547173"/>
            <a:ext cx="960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S - 1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9B82083-D09E-4CDD-88E3-766DE8F6560A}"/>
              </a:ext>
            </a:extLst>
          </p:cNvPr>
          <p:cNvSpPr/>
          <p:nvPr/>
        </p:nvSpPr>
        <p:spPr>
          <a:xfrm>
            <a:off x="3253410" y="745436"/>
            <a:ext cx="457200" cy="12591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61885-93BB-4F8F-B1EC-E469AB4605AB}"/>
              </a:ext>
            </a:extLst>
          </p:cNvPr>
          <p:cNvSpPr txBox="1"/>
          <p:nvPr/>
        </p:nvSpPr>
        <p:spPr>
          <a:xfrm>
            <a:off x="3766931" y="745435"/>
            <a:ext cx="3160644" cy="38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0 (Tag, Valid Bit, Counter)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413E1-0B7D-4A33-88F5-444E445E9BD4}"/>
              </a:ext>
            </a:extLst>
          </p:cNvPr>
          <p:cNvSpPr txBox="1"/>
          <p:nvPr/>
        </p:nvSpPr>
        <p:spPr>
          <a:xfrm>
            <a:off x="3766931" y="1635232"/>
            <a:ext cx="331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E-1 (Tag, Valid Bit, Counter)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1E982-242A-4B13-81C3-0306F73FFF78}"/>
              </a:ext>
            </a:extLst>
          </p:cNvPr>
          <p:cNvSpPr txBox="1"/>
          <p:nvPr/>
        </p:nvSpPr>
        <p:spPr>
          <a:xfrm>
            <a:off x="4740966" y="1166437"/>
            <a:ext cx="12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10613D6-B58D-42F6-908E-532DAC1E3E09}"/>
              </a:ext>
            </a:extLst>
          </p:cNvPr>
          <p:cNvSpPr/>
          <p:nvPr/>
        </p:nvSpPr>
        <p:spPr>
          <a:xfrm>
            <a:off x="3253410" y="2202454"/>
            <a:ext cx="457200" cy="12591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AB045-80BC-45CB-B85F-9E4D32272BC2}"/>
              </a:ext>
            </a:extLst>
          </p:cNvPr>
          <p:cNvSpPr txBox="1"/>
          <p:nvPr/>
        </p:nvSpPr>
        <p:spPr>
          <a:xfrm>
            <a:off x="3766931" y="2202453"/>
            <a:ext cx="3160644" cy="38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0 (Tag, Valid Bit, Counter)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3D697-325D-470B-B48F-D29DABDD0453}"/>
              </a:ext>
            </a:extLst>
          </p:cNvPr>
          <p:cNvSpPr txBox="1"/>
          <p:nvPr/>
        </p:nvSpPr>
        <p:spPr>
          <a:xfrm>
            <a:off x="3766931" y="3092250"/>
            <a:ext cx="331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E-1 (Tag, Valid Bit, Counter)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E0650-5336-4A18-9EEE-C4C81F32BCE6}"/>
              </a:ext>
            </a:extLst>
          </p:cNvPr>
          <p:cNvSpPr txBox="1"/>
          <p:nvPr/>
        </p:nvSpPr>
        <p:spPr>
          <a:xfrm>
            <a:off x="4740966" y="2623455"/>
            <a:ext cx="12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7FF7286-7315-4304-BDD8-DCA7391E1B44}"/>
              </a:ext>
            </a:extLst>
          </p:cNvPr>
          <p:cNvSpPr/>
          <p:nvPr/>
        </p:nvSpPr>
        <p:spPr>
          <a:xfrm>
            <a:off x="3293163" y="4972707"/>
            <a:ext cx="457200" cy="12591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FF40F-D38A-4DA4-AB46-DB3396C2354B}"/>
              </a:ext>
            </a:extLst>
          </p:cNvPr>
          <p:cNvSpPr txBox="1"/>
          <p:nvPr/>
        </p:nvSpPr>
        <p:spPr>
          <a:xfrm>
            <a:off x="3806684" y="4972706"/>
            <a:ext cx="3160644" cy="38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0 (Tag, Valid Bit, Counter)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D75BC3-4439-4441-8D97-97F01A4477FF}"/>
              </a:ext>
            </a:extLst>
          </p:cNvPr>
          <p:cNvSpPr txBox="1"/>
          <p:nvPr/>
        </p:nvSpPr>
        <p:spPr>
          <a:xfrm>
            <a:off x="3806684" y="5862503"/>
            <a:ext cx="3319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E-1 (Tag, Valid Bit, Counter)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75FCC-2B33-4213-8BD9-2F865713D7B7}"/>
              </a:ext>
            </a:extLst>
          </p:cNvPr>
          <p:cNvSpPr txBox="1"/>
          <p:nvPr/>
        </p:nvSpPr>
        <p:spPr>
          <a:xfrm>
            <a:off x="4780719" y="5393708"/>
            <a:ext cx="12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91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8C0E-37A6-4A69-8DB3-5D15094A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Example of a 2D array of 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FCA20-7094-4B2C-9336-59A507BE2305}"/>
              </a:ext>
            </a:extLst>
          </p:cNvPr>
          <p:cNvSpPr txBox="1"/>
          <p:nvPr/>
        </p:nvSpPr>
        <p:spPr>
          <a:xfrm>
            <a:off x="838200" y="1325563"/>
            <a:ext cx="928314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//ALLOCATE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int** matrix = malloc(10 *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(int*));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(int 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&lt;10; ++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matrix[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] = malloc(10 *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(int));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sz="2200" dirty="0">
                <a:solidFill>
                  <a:srgbClr val="FF0000"/>
                </a:solidFill>
              </a:rPr>
              <a:t>//DEALLOCATE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(int 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&lt;10; ++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free(matrix[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]);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free(matrix);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FE1-E4C5-41FE-962C-AB5C05F2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476383" cy="1325563"/>
          </a:xfrm>
        </p:spPr>
        <p:txBody>
          <a:bodyPr>
            <a:normAutofit/>
          </a:bodyPr>
          <a:lstStyle/>
          <a:p>
            <a:r>
              <a:rPr lang="en-US" dirty="0"/>
              <a:t>Step 4: Parsing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710694-946E-4C9A-8EEE-AF4DDB8A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i="1" dirty="0" err="1"/>
              <a:t>getopt</a:t>
            </a:r>
            <a:r>
              <a:rPr lang="en-US" dirty="0"/>
              <a:t> to parse command-line arguments.</a:t>
            </a:r>
          </a:p>
          <a:p>
            <a:endParaRPr lang="en-US" dirty="0"/>
          </a:p>
          <a:p>
            <a:r>
              <a:rPr lang="en-US" dirty="0"/>
              <a:t>Open/close file </a:t>
            </a:r>
            <a:r>
              <a:rPr lang="en-US" i="1" dirty="0" err="1"/>
              <a:t>trace_fn</a:t>
            </a:r>
            <a:r>
              <a:rPr lang="en-US" dirty="0"/>
              <a:t> for reading (using </a:t>
            </a:r>
            <a:r>
              <a:rPr lang="en-US" dirty="0" err="1"/>
              <a:t>fopen</a:t>
            </a:r>
            <a:r>
              <a:rPr lang="en-US" dirty="0"/>
              <a:t>/</a:t>
            </a:r>
            <a:r>
              <a:rPr lang="en-US" dirty="0" err="1"/>
              <a:t>fclose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Read lines (using </a:t>
            </a:r>
            <a:r>
              <a:rPr lang="en-US" i="1" dirty="0" err="1"/>
              <a:t>fgets</a:t>
            </a:r>
            <a:r>
              <a:rPr lang="en-US" i="1" dirty="0"/>
              <a:t>, </a:t>
            </a:r>
            <a:r>
              <a:rPr lang="en-US" i="1" dirty="0" err="1"/>
              <a:t>fscanf</a:t>
            </a:r>
            <a:r>
              <a:rPr lang="en-US" i="1" dirty="0"/>
              <a:t>,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 err="1"/>
              <a:t>getline</a:t>
            </a:r>
            <a:r>
              <a:rPr lang="en-US" dirty="0"/>
              <a:t>) from the file handle (may name `</a:t>
            </a:r>
            <a:r>
              <a:rPr lang="en-US" dirty="0" err="1"/>
              <a:t>trace_fp</a:t>
            </a:r>
            <a:r>
              <a:rPr lang="en-US" dirty="0"/>
              <a:t>` variable)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sscanf</a:t>
            </a:r>
            <a:r>
              <a:rPr lang="en-US" dirty="0"/>
              <a:t> to parse fields within a string</a:t>
            </a:r>
          </a:p>
          <a:p>
            <a:pPr lvl="1"/>
            <a:r>
              <a:rPr lang="en-US" dirty="0"/>
              <a:t>Skip lines not starting with ` S`, ` L` or ` M`</a:t>
            </a:r>
          </a:p>
          <a:p>
            <a:pPr lvl="1"/>
            <a:r>
              <a:rPr lang="en-US" dirty="0"/>
              <a:t>Parse the memory address (unsigned long, in hex) and </a:t>
            </a:r>
            <a:r>
              <a:rPr lang="en-US" dirty="0" err="1"/>
              <a:t>len</a:t>
            </a:r>
            <a:r>
              <a:rPr lang="en-US" dirty="0"/>
              <a:t> (unsigned int, in decimal) from each input line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Most of Parsing has already been done for you. Check the code and comments in </a:t>
            </a:r>
            <a:r>
              <a:rPr lang="en-US" b="1" dirty="0" err="1">
                <a:solidFill>
                  <a:srgbClr val="FF0000"/>
                </a:solidFill>
              </a:rPr>
              <a:t>csim.c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BE0B-A1F6-4DBE-9D4A-D71BCB6C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Access Data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D00E5B-16B8-4B5B-9ADE-4A916412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88557" cy="194011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7B49A51-234F-492B-A45C-4D2B73187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1" y="3996166"/>
            <a:ext cx="10089084" cy="18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18F86-F723-4EE0-A93D-FD7C4EC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2033-3DCD-4BAF-B449-3B4C7B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https://www.youtube.com/watch?v=3eriC-pIQKg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https://www.youtube.com/watch?v=mCF5XNn_xfA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https://www.youtube.com/watch?v=j5PUJllPPVE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https://en.wikipedia.org/wiki/Cache_placement_policies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6"/>
              </a:rPr>
              <a:t>https://www.cs.cmu.edu/afs/cs/academic/class/15213-s15/www/recitations/recitation-7.pdf</a:t>
            </a:r>
            <a:endParaRPr lang="en-US" dirty="0"/>
          </a:p>
          <a:p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Locality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http://www.mathcs.emory.edu/~cheung/Courses/355/Syllabus/9-virtual-mem/LRU-replace.html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4490-2868-4442-AA15-9ED51F2B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5" y="-13501"/>
            <a:ext cx="10515600" cy="1325563"/>
          </a:xfrm>
        </p:spPr>
        <p:txBody>
          <a:bodyPr/>
          <a:lstStyle/>
          <a:p>
            <a:r>
              <a:rPr lang="en-US" dirty="0"/>
              <a:t>Set Associative Mapping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26646-6A98-41E9-B479-9E09AA074C29}"/>
              </a:ext>
            </a:extLst>
          </p:cNvPr>
          <p:cNvGrpSpPr/>
          <p:nvPr/>
        </p:nvGrpSpPr>
        <p:grpSpPr>
          <a:xfrm>
            <a:off x="7236378" y="508319"/>
            <a:ext cx="4719980" cy="4232617"/>
            <a:chOff x="6638789" y="595172"/>
            <a:chExt cx="4719980" cy="4232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3F56EC-0021-4283-BC58-61D6E62AB95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BE4C18-EA50-46BE-8565-E14904A7BA6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858FA-E5DA-46B5-A63A-A804CC0B2384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C8EC5-B353-4C5D-89C0-2E1CD797DEA3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20EB4-1CE5-4C21-A78E-2B9ED8C50670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053183-5CFF-4E36-9D96-26164CF0CC87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53C58E-87A6-4CD3-AD48-A824CE2E7734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19873910-A8A5-4D06-A067-2A31B24CF9F6}"/>
              </a:ext>
            </a:extLst>
          </p:cNvPr>
          <p:cNvGraphicFramePr>
            <a:graphicFrameLocks/>
          </p:cNvGraphicFramePr>
          <p:nvPr/>
        </p:nvGraphicFramePr>
        <p:xfrm>
          <a:off x="8192558" y="47989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45971DE-843B-40AE-B027-3AD976D6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43097"/>
              </p:ext>
            </p:extLst>
          </p:nvPr>
        </p:nvGraphicFramePr>
        <p:xfrm>
          <a:off x="2325165" y="2178954"/>
          <a:ext cx="2500788" cy="176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2162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4280090-1EBE-406C-A6AA-1B7BBC994B6C}"/>
              </a:ext>
            </a:extLst>
          </p:cNvPr>
          <p:cNvGrpSpPr/>
          <p:nvPr/>
        </p:nvGrpSpPr>
        <p:grpSpPr>
          <a:xfrm>
            <a:off x="347279" y="2187891"/>
            <a:ext cx="2128028" cy="1798044"/>
            <a:chOff x="348780" y="2659100"/>
            <a:chExt cx="2128028" cy="1798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F657EF-0AB7-4443-BF0C-528C0D4ACCFE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0A7455-0EE9-4E28-8646-8CB85A09FABF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30CE6-0A7B-4430-BE0F-F1104079DB70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FEDA61-A227-42C6-9E2C-5EBA419DF49A}"/>
                </a:ext>
              </a:extLst>
            </p:cNvPr>
            <p:cNvSpPr txBox="1"/>
            <p:nvPr/>
          </p:nvSpPr>
          <p:spPr>
            <a:xfrm>
              <a:off x="1598850" y="402949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BC1E01-9376-43B8-94F2-E38EE51BBD79}"/>
                </a:ext>
              </a:extLst>
            </p:cNvPr>
            <p:cNvGrpSpPr/>
            <p:nvPr/>
          </p:nvGrpSpPr>
          <p:grpSpPr>
            <a:xfrm>
              <a:off x="348780" y="2659982"/>
              <a:ext cx="1129341" cy="855300"/>
              <a:chOff x="367552" y="2152936"/>
              <a:chExt cx="1129341" cy="855300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27D04913-57B1-4DC1-90D6-EF2B5AA3C05D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4FA73-D7F4-4AD9-9BED-1F66398C5C68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593051-EB8E-4826-AF08-3036D73CE597}"/>
                </a:ext>
              </a:extLst>
            </p:cNvPr>
            <p:cNvGrpSpPr/>
            <p:nvPr/>
          </p:nvGrpSpPr>
          <p:grpSpPr>
            <a:xfrm>
              <a:off x="367552" y="3601844"/>
              <a:ext cx="1129341" cy="855300"/>
              <a:chOff x="367552" y="2152936"/>
              <a:chExt cx="1129341" cy="855300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0175798D-2B25-4C18-96AD-E3A08B43A490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7ABB1F-FECD-4200-BEBF-2069E02A4ED6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40FDE3-288C-4B5E-B6D1-E3BA861625B9}"/>
                  </a:ext>
                </a:extLst>
              </p:cNvPr>
              <p:cNvSpPr txBox="1"/>
              <p:nvPr/>
            </p:nvSpPr>
            <p:spPr>
              <a:xfrm>
                <a:off x="6096000" y="4956424"/>
                <a:ext cx="5654632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40FDE3-288C-4B5E-B6D1-E3BA8616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56424"/>
                <a:ext cx="5654632" cy="1785104"/>
              </a:xfrm>
              <a:prstGeom prst="rect">
                <a:avLst/>
              </a:prstGeom>
              <a:blipFill>
                <a:blip r:embed="rId2"/>
                <a:stretch>
                  <a:fillRect l="-1075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BA4BCC3-2203-4D38-BB3E-4739432F4387}"/>
              </a:ext>
            </a:extLst>
          </p:cNvPr>
          <p:cNvSpPr txBox="1"/>
          <p:nvPr/>
        </p:nvSpPr>
        <p:spPr>
          <a:xfrm>
            <a:off x="3101093" y="1685928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8A503-F044-4A56-8D1B-D2B57921B956}"/>
              </a:ext>
            </a:extLst>
          </p:cNvPr>
          <p:cNvSpPr txBox="1"/>
          <p:nvPr/>
        </p:nvSpPr>
        <p:spPr>
          <a:xfrm>
            <a:off x="366051" y="4386309"/>
            <a:ext cx="48382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MM Block is Direct Mapped to 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 Number/Index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200" dirty="0"/>
              <a:t> mod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200" dirty="0"/>
              <a:t> = Block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600" dirty="0"/>
              <a:t> </a:t>
            </a:r>
            <a:r>
              <a:rPr lang="en-US" sz="2200" dirty="0"/>
              <a:t>= Number of Sets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F481CE-4234-43D9-A5D3-1B765FED5193}"/>
              </a:ext>
            </a:extLst>
          </p:cNvPr>
          <p:cNvGrpSpPr/>
          <p:nvPr/>
        </p:nvGrpSpPr>
        <p:grpSpPr>
          <a:xfrm>
            <a:off x="4873917" y="2178683"/>
            <a:ext cx="2987195" cy="865119"/>
            <a:chOff x="4959626" y="2178954"/>
            <a:chExt cx="2987195" cy="865119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E0DA1B8-A4EE-4B26-9037-416423BDE086}"/>
                </a:ext>
              </a:extLst>
            </p:cNvPr>
            <p:cNvSpPr/>
            <p:nvPr/>
          </p:nvSpPr>
          <p:spPr>
            <a:xfrm>
              <a:off x="4959626" y="2178954"/>
              <a:ext cx="244660" cy="86511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0E247-0B87-4B8A-8722-391B412EFBBC}"/>
                </a:ext>
              </a:extLst>
            </p:cNvPr>
            <p:cNvSpPr txBox="1"/>
            <p:nvPr/>
          </p:nvSpPr>
          <p:spPr>
            <a:xfrm>
              <a:off x="5209739" y="2420513"/>
              <a:ext cx="273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0/2/4/6/8/10/12/14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595A66-9673-4F01-80FA-1BA8F7D7A764}"/>
              </a:ext>
            </a:extLst>
          </p:cNvPr>
          <p:cNvGrpSpPr/>
          <p:nvPr/>
        </p:nvGrpSpPr>
        <p:grpSpPr>
          <a:xfrm>
            <a:off x="4882749" y="3086625"/>
            <a:ext cx="2987195" cy="865119"/>
            <a:chOff x="4959626" y="3064697"/>
            <a:chExt cx="2987195" cy="865119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751A951D-95F9-4492-9C0D-3C6F49B111E7}"/>
                </a:ext>
              </a:extLst>
            </p:cNvPr>
            <p:cNvSpPr/>
            <p:nvPr/>
          </p:nvSpPr>
          <p:spPr>
            <a:xfrm>
              <a:off x="4959626" y="3064697"/>
              <a:ext cx="244660" cy="86511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09F6A5-00F1-46C3-AB0B-622FC2671197}"/>
                </a:ext>
              </a:extLst>
            </p:cNvPr>
            <p:cNvSpPr txBox="1"/>
            <p:nvPr/>
          </p:nvSpPr>
          <p:spPr>
            <a:xfrm>
              <a:off x="5209739" y="3306256"/>
              <a:ext cx="273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1/3/5/7/9/11/13/15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4490-2868-4442-AA15-9ED51F2B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5" y="-13501"/>
            <a:ext cx="10515600" cy="1325563"/>
          </a:xfrm>
        </p:spPr>
        <p:txBody>
          <a:bodyPr/>
          <a:lstStyle/>
          <a:p>
            <a:r>
              <a:rPr lang="en-US" dirty="0"/>
              <a:t>Set Associative Mapping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26646-6A98-41E9-B479-9E09AA074C29}"/>
              </a:ext>
            </a:extLst>
          </p:cNvPr>
          <p:cNvGrpSpPr/>
          <p:nvPr/>
        </p:nvGrpSpPr>
        <p:grpSpPr>
          <a:xfrm>
            <a:off x="7236378" y="508319"/>
            <a:ext cx="4719980" cy="4232617"/>
            <a:chOff x="6638789" y="595172"/>
            <a:chExt cx="4719980" cy="4232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3F56EC-0021-4283-BC58-61D6E62AB95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BE4C18-EA50-46BE-8565-E14904A7BA6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858FA-E5DA-46B5-A63A-A804CC0B2384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C8EC5-B353-4C5D-89C0-2E1CD797DEA3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20EB4-1CE5-4C21-A78E-2B9ED8C50670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053183-5CFF-4E36-9D96-26164CF0CC87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53C58E-87A6-4CD3-AD48-A824CE2E7734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19873910-A8A5-4D06-A067-2A31B24CF9F6}"/>
              </a:ext>
            </a:extLst>
          </p:cNvPr>
          <p:cNvGraphicFramePr>
            <a:graphicFrameLocks/>
          </p:cNvGraphicFramePr>
          <p:nvPr/>
        </p:nvGraphicFramePr>
        <p:xfrm>
          <a:off x="8192558" y="47989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45971DE-843B-40AE-B027-3AD976D6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03615"/>
              </p:ext>
            </p:extLst>
          </p:nvPr>
        </p:nvGraphicFramePr>
        <p:xfrm>
          <a:off x="2325165" y="2178954"/>
          <a:ext cx="2500788" cy="176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2162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4280090-1EBE-406C-A6AA-1B7BBC994B6C}"/>
              </a:ext>
            </a:extLst>
          </p:cNvPr>
          <p:cNvGrpSpPr/>
          <p:nvPr/>
        </p:nvGrpSpPr>
        <p:grpSpPr>
          <a:xfrm>
            <a:off x="347279" y="2187891"/>
            <a:ext cx="2128028" cy="1798044"/>
            <a:chOff x="348780" y="2659100"/>
            <a:chExt cx="2128028" cy="1798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F657EF-0AB7-4443-BF0C-528C0D4ACCFE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0A7455-0EE9-4E28-8646-8CB85A09FABF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30CE6-0A7B-4430-BE0F-F1104079DB70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FEDA61-A227-42C6-9E2C-5EBA419DF49A}"/>
                </a:ext>
              </a:extLst>
            </p:cNvPr>
            <p:cNvSpPr txBox="1"/>
            <p:nvPr/>
          </p:nvSpPr>
          <p:spPr>
            <a:xfrm>
              <a:off x="1598850" y="402949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BC1E01-9376-43B8-94F2-E38EE51BBD79}"/>
                </a:ext>
              </a:extLst>
            </p:cNvPr>
            <p:cNvGrpSpPr/>
            <p:nvPr/>
          </p:nvGrpSpPr>
          <p:grpSpPr>
            <a:xfrm>
              <a:off x="348780" y="2659982"/>
              <a:ext cx="1129341" cy="855300"/>
              <a:chOff x="367552" y="2152936"/>
              <a:chExt cx="1129341" cy="855300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27D04913-57B1-4DC1-90D6-EF2B5AA3C05D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4FA73-D7F4-4AD9-9BED-1F66398C5C68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593051-EB8E-4826-AF08-3036D73CE597}"/>
                </a:ext>
              </a:extLst>
            </p:cNvPr>
            <p:cNvGrpSpPr/>
            <p:nvPr/>
          </p:nvGrpSpPr>
          <p:grpSpPr>
            <a:xfrm>
              <a:off x="367552" y="3601844"/>
              <a:ext cx="1129341" cy="855300"/>
              <a:chOff x="367552" y="2152936"/>
              <a:chExt cx="1129341" cy="855300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0175798D-2B25-4C18-96AD-E3A08B43A490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7ABB1F-FECD-4200-BEBF-2069E02A4ED6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40FDE3-288C-4B5E-B6D1-E3BA861625B9}"/>
                  </a:ext>
                </a:extLst>
              </p:cNvPr>
              <p:cNvSpPr txBox="1"/>
              <p:nvPr/>
            </p:nvSpPr>
            <p:spPr>
              <a:xfrm>
                <a:off x="6096000" y="4956424"/>
                <a:ext cx="5654632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40FDE3-288C-4B5E-B6D1-E3BA8616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56424"/>
                <a:ext cx="5654632" cy="1785104"/>
              </a:xfrm>
              <a:prstGeom prst="rect">
                <a:avLst/>
              </a:prstGeom>
              <a:blipFill>
                <a:blip r:embed="rId2"/>
                <a:stretch>
                  <a:fillRect l="-1075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BA4BCC3-2203-4D38-BB3E-4739432F4387}"/>
              </a:ext>
            </a:extLst>
          </p:cNvPr>
          <p:cNvSpPr txBox="1"/>
          <p:nvPr/>
        </p:nvSpPr>
        <p:spPr>
          <a:xfrm>
            <a:off x="3101093" y="1685928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F481CE-4234-43D9-A5D3-1B765FED5193}"/>
              </a:ext>
            </a:extLst>
          </p:cNvPr>
          <p:cNvGrpSpPr/>
          <p:nvPr/>
        </p:nvGrpSpPr>
        <p:grpSpPr>
          <a:xfrm>
            <a:off x="4873917" y="2178683"/>
            <a:ext cx="2987195" cy="865119"/>
            <a:chOff x="4959626" y="2178954"/>
            <a:chExt cx="2987195" cy="865119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E0DA1B8-A4EE-4B26-9037-416423BDE086}"/>
                </a:ext>
              </a:extLst>
            </p:cNvPr>
            <p:cNvSpPr/>
            <p:nvPr/>
          </p:nvSpPr>
          <p:spPr>
            <a:xfrm>
              <a:off x="4959626" y="2178954"/>
              <a:ext cx="244660" cy="86511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0E247-0B87-4B8A-8722-391B412EFBBC}"/>
                </a:ext>
              </a:extLst>
            </p:cNvPr>
            <p:cNvSpPr txBox="1"/>
            <p:nvPr/>
          </p:nvSpPr>
          <p:spPr>
            <a:xfrm>
              <a:off x="5209739" y="2420513"/>
              <a:ext cx="273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0/2/4/6/8/10/12/14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595A66-9673-4F01-80FA-1BA8F7D7A764}"/>
              </a:ext>
            </a:extLst>
          </p:cNvPr>
          <p:cNvGrpSpPr/>
          <p:nvPr/>
        </p:nvGrpSpPr>
        <p:grpSpPr>
          <a:xfrm>
            <a:off x="4882749" y="3086625"/>
            <a:ext cx="2987195" cy="865119"/>
            <a:chOff x="4959626" y="3064697"/>
            <a:chExt cx="2987195" cy="865119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751A951D-95F9-4492-9C0D-3C6F49B111E7}"/>
                </a:ext>
              </a:extLst>
            </p:cNvPr>
            <p:cNvSpPr/>
            <p:nvPr/>
          </p:nvSpPr>
          <p:spPr>
            <a:xfrm>
              <a:off x="4959626" y="3064697"/>
              <a:ext cx="244660" cy="86511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09F6A5-00F1-46C3-AB0B-622FC2671197}"/>
                </a:ext>
              </a:extLst>
            </p:cNvPr>
            <p:cNvSpPr txBox="1"/>
            <p:nvPr/>
          </p:nvSpPr>
          <p:spPr>
            <a:xfrm>
              <a:off x="5209739" y="3306256"/>
              <a:ext cx="273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1/3/5/7/9/11/13/15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80D8F3-A0DB-4A0F-A316-94266E4E045D}"/>
              </a:ext>
            </a:extLst>
          </p:cNvPr>
          <p:cNvSpPr txBox="1"/>
          <p:nvPr/>
        </p:nvSpPr>
        <p:spPr>
          <a:xfrm>
            <a:off x="736753" y="4740936"/>
            <a:ext cx="422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bits for Set Index?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bits for Tag?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  </a:t>
            </a:r>
          </a:p>
        </p:txBody>
      </p:sp>
    </p:spTree>
    <p:extLst>
      <p:ext uri="{BB962C8B-B14F-4D97-AF65-F5344CB8AC3E}">
        <p14:creationId xmlns:p14="http://schemas.microsoft.com/office/powerpoint/2010/main" val="3253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4490-2868-4442-AA15-9ED51F2B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5" y="-13501"/>
            <a:ext cx="10515600" cy="1325563"/>
          </a:xfrm>
        </p:spPr>
        <p:txBody>
          <a:bodyPr/>
          <a:lstStyle/>
          <a:p>
            <a:r>
              <a:rPr lang="en-US" dirty="0"/>
              <a:t>Set Associative Mapping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26646-6A98-41E9-B479-9E09AA074C29}"/>
              </a:ext>
            </a:extLst>
          </p:cNvPr>
          <p:cNvGrpSpPr/>
          <p:nvPr/>
        </p:nvGrpSpPr>
        <p:grpSpPr>
          <a:xfrm>
            <a:off x="7236378" y="508319"/>
            <a:ext cx="4719980" cy="4232617"/>
            <a:chOff x="6638789" y="595172"/>
            <a:chExt cx="4719980" cy="4232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3F56EC-0021-4283-BC58-61D6E62AB95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BE4C18-EA50-46BE-8565-E14904A7BA6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858FA-E5DA-46B5-A63A-A804CC0B2384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C8EC5-B353-4C5D-89C0-2E1CD797DEA3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20EB4-1CE5-4C21-A78E-2B9ED8C50670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053183-5CFF-4E36-9D96-26164CF0CC87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15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53C58E-87A6-4CD3-AD48-A824CE2E7734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19873910-A8A5-4D06-A067-2A31B24CF9F6}"/>
              </a:ext>
            </a:extLst>
          </p:cNvPr>
          <p:cNvGraphicFramePr>
            <a:graphicFrameLocks/>
          </p:cNvGraphicFramePr>
          <p:nvPr/>
        </p:nvGraphicFramePr>
        <p:xfrm>
          <a:off x="8192558" y="47989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45971DE-843B-40AE-B027-3AD976D6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12203"/>
              </p:ext>
            </p:extLst>
          </p:nvPr>
        </p:nvGraphicFramePr>
        <p:xfrm>
          <a:off x="2493896" y="1523079"/>
          <a:ext cx="2500788" cy="176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788">
                  <a:extLst>
                    <a:ext uri="{9D8B030D-6E8A-4147-A177-3AD203B41FA5}">
                      <a16:colId xmlns:a16="http://schemas.microsoft.com/office/drawing/2014/main" val="667520523"/>
                    </a:ext>
                  </a:extLst>
                </a:gridCol>
              </a:tblGrid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56860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25044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4633"/>
                  </a:ext>
                </a:extLst>
              </a:tr>
              <a:tr h="441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2162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4280090-1EBE-406C-A6AA-1B7BBC994B6C}"/>
              </a:ext>
            </a:extLst>
          </p:cNvPr>
          <p:cNvGrpSpPr/>
          <p:nvPr/>
        </p:nvGrpSpPr>
        <p:grpSpPr>
          <a:xfrm>
            <a:off x="516244" y="1489975"/>
            <a:ext cx="2128028" cy="1798044"/>
            <a:chOff x="348780" y="2659100"/>
            <a:chExt cx="2128028" cy="1798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F657EF-0AB7-4443-BF0C-528C0D4ACCFE}"/>
                </a:ext>
              </a:extLst>
            </p:cNvPr>
            <p:cNvSpPr txBox="1"/>
            <p:nvPr/>
          </p:nvSpPr>
          <p:spPr>
            <a:xfrm>
              <a:off x="1598851" y="26591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0A7455-0EE9-4E28-8646-8CB85A09FABF}"/>
                </a:ext>
              </a:extLst>
            </p:cNvPr>
            <p:cNvSpPr txBox="1"/>
            <p:nvPr/>
          </p:nvSpPr>
          <p:spPr>
            <a:xfrm>
              <a:off x="1598850" y="3125507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30CE6-0A7B-4430-BE0F-F1104079DB70}"/>
                </a:ext>
              </a:extLst>
            </p:cNvPr>
            <p:cNvSpPr txBox="1"/>
            <p:nvPr/>
          </p:nvSpPr>
          <p:spPr>
            <a:xfrm>
              <a:off x="1598850" y="359699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FEDA61-A227-42C6-9E2C-5EBA419DF49A}"/>
                </a:ext>
              </a:extLst>
            </p:cNvPr>
            <p:cNvSpPr txBox="1"/>
            <p:nvPr/>
          </p:nvSpPr>
          <p:spPr>
            <a:xfrm>
              <a:off x="1598850" y="402949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BC1E01-9376-43B8-94F2-E38EE51BBD79}"/>
                </a:ext>
              </a:extLst>
            </p:cNvPr>
            <p:cNvGrpSpPr/>
            <p:nvPr/>
          </p:nvGrpSpPr>
          <p:grpSpPr>
            <a:xfrm>
              <a:off x="348780" y="2659982"/>
              <a:ext cx="1129341" cy="855300"/>
              <a:chOff x="367552" y="2152936"/>
              <a:chExt cx="1129341" cy="855300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27D04913-57B1-4DC1-90D6-EF2B5AA3C05D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4FA73-D7F4-4AD9-9BED-1F66398C5C68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593051-EB8E-4826-AF08-3036D73CE597}"/>
                </a:ext>
              </a:extLst>
            </p:cNvPr>
            <p:cNvGrpSpPr/>
            <p:nvPr/>
          </p:nvGrpSpPr>
          <p:grpSpPr>
            <a:xfrm>
              <a:off x="367552" y="3601844"/>
              <a:ext cx="1129341" cy="855300"/>
              <a:chOff x="367552" y="2152936"/>
              <a:chExt cx="1129341" cy="855300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0175798D-2B25-4C18-96AD-E3A08B43A490}"/>
                  </a:ext>
                </a:extLst>
              </p:cNvPr>
              <p:cNvSpPr/>
              <p:nvPr/>
            </p:nvSpPr>
            <p:spPr>
              <a:xfrm>
                <a:off x="1249758" y="2152936"/>
                <a:ext cx="247135" cy="855300"/>
              </a:xfrm>
              <a:prstGeom prst="leftBrac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7ABB1F-FECD-4200-BEBF-2069E02A4ED6}"/>
                  </a:ext>
                </a:extLst>
              </p:cNvPr>
              <p:cNvSpPr txBox="1"/>
              <p:nvPr/>
            </p:nvSpPr>
            <p:spPr>
              <a:xfrm>
                <a:off x="367552" y="2369712"/>
                <a:ext cx="74140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1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BA4BCC3-2203-4D38-BB3E-4739432F4387}"/>
              </a:ext>
            </a:extLst>
          </p:cNvPr>
          <p:cNvSpPr txBox="1"/>
          <p:nvPr/>
        </p:nvSpPr>
        <p:spPr>
          <a:xfrm>
            <a:off x="3373589" y="1130418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01C88-D583-4DAF-B90C-3407BFF13621}"/>
              </a:ext>
            </a:extLst>
          </p:cNvPr>
          <p:cNvSpPr txBox="1"/>
          <p:nvPr/>
        </p:nvSpPr>
        <p:spPr>
          <a:xfrm>
            <a:off x="2950622" y="6098147"/>
            <a:ext cx="15873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Memory Block Number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5A748A9-FB9E-4E71-95E5-D1791332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04070"/>
              </p:ext>
            </p:extLst>
          </p:nvPr>
        </p:nvGraphicFramePr>
        <p:xfrm>
          <a:off x="1693071" y="5117807"/>
          <a:ext cx="6156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56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1026156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1026156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1026156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1026156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1026156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sp>
        <p:nvSpPr>
          <p:cNvPr id="55" name="Left Brace 54">
            <a:extLst>
              <a:ext uri="{FF2B5EF4-FFF2-40B4-BE49-F238E27FC236}">
                <a16:creationId xmlns:a16="http://schemas.microsoft.com/office/drawing/2014/main" id="{4F498783-221D-43FA-ACDF-2E83B12C52A5}"/>
              </a:ext>
            </a:extLst>
          </p:cNvPr>
          <p:cNvSpPr/>
          <p:nvPr/>
        </p:nvSpPr>
        <p:spPr>
          <a:xfrm rot="5400000">
            <a:off x="3027380" y="3291807"/>
            <a:ext cx="369331" cy="3037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B88C0D-649C-4080-BA1B-787C1E19BE56}"/>
              </a:ext>
            </a:extLst>
          </p:cNvPr>
          <p:cNvSpPr txBox="1"/>
          <p:nvPr/>
        </p:nvSpPr>
        <p:spPr>
          <a:xfrm>
            <a:off x="2898386" y="4068353"/>
            <a:ext cx="627318" cy="3693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325E1DD-A6A9-4588-87BA-FD5FED3B25EC}"/>
              </a:ext>
            </a:extLst>
          </p:cNvPr>
          <p:cNvSpPr/>
          <p:nvPr/>
        </p:nvSpPr>
        <p:spPr>
          <a:xfrm rot="5400000">
            <a:off x="5119136" y="4319074"/>
            <a:ext cx="369332" cy="983425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3318E-42F1-412A-9C37-3A4C92A1246E}"/>
              </a:ext>
            </a:extLst>
          </p:cNvPr>
          <p:cNvSpPr txBox="1"/>
          <p:nvPr/>
        </p:nvSpPr>
        <p:spPr>
          <a:xfrm>
            <a:off x="4731025" y="4162944"/>
            <a:ext cx="1114244" cy="36933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Index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4548FA3F-228F-482E-AF7D-8E2A4FC8E177}"/>
              </a:ext>
            </a:extLst>
          </p:cNvPr>
          <p:cNvSpPr/>
          <p:nvPr/>
        </p:nvSpPr>
        <p:spPr>
          <a:xfrm rot="5400000">
            <a:off x="3558872" y="3742175"/>
            <a:ext cx="370839" cy="410244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212818-7045-47AA-8055-69AB9DCA64DA}"/>
              </a:ext>
            </a:extLst>
          </p:cNvPr>
          <p:cNvSpPr txBox="1"/>
          <p:nvPr/>
        </p:nvSpPr>
        <p:spPr>
          <a:xfrm>
            <a:off x="6176088" y="6236646"/>
            <a:ext cx="1350622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255934B1-A4D3-4BC7-8B5D-50DFA53A776D}"/>
              </a:ext>
            </a:extLst>
          </p:cNvPr>
          <p:cNvSpPr/>
          <p:nvPr/>
        </p:nvSpPr>
        <p:spPr>
          <a:xfrm rot="16200000">
            <a:off x="6610442" y="4858582"/>
            <a:ext cx="481914" cy="1997216"/>
          </a:xfrm>
          <a:prstGeom prst="lef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E7B05-1BA3-4F8D-B2DC-3C5B9AE00C6D}"/>
              </a:ext>
            </a:extLst>
          </p:cNvPr>
          <p:cNvSpPr txBox="1"/>
          <p:nvPr/>
        </p:nvSpPr>
        <p:spPr>
          <a:xfrm>
            <a:off x="287009" y="5015666"/>
            <a:ext cx="126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6-bit address</a:t>
            </a:r>
          </a:p>
        </p:txBody>
      </p:sp>
    </p:spTree>
    <p:extLst>
      <p:ext uri="{BB962C8B-B14F-4D97-AF65-F5344CB8AC3E}">
        <p14:creationId xmlns:p14="http://schemas.microsoft.com/office/powerpoint/2010/main" val="40420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557-F456-4FE0-A002-9736D2C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FC70C-B6DA-4D24-853B-890D7E3A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458"/>
            <a:ext cx="10515600" cy="4213671"/>
          </a:xfrm>
        </p:spPr>
      </p:pic>
    </p:spTree>
    <p:extLst>
      <p:ext uri="{BB962C8B-B14F-4D97-AF65-F5344CB8AC3E}">
        <p14:creationId xmlns:p14="http://schemas.microsoft.com/office/powerpoint/2010/main" val="5864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DFE5-B875-4440-A7CD-34CA4C63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Tutorial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234E7-B52E-4B5F-B17C-CE09C973E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1043"/>
            <a:ext cx="10515600" cy="176945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0AAE13-4D19-4D2D-8A6C-44B92AC2BA98}"/>
              </a:ext>
            </a:extLst>
          </p:cNvPr>
          <p:cNvCxnSpPr>
            <a:cxnSpLocks/>
          </p:cNvCxnSpPr>
          <p:nvPr/>
        </p:nvCxnSpPr>
        <p:spPr>
          <a:xfrm>
            <a:off x="3578087" y="1886141"/>
            <a:ext cx="457200" cy="148093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E5D9-77E2-42F7-A203-8F970583E6B3}"/>
              </a:ext>
            </a:extLst>
          </p:cNvPr>
          <p:cNvSpPr txBox="1"/>
          <p:nvPr/>
        </p:nvSpPr>
        <p:spPr>
          <a:xfrm>
            <a:off x="1570383" y="3490930"/>
            <a:ext cx="38464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Address:  </a:t>
            </a:r>
            <a:r>
              <a:rPr lang="en-US" sz="2600" dirty="0">
                <a:highlight>
                  <a:srgbClr val="FFFF00"/>
                </a:highlight>
              </a:rPr>
              <a:t>011110</a:t>
            </a:r>
            <a:r>
              <a:rPr lang="en-US" sz="2600" dirty="0">
                <a:highlight>
                  <a:srgbClr val="00FFFF"/>
                </a:highlight>
              </a:rPr>
              <a:t>1011</a:t>
            </a:r>
            <a:r>
              <a:rPr lang="en-US" sz="2600" dirty="0">
                <a:highlight>
                  <a:srgbClr val="00FF00"/>
                </a:highlight>
              </a:rPr>
              <a:t>00</a:t>
            </a:r>
          </a:p>
          <a:p>
            <a:endParaRPr lang="en-US" sz="2600" dirty="0">
              <a:highlight>
                <a:srgbClr val="00FF00"/>
              </a:highlight>
            </a:endParaRPr>
          </a:p>
          <a:p>
            <a:r>
              <a:rPr lang="en-US" sz="2600" dirty="0">
                <a:highlight>
                  <a:srgbClr val="00FF00"/>
                </a:highlight>
              </a:rPr>
              <a:t>Block Offset : 0</a:t>
            </a:r>
          </a:p>
          <a:p>
            <a:r>
              <a:rPr lang="en-US" sz="2600" dirty="0">
                <a:highlight>
                  <a:srgbClr val="00FFFF"/>
                </a:highlight>
              </a:rPr>
              <a:t>Set/Line Index = 11 = 0xB </a:t>
            </a:r>
          </a:p>
          <a:p>
            <a:r>
              <a:rPr lang="en-US" sz="2600" dirty="0">
                <a:highlight>
                  <a:srgbClr val="FFFF00"/>
                </a:highlight>
              </a:rPr>
              <a:t>Tag = 30 = 0x1E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78B3F9-D242-4B67-BC48-DAA229D6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23" y="3254375"/>
            <a:ext cx="4686300" cy="32385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E92617-4FC5-404B-810F-33F1800C7BAA}"/>
              </a:ext>
            </a:extLst>
          </p:cNvPr>
          <p:cNvSpPr/>
          <p:nvPr/>
        </p:nvSpPr>
        <p:spPr>
          <a:xfrm>
            <a:off x="5913783" y="4759532"/>
            <a:ext cx="612353" cy="1754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2650</Words>
  <Application>Microsoft Office PowerPoint</Application>
  <PresentationFormat>Widescreen</PresentationFormat>
  <Paragraphs>806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Comic Sans MS</vt:lpstr>
      <vt:lpstr>Consolas</vt:lpstr>
      <vt:lpstr>Office Theme</vt:lpstr>
      <vt:lpstr>Cache Mapping, Cache Lab</vt:lpstr>
      <vt:lpstr>Fully Associative Mapping</vt:lpstr>
      <vt:lpstr>Fully Associative Mapping</vt:lpstr>
      <vt:lpstr>Set Associative Mapping</vt:lpstr>
      <vt:lpstr>Set Associative Mapping</vt:lpstr>
      <vt:lpstr>Set Associative Mapping</vt:lpstr>
      <vt:lpstr>Set Associative Mapping</vt:lpstr>
      <vt:lpstr>Cache Tutorial</vt:lpstr>
      <vt:lpstr>Cache Tutorial</vt:lpstr>
      <vt:lpstr>Cache Tutorial</vt:lpstr>
      <vt:lpstr>Cache Tutorial</vt:lpstr>
      <vt:lpstr>Cache Tutorial</vt:lpstr>
      <vt:lpstr>Cache Tutorial</vt:lpstr>
      <vt:lpstr>Cache Tutorial</vt:lpstr>
      <vt:lpstr>PowerPoint Presentation</vt:lpstr>
      <vt:lpstr>Cache Lab</vt:lpstr>
      <vt:lpstr>Cache Lab</vt:lpstr>
      <vt:lpstr>Step 1: Understanding the Command Line Arguments</vt:lpstr>
      <vt:lpstr>Step 1: Understanding the Command Line Arguments</vt:lpstr>
      <vt:lpstr>Step 2 : Understanding the Trace files</vt:lpstr>
      <vt:lpstr>Step 2 : Understanding the Trace files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Least Recently Used (LRU) Eviction </vt:lpstr>
      <vt:lpstr>Step 3: Build Your Cache</vt:lpstr>
      <vt:lpstr>Step 3: Build Your Cache</vt:lpstr>
      <vt:lpstr>PowerPoint Presentation</vt:lpstr>
      <vt:lpstr>Example of a 2D array of integers</vt:lpstr>
      <vt:lpstr>Step 4: Parsing</vt:lpstr>
      <vt:lpstr>Step 5: Access Data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Lab</dc:title>
  <dc:creator>Debarun Das</dc:creator>
  <cp:lastModifiedBy>Debarun Das</cp:lastModifiedBy>
  <cp:revision>204</cp:revision>
  <dcterms:created xsi:type="dcterms:W3CDTF">2021-04-01T07:55:07Z</dcterms:created>
  <dcterms:modified xsi:type="dcterms:W3CDTF">2021-04-01T17:58:28Z</dcterms:modified>
</cp:coreProperties>
</file>