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4" r:id="rId3"/>
    <p:sldId id="265" r:id="rId4"/>
    <p:sldId id="263" r:id="rId5"/>
    <p:sldId id="262" r:id="rId6"/>
    <p:sldId id="264" r:id="rId7"/>
    <p:sldId id="257" r:id="rId8"/>
    <p:sldId id="258" r:id="rId9"/>
    <p:sldId id="259" r:id="rId10"/>
    <p:sldId id="261" r:id="rId11"/>
    <p:sldId id="260" r:id="rId12"/>
    <p:sldId id="266" r:id="rId13"/>
    <p:sldId id="267" r:id="rId14"/>
    <p:sldId id="268" r:id="rId15"/>
    <p:sldId id="300" r:id="rId16"/>
    <p:sldId id="301" r:id="rId17"/>
    <p:sldId id="30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303" r:id="rId27"/>
    <p:sldId id="278" r:id="rId28"/>
    <p:sldId id="277" r:id="rId29"/>
    <p:sldId id="279" r:id="rId30"/>
    <p:sldId id="280" r:id="rId31"/>
    <p:sldId id="281" r:id="rId32"/>
    <p:sldId id="282" r:id="rId33"/>
    <p:sldId id="283" r:id="rId34"/>
    <p:sldId id="284" r:id="rId35"/>
    <p:sldId id="286" r:id="rId36"/>
    <p:sldId id="285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6" r:id="rId49"/>
    <p:sldId id="298" r:id="rId50"/>
    <p:sldId id="299" r:id="rId51"/>
    <p:sldId id="3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run Das" initials="DD" lastIdx="1" clrIdx="0">
    <p:extLst>
      <p:ext uri="{19B8F6BF-5375-455C-9EA6-DF929625EA0E}">
        <p15:presenceInfo xmlns:p15="http://schemas.microsoft.com/office/powerpoint/2012/main" userId="Debarun D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08:38:25.34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EAB1-4E3A-4050-AB47-512867D6A08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51EF3-A3FE-4BE3-AD4D-809958D12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51EF3-A3FE-4BE3-AD4D-809958D127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51EF3-A3FE-4BE3-AD4D-809958D127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1838-EB1D-4CCB-A8C1-9E250F63D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6484-2062-4A91-A8EF-07640EF7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9564-2FEA-499A-9662-7F036481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0947-3788-476C-8BE8-7FD1EBF9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35BD4-60E2-4D2B-8E52-EF6F8C1D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61EC-37E9-4438-900E-6AE0405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F79CC-0F7B-4076-9D15-AD0186DD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96D92-6A53-45FB-B6C7-32EDAC84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2B88-B374-4B03-93C2-C67296D5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057D-59A9-49C0-852D-3795D607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958FD-8199-4CC6-BD4D-39F3ABFF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D449-660D-4637-845A-55207BCE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23A6-1E1F-4155-B27F-8BBFE26D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6DCC-6F2E-4D40-946C-F6DC18F2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68FC-876A-4876-8A64-9ECAC745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31DE-9DA4-4E8B-A95A-627E733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2CAB-B6AB-469F-8E16-E7AC0E5A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074C-8B4A-4D2E-8D93-9E98273B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FA40-6F40-4992-8B46-8B75EBAB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51E4-D580-4506-9742-AAEAFB8D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45C4-51AB-4870-BF29-F56E7F9A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D99-066A-47B7-86CF-3182705E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5C84-6009-4264-9195-5CD36884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FCC1-D24C-49F8-8A5D-38BF45E5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9A02-BE0C-41E7-947A-7BA72827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5E2F-71CD-4E49-A8AE-AAB941DC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FCBD-A13D-434D-BD81-2CEA36B93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317C6-A160-412B-AFE1-652D9F080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27C6D-9D74-476E-A390-5F3C78E1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9D0A9-0706-4DA9-BC2F-C6280C9A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0FB57-6C9D-4EAB-8473-ED2591D7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B4CE-92D1-430E-B3A1-BEBC36A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0EDCA-C273-4758-95D3-B56C5B5A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36B79-D968-4EE0-9446-091B35E9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C1D09-B780-4C24-AB5C-D80BCDA4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8A8BF-0A30-4242-B528-6E2187490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93640-C0B1-4A37-9498-52E5D36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EF4C5-B1D4-41D6-ABE0-F80AEA15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C0D4D-DD1E-41F2-A4B8-4190E02A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4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297D-D206-430C-A436-29B723B5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2C132-2046-4776-B398-D8B361CC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191B9-C2C2-4A58-B098-AA8A0153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1E401-7100-4DB5-A31E-FD1AFCF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ADD3A-1945-42C1-9BC0-7B2E8820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465F1-9AA7-4490-817E-38D4EA5F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C44F7-9C1D-4D67-BCFA-5E891C63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4D0B-18BD-432A-A93B-4DCFB2BA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63EE-58A2-4AC7-A0B2-659068BE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E1478-6259-4A34-A99D-8029B331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2865-67F3-4898-AB3D-3E2D6040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32862-8B1E-4250-83C2-16BA1A9A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589B9-D671-4CB9-9759-DBA9BBFB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E30C-BA5A-49DF-9EC2-51C1B176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3F849-39EC-4281-ACDF-9EE942C3B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7EC44-25FF-46A8-B520-4BA667F8B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FEFEA-6287-441E-9527-2CE60ABC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291A1-03AE-4DAD-813A-546DF5FB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E7F0C-8E48-42C7-BB69-7D9FBBB8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F4D71-533A-4656-B2B6-843729E6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AE2A-75D8-43FD-9156-88B1F456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DACC-513E-48D0-9494-FF5F11A4E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DCD1-3325-488F-AC06-BFBE72E653E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0F44-696C-4BAD-9F97-60E897CE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39AC-6B85-4576-B0C5-B808EEBEA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A4F8-A177-42C3-8233-85BD0BFB8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Malloc Lab,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73800-D250-421B-8DA2-C0F01E4DA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E621DC9-0317-4646-BEF6-3112ECFF2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088880"/>
              </p:ext>
            </p:extLst>
          </p:nvPr>
        </p:nvGraphicFramePr>
        <p:xfrm>
          <a:off x="630308" y="1844023"/>
          <a:ext cx="1092641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01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27159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150451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C60834-9004-40E7-93DC-8BE2A400D27D}"/>
              </a:ext>
            </a:extLst>
          </p:cNvPr>
          <p:cNvCxnSpPr>
            <a:cxnSpLocks/>
          </p:cNvCxnSpPr>
          <p:nvPr/>
        </p:nvCxnSpPr>
        <p:spPr>
          <a:xfrm>
            <a:off x="1729409" y="3060022"/>
            <a:ext cx="8686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2956C4-AE82-4D17-8435-63473FC0BE09}"/>
              </a:ext>
            </a:extLst>
          </p:cNvPr>
          <p:cNvSpPr txBox="1"/>
          <p:nvPr/>
        </p:nvSpPr>
        <p:spPr>
          <a:xfrm>
            <a:off x="5551004" y="3099308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48E5A-202D-4AD0-A3D2-D0A1F03071D3}"/>
              </a:ext>
            </a:extLst>
          </p:cNvPr>
          <p:cNvSpPr txBox="1"/>
          <p:nvPr/>
        </p:nvSpPr>
        <p:spPr>
          <a:xfrm>
            <a:off x="5667790" y="1400590"/>
            <a:ext cx="94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HEAP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9FA14-AA4E-471F-AC8E-ED4EF5D75644}"/>
              </a:ext>
            </a:extLst>
          </p:cNvPr>
          <p:cNvSpPr txBox="1"/>
          <p:nvPr/>
        </p:nvSpPr>
        <p:spPr>
          <a:xfrm>
            <a:off x="9442174" y="1437749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3B82-B773-44AC-B98B-9C3356292487}"/>
              </a:ext>
            </a:extLst>
          </p:cNvPr>
          <p:cNvSpPr txBox="1"/>
          <p:nvPr/>
        </p:nvSpPr>
        <p:spPr>
          <a:xfrm>
            <a:off x="1822173" y="1476785"/>
            <a:ext cx="9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DBD62-6164-4B06-8CF7-67C53A85C1D7}"/>
              </a:ext>
            </a:extLst>
          </p:cNvPr>
          <p:cNvSpPr txBox="1"/>
          <p:nvPr/>
        </p:nvSpPr>
        <p:spPr>
          <a:xfrm>
            <a:off x="0" y="1196094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386072-332C-4A7B-80C3-61C1564BD431}"/>
              </a:ext>
            </a:extLst>
          </p:cNvPr>
          <p:cNvCxnSpPr>
            <a:cxnSpLocks/>
          </p:cNvCxnSpPr>
          <p:nvPr/>
        </p:nvCxnSpPr>
        <p:spPr>
          <a:xfrm>
            <a:off x="361536" y="1523871"/>
            <a:ext cx="576470" cy="2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67A85C-6A0D-4DB2-BBCE-A4863040E4B9}"/>
              </a:ext>
            </a:extLst>
          </p:cNvPr>
          <p:cNvCxnSpPr>
            <a:cxnSpLocks/>
          </p:cNvCxnSpPr>
          <p:nvPr/>
        </p:nvCxnSpPr>
        <p:spPr>
          <a:xfrm flipH="1">
            <a:off x="11024977" y="1491440"/>
            <a:ext cx="283260" cy="3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DCA36E-7A17-427E-8DF2-4BD96390C1A8}"/>
              </a:ext>
            </a:extLst>
          </p:cNvPr>
          <p:cNvSpPr txBox="1"/>
          <p:nvPr/>
        </p:nvSpPr>
        <p:spPr>
          <a:xfrm>
            <a:off x="11024977" y="1140232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08A2D-4742-484D-A62F-920B4E23D3F4}"/>
              </a:ext>
            </a:extLst>
          </p:cNvPr>
          <p:cNvSpPr txBox="1"/>
          <p:nvPr/>
        </p:nvSpPr>
        <p:spPr>
          <a:xfrm>
            <a:off x="4627492" y="4295590"/>
            <a:ext cx="2932044" cy="1877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BLOCK 1:</a:t>
            </a:r>
          </a:p>
          <a:p>
            <a:endParaRPr lang="en-US" sz="2200" dirty="0"/>
          </a:p>
          <a:p>
            <a:r>
              <a:rPr lang="en-US" sz="2200" u="sng" dirty="0"/>
              <a:t>Size:</a:t>
            </a:r>
            <a:r>
              <a:rPr lang="en-US" sz="2200" dirty="0"/>
              <a:t> 64 Bytes</a:t>
            </a:r>
          </a:p>
          <a:p>
            <a:endParaRPr lang="en-US" sz="2200" dirty="0"/>
          </a:p>
          <a:p>
            <a:r>
              <a:rPr lang="en-US" sz="2200" u="sng" dirty="0"/>
              <a:t>Allocation Status:</a:t>
            </a:r>
            <a:r>
              <a:rPr lang="en-US" sz="2200" dirty="0"/>
              <a:t> False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6B780C-F1CC-4B4C-93E7-EA3F07746891}"/>
              </a:ext>
            </a:extLst>
          </p:cNvPr>
          <p:cNvCxnSpPr>
            <a:cxnSpLocks/>
          </p:cNvCxnSpPr>
          <p:nvPr/>
        </p:nvCxnSpPr>
        <p:spPr>
          <a:xfrm>
            <a:off x="1729409" y="2442682"/>
            <a:ext cx="12125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FAC61C-CC77-4860-B34B-62853636C773}"/>
              </a:ext>
            </a:extLst>
          </p:cNvPr>
          <p:cNvSpPr txBox="1"/>
          <p:nvPr/>
        </p:nvSpPr>
        <p:spPr>
          <a:xfrm>
            <a:off x="1838737" y="2463456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65F47-0C0D-47F1-B6E5-9DF4D2FD9288}"/>
              </a:ext>
            </a:extLst>
          </p:cNvPr>
          <p:cNvSpPr txBox="1"/>
          <p:nvPr/>
        </p:nvSpPr>
        <p:spPr>
          <a:xfrm>
            <a:off x="738807" y="252566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32A8A-5050-417C-8CA0-2FCC8292F247}"/>
              </a:ext>
            </a:extLst>
          </p:cNvPr>
          <p:cNvCxnSpPr>
            <a:cxnSpLocks/>
          </p:cNvCxnSpPr>
          <p:nvPr/>
        </p:nvCxnSpPr>
        <p:spPr>
          <a:xfrm>
            <a:off x="630308" y="2442682"/>
            <a:ext cx="10991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DA7435-6808-4BF5-BDDB-7A11412CB3AF}"/>
              </a:ext>
            </a:extLst>
          </p:cNvPr>
          <p:cNvSpPr txBox="1"/>
          <p:nvPr/>
        </p:nvSpPr>
        <p:spPr>
          <a:xfrm>
            <a:off x="10538792" y="252566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E99B5D-4BAC-431A-8E45-C6CF61954AA9}"/>
              </a:ext>
            </a:extLst>
          </p:cNvPr>
          <p:cNvCxnSpPr>
            <a:cxnSpLocks/>
          </p:cNvCxnSpPr>
          <p:nvPr/>
        </p:nvCxnSpPr>
        <p:spPr>
          <a:xfrm>
            <a:off x="10430293" y="2442682"/>
            <a:ext cx="10991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1FFCA5-F7DA-439F-B7CE-235259A94BBC}"/>
              </a:ext>
            </a:extLst>
          </p:cNvPr>
          <p:cNvSpPr txBox="1"/>
          <p:nvPr/>
        </p:nvSpPr>
        <p:spPr>
          <a:xfrm>
            <a:off x="9373433" y="256720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FAF645-2352-4E19-876E-AA008B51C32D}"/>
              </a:ext>
            </a:extLst>
          </p:cNvPr>
          <p:cNvCxnSpPr>
            <a:cxnSpLocks/>
          </p:cNvCxnSpPr>
          <p:nvPr/>
        </p:nvCxnSpPr>
        <p:spPr>
          <a:xfrm flipV="1">
            <a:off x="9217719" y="2478895"/>
            <a:ext cx="1212574" cy="9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033569BE-A971-4F50-BC70-BC39259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94960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Header and Footer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FC2F1-497E-4B8A-BDD2-179A59A43A14}"/>
              </a:ext>
            </a:extLst>
          </p:cNvPr>
          <p:cNvSpPr txBox="1"/>
          <p:nvPr/>
        </p:nvSpPr>
        <p:spPr>
          <a:xfrm>
            <a:off x="8380429" y="4068224"/>
            <a:ext cx="3525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I know that Block 1 is free because: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 can check the header and/or footer to check the </a:t>
            </a:r>
            <a:r>
              <a:rPr lang="en-US" sz="2200" dirty="0">
                <a:solidFill>
                  <a:srgbClr val="FF0000"/>
                </a:solidFill>
              </a:rPr>
              <a:t>allocation status.</a:t>
            </a:r>
          </a:p>
        </p:txBody>
      </p:sp>
    </p:spTree>
    <p:extLst>
      <p:ext uri="{BB962C8B-B14F-4D97-AF65-F5344CB8AC3E}">
        <p14:creationId xmlns:p14="http://schemas.microsoft.com/office/powerpoint/2010/main" val="126501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49" y="983974"/>
            <a:ext cx="7197735" cy="5596261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616226" y="1490868"/>
            <a:ext cx="8110331" cy="1938131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85ED6F-7B1C-48ED-BD8C-2872BED95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13007"/>
              </p:ext>
            </p:extLst>
          </p:nvPr>
        </p:nvGraphicFramePr>
        <p:xfrm>
          <a:off x="1334417" y="148323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3734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636551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41411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070994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037595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93476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67950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685648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7385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44916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316358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2688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430063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171405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15578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6347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7437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7BEF1-D176-47D5-8EF5-B2436F47BC6A}"/>
              </a:ext>
            </a:extLst>
          </p:cNvPr>
          <p:cNvSpPr/>
          <p:nvPr/>
        </p:nvSpPr>
        <p:spPr>
          <a:xfrm>
            <a:off x="1334417" y="1178351"/>
            <a:ext cx="4067142" cy="10746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20C3D-A3D5-4B17-B837-8AF8E9CECE08}"/>
              </a:ext>
            </a:extLst>
          </p:cNvPr>
          <p:cNvSpPr txBox="1"/>
          <p:nvPr/>
        </p:nvSpPr>
        <p:spPr>
          <a:xfrm>
            <a:off x="2840087" y="779422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6BABC-6341-412E-91B3-7959BD9AF87B}"/>
              </a:ext>
            </a:extLst>
          </p:cNvPr>
          <p:cNvSpPr txBox="1"/>
          <p:nvPr/>
        </p:nvSpPr>
        <p:spPr>
          <a:xfrm>
            <a:off x="2930951" y="2961706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start[0]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D967CE4-D686-474F-9536-284D50F047A0}"/>
              </a:ext>
            </a:extLst>
          </p:cNvPr>
          <p:cNvSpPr/>
          <p:nvPr/>
        </p:nvSpPr>
        <p:spPr>
          <a:xfrm rot="5400000">
            <a:off x="3104038" y="573784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6CAD6A-4DA0-4055-91C3-5A56FDB7EF80}"/>
              </a:ext>
            </a:extLst>
          </p:cNvPr>
          <p:cNvSpPr/>
          <p:nvPr/>
        </p:nvSpPr>
        <p:spPr>
          <a:xfrm>
            <a:off x="5398417" y="1178350"/>
            <a:ext cx="4067142" cy="10746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F398F-8E30-4E68-B945-13C9C4925BE1}"/>
              </a:ext>
            </a:extLst>
          </p:cNvPr>
          <p:cNvSpPr txBox="1"/>
          <p:nvPr/>
        </p:nvSpPr>
        <p:spPr>
          <a:xfrm>
            <a:off x="6904087" y="714976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C6D3938-6433-4E2D-A1F5-2F6388C4E579}"/>
              </a:ext>
            </a:extLst>
          </p:cNvPr>
          <p:cNvSpPr/>
          <p:nvPr/>
        </p:nvSpPr>
        <p:spPr>
          <a:xfrm rot="5400000">
            <a:off x="7168038" y="573785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7431E-C508-4E0A-B6D5-A950211BDDC1}"/>
              </a:ext>
            </a:extLst>
          </p:cNvPr>
          <p:cNvSpPr txBox="1"/>
          <p:nvPr/>
        </p:nvSpPr>
        <p:spPr>
          <a:xfrm>
            <a:off x="6994951" y="2961706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start[1]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AAB0006-0FB0-420C-B159-779F7B757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96909"/>
              </p:ext>
            </p:extLst>
          </p:nvPr>
        </p:nvGraphicFramePr>
        <p:xfrm>
          <a:off x="1334417" y="500392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580E05A-8B8A-41FA-A6F6-D33ADFD8E3ED}"/>
              </a:ext>
            </a:extLst>
          </p:cNvPr>
          <p:cNvSpPr txBox="1"/>
          <p:nvPr/>
        </p:nvSpPr>
        <p:spPr>
          <a:xfrm>
            <a:off x="3088588" y="4570774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A9B004-6EB9-4E03-9BC7-550DCFEDF922}"/>
              </a:ext>
            </a:extLst>
          </p:cNvPr>
          <p:cNvSpPr txBox="1"/>
          <p:nvPr/>
        </p:nvSpPr>
        <p:spPr>
          <a:xfrm>
            <a:off x="6945461" y="450695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3997B-EEEB-449F-B1C8-3B7BB85E701C}"/>
              </a:ext>
            </a:extLst>
          </p:cNvPr>
          <p:cNvSpPr txBox="1"/>
          <p:nvPr/>
        </p:nvSpPr>
        <p:spPr>
          <a:xfrm>
            <a:off x="2930951" y="6168978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start[0]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DEA42F8-0089-40B4-8127-37EC2C4E0B21}"/>
              </a:ext>
            </a:extLst>
          </p:cNvPr>
          <p:cNvSpPr/>
          <p:nvPr/>
        </p:nvSpPr>
        <p:spPr>
          <a:xfrm rot="5400000">
            <a:off x="3104038" y="3781056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2420FAD1-9170-4839-8C53-3B80E6A6F0F5}"/>
              </a:ext>
            </a:extLst>
          </p:cNvPr>
          <p:cNvSpPr/>
          <p:nvPr/>
        </p:nvSpPr>
        <p:spPr>
          <a:xfrm rot="5400000">
            <a:off x="7168038" y="3739824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3C8FD3-04F1-46AC-A095-1B05D16158B6}"/>
              </a:ext>
            </a:extLst>
          </p:cNvPr>
          <p:cNvSpPr txBox="1"/>
          <p:nvPr/>
        </p:nvSpPr>
        <p:spPr>
          <a:xfrm>
            <a:off x="6994951" y="6127745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start[1]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22F36A96-9E76-41DF-8E42-0BF78859446D}"/>
              </a:ext>
            </a:extLst>
          </p:cNvPr>
          <p:cNvSpPr/>
          <p:nvPr/>
        </p:nvSpPr>
        <p:spPr>
          <a:xfrm>
            <a:off x="5134466" y="3418903"/>
            <a:ext cx="527901" cy="11417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72153-E27A-4804-B9EB-27DE79E3EB9F}"/>
              </a:ext>
            </a:extLst>
          </p:cNvPr>
          <p:cNvSpPr txBox="1"/>
          <p:nvPr/>
        </p:nvSpPr>
        <p:spPr>
          <a:xfrm>
            <a:off x="0" y="227945"/>
            <a:ext cx="48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Representing the Heap as a sequence of Bytes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A5AB0-EDA2-437F-8DE3-70872003DD99}"/>
              </a:ext>
            </a:extLst>
          </p:cNvPr>
          <p:cNvSpPr txBox="1"/>
          <p:nvPr/>
        </p:nvSpPr>
        <p:spPr>
          <a:xfrm>
            <a:off x="0" y="4016427"/>
            <a:ext cx="48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Representing the Heap as a sequence of Words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CCBEF8-DCDC-4DFB-96B6-4712233509EB}"/>
              </a:ext>
            </a:extLst>
          </p:cNvPr>
          <p:cNvSpPr txBox="1"/>
          <p:nvPr/>
        </p:nvSpPr>
        <p:spPr>
          <a:xfrm>
            <a:off x="9959420" y="89940"/>
            <a:ext cx="1748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word = 8 Bytes</a:t>
            </a:r>
          </a:p>
        </p:txBody>
      </p:sp>
    </p:spTree>
    <p:extLst>
      <p:ext uri="{BB962C8B-B14F-4D97-AF65-F5344CB8AC3E}">
        <p14:creationId xmlns:p14="http://schemas.microsoft.com/office/powerpoint/2010/main" val="188005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/>
      <p:bldP spid="18" grpId="0"/>
      <p:bldP spid="19" grpId="0"/>
      <p:bldP spid="20" grpId="0"/>
      <p:bldP spid="21" grpId="0" animBg="1"/>
      <p:bldP spid="26" grpId="0" animBg="1"/>
      <p:bldP spid="27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47" y="983974"/>
            <a:ext cx="7197735" cy="5596261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699050" y="3621326"/>
            <a:ext cx="8110331" cy="300225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AEA15A-1AF7-482E-A78D-E500E3C7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38854"/>
              </p:ext>
            </p:extLst>
          </p:nvPr>
        </p:nvGraphicFramePr>
        <p:xfrm>
          <a:off x="1532380" y="116577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3734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636551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41411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070994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037595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93476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67950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685648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7385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44916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316358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2688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430063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171405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15578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6347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743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EEB5C2-53EA-446B-8517-936E809339C3}"/>
              </a:ext>
            </a:extLst>
          </p:cNvPr>
          <p:cNvSpPr txBox="1"/>
          <p:nvPr/>
        </p:nvSpPr>
        <p:spPr>
          <a:xfrm>
            <a:off x="3042502" y="632656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32530-14CB-400E-9990-0F473B827D2D}"/>
              </a:ext>
            </a:extLst>
          </p:cNvPr>
          <p:cNvSpPr txBox="1"/>
          <p:nvPr/>
        </p:nvSpPr>
        <p:spPr>
          <a:xfrm>
            <a:off x="3128914" y="2644242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start[0]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8084E76-9537-492C-92CC-9CB72E30B880}"/>
              </a:ext>
            </a:extLst>
          </p:cNvPr>
          <p:cNvSpPr/>
          <p:nvPr/>
        </p:nvSpPr>
        <p:spPr>
          <a:xfrm rot="5400000">
            <a:off x="3302001" y="256320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F5F97-AE8B-4F7C-B24B-214C2AEFBD53}"/>
              </a:ext>
            </a:extLst>
          </p:cNvPr>
          <p:cNvSpPr txBox="1"/>
          <p:nvPr/>
        </p:nvSpPr>
        <p:spPr>
          <a:xfrm>
            <a:off x="7106502" y="59298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4A69B86-6E73-4CA5-BC68-105A94B36DBF}"/>
              </a:ext>
            </a:extLst>
          </p:cNvPr>
          <p:cNvSpPr/>
          <p:nvPr/>
        </p:nvSpPr>
        <p:spPr>
          <a:xfrm rot="5400000">
            <a:off x="7366001" y="256321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383B2-7722-4C56-924A-6E64EC6FABB2}"/>
              </a:ext>
            </a:extLst>
          </p:cNvPr>
          <p:cNvSpPr txBox="1"/>
          <p:nvPr/>
        </p:nvSpPr>
        <p:spPr>
          <a:xfrm>
            <a:off x="7192914" y="2644242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start[1]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905A2A-DC36-4AA9-9FBB-7AB790BC4259}"/>
              </a:ext>
            </a:extLst>
          </p:cNvPr>
          <p:cNvCxnSpPr>
            <a:cxnSpLocks/>
          </p:cNvCxnSpPr>
          <p:nvPr/>
        </p:nvCxnSpPr>
        <p:spPr>
          <a:xfrm flipH="1">
            <a:off x="5926318" y="606363"/>
            <a:ext cx="3934121" cy="64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D418AE-6ECD-4C5E-B501-52A0A69D8579}"/>
              </a:ext>
            </a:extLst>
          </p:cNvPr>
          <p:cNvSpPr/>
          <p:nvPr/>
        </p:nvSpPr>
        <p:spPr>
          <a:xfrm>
            <a:off x="5596380" y="945728"/>
            <a:ext cx="531043" cy="7258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122E0-85D1-4351-95C4-617A87750028}"/>
              </a:ext>
            </a:extLst>
          </p:cNvPr>
          <p:cNvSpPr txBox="1"/>
          <p:nvPr/>
        </p:nvSpPr>
        <p:spPr>
          <a:xfrm>
            <a:off x="10030120" y="295278"/>
            <a:ext cx="17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  <p:graphicFrame>
        <p:nvGraphicFramePr>
          <p:cNvPr id="22" name="Table 17">
            <a:extLst>
              <a:ext uri="{FF2B5EF4-FFF2-40B4-BE49-F238E27FC236}">
                <a16:creationId xmlns:a16="http://schemas.microsoft.com/office/drawing/2014/main" id="{A3F7D62A-F3A2-4B57-8B1E-95C9E10F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26503"/>
              </p:ext>
            </p:extLst>
          </p:nvPr>
        </p:nvGraphicFramePr>
        <p:xfrm>
          <a:off x="1334417" y="500392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9D2F84-27CD-493B-93D3-CB2F64154890}"/>
              </a:ext>
            </a:extLst>
          </p:cNvPr>
          <p:cNvSpPr txBox="1"/>
          <p:nvPr/>
        </p:nvSpPr>
        <p:spPr>
          <a:xfrm>
            <a:off x="3088588" y="4570774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329DDA-51BB-4A1E-8D35-7239CCAC6F52}"/>
              </a:ext>
            </a:extLst>
          </p:cNvPr>
          <p:cNvSpPr txBox="1"/>
          <p:nvPr/>
        </p:nvSpPr>
        <p:spPr>
          <a:xfrm>
            <a:off x="6945461" y="450695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6CB29-63B3-4CD3-9FC0-0C34D48B329F}"/>
              </a:ext>
            </a:extLst>
          </p:cNvPr>
          <p:cNvSpPr txBox="1"/>
          <p:nvPr/>
        </p:nvSpPr>
        <p:spPr>
          <a:xfrm>
            <a:off x="2930951" y="6168978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start[0]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2E6B8A6-06A4-490A-8A9B-14A5F479890D}"/>
              </a:ext>
            </a:extLst>
          </p:cNvPr>
          <p:cNvSpPr/>
          <p:nvPr/>
        </p:nvSpPr>
        <p:spPr>
          <a:xfrm rot="5400000">
            <a:off x="3104038" y="3781056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FBEC521-9942-4B65-A3D6-598079AB32BB}"/>
              </a:ext>
            </a:extLst>
          </p:cNvPr>
          <p:cNvSpPr/>
          <p:nvPr/>
        </p:nvSpPr>
        <p:spPr>
          <a:xfrm rot="5400000">
            <a:off x="7168038" y="3739824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04CA6D-8588-4720-81F0-945C7CCF6DCF}"/>
              </a:ext>
            </a:extLst>
          </p:cNvPr>
          <p:cNvSpPr txBox="1"/>
          <p:nvPr/>
        </p:nvSpPr>
        <p:spPr>
          <a:xfrm>
            <a:off x="6994951" y="6127745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start[1]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61A388E-C96D-4C4B-9239-8FFEE3DAF60D}"/>
              </a:ext>
            </a:extLst>
          </p:cNvPr>
          <p:cNvSpPr/>
          <p:nvPr/>
        </p:nvSpPr>
        <p:spPr>
          <a:xfrm>
            <a:off x="5134466" y="3091054"/>
            <a:ext cx="527901" cy="11417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415B52-FAB0-4AC0-A0FE-0ED1E8EFD908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379564" y="3784669"/>
            <a:ext cx="4187072" cy="130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1FC007-211E-4C46-9408-74297730575E}"/>
              </a:ext>
            </a:extLst>
          </p:cNvPr>
          <p:cNvSpPr txBox="1"/>
          <p:nvPr/>
        </p:nvSpPr>
        <p:spPr>
          <a:xfrm>
            <a:off x="9566636" y="3600003"/>
            <a:ext cx="17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D223E-FA2F-4BA5-8D96-950B02EA5E55}"/>
              </a:ext>
            </a:extLst>
          </p:cNvPr>
          <p:cNvSpPr txBox="1"/>
          <p:nvPr/>
        </p:nvSpPr>
        <p:spPr>
          <a:xfrm>
            <a:off x="0" y="227945"/>
            <a:ext cx="48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Representing the Heap as a sequence of Bytes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1B8DAC-86CE-4387-AA8A-4D82A4F48A40}"/>
              </a:ext>
            </a:extLst>
          </p:cNvPr>
          <p:cNvSpPr txBox="1"/>
          <p:nvPr/>
        </p:nvSpPr>
        <p:spPr>
          <a:xfrm>
            <a:off x="0" y="4016427"/>
            <a:ext cx="48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Representing the Heap as a sequence of Words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29D6B4-1A4E-410E-AF4E-D782139E6B88}"/>
              </a:ext>
            </a:extLst>
          </p:cNvPr>
          <p:cNvSpPr txBox="1"/>
          <p:nvPr/>
        </p:nvSpPr>
        <p:spPr>
          <a:xfrm>
            <a:off x="202677" y="3172007"/>
            <a:ext cx="1786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Word = 8 Bytes</a:t>
            </a:r>
          </a:p>
        </p:txBody>
      </p:sp>
    </p:spTree>
    <p:extLst>
      <p:ext uri="{BB962C8B-B14F-4D97-AF65-F5344CB8AC3E}">
        <p14:creationId xmlns:p14="http://schemas.microsoft.com/office/powerpoint/2010/main" val="402697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3" grpId="0"/>
      <p:bldP spid="24" grpId="0"/>
      <p:bldP spid="25" grpId="0"/>
      <p:bldP spid="26" grpId="0" animBg="1"/>
      <p:bldP spid="27" grpId="0" animBg="1"/>
      <p:bldP spid="28" grpId="0"/>
      <p:bldP spid="29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00BDB40-3AFD-43D1-94C6-0957A2F38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54" y="429291"/>
            <a:ext cx="6957234" cy="5999418"/>
          </a:xfrm>
        </p:spPr>
      </p:pic>
    </p:spTree>
    <p:extLst>
      <p:ext uri="{BB962C8B-B14F-4D97-AF65-F5344CB8AC3E}">
        <p14:creationId xmlns:p14="http://schemas.microsoft.com/office/powerpoint/2010/main" val="405554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C892-3A2B-4EDE-903C-A9BA8F39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BD5B-AB71-40F5-845B-6E6DA332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7064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Union allocates one common storage space for all its members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D8238-DA19-4491-B7E4-9FEBAB2FBC5E}"/>
              </a:ext>
            </a:extLst>
          </p:cNvPr>
          <p:cNvSpPr txBox="1"/>
          <p:nvPr/>
        </p:nvSpPr>
        <p:spPr>
          <a:xfrm>
            <a:off x="521616" y="2724346"/>
            <a:ext cx="3016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union student { 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	int a;</a:t>
            </a:r>
          </a:p>
          <a:p>
            <a:r>
              <a:rPr lang="en-US" dirty="0">
                <a:latin typeface="Consolas" panose="020B0609020204030204" pitchFamily="49" charset="0"/>
              </a:rPr>
              <a:t>	int b;</a:t>
            </a:r>
          </a:p>
          <a:p>
            <a:r>
              <a:rPr lang="en-US" dirty="0">
                <a:latin typeface="Consolas" panose="020B0609020204030204" pitchFamily="49" charset="0"/>
              </a:rPr>
              <a:t>	struct s{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	int x;</a:t>
            </a:r>
          </a:p>
          <a:p>
            <a:r>
              <a:rPr lang="en-US" dirty="0">
                <a:latin typeface="Consolas" panose="020B0609020204030204" pitchFamily="49" charset="0"/>
              </a:rPr>
              <a:t>		int y;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  <a:r>
              <a:rPr lang="en-US" dirty="0" err="1">
                <a:latin typeface="Consolas" panose="020B0609020204030204" pitchFamily="49" charset="0"/>
              </a:rPr>
              <a:t>struct_var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2713F-D04B-4A79-824F-87C5B8606461}"/>
              </a:ext>
            </a:extLst>
          </p:cNvPr>
          <p:cNvSpPr txBox="1"/>
          <p:nvPr/>
        </p:nvSpPr>
        <p:spPr>
          <a:xfrm>
            <a:off x="3733014" y="2724346"/>
            <a:ext cx="76207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main(){    </a:t>
            </a:r>
          </a:p>
          <a:p>
            <a:r>
              <a:rPr lang="en-US" dirty="0">
                <a:latin typeface="Consolas" panose="020B0609020204030204" pitchFamily="49" charset="0"/>
              </a:rPr>
              <a:t>	union student </a:t>
            </a:r>
            <a:r>
              <a:rPr lang="en-US" dirty="0" err="1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;    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("Size of Union:%</a:t>
            </a:r>
            <a:r>
              <a:rPr lang="en-US" dirty="0" err="1">
                <a:latin typeface="Consolas" panose="020B0609020204030204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</a:rPr>
              <a:t>",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));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//8</a:t>
            </a:r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("\</a:t>
            </a:r>
            <a:r>
              <a:rPr lang="en-US" dirty="0" err="1">
                <a:latin typeface="Consolas" panose="020B0609020204030204" pitchFamily="49" charset="0"/>
              </a:rPr>
              <a:t>nAddress</a:t>
            </a:r>
            <a:r>
              <a:rPr lang="en-US" dirty="0">
                <a:latin typeface="Consolas" panose="020B0609020204030204" pitchFamily="49" charset="0"/>
              </a:rPr>
              <a:t> of a:%p",&amp;</a:t>
            </a:r>
            <a:r>
              <a:rPr lang="en-US" dirty="0" err="1">
                <a:latin typeface="Consolas" panose="020B0609020204030204" pitchFamily="49" charset="0"/>
              </a:rPr>
              <a:t>st.a</a:t>
            </a:r>
            <a:r>
              <a:rPr lang="en-US" dirty="0">
                <a:latin typeface="Consolas" panose="020B0609020204030204" pitchFamily="49" charset="0"/>
              </a:rPr>
              <a:t> );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//0x04</a:t>
            </a: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("\</a:t>
            </a:r>
            <a:r>
              <a:rPr lang="en-US" dirty="0" err="1">
                <a:latin typeface="Consolas" panose="020B0609020204030204" pitchFamily="49" charset="0"/>
              </a:rPr>
              <a:t>nAddress</a:t>
            </a:r>
            <a:r>
              <a:rPr lang="en-US" dirty="0">
                <a:latin typeface="Consolas" panose="020B0609020204030204" pitchFamily="49" charset="0"/>
              </a:rPr>
              <a:t> of b:%p",&amp;</a:t>
            </a:r>
            <a:r>
              <a:rPr lang="en-US" dirty="0" err="1">
                <a:latin typeface="Consolas" panose="020B0609020204030204" pitchFamily="49" charset="0"/>
              </a:rPr>
              <a:t>st.b</a:t>
            </a:r>
            <a:r>
              <a:rPr lang="en-US" dirty="0">
                <a:latin typeface="Consolas" panose="020B0609020204030204" pitchFamily="49" charset="0"/>
              </a:rPr>
              <a:t> );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//0x04</a:t>
            </a: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("\</a:t>
            </a:r>
            <a:r>
              <a:rPr lang="en-US" dirty="0" err="1">
                <a:latin typeface="Consolas" panose="020B0609020204030204" pitchFamily="49" charset="0"/>
              </a:rPr>
              <a:t>nAddress</a:t>
            </a:r>
            <a:r>
              <a:rPr lang="en-US" dirty="0">
                <a:latin typeface="Consolas" panose="020B0609020204030204" pitchFamily="49" charset="0"/>
              </a:rPr>
              <a:t> of x:%p",&amp;</a:t>
            </a:r>
            <a:r>
              <a:rPr lang="en-US" dirty="0" err="1">
                <a:latin typeface="Consolas" panose="020B0609020204030204" pitchFamily="49" charset="0"/>
              </a:rPr>
              <a:t>st.struct_var.x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//0x04</a:t>
            </a: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("\</a:t>
            </a:r>
            <a:r>
              <a:rPr lang="en-US" dirty="0" err="1">
                <a:latin typeface="Consolas" panose="020B0609020204030204" pitchFamily="49" charset="0"/>
              </a:rPr>
              <a:t>nAddress</a:t>
            </a:r>
            <a:r>
              <a:rPr lang="en-US" dirty="0">
                <a:latin typeface="Consolas" panose="020B0609020204030204" pitchFamily="49" charset="0"/>
              </a:rPr>
              <a:t> of x:%p",&amp;</a:t>
            </a:r>
            <a:r>
              <a:rPr lang="en-US" dirty="0" err="1">
                <a:latin typeface="Consolas" panose="020B0609020204030204" pitchFamily="49" charset="0"/>
              </a:rPr>
              <a:t>st.struct_var.y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//0x08</a:t>
            </a: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2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DFF959-D2A2-4900-B1B7-FC6EDDEEC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322785"/>
              </p:ext>
            </p:extLst>
          </p:nvPr>
        </p:nvGraphicFramePr>
        <p:xfrm>
          <a:off x="1186991" y="1809946"/>
          <a:ext cx="77778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62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CD6A77-8782-4742-A576-2B437D57E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493384"/>
              </p:ext>
            </p:extLst>
          </p:nvPr>
        </p:nvGraphicFramePr>
        <p:xfrm>
          <a:off x="1186991" y="3961589"/>
          <a:ext cx="7777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371287-CD22-4C7F-A984-CA371A753E4E}"/>
              </a:ext>
            </a:extLst>
          </p:cNvPr>
          <p:cNvSpPr txBox="1"/>
          <p:nvPr/>
        </p:nvSpPr>
        <p:spPr>
          <a:xfrm>
            <a:off x="1186991" y="848412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allocated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8AD7-BD01-4416-BA39-3CAFF7E230C1}"/>
              </a:ext>
            </a:extLst>
          </p:cNvPr>
          <p:cNvSpPr txBox="1"/>
          <p:nvPr/>
        </p:nvSpPr>
        <p:spPr>
          <a:xfrm>
            <a:off x="1186991" y="3142720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allocated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B289B-7A55-416F-A980-982A993C1F28}"/>
              </a:ext>
            </a:extLst>
          </p:cNvPr>
          <p:cNvSpPr txBox="1"/>
          <p:nvPr/>
        </p:nvSpPr>
        <p:spPr>
          <a:xfrm>
            <a:off x="1102935" y="5032790"/>
            <a:ext cx="913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DO NOT need to put any data in the allocated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You just need to know the STARTING ADDRESS OF data (which is the address of header + size of a word)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 the </a:t>
            </a:r>
            <a:r>
              <a:rPr lang="en-US" sz="2400" dirty="0" err="1"/>
              <a:t>prev</a:t>
            </a:r>
            <a:r>
              <a:rPr lang="en-US" sz="2400" dirty="0"/>
              <a:t> and next pointer when using explicit list 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0447C-06F5-4A9C-BDB3-1E24C34A6FA8}"/>
              </a:ext>
            </a:extLst>
          </p:cNvPr>
          <p:cNvSpPr txBox="1"/>
          <p:nvPr/>
        </p:nvSpPr>
        <p:spPr>
          <a:xfrm>
            <a:off x="1102935" y="1374038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49915-B3F4-4C83-8F1C-B45C47389799}"/>
              </a:ext>
            </a:extLst>
          </p:cNvPr>
          <p:cNvSpPr txBox="1"/>
          <p:nvPr/>
        </p:nvSpPr>
        <p:spPr>
          <a:xfrm>
            <a:off x="3696878" y="1351638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9DAF6-DBC2-4DC8-8EAE-C234C65542EB}"/>
              </a:ext>
            </a:extLst>
          </p:cNvPr>
          <p:cNvSpPr txBox="1"/>
          <p:nvPr/>
        </p:nvSpPr>
        <p:spPr>
          <a:xfrm>
            <a:off x="6285322" y="1351638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8754E-35D8-409A-A13C-E229D9AEF772}"/>
              </a:ext>
            </a:extLst>
          </p:cNvPr>
          <p:cNvSpPr txBox="1"/>
          <p:nvPr/>
        </p:nvSpPr>
        <p:spPr>
          <a:xfrm>
            <a:off x="1102935" y="3595829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6C79F-3A17-4088-BCA5-30D00E5EA62A}"/>
              </a:ext>
            </a:extLst>
          </p:cNvPr>
          <p:cNvSpPr txBox="1"/>
          <p:nvPr/>
        </p:nvSpPr>
        <p:spPr>
          <a:xfrm>
            <a:off x="3696878" y="3573429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4FC7F-F079-4088-B42C-4741F17E9D38}"/>
              </a:ext>
            </a:extLst>
          </p:cNvPr>
          <p:cNvSpPr txBox="1"/>
          <p:nvPr/>
        </p:nvSpPr>
        <p:spPr>
          <a:xfrm>
            <a:off x="6285322" y="3573429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6274E-7D30-46FE-816B-6A1742133F84}"/>
              </a:ext>
            </a:extLst>
          </p:cNvPr>
          <p:cNvSpPr txBox="1"/>
          <p:nvPr/>
        </p:nvSpPr>
        <p:spPr>
          <a:xfrm>
            <a:off x="4614419" y="150613"/>
            <a:ext cx="211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 block</a:t>
            </a:r>
          </a:p>
        </p:txBody>
      </p:sp>
    </p:spTree>
    <p:extLst>
      <p:ext uri="{BB962C8B-B14F-4D97-AF65-F5344CB8AC3E}">
        <p14:creationId xmlns:p14="http://schemas.microsoft.com/office/powerpoint/2010/main" val="35265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1" y="1677971"/>
            <a:ext cx="6304718" cy="49019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445195" y="4430598"/>
            <a:ext cx="6493947" cy="263950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6B912D-0D57-4577-ACC3-E217CD8A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75" y="2578251"/>
            <a:ext cx="4987500" cy="267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4BD6-986E-4783-9BC9-3F4FC256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870649" cy="9318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extend_heap</a:t>
            </a:r>
            <a:r>
              <a:rPr lang="en-US" dirty="0"/>
              <a:t> by 64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4C2039-10D2-4365-89DF-4CF21330790B}"/>
              </a:ext>
            </a:extLst>
          </p:cNvPr>
          <p:cNvCxnSpPr>
            <a:cxnSpLocks/>
          </p:cNvCxnSpPr>
          <p:nvPr/>
        </p:nvCxnSpPr>
        <p:spPr>
          <a:xfrm>
            <a:off x="5865042" y="1725816"/>
            <a:ext cx="0" cy="744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D58E06-C148-4FE6-8636-0032616A3D5A}"/>
              </a:ext>
            </a:extLst>
          </p:cNvPr>
          <p:cNvSpPr txBox="1"/>
          <p:nvPr/>
        </p:nvSpPr>
        <p:spPr>
          <a:xfrm>
            <a:off x="5983141" y="1833313"/>
            <a:ext cx="272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*p = </a:t>
            </a:r>
            <a:r>
              <a:rPr lang="en-US" dirty="0" err="1"/>
              <a:t>mem_sbrk</a:t>
            </a:r>
            <a:r>
              <a:rPr lang="en-US" dirty="0"/>
              <a:t>(64)</a:t>
            </a:r>
          </a:p>
        </p:txBody>
      </p:sp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0438E7AE-02B0-4228-83D1-3E2BDBEB3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57017"/>
              </p:ext>
            </p:extLst>
          </p:nvPr>
        </p:nvGraphicFramePr>
        <p:xfrm>
          <a:off x="4015293" y="1179613"/>
          <a:ext cx="36994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49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849749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1E76C073-6504-4E6D-86E1-DA5D8C2B1E5B}"/>
              </a:ext>
            </a:extLst>
          </p:cNvPr>
          <p:cNvGrpSpPr/>
          <p:nvPr/>
        </p:nvGrpSpPr>
        <p:grpSpPr>
          <a:xfrm>
            <a:off x="4419337" y="737138"/>
            <a:ext cx="2942993" cy="393713"/>
            <a:chOff x="4285792" y="980612"/>
            <a:chExt cx="2942993" cy="3937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AD355-F8B6-493F-88DA-74679558D252}"/>
                </a:ext>
              </a:extLst>
            </p:cNvPr>
            <p:cNvSpPr txBox="1"/>
            <p:nvPr/>
          </p:nvSpPr>
          <p:spPr>
            <a:xfrm>
              <a:off x="4285792" y="1004993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6D804-933B-4D5F-AC98-18C0E02C66D5}"/>
                </a:ext>
              </a:extLst>
            </p:cNvPr>
            <p:cNvSpPr txBox="1"/>
            <p:nvPr/>
          </p:nvSpPr>
          <p:spPr>
            <a:xfrm>
              <a:off x="6172983" y="98061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</p:grpSp>
      <p:graphicFrame>
        <p:nvGraphicFramePr>
          <p:cNvPr id="23" name="Table 17">
            <a:extLst>
              <a:ext uri="{FF2B5EF4-FFF2-40B4-BE49-F238E27FC236}">
                <a16:creationId xmlns:a16="http://schemas.microsoft.com/office/drawing/2014/main" id="{61E73B9E-01BA-43A8-8878-A013BCBE5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45209"/>
              </p:ext>
            </p:extLst>
          </p:nvPr>
        </p:nvGraphicFramePr>
        <p:xfrm>
          <a:off x="1849484" y="2855095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1827271-6AB6-48F6-B0E8-B41C65E41ACA}"/>
              </a:ext>
            </a:extLst>
          </p:cNvPr>
          <p:cNvGrpSpPr/>
          <p:nvPr/>
        </p:nvGrpSpPr>
        <p:grpSpPr>
          <a:xfrm>
            <a:off x="2171309" y="2263823"/>
            <a:ext cx="8773471" cy="1541991"/>
            <a:chOff x="2133339" y="3122134"/>
            <a:chExt cx="8773471" cy="15419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FC5EAB-51AE-4E32-BBB2-2080FA803BF2}"/>
                </a:ext>
              </a:extLst>
            </p:cNvPr>
            <p:cNvCxnSpPr>
              <a:cxnSpLocks/>
            </p:cNvCxnSpPr>
            <p:nvPr/>
          </p:nvCxnSpPr>
          <p:spPr>
            <a:xfrm>
              <a:off x="5071621" y="4217897"/>
              <a:ext cx="58351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F77DBB-7EA2-4543-8D35-EF0FF5EDC156}"/>
                </a:ext>
              </a:extLst>
            </p:cNvPr>
            <p:cNvSpPr txBox="1"/>
            <p:nvPr/>
          </p:nvSpPr>
          <p:spPr>
            <a:xfrm>
              <a:off x="7458172" y="4294793"/>
              <a:ext cx="106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64 Bytes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161F09-E082-4413-AE58-84CAA004ABB2}"/>
                </a:ext>
              </a:extLst>
            </p:cNvPr>
            <p:cNvSpPr txBox="1"/>
            <p:nvPr/>
          </p:nvSpPr>
          <p:spPr>
            <a:xfrm>
              <a:off x="2133339" y="3309731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0F946-073C-4105-94DF-BA37CA347BF9}"/>
                </a:ext>
              </a:extLst>
            </p:cNvPr>
            <p:cNvSpPr txBox="1"/>
            <p:nvPr/>
          </p:nvSpPr>
          <p:spPr>
            <a:xfrm>
              <a:off x="3757891" y="330508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368EC4-8EFD-4BB6-8801-7551317EF46F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5071621" y="3352967"/>
              <a:ext cx="2099034" cy="521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415DCB-58C3-4B75-A48D-AC0E24268112}"/>
                </a:ext>
              </a:extLst>
            </p:cNvPr>
            <p:cNvSpPr txBox="1"/>
            <p:nvPr/>
          </p:nvSpPr>
          <p:spPr>
            <a:xfrm>
              <a:off x="7170655" y="3122134"/>
              <a:ext cx="35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p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46E97A-F7D1-4691-8667-F78DC40E0CAB}"/>
              </a:ext>
            </a:extLst>
          </p:cNvPr>
          <p:cNvCxnSpPr>
            <a:cxnSpLocks/>
          </p:cNvCxnSpPr>
          <p:nvPr/>
        </p:nvCxnSpPr>
        <p:spPr>
          <a:xfrm>
            <a:off x="5865042" y="3554589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17">
            <a:extLst>
              <a:ext uri="{FF2B5EF4-FFF2-40B4-BE49-F238E27FC236}">
                <a16:creationId xmlns:a16="http://schemas.microsoft.com/office/drawing/2014/main" id="{BDFA5DE1-2EF3-4E94-8377-009EDB378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40239"/>
              </p:ext>
            </p:extLst>
          </p:nvPr>
        </p:nvGraphicFramePr>
        <p:xfrm>
          <a:off x="1849484" y="5824304"/>
          <a:ext cx="90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53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2988297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1461155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1376310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75E75-B198-4DF7-B6E9-F4BCDB5696D1}"/>
              </a:ext>
            </a:extLst>
          </p:cNvPr>
          <p:cNvCxnSpPr>
            <a:cxnSpLocks/>
          </p:cNvCxnSpPr>
          <p:nvPr/>
        </p:nvCxnSpPr>
        <p:spPr>
          <a:xfrm>
            <a:off x="3466188" y="6342150"/>
            <a:ext cx="6108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26A8D8-A55A-4483-93C7-734503802023}"/>
              </a:ext>
            </a:extLst>
          </p:cNvPr>
          <p:cNvSpPr txBox="1"/>
          <p:nvPr/>
        </p:nvSpPr>
        <p:spPr>
          <a:xfrm>
            <a:off x="5753757" y="6342150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544D3D-641D-4B12-A601-8480CB6E6932}"/>
              </a:ext>
            </a:extLst>
          </p:cNvPr>
          <p:cNvSpPr txBox="1"/>
          <p:nvPr/>
        </p:nvSpPr>
        <p:spPr>
          <a:xfrm>
            <a:off x="4015292" y="5254941"/>
            <a:ext cx="152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6122DB-0B44-4551-A812-DE3D3DE4AE11}"/>
              </a:ext>
            </a:extLst>
          </p:cNvPr>
          <p:cNvCxnSpPr>
            <a:cxnSpLocks/>
          </p:cNvCxnSpPr>
          <p:nvPr/>
        </p:nvCxnSpPr>
        <p:spPr>
          <a:xfrm flipH="1">
            <a:off x="3466188" y="5608909"/>
            <a:ext cx="549105" cy="45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190114-4235-46A5-A3F8-CF94D42714C5}"/>
              </a:ext>
            </a:extLst>
          </p:cNvPr>
          <p:cNvSpPr txBox="1"/>
          <p:nvPr/>
        </p:nvSpPr>
        <p:spPr>
          <a:xfrm>
            <a:off x="2196712" y="546966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EE3DC-74A2-4091-BB15-E4007CE65165}"/>
              </a:ext>
            </a:extLst>
          </p:cNvPr>
          <p:cNvSpPr txBox="1"/>
          <p:nvPr/>
        </p:nvSpPr>
        <p:spPr>
          <a:xfrm>
            <a:off x="9854150" y="547908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graphicFrame>
        <p:nvGraphicFramePr>
          <p:cNvPr id="50" name="Table 17">
            <a:extLst>
              <a:ext uri="{FF2B5EF4-FFF2-40B4-BE49-F238E27FC236}">
                <a16:creationId xmlns:a16="http://schemas.microsoft.com/office/drawing/2014/main" id="{F919534D-3BD2-4426-8098-D7F796E8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77561"/>
              </p:ext>
            </p:extLst>
          </p:nvPr>
        </p:nvGraphicFramePr>
        <p:xfrm>
          <a:off x="1849483" y="4371313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86890B-9180-4AAC-9131-88137C5BAEF5}"/>
              </a:ext>
            </a:extLst>
          </p:cNvPr>
          <p:cNvCxnSpPr>
            <a:cxnSpLocks/>
          </p:cNvCxnSpPr>
          <p:nvPr/>
        </p:nvCxnSpPr>
        <p:spPr>
          <a:xfrm>
            <a:off x="5887037" y="4998750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01CC95-61FE-45E5-AA5B-24D064C30DD3}"/>
              </a:ext>
            </a:extLst>
          </p:cNvPr>
          <p:cNvCxnSpPr>
            <a:cxnSpLocks/>
          </p:cNvCxnSpPr>
          <p:nvPr/>
        </p:nvCxnSpPr>
        <p:spPr>
          <a:xfrm>
            <a:off x="5109591" y="4875523"/>
            <a:ext cx="5835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3C02E2-8377-41E9-856F-3850AB1590C8}"/>
              </a:ext>
            </a:extLst>
          </p:cNvPr>
          <p:cNvSpPr txBox="1"/>
          <p:nvPr/>
        </p:nvSpPr>
        <p:spPr>
          <a:xfrm>
            <a:off x="7496142" y="4901967"/>
            <a:ext cx="10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96746D-4CD4-4D4E-B0CA-00EA5295E778}"/>
              </a:ext>
            </a:extLst>
          </p:cNvPr>
          <p:cNvSpPr txBox="1"/>
          <p:nvPr/>
        </p:nvSpPr>
        <p:spPr>
          <a:xfrm>
            <a:off x="2171309" y="396735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B4D1B9-F810-44D0-81C8-E96438D8CC45}"/>
              </a:ext>
            </a:extLst>
          </p:cNvPr>
          <p:cNvSpPr txBox="1"/>
          <p:nvPr/>
        </p:nvSpPr>
        <p:spPr>
          <a:xfrm>
            <a:off x="3795861" y="396270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474056-7D07-4676-B0C5-6300DF0C377A}"/>
              </a:ext>
            </a:extLst>
          </p:cNvPr>
          <p:cNvCxnSpPr>
            <a:cxnSpLocks/>
          </p:cNvCxnSpPr>
          <p:nvPr/>
        </p:nvCxnSpPr>
        <p:spPr>
          <a:xfrm flipH="1">
            <a:off x="3466189" y="4009874"/>
            <a:ext cx="3742436" cy="50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2A98BE-EA9C-4ADF-BF8B-ABFD348D2192}"/>
              </a:ext>
            </a:extLst>
          </p:cNvPr>
          <p:cNvSpPr txBox="1"/>
          <p:nvPr/>
        </p:nvSpPr>
        <p:spPr>
          <a:xfrm>
            <a:off x="7218049" y="3744236"/>
            <a:ext cx="2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657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  <p:bldP spid="39" grpId="0"/>
      <p:bldP spid="44" grpId="0"/>
      <p:bldP spid="45" grpId="0"/>
      <p:bldP spid="65" grpId="0"/>
      <p:bldP spid="66" grpId="0"/>
      <p:bldP spid="67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6B4-2E1A-4510-89FC-BC7C5F36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C6E-2DC2-4B3C-9B9C-7F7D4BD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1355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Please take some time to complete the OMET survey of my recitations.</a:t>
            </a:r>
          </a:p>
        </p:txBody>
      </p:sp>
    </p:spTree>
    <p:extLst>
      <p:ext uri="{BB962C8B-B14F-4D97-AF65-F5344CB8AC3E}">
        <p14:creationId xmlns:p14="http://schemas.microsoft.com/office/powerpoint/2010/main" val="3845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E410-3478-4838-9197-8C1FDB9E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681"/>
            <a:ext cx="10515600" cy="1325563"/>
          </a:xfrm>
        </p:spPr>
        <p:txBody>
          <a:bodyPr/>
          <a:lstStyle/>
          <a:p>
            <a:r>
              <a:rPr lang="en-US" dirty="0"/>
              <a:t>Writing header and footer of a Block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480694-F3C1-4A0D-8AA4-7A60B3E01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9" y="2482645"/>
            <a:ext cx="5753840" cy="1536634"/>
          </a:xfrm>
        </p:spPr>
      </p:pic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FC081806-874C-4C0E-BBBF-BAEF5DEE4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14427"/>
              </p:ext>
            </p:extLst>
          </p:nvPr>
        </p:nvGraphicFramePr>
        <p:xfrm>
          <a:off x="1898122" y="1423012"/>
          <a:ext cx="90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53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2988297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1461155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1376310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F5A92A-8762-40D3-A799-CEC11CD3B74D}"/>
              </a:ext>
            </a:extLst>
          </p:cNvPr>
          <p:cNvCxnSpPr>
            <a:cxnSpLocks/>
          </p:cNvCxnSpPr>
          <p:nvPr/>
        </p:nvCxnSpPr>
        <p:spPr>
          <a:xfrm>
            <a:off x="3514827" y="2028109"/>
            <a:ext cx="6108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DC9966-5DED-4276-9685-4BD571886536}"/>
              </a:ext>
            </a:extLst>
          </p:cNvPr>
          <p:cNvSpPr txBox="1"/>
          <p:nvPr/>
        </p:nvSpPr>
        <p:spPr>
          <a:xfrm>
            <a:off x="5802395" y="2052238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D9ABC-15B2-4901-90BD-4362E54500A4}"/>
              </a:ext>
            </a:extLst>
          </p:cNvPr>
          <p:cNvSpPr txBox="1"/>
          <p:nvPr/>
        </p:nvSpPr>
        <p:spPr>
          <a:xfrm>
            <a:off x="4468709" y="702961"/>
            <a:ext cx="288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block_t</a:t>
            </a:r>
            <a:r>
              <a:rPr lang="en-US" sz="2400" dirty="0">
                <a:latin typeface="Consolas" panose="020B0609020204030204" pitchFamily="49" charset="0"/>
              </a:rPr>
              <a:t>* block)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F6FA6-75BE-4BDD-BCE7-FA41A5792A15}"/>
              </a:ext>
            </a:extLst>
          </p:cNvPr>
          <p:cNvCxnSpPr>
            <a:cxnSpLocks/>
          </p:cNvCxnSpPr>
          <p:nvPr/>
        </p:nvCxnSpPr>
        <p:spPr>
          <a:xfrm flipH="1">
            <a:off x="3514827" y="1053681"/>
            <a:ext cx="953882" cy="6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7197C3-31E7-4D71-848B-99D8C96A28F2}"/>
              </a:ext>
            </a:extLst>
          </p:cNvPr>
          <p:cNvSpPr txBox="1"/>
          <p:nvPr/>
        </p:nvSpPr>
        <p:spPr>
          <a:xfrm>
            <a:off x="2245350" y="1068369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FF3B3-2C94-499D-AE20-353CF99FC72E}"/>
              </a:ext>
            </a:extLst>
          </p:cNvPr>
          <p:cNvSpPr txBox="1"/>
          <p:nvPr/>
        </p:nvSpPr>
        <p:spPr>
          <a:xfrm>
            <a:off x="9902788" y="1077796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09DAACC-8BE5-4CD5-B736-090B54204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1" y="4431156"/>
            <a:ext cx="5753841" cy="1664586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B6774E9-8C52-4008-8796-09FC7B0FB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06" y="4571051"/>
            <a:ext cx="5437793" cy="13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2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31D7B9-DB11-4FDA-ADD2-3876A85C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(</a:t>
            </a:r>
            <a:r>
              <a:rPr lang="en-US" dirty="0" err="1"/>
              <a:t>mm_malloc</a:t>
            </a:r>
            <a:r>
              <a:rPr lang="en-US" dirty="0"/>
              <a:t>())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438E7-6F59-43A8-A41E-E5FB486B4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2D75CB-C167-4CBD-AEAF-BF7188E97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23345"/>
              </p:ext>
            </p:extLst>
          </p:nvPr>
        </p:nvGraphicFramePr>
        <p:xfrm>
          <a:off x="785950" y="744797"/>
          <a:ext cx="1092641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01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27159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150451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A4D6BE-C619-4E0C-9FA9-ED43EAAD75C3}"/>
              </a:ext>
            </a:extLst>
          </p:cNvPr>
          <p:cNvSpPr txBox="1"/>
          <p:nvPr/>
        </p:nvSpPr>
        <p:spPr>
          <a:xfrm>
            <a:off x="5726349" y="375465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ECD434-CBC1-4588-BF39-29D2212059DC}"/>
              </a:ext>
            </a:extLst>
          </p:cNvPr>
          <p:cNvCxnSpPr>
            <a:cxnSpLocks/>
          </p:cNvCxnSpPr>
          <p:nvPr/>
        </p:nvCxnSpPr>
        <p:spPr>
          <a:xfrm>
            <a:off x="1904754" y="1519423"/>
            <a:ext cx="8686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80A527-C07F-403D-84D0-521BA6EC6F04}"/>
              </a:ext>
            </a:extLst>
          </p:cNvPr>
          <p:cNvSpPr txBox="1"/>
          <p:nvPr/>
        </p:nvSpPr>
        <p:spPr>
          <a:xfrm>
            <a:off x="5726349" y="155870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45AE-DD79-4AA4-9C6B-F5F5267A95F1}"/>
              </a:ext>
            </a:extLst>
          </p:cNvPr>
          <p:cNvSpPr txBox="1"/>
          <p:nvPr/>
        </p:nvSpPr>
        <p:spPr>
          <a:xfrm>
            <a:off x="785950" y="2133821"/>
            <a:ext cx="39463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*q = (char*) malloc (12);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51601-4EB6-4A73-BA28-29BEF181D4FC}"/>
              </a:ext>
            </a:extLst>
          </p:cNvPr>
          <p:cNvSpPr txBox="1"/>
          <p:nvPr/>
        </p:nvSpPr>
        <p:spPr>
          <a:xfrm>
            <a:off x="785950" y="3117550"/>
            <a:ext cx="6617078" cy="271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be the size of the payload?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16 Bytes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be the size of the new block?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Size of Payload + Size of Header + Size of Footer = 32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So, what is the minimum Block Size?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32 Bytes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AD6537C-3F89-4EE5-BDC6-B58DFCE47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75701"/>
              </p:ext>
            </p:extLst>
          </p:nvPr>
        </p:nvGraphicFramePr>
        <p:xfrm>
          <a:off x="7088956" y="3435705"/>
          <a:ext cx="4415778" cy="57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18">
                  <a:extLst>
                    <a:ext uri="{9D8B030D-6E8A-4147-A177-3AD203B41FA5}">
                      <a16:colId xmlns:a16="http://schemas.microsoft.com/office/drawing/2014/main" val="1094117816"/>
                    </a:ext>
                  </a:extLst>
                </a:gridCol>
                <a:gridCol w="2894029">
                  <a:extLst>
                    <a:ext uri="{9D8B030D-6E8A-4147-A177-3AD203B41FA5}">
                      <a16:colId xmlns:a16="http://schemas.microsoft.com/office/drawing/2014/main" val="4123842362"/>
                    </a:ext>
                  </a:extLst>
                </a:gridCol>
                <a:gridCol w="777031">
                  <a:extLst>
                    <a:ext uri="{9D8B030D-6E8A-4147-A177-3AD203B41FA5}">
                      <a16:colId xmlns:a16="http://schemas.microsoft.com/office/drawing/2014/main" val="1654334949"/>
                    </a:ext>
                  </a:extLst>
                </a:gridCol>
              </a:tblGrid>
              <a:tr h="57775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0259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189655C-F41D-4513-AEB5-75B0D02A5E54}"/>
              </a:ext>
            </a:extLst>
          </p:cNvPr>
          <p:cNvSpPr txBox="1"/>
          <p:nvPr/>
        </p:nvSpPr>
        <p:spPr>
          <a:xfrm>
            <a:off x="8769952" y="2991408"/>
            <a:ext cx="1053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BLOCK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CFD954-87A9-4452-9702-3F77BBF18F0D}"/>
              </a:ext>
            </a:extLst>
          </p:cNvPr>
          <p:cNvCxnSpPr>
            <a:cxnSpLocks/>
          </p:cNvCxnSpPr>
          <p:nvPr/>
        </p:nvCxnSpPr>
        <p:spPr>
          <a:xfrm>
            <a:off x="7824247" y="4289196"/>
            <a:ext cx="296001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476F7E-AE58-4263-BE45-5D82C9DAEA3D}"/>
              </a:ext>
            </a:extLst>
          </p:cNvPr>
          <p:cNvSpPr txBox="1"/>
          <p:nvPr/>
        </p:nvSpPr>
        <p:spPr>
          <a:xfrm>
            <a:off x="8553622" y="4331611"/>
            <a:ext cx="16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Byte aligned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C7B78F-5FB5-4055-8BB8-AEFF3C95EF85}"/>
              </a:ext>
            </a:extLst>
          </p:cNvPr>
          <p:cNvCxnSpPr>
            <a:cxnSpLocks/>
          </p:cNvCxnSpPr>
          <p:nvPr/>
        </p:nvCxnSpPr>
        <p:spPr>
          <a:xfrm>
            <a:off x="7088956" y="4988351"/>
            <a:ext cx="44157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4013E3-B1F6-4F4C-8CCE-6823139DC706}"/>
              </a:ext>
            </a:extLst>
          </p:cNvPr>
          <p:cNvSpPr txBox="1"/>
          <p:nvPr/>
        </p:nvSpPr>
        <p:spPr>
          <a:xfrm>
            <a:off x="8553622" y="5042433"/>
            <a:ext cx="16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Byte aligned</a:t>
            </a:r>
          </a:p>
        </p:txBody>
      </p:sp>
    </p:spTree>
    <p:extLst>
      <p:ext uri="{BB962C8B-B14F-4D97-AF65-F5344CB8AC3E}">
        <p14:creationId xmlns:p14="http://schemas.microsoft.com/office/powerpoint/2010/main" val="29483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2D75CB-C167-4CBD-AEAF-BF7188E97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117373"/>
              </p:ext>
            </p:extLst>
          </p:nvPr>
        </p:nvGraphicFramePr>
        <p:xfrm>
          <a:off x="1125316" y="784082"/>
          <a:ext cx="9805604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357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088191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5628264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070352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032440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A4D6BE-C619-4E0C-9FA9-ED43EAAD75C3}"/>
              </a:ext>
            </a:extLst>
          </p:cNvPr>
          <p:cNvSpPr txBox="1"/>
          <p:nvPr/>
        </p:nvSpPr>
        <p:spPr>
          <a:xfrm>
            <a:off x="5726349" y="375465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ECD434-CBC1-4588-BF39-29D2212059DC}"/>
              </a:ext>
            </a:extLst>
          </p:cNvPr>
          <p:cNvCxnSpPr>
            <a:cxnSpLocks/>
          </p:cNvCxnSpPr>
          <p:nvPr/>
        </p:nvCxnSpPr>
        <p:spPr>
          <a:xfrm flipV="1">
            <a:off x="2092751" y="1519423"/>
            <a:ext cx="7861954" cy="392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80A527-C07F-403D-84D0-521BA6EC6F04}"/>
              </a:ext>
            </a:extLst>
          </p:cNvPr>
          <p:cNvSpPr txBox="1"/>
          <p:nvPr/>
        </p:nvSpPr>
        <p:spPr>
          <a:xfrm>
            <a:off x="5726349" y="155870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45AE-DD79-4AA4-9C6B-F5F5267A95F1}"/>
              </a:ext>
            </a:extLst>
          </p:cNvPr>
          <p:cNvSpPr txBox="1"/>
          <p:nvPr/>
        </p:nvSpPr>
        <p:spPr>
          <a:xfrm>
            <a:off x="6368239" y="2165892"/>
            <a:ext cx="39651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*q = (char*) malloc (12);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EFB3F13-B0F7-4AFD-8C7E-204AB8391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685652"/>
              </p:ext>
            </p:extLst>
          </p:nvPr>
        </p:nvGraphicFramePr>
        <p:xfrm>
          <a:off x="1125316" y="3003478"/>
          <a:ext cx="9805604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03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819747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242123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2759266897"/>
                    </a:ext>
                  </a:extLst>
                </a:gridCol>
                <a:gridCol w="2465295">
                  <a:extLst>
                    <a:ext uri="{9D8B030D-6E8A-4147-A177-3AD203B41FA5}">
                      <a16:colId xmlns:a16="http://schemas.microsoft.com/office/drawing/2014/main" val="1980009633"/>
                    </a:ext>
                  </a:extLst>
                </a:gridCol>
                <a:gridCol w="806309">
                  <a:extLst>
                    <a:ext uri="{9D8B030D-6E8A-4147-A177-3AD203B41FA5}">
                      <a16:colId xmlns:a16="http://schemas.microsoft.com/office/drawing/2014/main" val="2143144147"/>
                    </a:ext>
                  </a:extLst>
                </a:gridCol>
                <a:gridCol w="777749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D178F-1D93-4C9E-B8D8-AE27732162DC}"/>
              </a:ext>
            </a:extLst>
          </p:cNvPr>
          <p:cNvCxnSpPr>
            <a:cxnSpLocks/>
          </p:cNvCxnSpPr>
          <p:nvPr/>
        </p:nvCxnSpPr>
        <p:spPr>
          <a:xfrm>
            <a:off x="1829339" y="3764573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3DB43D-3F61-4008-8A07-768E97C82180}"/>
              </a:ext>
            </a:extLst>
          </p:cNvPr>
          <p:cNvSpPr txBox="1"/>
          <p:nvPr/>
        </p:nvSpPr>
        <p:spPr>
          <a:xfrm>
            <a:off x="3444630" y="3876227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3D578D-502B-4256-B0FE-3260164B4EB7}"/>
              </a:ext>
            </a:extLst>
          </p:cNvPr>
          <p:cNvCxnSpPr>
            <a:cxnSpLocks/>
          </p:cNvCxnSpPr>
          <p:nvPr/>
        </p:nvCxnSpPr>
        <p:spPr>
          <a:xfrm>
            <a:off x="6028118" y="3764573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73ED41-630A-4550-B8DC-93A1F46F6E2B}"/>
              </a:ext>
            </a:extLst>
          </p:cNvPr>
          <p:cNvSpPr txBox="1"/>
          <p:nvPr/>
        </p:nvSpPr>
        <p:spPr>
          <a:xfrm>
            <a:off x="7605702" y="3876227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E323B09-E228-46C5-AFC1-073E10AB97E2}"/>
              </a:ext>
            </a:extLst>
          </p:cNvPr>
          <p:cNvSpPr/>
          <p:nvPr/>
        </p:nvSpPr>
        <p:spPr>
          <a:xfrm>
            <a:off x="5943846" y="2116070"/>
            <a:ext cx="304307" cy="6648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4C5F3C-0539-4331-AAAC-D3A8D0BB6F8F}"/>
              </a:ext>
            </a:extLst>
          </p:cNvPr>
          <p:cNvCxnSpPr>
            <a:cxnSpLocks/>
          </p:cNvCxnSpPr>
          <p:nvPr/>
        </p:nvCxnSpPr>
        <p:spPr>
          <a:xfrm flipH="1">
            <a:off x="2686640" y="2798067"/>
            <a:ext cx="914399" cy="41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695A9A-429E-4BF7-B412-2C35C59E14B6}"/>
              </a:ext>
            </a:extLst>
          </p:cNvPr>
          <p:cNvSpPr txBox="1"/>
          <p:nvPr/>
        </p:nvSpPr>
        <p:spPr>
          <a:xfrm>
            <a:off x="3587112" y="2535224"/>
            <a:ext cx="414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6E5995-3DD1-4A8B-A07B-6FC86F05C3B0}"/>
              </a:ext>
            </a:extLst>
          </p:cNvPr>
          <p:cNvSpPr txBox="1"/>
          <p:nvPr/>
        </p:nvSpPr>
        <p:spPr>
          <a:xfrm>
            <a:off x="3009320" y="4682271"/>
            <a:ext cx="586905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much space did we waste in Block 1?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32 Bytes - 12 Bytes = 20 Bytes</a:t>
            </a:r>
          </a:p>
          <a:p>
            <a:endParaRPr lang="en-US" sz="2400" dirty="0"/>
          </a:p>
          <a:p>
            <a:r>
              <a:rPr lang="en-US" sz="2400" dirty="0"/>
              <a:t>This is called </a:t>
            </a:r>
            <a:r>
              <a:rPr lang="en-US" sz="2400" b="1" dirty="0"/>
              <a:t>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3055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4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BF0B-6BDA-465F-A7F0-BDF3912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Splitting</a:t>
            </a:r>
            <a:r>
              <a:rPr lang="en-US" dirty="0"/>
              <a:t> A Free Block to Two Blocks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57E84D-40A9-48DA-8EE5-6A8CD7075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4" y="2205003"/>
            <a:ext cx="5947364" cy="383587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81BE3F-78CB-4CCF-A748-52A8B1E08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18" y="3822959"/>
            <a:ext cx="5753599" cy="1356478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B047DCC-EB27-46C9-A541-81D2560F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517403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53BC-82AA-4078-BC05-8D78CEFB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split Here?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065E5A0-9E08-4193-BAD0-1206E5FA9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153960"/>
              </p:ext>
            </p:extLst>
          </p:nvPr>
        </p:nvGraphicFramePr>
        <p:xfrm>
          <a:off x="756767" y="2060020"/>
          <a:ext cx="1092641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01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27159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150451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C3DB30-DC25-44AE-BB4E-D78848B9AFCD}"/>
              </a:ext>
            </a:extLst>
          </p:cNvPr>
          <p:cNvSpPr txBox="1"/>
          <p:nvPr/>
        </p:nvSpPr>
        <p:spPr>
          <a:xfrm>
            <a:off x="5697166" y="1690688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F6B4F7-B252-418E-A4B7-013C005BF7C9}"/>
              </a:ext>
            </a:extLst>
          </p:cNvPr>
          <p:cNvCxnSpPr>
            <a:cxnSpLocks/>
          </p:cNvCxnSpPr>
          <p:nvPr/>
        </p:nvCxnSpPr>
        <p:spPr>
          <a:xfrm>
            <a:off x="1875571" y="2834646"/>
            <a:ext cx="8686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F426C4-AF68-48CE-815E-13334AEC07B4}"/>
              </a:ext>
            </a:extLst>
          </p:cNvPr>
          <p:cNvSpPr txBox="1"/>
          <p:nvPr/>
        </p:nvSpPr>
        <p:spPr>
          <a:xfrm>
            <a:off x="5697166" y="2873932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F5A73-1877-4A7E-89C0-0252370DFC97}"/>
              </a:ext>
            </a:extLst>
          </p:cNvPr>
          <p:cNvSpPr txBox="1"/>
          <p:nvPr/>
        </p:nvSpPr>
        <p:spPr>
          <a:xfrm>
            <a:off x="756767" y="3449044"/>
            <a:ext cx="39463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*q = (char*) malloc (20);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FFB65-F143-41C0-A29E-FC4CE9DBACF4}"/>
              </a:ext>
            </a:extLst>
          </p:cNvPr>
          <p:cNvSpPr txBox="1"/>
          <p:nvPr/>
        </p:nvSpPr>
        <p:spPr>
          <a:xfrm>
            <a:off x="2546657" y="4023354"/>
            <a:ext cx="6617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will be the size of the payload?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32 Bytes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will be the size of the new block?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48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remaining space?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16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 remaining space enough for a block?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NO. Minimum Block Size is 32 B</a:t>
            </a:r>
          </a:p>
        </p:txBody>
      </p:sp>
    </p:spTree>
    <p:extLst>
      <p:ext uri="{BB962C8B-B14F-4D97-AF65-F5344CB8AC3E}">
        <p14:creationId xmlns:p14="http://schemas.microsoft.com/office/powerpoint/2010/main" val="29982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53BC-82AA-4078-BC05-8D78CEFB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split Here? No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065E5A0-9E08-4193-BAD0-1206E5FA9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640662"/>
              </p:ext>
            </p:extLst>
          </p:nvPr>
        </p:nvGraphicFramePr>
        <p:xfrm>
          <a:off x="756767" y="2060020"/>
          <a:ext cx="1092641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01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27159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150451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C3DB30-DC25-44AE-BB4E-D78848B9AFCD}"/>
              </a:ext>
            </a:extLst>
          </p:cNvPr>
          <p:cNvSpPr txBox="1"/>
          <p:nvPr/>
        </p:nvSpPr>
        <p:spPr>
          <a:xfrm>
            <a:off x="5697166" y="1690688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F6B4F7-B252-418E-A4B7-013C005BF7C9}"/>
              </a:ext>
            </a:extLst>
          </p:cNvPr>
          <p:cNvCxnSpPr>
            <a:cxnSpLocks/>
          </p:cNvCxnSpPr>
          <p:nvPr/>
        </p:nvCxnSpPr>
        <p:spPr>
          <a:xfrm>
            <a:off x="1875571" y="2834646"/>
            <a:ext cx="8686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F426C4-AF68-48CE-815E-13334AEC07B4}"/>
              </a:ext>
            </a:extLst>
          </p:cNvPr>
          <p:cNvSpPr txBox="1"/>
          <p:nvPr/>
        </p:nvSpPr>
        <p:spPr>
          <a:xfrm>
            <a:off x="5697166" y="2873932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F5A73-1877-4A7E-89C0-0252370DFC97}"/>
              </a:ext>
            </a:extLst>
          </p:cNvPr>
          <p:cNvSpPr txBox="1"/>
          <p:nvPr/>
        </p:nvSpPr>
        <p:spPr>
          <a:xfrm>
            <a:off x="756767" y="3449044"/>
            <a:ext cx="39463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*q = (char*) malloc (20);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FFB65-F143-41C0-A29E-FC4CE9DBACF4}"/>
              </a:ext>
            </a:extLst>
          </p:cNvPr>
          <p:cNvSpPr txBox="1"/>
          <p:nvPr/>
        </p:nvSpPr>
        <p:spPr>
          <a:xfrm>
            <a:off x="2640925" y="4030889"/>
            <a:ext cx="6617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will be the size of the payload?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32 Bytes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will be the size of the new block?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48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remaining space?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16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 remaining space enough for a block?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NO. Minimum Block Size is 32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9CD8B5-7A70-4357-92C2-F186471DAAEE}"/>
              </a:ext>
            </a:extLst>
          </p:cNvPr>
          <p:cNvCxnSpPr>
            <a:cxnSpLocks/>
          </p:cNvCxnSpPr>
          <p:nvPr/>
        </p:nvCxnSpPr>
        <p:spPr>
          <a:xfrm flipH="1">
            <a:off x="3054286" y="1726792"/>
            <a:ext cx="952106" cy="57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020393-E17F-4DF7-9289-2FF5907033CF}"/>
              </a:ext>
            </a:extLst>
          </p:cNvPr>
          <p:cNvSpPr txBox="1"/>
          <p:nvPr/>
        </p:nvSpPr>
        <p:spPr>
          <a:xfrm>
            <a:off x="4078781" y="1393377"/>
            <a:ext cx="41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7892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7E18-31D1-49B3-9FFB-81971AF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Fragmentation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9D5DC-8BB8-4A26-834D-EC94ADAB2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92" y="1825625"/>
            <a:ext cx="7864415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BFE8-46C0-455D-B4D1-CC5B9021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66333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C84A-0355-4A98-A54D-D9608A63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scenario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F57137-7B9C-4EB3-9477-EA4F38109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428505"/>
              </p:ext>
            </p:extLst>
          </p:nvPr>
        </p:nvGraphicFramePr>
        <p:xfrm>
          <a:off x="743932" y="2033014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BCC637-8536-4482-BD1E-A6BC2A9CD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72086"/>
              </p:ext>
            </p:extLst>
          </p:nvPr>
        </p:nvGraphicFramePr>
        <p:xfrm>
          <a:off x="743932" y="157267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BE990F-7A89-495E-914F-3D70123A3286}"/>
              </a:ext>
            </a:extLst>
          </p:cNvPr>
          <p:cNvSpPr txBox="1"/>
          <p:nvPr/>
        </p:nvSpPr>
        <p:spPr>
          <a:xfrm>
            <a:off x="1423446" y="3195687"/>
            <a:ext cx="389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malloc (16)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Block Size = 32 Bytes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E3BB2-B604-4C1C-B4B7-8CE8D350AC88}"/>
              </a:ext>
            </a:extLst>
          </p:cNvPr>
          <p:cNvSpPr txBox="1"/>
          <p:nvPr/>
        </p:nvSpPr>
        <p:spPr>
          <a:xfrm>
            <a:off x="3447068" y="5054495"/>
            <a:ext cx="5297864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Need to allocate 32 Bytes in a FREE block</a:t>
            </a:r>
          </a:p>
        </p:txBody>
      </p:sp>
    </p:spTree>
    <p:extLst>
      <p:ext uri="{BB962C8B-B14F-4D97-AF65-F5344CB8AC3E}">
        <p14:creationId xmlns:p14="http://schemas.microsoft.com/office/powerpoint/2010/main" val="61076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E17A-D980-431B-875E-4012B42C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find the Blocks which are Free?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130D-DE4B-405C-917D-133543E17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Implict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Traverse all block and check if it is free </a:t>
            </a:r>
          </a:p>
          <a:p>
            <a:endParaRPr lang="en-US" dirty="0"/>
          </a:p>
          <a:p>
            <a:r>
              <a:rPr lang="en-US" dirty="0"/>
              <a:t>Explicit List</a:t>
            </a:r>
          </a:p>
          <a:p>
            <a:pPr lvl="1"/>
            <a:r>
              <a:rPr lang="en-US" dirty="0"/>
              <a:t>Traverse only the FREE blocks</a:t>
            </a:r>
          </a:p>
        </p:txBody>
      </p:sp>
    </p:spTree>
    <p:extLst>
      <p:ext uri="{BB962C8B-B14F-4D97-AF65-F5344CB8AC3E}">
        <p14:creationId xmlns:p14="http://schemas.microsoft.com/office/powerpoint/2010/main" val="1393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CA78-E626-4C73-B02C-AEB0DD4E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pic>
        <p:nvPicPr>
          <p:cNvPr id="5" name="Content Placeholder 4" descr="Diagram, table&#10;&#10;Description automatically generated">
            <a:extLst>
              <a:ext uri="{FF2B5EF4-FFF2-40B4-BE49-F238E27FC236}">
                <a16:creationId xmlns:a16="http://schemas.microsoft.com/office/drawing/2014/main" id="{F4A00FAC-C00E-4D36-BBEF-6CE1FE547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46" y="1298584"/>
            <a:ext cx="2847507" cy="446822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EFE81-B5CE-4C34-959D-E139CEF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https://i.stack.imgur.com/HOY4C.png</a:t>
            </a:r>
          </a:p>
        </p:txBody>
      </p:sp>
    </p:spTree>
    <p:extLst>
      <p:ext uri="{BB962C8B-B14F-4D97-AF65-F5344CB8AC3E}">
        <p14:creationId xmlns:p14="http://schemas.microsoft.com/office/powerpoint/2010/main" val="495496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0B18-C9C7-4590-92D9-94B2AFFA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91D9AE-C4DE-4D17-A316-ADFC7F469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034181"/>
              </p:ext>
            </p:extLst>
          </p:nvPr>
        </p:nvGraphicFramePr>
        <p:xfrm>
          <a:off x="838200" y="2457220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F5DCFE-E829-4A11-95B3-191D3FDB9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104873"/>
              </p:ext>
            </p:extLst>
          </p:nvPr>
        </p:nvGraphicFramePr>
        <p:xfrm>
          <a:off x="838200" y="1996878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DD78BC8-1A97-46A0-A5F7-D4700CB8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97" y="4161057"/>
            <a:ext cx="9139806" cy="105459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F7645-3A63-4A54-8A0D-0D0FFE5E6295}"/>
              </a:ext>
            </a:extLst>
          </p:cNvPr>
          <p:cNvCxnSpPr>
            <a:cxnSpLocks/>
          </p:cNvCxnSpPr>
          <p:nvPr/>
        </p:nvCxnSpPr>
        <p:spPr>
          <a:xfrm flipH="1">
            <a:off x="1469536" y="1780190"/>
            <a:ext cx="1754431" cy="86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99BAA1-1FC4-435A-BE41-1B0E811D373E}"/>
              </a:ext>
            </a:extLst>
          </p:cNvPr>
          <p:cNvSpPr txBox="1"/>
          <p:nvPr/>
        </p:nvSpPr>
        <p:spPr>
          <a:xfrm>
            <a:off x="3223967" y="1538044"/>
            <a:ext cx="126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87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7AEC-645C-4C51-98FD-EB922C93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Free Block To allocate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0A60-9AD2-48FF-BFF4-1E58225AFD50}"/>
              </a:ext>
            </a:extLst>
          </p:cNvPr>
          <p:cNvSpPr txBox="1"/>
          <p:nvPr/>
        </p:nvSpPr>
        <p:spPr>
          <a:xfrm>
            <a:off x="838200" y="2598003"/>
            <a:ext cx="741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First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AF31C-31EC-44B3-AA6D-8ECF2AE25EBE}"/>
              </a:ext>
            </a:extLst>
          </p:cNvPr>
          <p:cNvSpPr txBox="1"/>
          <p:nvPr/>
        </p:nvSpPr>
        <p:spPr>
          <a:xfrm>
            <a:off x="725862" y="1609238"/>
            <a:ext cx="389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malloc (16)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Block Size = 32 Bytes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CA7DAB4-0A08-439A-BBF3-7B3B796FB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307903"/>
              </p:ext>
            </p:extLst>
          </p:nvPr>
        </p:nvGraphicFramePr>
        <p:xfrm>
          <a:off x="838200" y="4709493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13645518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469741-2870-49A4-BCA2-9D5C368E3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940036"/>
              </p:ext>
            </p:extLst>
          </p:nvPr>
        </p:nvGraphicFramePr>
        <p:xfrm>
          <a:off x="838200" y="429390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C27130-A115-4BDD-BF27-8BAEE39E02B9}"/>
              </a:ext>
            </a:extLst>
          </p:cNvPr>
          <p:cNvSpPr/>
          <p:nvPr/>
        </p:nvSpPr>
        <p:spPr>
          <a:xfrm>
            <a:off x="2337847" y="4576388"/>
            <a:ext cx="754145" cy="6716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191B92A-7602-4F06-A84B-A4EBDA781C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704242"/>
              </p:ext>
            </p:extLst>
          </p:nvPr>
        </p:nvGraphicFramePr>
        <p:xfrm>
          <a:off x="838200" y="3430049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06538B-D26C-48D9-8516-0B9316612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78335"/>
              </p:ext>
            </p:extLst>
          </p:nvPr>
        </p:nvGraphicFramePr>
        <p:xfrm>
          <a:off x="838200" y="2969707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EDADAAA3-AB1C-4CDB-89F5-A9E1DDBF6215}"/>
              </a:ext>
            </a:extLst>
          </p:cNvPr>
          <p:cNvSpPr/>
          <p:nvPr/>
        </p:nvSpPr>
        <p:spPr>
          <a:xfrm>
            <a:off x="5835192" y="3890391"/>
            <a:ext cx="260808" cy="509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3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7AEC-645C-4C51-98FD-EB922C93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Free Block To allocate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0A60-9AD2-48FF-BFF4-1E58225AFD50}"/>
              </a:ext>
            </a:extLst>
          </p:cNvPr>
          <p:cNvSpPr txBox="1"/>
          <p:nvPr/>
        </p:nvSpPr>
        <p:spPr>
          <a:xfrm>
            <a:off x="838200" y="2598003"/>
            <a:ext cx="741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AF31C-31EC-44B3-AA6D-8ECF2AE25EBE}"/>
              </a:ext>
            </a:extLst>
          </p:cNvPr>
          <p:cNvSpPr txBox="1"/>
          <p:nvPr/>
        </p:nvSpPr>
        <p:spPr>
          <a:xfrm>
            <a:off x="725862" y="1609238"/>
            <a:ext cx="389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malloc (16)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Block Size = 32 Bytes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CA7DAB4-0A08-439A-BBF3-7B3B796FB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837834"/>
              </p:ext>
            </p:extLst>
          </p:nvPr>
        </p:nvGraphicFramePr>
        <p:xfrm>
          <a:off x="838200" y="4709493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838986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1225484">
                  <a:extLst>
                    <a:ext uri="{9D8B030D-6E8A-4147-A177-3AD203B41FA5}">
                      <a16:colId xmlns:a16="http://schemas.microsoft.com/office/drawing/2014/main" val="1454704963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469741-2870-49A4-BCA2-9D5C368E3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697514"/>
              </p:ext>
            </p:extLst>
          </p:nvPr>
        </p:nvGraphicFramePr>
        <p:xfrm>
          <a:off x="838200" y="429390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C27130-A115-4BDD-BF27-8BAEE39E02B9}"/>
              </a:ext>
            </a:extLst>
          </p:cNvPr>
          <p:cNvSpPr/>
          <p:nvPr/>
        </p:nvSpPr>
        <p:spPr>
          <a:xfrm>
            <a:off x="4721258" y="4559083"/>
            <a:ext cx="810705" cy="6716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191B92A-7602-4F06-A84B-A4EBDA781C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823756"/>
              </p:ext>
            </p:extLst>
          </p:nvPr>
        </p:nvGraphicFramePr>
        <p:xfrm>
          <a:off x="838200" y="3430049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06538B-D26C-48D9-8516-0B9316612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355857"/>
              </p:ext>
            </p:extLst>
          </p:nvPr>
        </p:nvGraphicFramePr>
        <p:xfrm>
          <a:off x="838200" y="2969707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EDADAAA3-AB1C-4CDB-89F5-A9E1DDBF6215}"/>
              </a:ext>
            </a:extLst>
          </p:cNvPr>
          <p:cNvSpPr/>
          <p:nvPr/>
        </p:nvSpPr>
        <p:spPr>
          <a:xfrm>
            <a:off x="5835192" y="3890391"/>
            <a:ext cx="260808" cy="509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A9EA0F-028A-41A2-9780-B1E0D5B98881}"/>
              </a:ext>
            </a:extLst>
          </p:cNvPr>
          <p:cNvCxnSpPr/>
          <p:nvPr/>
        </p:nvCxnSpPr>
        <p:spPr>
          <a:xfrm>
            <a:off x="3846136" y="2820743"/>
            <a:ext cx="0" cy="60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BCF218-08C4-4F81-8AC9-1A8409908BE1}"/>
              </a:ext>
            </a:extLst>
          </p:cNvPr>
          <p:cNvSpPr txBox="1"/>
          <p:nvPr/>
        </p:nvSpPr>
        <p:spPr>
          <a:xfrm>
            <a:off x="3469062" y="2443064"/>
            <a:ext cx="435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 to where previous search finished </a:t>
            </a:r>
          </a:p>
        </p:txBody>
      </p:sp>
    </p:spTree>
    <p:extLst>
      <p:ext uri="{BB962C8B-B14F-4D97-AF65-F5344CB8AC3E}">
        <p14:creationId xmlns:p14="http://schemas.microsoft.com/office/powerpoint/2010/main" val="4195798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7AEC-645C-4C51-98FD-EB922C93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Free Block To allocate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0A60-9AD2-48FF-BFF4-1E58225AFD50}"/>
              </a:ext>
            </a:extLst>
          </p:cNvPr>
          <p:cNvSpPr txBox="1"/>
          <p:nvPr/>
        </p:nvSpPr>
        <p:spPr>
          <a:xfrm>
            <a:off x="838200" y="2598003"/>
            <a:ext cx="741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Best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AF31C-31EC-44B3-AA6D-8ECF2AE25EBE}"/>
              </a:ext>
            </a:extLst>
          </p:cNvPr>
          <p:cNvSpPr txBox="1"/>
          <p:nvPr/>
        </p:nvSpPr>
        <p:spPr>
          <a:xfrm>
            <a:off x="725862" y="1609238"/>
            <a:ext cx="389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malloc (16)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Block Size = 32 Bytes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191B92A-7602-4F06-A84B-A4EBDA781C06}"/>
              </a:ext>
            </a:extLst>
          </p:cNvPr>
          <p:cNvGraphicFramePr>
            <a:graphicFrameLocks/>
          </p:cNvGraphicFramePr>
          <p:nvPr/>
        </p:nvGraphicFramePr>
        <p:xfrm>
          <a:off x="838200" y="3430049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06538B-D26C-48D9-8516-0B9316612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064999"/>
              </p:ext>
            </p:extLst>
          </p:nvPr>
        </p:nvGraphicFramePr>
        <p:xfrm>
          <a:off x="838200" y="2969707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EDADAAA3-AB1C-4CDB-89F5-A9E1DDBF6215}"/>
              </a:ext>
            </a:extLst>
          </p:cNvPr>
          <p:cNvSpPr/>
          <p:nvPr/>
        </p:nvSpPr>
        <p:spPr>
          <a:xfrm>
            <a:off x="5835192" y="3890391"/>
            <a:ext cx="260808" cy="509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D9F984E-D898-4362-A6E7-B5D2776DC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888354"/>
              </p:ext>
            </p:extLst>
          </p:nvPr>
        </p:nvGraphicFramePr>
        <p:xfrm>
          <a:off x="838200" y="4709493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13645518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2B38AEC-6B50-4189-8C5F-3631C6C63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248941"/>
              </p:ext>
            </p:extLst>
          </p:nvPr>
        </p:nvGraphicFramePr>
        <p:xfrm>
          <a:off x="838200" y="429390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5C781D-6497-4AA0-A937-CF1563FCE0A1}"/>
              </a:ext>
            </a:extLst>
          </p:cNvPr>
          <p:cNvSpPr/>
          <p:nvPr/>
        </p:nvSpPr>
        <p:spPr>
          <a:xfrm>
            <a:off x="2337847" y="4576388"/>
            <a:ext cx="754145" cy="6716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3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7AEC-645C-4C51-98FD-EB922C93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Free Block to allocate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0A60-9AD2-48FF-BFF4-1E58225AFD50}"/>
              </a:ext>
            </a:extLst>
          </p:cNvPr>
          <p:cNvSpPr txBox="1"/>
          <p:nvPr/>
        </p:nvSpPr>
        <p:spPr>
          <a:xfrm>
            <a:off x="838200" y="2598003"/>
            <a:ext cx="741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Worst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AF31C-31EC-44B3-AA6D-8ECF2AE25EBE}"/>
              </a:ext>
            </a:extLst>
          </p:cNvPr>
          <p:cNvSpPr txBox="1"/>
          <p:nvPr/>
        </p:nvSpPr>
        <p:spPr>
          <a:xfrm>
            <a:off x="725862" y="1609238"/>
            <a:ext cx="389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malloc (16)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Block Size = 32 Bytes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CA7DAB4-0A08-439A-BBF3-7B3B796FB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07700"/>
              </p:ext>
            </p:extLst>
          </p:nvPr>
        </p:nvGraphicFramePr>
        <p:xfrm>
          <a:off x="838200" y="4709493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829559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2384981">
                  <a:extLst>
                    <a:ext uri="{9D8B030D-6E8A-4147-A177-3AD203B41FA5}">
                      <a16:colId xmlns:a16="http://schemas.microsoft.com/office/drawing/2014/main" val="2889875671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469741-2870-49A4-BCA2-9D5C368E3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763049"/>
              </p:ext>
            </p:extLst>
          </p:nvPr>
        </p:nvGraphicFramePr>
        <p:xfrm>
          <a:off x="838200" y="429390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C27130-A115-4BDD-BF27-8BAEE39E02B9}"/>
              </a:ext>
            </a:extLst>
          </p:cNvPr>
          <p:cNvSpPr/>
          <p:nvPr/>
        </p:nvSpPr>
        <p:spPr>
          <a:xfrm>
            <a:off x="7577580" y="4559083"/>
            <a:ext cx="810705" cy="6716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191B92A-7602-4F06-A84B-A4EBDA781C06}"/>
              </a:ext>
            </a:extLst>
          </p:cNvPr>
          <p:cNvGraphicFramePr>
            <a:graphicFrameLocks/>
          </p:cNvGraphicFramePr>
          <p:nvPr/>
        </p:nvGraphicFramePr>
        <p:xfrm>
          <a:off x="838200" y="3430049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06538B-D26C-48D9-8516-0B9316612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704035"/>
              </p:ext>
            </p:extLst>
          </p:nvPr>
        </p:nvGraphicFramePr>
        <p:xfrm>
          <a:off x="838200" y="2969707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EDADAAA3-AB1C-4CDB-89F5-A9E1DDBF6215}"/>
              </a:ext>
            </a:extLst>
          </p:cNvPr>
          <p:cNvSpPr/>
          <p:nvPr/>
        </p:nvSpPr>
        <p:spPr>
          <a:xfrm>
            <a:off x="5835192" y="3890391"/>
            <a:ext cx="260808" cy="509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D8FE-ACEF-4D2E-9AEE-2273B9B0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37547"/>
          </a:xfrm>
        </p:spPr>
        <p:txBody>
          <a:bodyPr/>
          <a:lstStyle/>
          <a:p>
            <a:r>
              <a:rPr lang="en-US" dirty="0" err="1"/>
              <a:t>mm_malloc</a:t>
            </a:r>
            <a:r>
              <a:rPr lang="en-US" dirty="0"/>
              <a:t> 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F5DD0-154C-4B62-810F-C13E7FC73D3A}"/>
              </a:ext>
            </a:extLst>
          </p:cNvPr>
          <p:cNvSpPr/>
          <p:nvPr/>
        </p:nvSpPr>
        <p:spPr>
          <a:xfrm>
            <a:off x="669303" y="1329179"/>
            <a:ext cx="1545996" cy="904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find_fit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232402-B98A-4385-8F28-F7457815497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5299" y="1781666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CDF5A4-5735-4181-AFBF-3AC9A9726D2C}"/>
              </a:ext>
            </a:extLst>
          </p:cNvPr>
          <p:cNvSpPr/>
          <p:nvPr/>
        </p:nvSpPr>
        <p:spPr>
          <a:xfrm>
            <a:off x="3608895" y="1329179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Implicit/Explicit List Traversal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FA069E-A65C-4479-BA34-18EEC1DBF5CD}"/>
              </a:ext>
            </a:extLst>
          </p:cNvPr>
          <p:cNvCxnSpPr>
            <a:cxnSpLocks/>
          </p:cNvCxnSpPr>
          <p:nvPr/>
        </p:nvCxnSpPr>
        <p:spPr>
          <a:xfrm>
            <a:off x="5759777" y="1698396"/>
            <a:ext cx="101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32C40A7A-1CD3-4A7C-A56C-99662C32EEF3}"/>
              </a:ext>
            </a:extLst>
          </p:cNvPr>
          <p:cNvSpPr/>
          <p:nvPr/>
        </p:nvSpPr>
        <p:spPr>
          <a:xfrm>
            <a:off x="6826578" y="73648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 a free Block that fits?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B204D-445E-4437-8B5C-818FFE598520}"/>
              </a:ext>
            </a:extLst>
          </p:cNvPr>
          <p:cNvCxnSpPr>
            <a:cxnSpLocks/>
          </p:cNvCxnSpPr>
          <p:nvPr/>
        </p:nvCxnSpPr>
        <p:spPr>
          <a:xfrm>
            <a:off x="8977460" y="1712536"/>
            <a:ext cx="9026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93F064-45B3-467C-B9D0-4FF5B92D2ED8}"/>
              </a:ext>
            </a:extLst>
          </p:cNvPr>
          <p:cNvSpPr txBox="1"/>
          <p:nvPr/>
        </p:nvSpPr>
        <p:spPr>
          <a:xfrm>
            <a:off x="9191134" y="1225485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65C31-3F2B-40BD-B047-1C6FB31200F3}"/>
              </a:ext>
            </a:extLst>
          </p:cNvPr>
          <p:cNvSpPr/>
          <p:nvPr/>
        </p:nvSpPr>
        <p:spPr>
          <a:xfrm>
            <a:off x="9976701" y="1255337"/>
            <a:ext cx="1421090" cy="799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Extend Heap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F4FD3-33F5-4FFE-A8BB-C588BA16F80C}"/>
              </a:ext>
            </a:extLst>
          </p:cNvPr>
          <p:cNvCxnSpPr>
            <a:cxnSpLocks/>
          </p:cNvCxnSpPr>
          <p:nvPr/>
        </p:nvCxnSpPr>
        <p:spPr>
          <a:xfrm flipV="1">
            <a:off x="1414020" y="2234154"/>
            <a:ext cx="1572" cy="6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DEE1AB-AC71-4289-B8A7-695D34367B04}"/>
              </a:ext>
            </a:extLst>
          </p:cNvPr>
          <p:cNvCxnSpPr/>
          <p:nvPr/>
        </p:nvCxnSpPr>
        <p:spPr>
          <a:xfrm>
            <a:off x="1414020" y="2866128"/>
            <a:ext cx="951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F82271-AC0D-47EA-8D32-42510DCDA2CF}"/>
              </a:ext>
            </a:extLst>
          </p:cNvPr>
          <p:cNvCxnSpPr>
            <a:cxnSpLocks/>
          </p:cNvCxnSpPr>
          <p:nvPr/>
        </p:nvCxnSpPr>
        <p:spPr>
          <a:xfrm>
            <a:off x="10925666" y="2055043"/>
            <a:ext cx="0" cy="81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67CBA-357C-4BD4-96C3-843EA4A5AC8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902019" y="2751432"/>
            <a:ext cx="0" cy="1056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C47C2C-38BB-47BF-96FC-A6D038E9F2C0}"/>
              </a:ext>
            </a:extLst>
          </p:cNvPr>
          <p:cNvSpPr txBox="1"/>
          <p:nvPr/>
        </p:nvSpPr>
        <p:spPr>
          <a:xfrm>
            <a:off x="7986074" y="3152613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B8506324-E3A7-42E5-8AD7-F863F2576A59}"/>
              </a:ext>
            </a:extLst>
          </p:cNvPr>
          <p:cNvSpPr/>
          <p:nvPr/>
        </p:nvSpPr>
        <p:spPr>
          <a:xfrm>
            <a:off x="6903569" y="3877562"/>
            <a:ext cx="1996900" cy="15475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93A7DB-60DA-4D5A-AE13-CCCCACC4943B}"/>
              </a:ext>
            </a:extLst>
          </p:cNvPr>
          <p:cNvCxnSpPr>
            <a:cxnSpLocks/>
          </p:cNvCxnSpPr>
          <p:nvPr/>
        </p:nvCxnSpPr>
        <p:spPr>
          <a:xfrm flipH="1">
            <a:off x="5608948" y="4651343"/>
            <a:ext cx="124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6B79DF-7111-49BB-AB94-593C05D8F5B1}"/>
              </a:ext>
            </a:extLst>
          </p:cNvPr>
          <p:cNvSpPr txBox="1"/>
          <p:nvPr/>
        </p:nvSpPr>
        <p:spPr>
          <a:xfrm>
            <a:off x="5986809" y="4282011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2AA9F-5AD9-482C-AD3A-25214BC462B9}"/>
              </a:ext>
            </a:extLst>
          </p:cNvPr>
          <p:cNvSpPr/>
          <p:nvPr/>
        </p:nvSpPr>
        <p:spPr>
          <a:xfrm>
            <a:off x="3310771" y="4261677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Pointer to Payload of the allocated Block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03444A-0608-4D02-8B04-1B1FB3A066C2}"/>
              </a:ext>
            </a:extLst>
          </p:cNvPr>
          <p:cNvCxnSpPr>
            <a:cxnSpLocks/>
          </p:cNvCxnSpPr>
          <p:nvPr/>
        </p:nvCxnSpPr>
        <p:spPr>
          <a:xfrm>
            <a:off x="7902019" y="5425125"/>
            <a:ext cx="0" cy="5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51E0B4-DD78-452A-81B9-7DEF656A3A67}"/>
              </a:ext>
            </a:extLst>
          </p:cNvPr>
          <p:cNvSpPr txBox="1"/>
          <p:nvPr/>
        </p:nvSpPr>
        <p:spPr>
          <a:xfrm>
            <a:off x="7986074" y="5437882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B3FD72-0247-4437-8243-F79B42E77E88}"/>
              </a:ext>
            </a:extLst>
          </p:cNvPr>
          <p:cNvSpPr/>
          <p:nvPr/>
        </p:nvSpPr>
        <p:spPr>
          <a:xfrm>
            <a:off x="6749587" y="5994262"/>
            <a:ext cx="2150882" cy="82955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103413-9AB5-4BBC-89AB-07A2362C5C65}"/>
              </a:ext>
            </a:extLst>
          </p:cNvPr>
          <p:cNvCxnSpPr>
            <a:cxnSpLocks/>
          </p:cNvCxnSpPr>
          <p:nvPr/>
        </p:nvCxnSpPr>
        <p:spPr>
          <a:xfrm flipV="1">
            <a:off x="4404280" y="5190679"/>
            <a:ext cx="0" cy="112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F39271-B6E8-4103-BC58-2B963F3CFA93}"/>
              </a:ext>
            </a:extLst>
          </p:cNvPr>
          <p:cNvCxnSpPr>
            <a:cxnSpLocks/>
          </p:cNvCxnSpPr>
          <p:nvPr/>
        </p:nvCxnSpPr>
        <p:spPr>
          <a:xfrm>
            <a:off x="4404280" y="6308483"/>
            <a:ext cx="2345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ABA1B4-7945-4F6B-A6F7-E5496DB08B72}"/>
              </a:ext>
            </a:extLst>
          </p:cNvPr>
          <p:cNvSpPr txBox="1"/>
          <p:nvPr/>
        </p:nvSpPr>
        <p:spPr>
          <a:xfrm>
            <a:off x="8977460" y="5900487"/>
            <a:ext cx="213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(needed when you do Explicit List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1543060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0A762C-9ED7-4801-A11E-AAB9B9DE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De-Allocation (</a:t>
            </a:r>
            <a:r>
              <a:rPr lang="en-US" dirty="0" err="1"/>
              <a:t>mm_free</a:t>
            </a:r>
            <a:r>
              <a:rPr lang="en-US" dirty="0"/>
              <a:t>())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26FBDC-85A7-467E-8694-DCC168E79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30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97889F6-2B2C-4405-A467-FAC540C0A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053110"/>
              </p:ext>
            </p:extLst>
          </p:nvPr>
        </p:nvGraphicFramePr>
        <p:xfrm>
          <a:off x="1193198" y="999580"/>
          <a:ext cx="9805604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03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819747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242123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2759266897"/>
                    </a:ext>
                  </a:extLst>
                </a:gridCol>
                <a:gridCol w="2465295">
                  <a:extLst>
                    <a:ext uri="{9D8B030D-6E8A-4147-A177-3AD203B41FA5}">
                      <a16:colId xmlns:a16="http://schemas.microsoft.com/office/drawing/2014/main" val="1980009633"/>
                    </a:ext>
                  </a:extLst>
                </a:gridCol>
                <a:gridCol w="806309">
                  <a:extLst>
                    <a:ext uri="{9D8B030D-6E8A-4147-A177-3AD203B41FA5}">
                      <a16:colId xmlns:a16="http://schemas.microsoft.com/office/drawing/2014/main" val="2143144147"/>
                    </a:ext>
                  </a:extLst>
                </a:gridCol>
                <a:gridCol w="777749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2C0465-33D3-40E5-8647-966EAAC4FDE3}"/>
              </a:ext>
            </a:extLst>
          </p:cNvPr>
          <p:cNvCxnSpPr>
            <a:cxnSpLocks/>
          </p:cNvCxnSpPr>
          <p:nvPr/>
        </p:nvCxnSpPr>
        <p:spPr>
          <a:xfrm>
            <a:off x="1897221" y="1760675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25C4BF-0A62-405B-A312-BB13EAF98E0A}"/>
              </a:ext>
            </a:extLst>
          </p:cNvPr>
          <p:cNvSpPr txBox="1"/>
          <p:nvPr/>
        </p:nvSpPr>
        <p:spPr>
          <a:xfrm>
            <a:off x="3512512" y="187232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0B1FF4-FA67-43A9-974D-161D46D1F876}"/>
              </a:ext>
            </a:extLst>
          </p:cNvPr>
          <p:cNvCxnSpPr>
            <a:cxnSpLocks/>
          </p:cNvCxnSpPr>
          <p:nvPr/>
        </p:nvCxnSpPr>
        <p:spPr>
          <a:xfrm>
            <a:off x="6096000" y="1760675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B3D01E-B169-4D1D-BA62-90005495B6EA}"/>
              </a:ext>
            </a:extLst>
          </p:cNvPr>
          <p:cNvSpPr txBox="1"/>
          <p:nvPr/>
        </p:nvSpPr>
        <p:spPr>
          <a:xfrm>
            <a:off x="7673584" y="187232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0F15F8-2C89-45CA-ADFE-9D3CBDE5E124}"/>
              </a:ext>
            </a:extLst>
          </p:cNvPr>
          <p:cNvCxnSpPr>
            <a:cxnSpLocks/>
          </p:cNvCxnSpPr>
          <p:nvPr/>
        </p:nvCxnSpPr>
        <p:spPr>
          <a:xfrm flipH="1">
            <a:off x="2754522" y="794169"/>
            <a:ext cx="914399" cy="41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A3A246-B617-48A9-ADD8-B410C3F9170E}"/>
              </a:ext>
            </a:extLst>
          </p:cNvPr>
          <p:cNvSpPr txBox="1"/>
          <p:nvPr/>
        </p:nvSpPr>
        <p:spPr>
          <a:xfrm>
            <a:off x="3654994" y="531326"/>
            <a:ext cx="414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5D2CF-ABC8-4C84-B293-16E362DB7AAF}"/>
              </a:ext>
            </a:extLst>
          </p:cNvPr>
          <p:cNvSpPr txBox="1"/>
          <p:nvPr/>
        </p:nvSpPr>
        <p:spPr>
          <a:xfrm>
            <a:off x="6494834" y="2554997"/>
            <a:ext cx="13749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free(q);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CBED12EB-8BDB-484F-87A8-68F1CD8C8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095210"/>
              </p:ext>
            </p:extLst>
          </p:nvPr>
        </p:nvGraphicFramePr>
        <p:xfrm>
          <a:off x="1306687" y="3454760"/>
          <a:ext cx="9805604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03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819747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242123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2759266897"/>
                    </a:ext>
                  </a:extLst>
                </a:gridCol>
                <a:gridCol w="2465295">
                  <a:extLst>
                    <a:ext uri="{9D8B030D-6E8A-4147-A177-3AD203B41FA5}">
                      <a16:colId xmlns:a16="http://schemas.microsoft.com/office/drawing/2014/main" val="1980009633"/>
                    </a:ext>
                  </a:extLst>
                </a:gridCol>
                <a:gridCol w="806309">
                  <a:extLst>
                    <a:ext uri="{9D8B030D-6E8A-4147-A177-3AD203B41FA5}">
                      <a16:colId xmlns:a16="http://schemas.microsoft.com/office/drawing/2014/main" val="2143144147"/>
                    </a:ext>
                  </a:extLst>
                </a:gridCol>
                <a:gridCol w="777749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52B466-79F6-414C-A3C4-2AF5EAB5505D}"/>
              </a:ext>
            </a:extLst>
          </p:cNvPr>
          <p:cNvCxnSpPr>
            <a:cxnSpLocks/>
          </p:cNvCxnSpPr>
          <p:nvPr/>
        </p:nvCxnSpPr>
        <p:spPr>
          <a:xfrm>
            <a:off x="2010710" y="4215855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4B1DAE-21FB-42EF-B636-233EE3147814}"/>
              </a:ext>
            </a:extLst>
          </p:cNvPr>
          <p:cNvSpPr txBox="1"/>
          <p:nvPr/>
        </p:nvSpPr>
        <p:spPr>
          <a:xfrm>
            <a:off x="3626001" y="432750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4573B-E98B-4EBA-A6CA-BC7A529AB0D5}"/>
              </a:ext>
            </a:extLst>
          </p:cNvPr>
          <p:cNvCxnSpPr>
            <a:cxnSpLocks/>
          </p:cNvCxnSpPr>
          <p:nvPr/>
        </p:nvCxnSpPr>
        <p:spPr>
          <a:xfrm>
            <a:off x="6209489" y="4215855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D9EF49-CF82-48A2-A515-2EA63ADD62CA}"/>
              </a:ext>
            </a:extLst>
          </p:cNvPr>
          <p:cNvSpPr txBox="1"/>
          <p:nvPr/>
        </p:nvSpPr>
        <p:spPr>
          <a:xfrm>
            <a:off x="7787073" y="432750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5DBF102-3EB5-4571-8DEF-E6AB8C38F7C4}"/>
              </a:ext>
            </a:extLst>
          </p:cNvPr>
          <p:cNvSpPr/>
          <p:nvPr/>
        </p:nvSpPr>
        <p:spPr>
          <a:xfrm>
            <a:off x="6004874" y="2241661"/>
            <a:ext cx="204615" cy="1101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0614A004-01DB-41A4-BA7C-B8E0D36F79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681174"/>
              </p:ext>
            </p:extLst>
          </p:nvPr>
        </p:nvGraphicFramePr>
        <p:xfrm>
          <a:off x="1306687" y="5413840"/>
          <a:ext cx="980560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28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66475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810705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799367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EF46BF-6E2E-409E-9C10-063919C42C0D}"/>
              </a:ext>
            </a:extLst>
          </p:cNvPr>
          <p:cNvCxnSpPr>
            <a:cxnSpLocks/>
          </p:cNvCxnSpPr>
          <p:nvPr/>
        </p:nvCxnSpPr>
        <p:spPr>
          <a:xfrm>
            <a:off x="2010710" y="6179472"/>
            <a:ext cx="82840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143B44-5AB0-4B97-91F1-04274CB95003}"/>
              </a:ext>
            </a:extLst>
          </p:cNvPr>
          <p:cNvSpPr txBox="1"/>
          <p:nvPr/>
        </p:nvSpPr>
        <p:spPr>
          <a:xfrm>
            <a:off x="5825048" y="6252253"/>
            <a:ext cx="15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32BDB63-1D68-4360-823F-192F327CB626}"/>
              </a:ext>
            </a:extLst>
          </p:cNvPr>
          <p:cNvSpPr/>
          <p:nvPr/>
        </p:nvSpPr>
        <p:spPr>
          <a:xfrm>
            <a:off x="6046273" y="4512175"/>
            <a:ext cx="212941" cy="827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 animBg="1"/>
      <p:bldP spid="16" grpId="0"/>
      <p:bldP spid="18" grpId="0"/>
      <p:bldP spid="21" grpId="0" animBg="1"/>
      <p:bldP spid="25" grpId="0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3285-1900-410E-9C6D-148E4B7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D10F3C3-3EE3-4897-A01F-2EA256DE7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51" y="2076418"/>
            <a:ext cx="6037778" cy="378936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BC4DA-B10C-4745-84ED-9267E85D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019009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3285-1900-410E-9C6D-148E4B7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</a:t>
            </a:r>
          </a:p>
        </p:txBody>
      </p:sp>
      <p:pic>
        <p:nvPicPr>
          <p:cNvPr id="7" name="Content Placeholder 6" descr="Diagram, table&#10;&#10;Description automatically generated">
            <a:extLst>
              <a:ext uri="{FF2B5EF4-FFF2-40B4-BE49-F238E27FC236}">
                <a16:creationId xmlns:a16="http://schemas.microsoft.com/office/drawing/2014/main" id="{2A8ADFDE-0571-44E6-8A63-5032B64D6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49" y="2081399"/>
            <a:ext cx="5288101" cy="3387150"/>
          </a:xfr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BC26CB6-B360-4FAE-92EB-EAC21DE6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54796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6F4C-6DBE-413C-B928-C8776852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488CC-29DC-4202-B6D3-1393725D140E}"/>
              </a:ext>
            </a:extLst>
          </p:cNvPr>
          <p:cNvSpPr txBox="1"/>
          <p:nvPr/>
        </p:nvSpPr>
        <p:spPr>
          <a:xfrm rot="19567865">
            <a:off x="4583176" y="4797445"/>
            <a:ext cx="3066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 sequence of Bytes!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10E1D9-DD70-4D6C-80E9-A1B7E6197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64749"/>
              </p:ext>
            </p:extLst>
          </p:nvPr>
        </p:nvGraphicFramePr>
        <p:xfrm>
          <a:off x="1003270" y="2487969"/>
          <a:ext cx="9507616" cy="833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452">
                  <a:extLst>
                    <a:ext uri="{9D8B030D-6E8A-4147-A177-3AD203B41FA5}">
                      <a16:colId xmlns:a16="http://schemas.microsoft.com/office/drawing/2014/main" val="2413687697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2841248159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3048360085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2810052868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1017243918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142498792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806149265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1330361901"/>
                    </a:ext>
                  </a:extLst>
                </a:gridCol>
              </a:tblGrid>
              <a:tr h="833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B7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386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4D4602-D8B2-4EC0-9783-185F42279DFB}"/>
              </a:ext>
            </a:extLst>
          </p:cNvPr>
          <p:cNvSpPr txBox="1"/>
          <p:nvPr/>
        </p:nvSpPr>
        <p:spPr>
          <a:xfrm>
            <a:off x="5169456" y="1956100"/>
            <a:ext cx="109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7DE439-B400-4D94-97BF-0CC1179E6E5F}"/>
              </a:ext>
            </a:extLst>
          </p:cNvPr>
          <p:cNvCxnSpPr>
            <a:cxnSpLocks/>
          </p:cNvCxnSpPr>
          <p:nvPr/>
        </p:nvCxnSpPr>
        <p:spPr>
          <a:xfrm>
            <a:off x="1003274" y="3606508"/>
            <a:ext cx="95076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F1E5CC-BF3D-4AA5-8F72-8229526974C7}"/>
              </a:ext>
            </a:extLst>
          </p:cNvPr>
          <p:cNvSpPr txBox="1"/>
          <p:nvPr/>
        </p:nvSpPr>
        <p:spPr>
          <a:xfrm>
            <a:off x="5656681" y="3674306"/>
            <a:ext cx="91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 </a:t>
            </a:r>
          </a:p>
        </p:txBody>
      </p:sp>
    </p:spTree>
    <p:extLst>
      <p:ext uri="{BB962C8B-B14F-4D97-AF65-F5344CB8AC3E}">
        <p14:creationId xmlns:p14="http://schemas.microsoft.com/office/powerpoint/2010/main" val="375780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3285-1900-410E-9C6D-148E4B7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</a:t>
            </a:r>
          </a:p>
        </p:txBody>
      </p:sp>
      <p:pic>
        <p:nvPicPr>
          <p:cNvPr id="6" name="Content Placeholder 5" descr="Diagram, table&#10;&#10;Description automatically generated">
            <a:extLst>
              <a:ext uri="{FF2B5EF4-FFF2-40B4-BE49-F238E27FC236}">
                <a16:creationId xmlns:a16="http://schemas.microsoft.com/office/drawing/2014/main" id="{FDFE3C69-D513-4DE3-B3C3-3751DDAE5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2335953"/>
            <a:ext cx="5140959" cy="3296362"/>
          </a:xfr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BF4D797-6005-485B-9111-BE3808B2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787360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268D-43DA-48E2-A8A0-2B696DA3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A40EF-1AC7-41ED-8DBC-4B4F1621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89" y="2415881"/>
            <a:ext cx="5155933" cy="343139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E61B-D453-4125-87D2-0D859116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720874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61D8-7B1C-464D-8E22-820406EE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 you need to Coalesce?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3AA1-943C-444E-80D9-A6D624FE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IMPORTANT REMINDER</a:t>
            </a:r>
          </a:p>
          <a:p>
            <a:pPr lvl="1"/>
            <a:r>
              <a:rPr lang="en-US" dirty="0"/>
              <a:t>No Two Adjacent Blocks should be free.</a:t>
            </a:r>
          </a:p>
          <a:p>
            <a:pPr lvl="2"/>
            <a:r>
              <a:rPr lang="en-US" dirty="0"/>
              <a:t>If adjacent blocks are free, coalesce them</a:t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006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EDF6-E843-488B-879E-2360DD69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2" y="-17663"/>
            <a:ext cx="10515600" cy="1325563"/>
          </a:xfrm>
        </p:spPr>
        <p:txBody>
          <a:bodyPr/>
          <a:lstStyle/>
          <a:p>
            <a:r>
              <a:rPr lang="en-US" dirty="0" err="1"/>
              <a:t>mm_free</a:t>
            </a:r>
            <a:r>
              <a:rPr lang="en-US" dirty="0"/>
              <a:t>(void *p)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7FA930B5-9690-4A6F-B087-CC3F93E481F7}"/>
              </a:ext>
            </a:extLst>
          </p:cNvPr>
          <p:cNvSpPr/>
          <p:nvPr/>
        </p:nvSpPr>
        <p:spPr>
          <a:xfrm>
            <a:off x="2923881" y="211672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Coalesce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6FE8F1-B947-44ED-92EE-F7CCA95C87B7}"/>
              </a:ext>
            </a:extLst>
          </p:cNvPr>
          <p:cNvCxnSpPr>
            <a:cxnSpLocks/>
          </p:cNvCxnSpPr>
          <p:nvPr/>
        </p:nvCxnSpPr>
        <p:spPr>
          <a:xfrm>
            <a:off x="5074763" y="3105345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B5F3B3-0D16-4273-A4A1-690C6C4059F3}"/>
              </a:ext>
            </a:extLst>
          </p:cNvPr>
          <p:cNvSpPr txBox="1"/>
          <p:nvPr/>
        </p:nvSpPr>
        <p:spPr>
          <a:xfrm>
            <a:off x="5439266" y="2690566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3F794-8C00-4DDF-BA14-4BAF338117DD}"/>
              </a:ext>
            </a:extLst>
          </p:cNvPr>
          <p:cNvCxnSpPr>
            <a:stCxn id="4" idx="2"/>
          </p:cNvCxnSpPr>
          <p:nvPr/>
        </p:nvCxnSpPr>
        <p:spPr>
          <a:xfrm>
            <a:off x="3999322" y="4131672"/>
            <a:ext cx="25924" cy="103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C85AFA-8840-4FE6-B8E5-D5DA9FCF5E19}"/>
              </a:ext>
            </a:extLst>
          </p:cNvPr>
          <p:cNvCxnSpPr>
            <a:cxnSpLocks/>
          </p:cNvCxnSpPr>
          <p:nvPr/>
        </p:nvCxnSpPr>
        <p:spPr>
          <a:xfrm>
            <a:off x="4025246" y="5169815"/>
            <a:ext cx="386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5CF90F-DE02-462E-AE24-F8C56AA17507}"/>
              </a:ext>
            </a:extLst>
          </p:cNvPr>
          <p:cNvCxnSpPr>
            <a:cxnSpLocks/>
          </p:cNvCxnSpPr>
          <p:nvPr/>
        </p:nvCxnSpPr>
        <p:spPr>
          <a:xfrm flipV="1">
            <a:off x="7910660" y="3531122"/>
            <a:ext cx="0" cy="163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5694ABA-D063-4C0B-84F8-BAAEFEBD4AD6}"/>
              </a:ext>
            </a:extLst>
          </p:cNvPr>
          <p:cNvSpPr/>
          <p:nvPr/>
        </p:nvSpPr>
        <p:spPr>
          <a:xfrm>
            <a:off x="6476216" y="2285217"/>
            <a:ext cx="2868888" cy="114378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85A0D-87B5-4514-A8CD-F959C4123EC0}"/>
              </a:ext>
            </a:extLst>
          </p:cNvPr>
          <p:cNvSpPr txBox="1"/>
          <p:nvPr/>
        </p:nvSpPr>
        <p:spPr>
          <a:xfrm>
            <a:off x="5485222" y="4755035"/>
            <a:ext cx="4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DB9A9-5AB5-4B3D-8E7B-7A6FDC554398}"/>
              </a:ext>
            </a:extLst>
          </p:cNvPr>
          <p:cNvSpPr txBox="1"/>
          <p:nvPr/>
        </p:nvSpPr>
        <p:spPr>
          <a:xfrm>
            <a:off x="9345104" y="2315527"/>
            <a:ext cx="213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(needed when you do Explicit List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912375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3E6B5-2C21-4739-9AA4-3A78E3C6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3970E-5D9F-45A7-9C5A-73D719D5A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0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43F08C-3536-4BC1-8457-0D9C5083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examine_heap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32C0E-B1EC-4C44-B391-BEAFEE93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Already implemented</a:t>
            </a:r>
          </a:p>
          <a:p>
            <a:pPr lvl="1"/>
            <a:r>
              <a:rPr lang="en-US" dirty="0"/>
              <a:t>Prints content of the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85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D354-2C02-460C-BC43-657A9163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check_heap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83E8-F5A8-491B-8466-EC940A73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Partially Implemented</a:t>
            </a:r>
          </a:p>
          <a:p>
            <a:pPr lvl="1"/>
            <a:r>
              <a:rPr lang="en-US" dirty="0"/>
              <a:t>Left for you to implement as per need</a:t>
            </a:r>
          </a:p>
          <a:p>
            <a:pPr lvl="1"/>
            <a:r>
              <a:rPr lang="en-US" dirty="0"/>
              <a:t>Optional. But Highly Recommended</a:t>
            </a:r>
          </a:p>
          <a:p>
            <a:endParaRPr lang="en-US" b="1" dirty="0"/>
          </a:p>
          <a:p>
            <a:r>
              <a:rPr lang="en-US" b="1" dirty="0"/>
              <a:t>Write the </a:t>
            </a:r>
            <a:r>
              <a:rPr lang="en-US" b="1" dirty="0" err="1"/>
              <a:t>check_heap</a:t>
            </a:r>
            <a:r>
              <a:rPr lang="en-US" b="1" dirty="0"/>
              <a:t>() as you go, do not write it at the end.</a:t>
            </a:r>
          </a:p>
          <a:p>
            <a:endParaRPr lang="en-US" dirty="0"/>
          </a:p>
          <a:p>
            <a:r>
              <a:rPr lang="en-US" dirty="0"/>
              <a:t>Consider using a </a:t>
            </a:r>
            <a:r>
              <a:rPr lang="en-US" b="1" dirty="0">
                <a:solidFill>
                  <a:srgbClr val="FF0000"/>
                </a:solidFill>
              </a:rPr>
              <a:t>macro</a:t>
            </a:r>
            <a:r>
              <a:rPr lang="en-US" dirty="0"/>
              <a:t> to turn the calls to </a:t>
            </a:r>
            <a:r>
              <a:rPr lang="en-US" dirty="0" err="1"/>
              <a:t>check_heap</a:t>
            </a:r>
            <a:r>
              <a:rPr lang="en-US" dirty="0"/>
              <a:t>() and/or </a:t>
            </a:r>
            <a:r>
              <a:rPr lang="en-US" dirty="0" err="1"/>
              <a:t>examine_heap</a:t>
            </a:r>
            <a:r>
              <a:rPr lang="en-US" dirty="0"/>
              <a:t>() on or off </a:t>
            </a:r>
          </a:p>
          <a:p>
            <a:endParaRPr lang="en-US" dirty="0"/>
          </a:p>
          <a:p>
            <a:r>
              <a:rPr lang="en-US" dirty="0"/>
              <a:t>Can make use of a built-in macro called </a:t>
            </a:r>
            <a:r>
              <a:rPr lang="en-US" b="1" dirty="0">
                <a:latin typeface="Consolas" panose="020B0609020204030204" pitchFamily="49" charset="0"/>
              </a:rPr>
              <a:t>__LINE__</a:t>
            </a:r>
            <a:r>
              <a:rPr lang="en-US" dirty="0"/>
              <a:t>  that gets replaced with the current line number in the source file</a:t>
            </a:r>
          </a:p>
          <a:p>
            <a:pPr lvl="1"/>
            <a:r>
              <a:rPr lang="en-US" dirty="0"/>
              <a:t>You can use this with your </a:t>
            </a:r>
            <a:r>
              <a:rPr lang="en-US" dirty="0" err="1"/>
              <a:t>check_heap</a:t>
            </a:r>
            <a:r>
              <a:rPr lang="en-US" dirty="0"/>
              <a:t>() to indicate </a:t>
            </a:r>
            <a:r>
              <a:rPr lang="en-US" dirty="0">
                <a:solidFill>
                  <a:srgbClr val="FF0000"/>
                </a:solidFill>
              </a:rPr>
              <a:t>where the </a:t>
            </a:r>
            <a:r>
              <a:rPr lang="en-US" dirty="0" err="1">
                <a:solidFill>
                  <a:srgbClr val="FF0000"/>
                </a:solidFill>
              </a:rPr>
              <a:t>check_heap</a:t>
            </a:r>
            <a:r>
              <a:rPr lang="en-US" dirty="0">
                <a:solidFill>
                  <a:srgbClr val="FF0000"/>
                </a:solidFill>
              </a:rPr>
              <a:t>() call</a:t>
            </a:r>
            <a:r>
              <a:rPr lang="en-US" dirty="0"/>
              <a:t> failed or gave an error.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E8BBB-402F-4C7A-BD41-65FBABB6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7819" y="6492875"/>
            <a:ext cx="6076361" cy="365125"/>
          </a:xfrm>
        </p:spPr>
        <p:txBody>
          <a:bodyPr/>
          <a:lstStyle/>
          <a:p>
            <a:r>
              <a:rPr lang="en-US" dirty="0"/>
              <a:t>https://www.cs.cmu.edu/afs/cs/academic/class/15213-f15/www/recitations/rec11.pptx</a:t>
            </a:r>
          </a:p>
        </p:txBody>
      </p:sp>
    </p:spTree>
    <p:extLst>
      <p:ext uri="{BB962C8B-B14F-4D97-AF65-F5344CB8AC3E}">
        <p14:creationId xmlns:p14="http://schemas.microsoft.com/office/powerpoint/2010/main" val="2309988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3202-38F0-465E-B4B1-3959C3C5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 of </a:t>
            </a:r>
            <a:r>
              <a:rPr lang="en-US" dirty="0" err="1"/>
              <a:t>check_heap</a:t>
            </a:r>
            <a:r>
              <a:rPr lang="en-US" dirty="0"/>
              <a:t>()</a:t>
            </a:r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A8244A8-8E71-47C2-9F28-F53535BD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5" y="1808922"/>
            <a:ext cx="8302335" cy="44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DDCE-BBB0-4FA9-8DB8-795B8573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>
            <a:noAutofit/>
          </a:bodyPr>
          <a:lstStyle/>
          <a:p>
            <a:r>
              <a:rPr lang="en-US" sz="4600" dirty="0"/>
              <a:t>More Ideas for </a:t>
            </a:r>
            <a:r>
              <a:rPr lang="en-US" sz="4600" dirty="0" err="1"/>
              <a:t>check_heap</a:t>
            </a:r>
            <a:r>
              <a:rPr lang="en-US" sz="46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4540-3407-4475-A314-2757799E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Block level: </a:t>
            </a:r>
          </a:p>
          <a:p>
            <a:pPr lvl="1"/>
            <a:r>
              <a:rPr lang="en-US" dirty="0"/>
              <a:t>Header and footer match. </a:t>
            </a:r>
          </a:p>
          <a:p>
            <a:pPr lvl="1"/>
            <a:r>
              <a:rPr lang="en-US" dirty="0"/>
              <a:t>Payload area is aligned. </a:t>
            </a:r>
          </a:p>
          <a:p>
            <a:r>
              <a:rPr lang="en-US" dirty="0"/>
              <a:t>List level: </a:t>
            </a:r>
          </a:p>
          <a:p>
            <a:pPr lvl="1"/>
            <a:r>
              <a:rPr lang="en-US" dirty="0"/>
              <a:t>Next/</a:t>
            </a:r>
            <a:r>
              <a:rPr lang="en-US" dirty="0" err="1"/>
              <a:t>prev</a:t>
            </a:r>
            <a:r>
              <a:rPr lang="en-US" dirty="0"/>
              <a:t> pointers in consecutive free blocks are consistent. </a:t>
            </a:r>
          </a:p>
          <a:p>
            <a:pPr lvl="1"/>
            <a:r>
              <a:rPr lang="en-US" dirty="0"/>
              <a:t>Free list contains no allocated blocks. </a:t>
            </a:r>
          </a:p>
          <a:p>
            <a:pPr lvl="1"/>
            <a:r>
              <a:rPr lang="en-US" dirty="0"/>
              <a:t>All free blocks are in the free list. </a:t>
            </a:r>
          </a:p>
          <a:p>
            <a:pPr lvl="1"/>
            <a:r>
              <a:rPr lang="en-US" dirty="0"/>
              <a:t>No contiguous free blocks in memory (unless you defer coalescing). </a:t>
            </a:r>
          </a:p>
          <a:p>
            <a:pPr lvl="1"/>
            <a:r>
              <a:rPr lang="en-US" dirty="0"/>
              <a:t>There are no cycles in the list (unless you use circular lists). </a:t>
            </a:r>
          </a:p>
          <a:p>
            <a:pPr lvl="1"/>
            <a:r>
              <a:rPr lang="en-US" dirty="0"/>
              <a:t>Segregated list contains only blocks that belong to the size class</a:t>
            </a:r>
          </a:p>
          <a:p>
            <a:r>
              <a:rPr lang="en-US" dirty="0"/>
              <a:t>Heap level: </a:t>
            </a:r>
          </a:p>
          <a:p>
            <a:pPr lvl="1"/>
            <a:r>
              <a:rPr lang="en-US" dirty="0"/>
              <a:t>Prologue/Epilogue blocks are at the boundaries and have special size/</a:t>
            </a:r>
            <a:r>
              <a:rPr lang="en-US" dirty="0" err="1"/>
              <a:t>alloc</a:t>
            </a:r>
            <a:r>
              <a:rPr lang="en-US" dirty="0"/>
              <a:t> fields. </a:t>
            </a:r>
          </a:p>
          <a:p>
            <a:pPr lvl="1"/>
            <a:r>
              <a:rPr lang="en-US" dirty="0"/>
              <a:t>All blocks stay in between the heap boundaries. </a:t>
            </a:r>
          </a:p>
          <a:p>
            <a:r>
              <a:rPr lang="en-US" dirty="0"/>
              <a:t>And your own invariants (e.g. address order)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8EFDA-4B06-4A90-96D1-A546930C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463" y="6412911"/>
            <a:ext cx="6843074" cy="365125"/>
          </a:xfrm>
        </p:spPr>
        <p:txBody>
          <a:bodyPr/>
          <a:lstStyle/>
          <a:p>
            <a:r>
              <a:rPr lang="en-US" dirty="0"/>
              <a:t>http://www.cs.cmu.edu/afs/cs/academic/class/15213-f13/www/recitations/rec12_marjorie.pdf</a:t>
            </a:r>
          </a:p>
        </p:txBody>
      </p:sp>
    </p:spTree>
    <p:extLst>
      <p:ext uri="{BB962C8B-B14F-4D97-AF65-F5344CB8AC3E}">
        <p14:creationId xmlns:p14="http://schemas.microsoft.com/office/powerpoint/2010/main" val="3504029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8DC5-7B2A-479E-8E4B-1A20849A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use a macro to turn on/off </a:t>
            </a:r>
            <a:r>
              <a:rPr lang="en-US" sz="3600" i="1" dirty="0" err="1"/>
              <a:t>check_heap</a:t>
            </a:r>
            <a:r>
              <a:rPr lang="en-US" sz="3600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7B69-BC90-44ED-A65D-466835F7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Turning it ON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#define </a:t>
            </a:r>
            <a:r>
              <a:rPr lang="en-US" i="1" dirty="0" err="1"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highlight>
                  <a:srgbClr val="FFFF00"/>
                </a:highlight>
              </a:rPr>
              <a:t>()</a:t>
            </a:r>
            <a:r>
              <a:rPr lang="en-US" dirty="0"/>
              <a:t> </a:t>
            </a:r>
            <a:r>
              <a:rPr lang="en-US" dirty="0" err="1"/>
              <a:t>check_heap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//#define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()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/>
              <a:t>..</a:t>
            </a:r>
          </a:p>
          <a:p>
            <a:pPr marL="457200" lvl="1" indent="0">
              <a:buNone/>
            </a:pPr>
            <a:r>
              <a:rPr lang="en-US" dirty="0"/>
              <a:t>..</a:t>
            </a:r>
          </a:p>
          <a:p>
            <a:pPr marL="457200" lvl="1" indent="0">
              <a:buNone/>
            </a:pPr>
            <a:r>
              <a:rPr lang="en-US" dirty="0" err="1"/>
              <a:t>mm_free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{	..</a:t>
            </a:r>
          </a:p>
          <a:p>
            <a:pPr marL="457200" lvl="1" indent="0">
              <a:buNone/>
            </a:pPr>
            <a:r>
              <a:rPr lang="en-US" dirty="0"/>
              <a:t>	..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 err="1"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highlight>
                  <a:srgbClr val="FFFF00"/>
                </a:highlight>
              </a:rPr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15036-FEE3-4738-A93C-343DB7BC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422337"/>
            <a:ext cx="7315200" cy="365125"/>
          </a:xfrm>
        </p:spPr>
        <p:txBody>
          <a:bodyPr/>
          <a:lstStyle/>
          <a:p>
            <a:r>
              <a:rPr lang="en-US"/>
              <a:t>https://www.cs.cmu.edu/afs/cs/academic/class/15213-f15/www/recitations/rec11.pptx</a:t>
            </a:r>
          </a:p>
        </p:txBody>
      </p:sp>
    </p:spTree>
    <p:extLst>
      <p:ext uri="{BB962C8B-B14F-4D97-AF65-F5344CB8AC3E}">
        <p14:creationId xmlns:p14="http://schemas.microsoft.com/office/powerpoint/2010/main" val="364687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F84F-1CCA-4D64-BA6E-A4E6F938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Increasing the heap size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D8332F-71BF-42F1-8323-BC8E86F71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28811"/>
              </p:ext>
            </p:extLst>
          </p:nvPr>
        </p:nvGraphicFramePr>
        <p:xfrm>
          <a:off x="1106966" y="1912795"/>
          <a:ext cx="36252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161">
                  <a:extLst>
                    <a:ext uri="{9D8B030D-6E8A-4147-A177-3AD203B41FA5}">
                      <a16:colId xmlns:a16="http://schemas.microsoft.com/office/drawing/2014/main" val="2413687697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2841248159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3048360085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2810052868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1017243918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142498792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806149265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1330361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386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DC68F5-B04B-4E48-A925-DB754F802322}"/>
              </a:ext>
            </a:extLst>
          </p:cNvPr>
          <p:cNvSpPr txBox="1"/>
          <p:nvPr/>
        </p:nvSpPr>
        <p:spPr>
          <a:xfrm>
            <a:off x="1018866" y="1302104"/>
            <a:ext cx="89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B2782A-C932-4C1D-A3C6-473D9FBA88F1}"/>
              </a:ext>
            </a:extLst>
          </p:cNvPr>
          <p:cNvCxnSpPr>
            <a:cxnSpLocks/>
          </p:cNvCxnSpPr>
          <p:nvPr/>
        </p:nvCxnSpPr>
        <p:spPr>
          <a:xfrm>
            <a:off x="1106967" y="2484578"/>
            <a:ext cx="36252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A50A49-F79F-41F7-922C-5D2330BB59F8}"/>
              </a:ext>
            </a:extLst>
          </p:cNvPr>
          <p:cNvSpPr txBox="1"/>
          <p:nvPr/>
        </p:nvSpPr>
        <p:spPr>
          <a:xfrm>
            <a:off x="2486448" y="2575750"/>
            <a:ext cx="87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1849B-AA5B-4C7A-A09F-F274DEC77913}"/>
              </a:ext>
            </a:extLst>
          </p:cNvPr>
          <p:cNvSpPr txBox="1"/>
          <p:nvPr/>
        </p:nvSpPr>
        <p:spPr>
          <a:xfrm>
            <a:off x="6363092" y="1884088"/>
            <a:ext cx="499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Increase the Heap by 8 Bytes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A8C1A81-1E01-4CA7-8AC2-C6BCDBBB48C2}"/>
              </a:ext>
            </a:extLst>
          </p:cNvPr>
          <p:cNvSpPr/>
          <p:nvPr/>
        </p:nvSpPr>
        <p:spPr>
          <a:xfrm rot="19708527">
            <a:off x="4464897" y="2803839"/>
            <a:ext cx="386497" cy="1549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0BEA0-2D9A-4C32-B1E5-E9CAB30D14C9}"/>
              </a:ext>
            </a:extLst>
          </p:cNvPr>
          <p:cNvSpPr txBox="1"/>
          <p:nvPr/>
        </p:nvSpPr>
        <p:spPr>
          <a:xfrm>
            <a:off x="5106494" y="3298198"/>
            <a:ext cx="3453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void *p = </a:t>
            </a:r>
            <a:r>
              <a:rPr lang="en-US" sz="2200" dirty="0" err="1">
                <a:latin typeface="Consolas" panose="020B0609020204030204" pitchFamily="49" charset="0"/>
              </a:rPr>
              <a:t>mem_sbrk</a:t>
            </a:r>
            <a:r>
              <a:rPr lang="en-US" sz="2200" dirty="0">
                <a:latin typeface="Consolas" panose="020B0609020204030204" pitchFamily="49" charset="0"/>
              </a:rPr>
              <a:t>(8)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D22E6C04-EB8D-4595-AAFD-D75389DCF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9493"/>
              </p:ext>
            </p:extLst>
          </p:nvPr>
        </p:nvGraphicFramePr>
        <p:xfrm>
          <a:off x="1106966" y="4943975"/>
          <a:ext cx="732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95">
                  <a:extLst>
                    <a:ext uri="{9D8B030D-6E8A-4147-A177-3AD203B41FA5}">
                      <a16:colId xmlns:a16="http://schemas.microsoft.com/office/drawing/2014/main" val="2413687697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2841248159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3048360085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2810052868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017243918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42498792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806149265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330361901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288549918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962434878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2439986349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291722074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317074843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627229191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473100898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2934549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B7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386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849DDC6-B3AF-42F3-A992-426B5280B3A6}"/>
              </a:ext>
            </a:extLst>
          </p:cNvPr>
          <p:cNvSpPr txBox="1"/>
          <p:nvPr/>
        </p:nvSpPr>
        <p:spPr>
          <a:xfrm>
            <a:off x="1018866" y="4409320"/>
            <a:ext cx="89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55C0AC-93CE-444C-A7AD-C51B87FE0DBD}"/>
              </a:ext>
            </a:extLst>
          </p:cNvPr>
          <p:cNvCxnSpPr>
            <a:cxnSpLocks/>
          </p:cNvCxnSpPr>
          <p:nvPr/>
        </p:nvCxnSpPr>
        <p:spPr>
          <a:xfrm>
            <a:off x="1106966" y="5656056"/>
            <a:ext cx="7302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77B88A-7E4D-46B8-B84A-94C956385F68}"/>
              </a:ext>
            </a:extLst>
          </p:cNvPr>
          <p:cNvSpPr txBox="1"/>
          <p:nvPr/>
        </p:nvSpPr>
        <p:spPr>
          <a:xfrm>
            <a:off x="3734774" y="5831343"/>
            <a:ext cx="24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Size = 16 Bytes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FB08E3-4700-424B-A96E-F16F2F34CA88}"/>
              </a:ext>
            </a:extLst>
          </p:cNvPr>
          <p:cNvSpPr/>
          <p:nvPr/>
        </p:nvSpPr>
        <p:spPr>
          <a:xfrm>
            <a:off x="4732254" y="4870985"/>
            <a:ext cx="495638" cy="4901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0CE7AA-2797-44AF-999C-2369640D0FBF}"/>
              </a:ext>
            </a:extLst>
          </p:cNvPr>
          <p:cNvCxnSpPr>
            <a:cxnSpLocks/>
          </p:cNvCxnSpPr>
          <p:nvPr/>
        </p:nvCxnSpPr>
        <p:spPr>
          <a:xfrm flipH="1">
            <a:off x="4996206" y="4427259"/>
            <a:ext cx="490196" cy="516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E5C7AA-8A41-4362-83F9-A37AF6FC5DCB}"/>
              </a:ext>
            </a:extLst>
          </p:cNvPr>
          <p:cNvSpPr txBox="1"/>
          <p:nvPr/>
        </p:nvSpPr>
        <p:spPr>
          <a:xfrm>
            <a:off x="5493861" y="4102232"/>
            <a:ext cx="295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4089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7" grpId="0"/>
      <p:bldP spid="20" grpId="0"/>
      <p:bldP spid="28" grpId="0" animBg="1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8DC5-7B2A-479E-8E4B-1A20849A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use a macro to turn on/off </a:t>
            </a:r>
            <a:r>
              <a:rPr lang="en-US" sz="3600" i="1" dirty="0" err="1"/>
              <a:t>check_heap</a:t>
            </a:r>
            <a:r>
              <a:rPr lang="en-US" sz="3600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7B69-BC90-44ED-A65D-466835F7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Turning it OFF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//#define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()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check_heap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/>
              <a:t>#define </a:t>
            </a:r>
            <a:r>
              <a:rPr lang="en-US" i="1" dirty="0" err="1"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highlight>
                  <a:srgbClr val="FFFF00"/>
                </a:highlight>
              </a:rPr>
              <a:t>()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..</a:t>
            </a:r>
          </a:p>
          <a:p>
            <a:pPr marL="457200" lvl="1" indent="0">
              <a:buNone/>
            </a:pPr>
            <a:r>
              <a:rPr lang="en-US" dirty="0"/>
              <a:t>..</a:t>
            </a:r>
          </a:p>
          <a:p>
            <a:pPr marL="457200" lvl="1" indent="0">
              <a:buNone/>
            </a:pPr>
            <a:r>
              <a:rPr lang="en-US" dirty="0" err="1"/>
              <a:t>mm_free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{	..</a:t>
            </a:r>
          </a:p>
          <a:p>
            <a:pPr marL="457200" lvl="1" indent="0">
              <a:buNone/>
            </a:pPr>
            <a:r>
              <a:rPr lang="en-US" dirty="0"/>
              <a:t>	..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 err="1"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highlight>
                  <a:srgbClr val="FFFF00"/>
                </a:highlight>
              </a:rPr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0B171-8DA0-4A3C-A9D8-70D93ED9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422337"/>
            <a:ext cx="7315200" cy="365125"/>
          </a:xfrm>
        </p:spPr>
        <p:txBody>
          <a:bodyPr/>
          <a:lstStyle/>
          <a:p>
            <a:r>
              <a:rPr lang="en-US"/>
              <a:t>https://www.cs.cmu.edu/afs/cs/academic/class/15213-f15/www/recitations/rec11.pptx</a:t>
            </a:r>
          </a:p>
        </p:txBody>
      </p:sp>
    </p:spTree>
    <p:extLst>
      <p:ext uri="{BB962C8B-B14F-4D97-AF65-F5344CB8AC3E}">
        <p14:creationId xmlns:p14="http://schemas.microsoft.com/office/powerpoint/2010/main" val="2308974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7BDE-5685-46F0-A4EE-77708544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B990-3EC2-4B63-BDC4-CDA9FE1C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Make sure to </a:t>
            </a:r>
            <a:r>
              <a:rPr lang="en-US" dirty="0">
                <a:solidFill>
                  <a:srgbClr val="FF0000"/>
                </a:solidFill>
              </a:rPr>
              <a:t>turn OFF </a:t>
            </a:r>
            <a:r>
              <a:rPr lang="en-US" dirty="0"/>
              <a:t>calls to </a:t>
            </a:r>
            <a:r>
              <a:rPr lang="en-US" dirty="0" err="1"/>
              <a:t>check_heap</a:t>
            </a:r>
            <a:r>
              <a:rPr lang="en-US" dirty="0"/>
              <a:t>() and </a:t>
            </a:r>
            <a:r>
              <a:rPr lang="en-US" dirty="0" err="1"/>
              <a:t>examine_heap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before your final submission </a:t>
            </a:r>
            <a:r>
              <a:rPr lang="en-US" dirty="0"/>
              <a:t>and when you are testing the performance of your code </a:t>
            </a:r>
          </a:p>
          <a:p>
            <a:pPr lvl="1"/>
            <a:r>
              <a:rPr lang="en-US" dirty="0"/>
              <a:t>Otherwise, the performance of your code will decrease because of the time taken to execute these functions.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Turn ON </a:t>
            </a:r>
            <a:r>
              <a:rPr lang="en-US" dirty="0"/>
              <a:t>calls to </a:t>
            </a:r>
            <a:r>
              <a:rPr lang="en-US" dirty="0" err="1"/>
              <a:t>check_heap</a:t>
            </a:r>
            <a:r>
              <a:rPr lang="en-US" dirty="0"/>
              <a:t>() and </a:t>
            </a:r>
            <a:r>
              <a:rPr lang="en-US" dirty="0" err="1"/>
              <a:t>examine_heap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ONLY when you are debugging</a:t>
            </a:r>
            <a:r>
              <a:rPr lang="en-US" dirty="0"/>
              <a:t> your code.</a:t>
            </a:r>
          </a:p>
        </p:txBody>
      </p:sp>
    </p:spTree>
    <p:extLst>
      <p:ext uri="{BB962C8B-B14F-4D97-AF65-F5344CB8AC3E}">
        <p14:creationId xmlns:p14="http://schemas.microsoft.com/office/powerpoint/2010/main" val="180051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7C18-7489-4B64-BFAA-0529A4E1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mem_sbrk</a:t>
            </a:r>
            <a:r>
              <a:rPr lang="en-US" dirty="0"/>
              <a:t>() (part of </a:t>
            </a:r>
            <a:r>
              <a:rPr lang="en-US" i="1" dirty="0"/>
              <a:t>“</a:t>
            </a:r>
            <a:r>
              <a:rPr lang="en-US" i="1" dirty="0" err="1"/>
              <a:t>memlib.c</a:t>
            </a:r>
            <a:r>
              <a:rPr lang="en-US" i="1" dirty="0"/>
              <a:t>”</a:t>
            </a:r>
            <a:r>
              <a:rPr lang="en-US" dirty="0"/>
              <a:t>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AC67E6-2EDC-4B57-8C5B-250FA910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mem_sbrk</a:t>
            </a:r>
            <a:r>
              <a:rPr lang="en-US" dirty="0">
                <a:latin typeface="Consolas" panose="020B0609020204030204" pitchFamily="49" charset="0"/>
              </a:rPr>
              <a:t>(int </a:t>
            </a:r>
            <a:r>
              <a:rPr lang="en-US" dirty="0" err="1">
                <a:latin typeface="Consolas" panose="020B0609020204030204" pitchFamily="49" charset="0"/>
              </a:rPr>
              <a:t>incr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char *</a:t>
            </a:r>
            <a:r>
              <a:rPr lang="en-US" dirty="0" err="1">
                <a:latin typeface="Consolas" panose="020B0609020204030204" pitchFamily="49" charset="0"/>
              </a:rPr>
              <a:t>old_brk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mem_brk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 (</a:t>
            </a:r>
            <a:r>
              <a:rPr lang="en-US" dirty="0" err="1">
                <a:latin typeface="Consolas" panose="020B0609020204030204" pitchFamily="49" charset="0"/>
              </a:rPr>
              <a:t>incr</a:t>
            </a:r>
            <a:r>
              <a:rPr lang="en-US" dirty="0">
                <a:latin typeface="Consolas" panose="020B0609020204030204" pitchFamily="49" charset="0"/>
              </a:rPr>
              <a:t> &lt; 0) || ((</a:t>
            </a:r>
            <a:r>
              <a:rPr lang="en-US" dirty="0" err="1">
                <a:latin typeface="Consolas" panose="020B0609020204030204" pitchFamily="49" charset="0"/>
              </a:rPr>
              <a:t>mem_brk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incr</a:t>
            </a:r>
            <a:r>
              <a:rPr lang="en-US" dirty="0">
                <a:latin typeface="Consolas" panose="020B0609020204030204" pitchFamily="49" charset="0"/>
              </a:rPr>
              <a:t>) &gt; </a:t>
            </a:r>
            <a:r>
              <a:rPr lang="en-US" dirty="0" err="1">
                <a:latin typeface="Consolas" panose="020B0609020204030204" pitchFamily="49" charset="0"/>
              </a:rPr>
              <a:t>mem_max_addr</a:t>
            </a:r>
            <a:r>
              <a:rPr lang="en-US" dirty="0"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errno</a:t>
            </a:r>
            <a:r>
              <a:rPr lang="en-US" dirty="0">
                <a:latin typeface="Consolas" panose="020B0609020204030204" pitchFamily="49" charset="0"/>
              </a:rPr>
              <a:t> = ENOMEM;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fprintf</a:t>
            </a:r>
            <a:r>
              <a:rPr lang="en-US" dirty="0">
                <a:latin typeface="Consolas" panose="020B0609020204030204" pitchFamily="49" charset="0"/>
              </a:rPr>
              <a:t>(stderr, "ERROR: </a:t>
            </a:r>
            <a:r>
              <a:rPr lang="en-US" dirty="0" err="1">
                <a:latin typeface="Consolas" panose="020B0609020204030204" pitchFamily="49" charset="0"/>
              </a:rPr>
              <a:t>mem_sbrk</a:t>
            </a:r>
            <a:r>
              <a:rPr lang="en-US" dirty="0">
                <a:latin typeface="Consolas" panose="020B0609020204030204" pitchFamily="49" charset="0"/>
              </a:rPr>
              <a:t> failed. Ran out of memory...\n");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(void *)-1;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mem_brk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incr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(void *)</a:t>
            </a:r>
            <a:r>
              <a:rPr lang="en-US" dirty="0" err="1">
                <a:latin typeface="Consolas" panose="020B0609020204030204" pitchFamily="49" charset="0"/>
              </a:rPr>
              <a:t>old_brk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74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93E0-4E71-481D-824B-CAD8FCF8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5"/>
            <a:ext cx="10515600" cy="1173126"/>
          </a:xfrm>
        </p:spPr>
        <p:txBody>
          <a:bodyPr/>
          <a:lstStyle/>
          <a:p>
            <a:r>
              <a:rPr lang="en-US" dirty="0"/>
              <a:t>Visualizing the Heap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99A1AA6-01AB-4685-8030-B3F79B31D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051864"/>
              </p:ext>
            </p:extLst>
          </p:nvPr>
        </p:nvGraphicFramePr>
        <p:xfrm>
          <a:off x="1331847" y="1684546"/>
          <a:ext cx="9942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4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671898268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182441173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50647623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3132003359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681209736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648013095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1239432966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075C52-F7F7-4075-A381-B4EEB685CACF}"/>
              </a:ext>
            </a:extLst>
          </p:cNvPr>
          <p:cNvSpPr txBox="1"/>
          <p:nvPr/>
        </p:nvSpPr>
        <p:spPr>
          <a:xfrm>
            <a:off x="8083827" y="372980"/>
            <a:ext cx="2527852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Word = 8 Bytes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C273E92C-834E-4F3E-8281-99E40CE61D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721569"/>
              </p:ext>
            </p:extLst>
          </p:nvPr>
        </p:nvGraphicFramePr>
        <p:xfrm>
          <a:off x="1297061" y="3758198"/>
          <a:ext cx="9942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4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671898268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182441173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50647623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3132003359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681209736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648013095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1239432966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FCC03876-FF74-4FAD-A1A4-3C3F1E5685A1}"/>
              </a:ext>
            </a:extLst>
          </p:cNvPr>
          <p:cNvGrpSpPr/>
          <p:nvPr/>
        </p:nvGrpSpPr>
        <p:grpSpPr>
          <a:xfrm>
            <a:off x="516833" y="2983011"/>
            <a:ext cx="11158333" cy="715781"/>
            <a:chOff x="482047" y="3429000"/>
            <a:chExt cx="11158333" cy="71578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ACB695-6D49-4A9D-B5AA-BDE9B1481396}"/>
                </a:ext>
              </a:extLst>
            </p:cNvPr>
            <p:cNvCxnSpPr/>
            <p:nvPr/>
          </p:nvCxnSpPr>
          <p:spPr>
            <a:xfrm>
              <a:off x="1013791" y="3843100"/>
              <a:ext cx="576470" cy="301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FA5228-6C71-468A-AD91-2D72DF51D109}"/>
                </a:ext>
              </a:extLst>
            </p:cNvPr>
            <p:cNvSpPr txBox="1"/>
            <p:nvPr/>
          </p:nvSpPr>
          <p:spPr>
            <a:xfrm>
              <a:off x="482047" y="3429000"/>
              <a:ext cx="10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8D6EA20-242C-4D51-9090-71091C137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6893" y="3824976"/>
              <a:ext cx="283260" cy="319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CC28F2-752C-45AE-A7E9-54E61DDC0A69}"/>
                </a:ext>
              </a:extLst>
            </p:cNvPr>
            <p:cNvSpPr txBox="1"/>
            <p:nvPr/>
          </p:nvSpPr>
          <p:spPr>
            <a:xfrm>
              <a:off x="10576893" y="3473768"/>
              <a:ext cx="10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B3F777-E0A1-4D31-8E8C-C22F9F32FD7E}"/>
              </a:ext>
            </a:extLst>
          </p:cNvPr>
          <p:cNvGrpSpPr/>
          <p:nvPr/>
        </p:nvGrpSpPr>
        <p:grpSpPr>
          <a:xfrm>
            <a:off x="1302026" y="1151833"/>
            <a:ext cx="9972261" cy="1109378"/>
            <a:chOff x="1302026" y="1491904"/>
            <a:chExt cx="9972261" cy="110937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6702A2-B3FB-4CC5-84AA-9425D04489A2}"/>
                </a:ext>
              </a:extLst>
            </p:cNvPr>
            <p:cNvCxnSpPr/>
            <p:nvPr/>
          </p:nvCxnSpPr>
          <p:spPr>
            <a:xfrm>
              <a:off x="2295938" y="1932047"/>
              <a:ext cx="10336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37D9E9-FCC4-4E35-A653-685145408566}"/>
                </a:ext>
              </a:extLst>
            </p:cNvPr>
            <p:cNvSpPr txBox="1"/>
            <p:nvPr/>
          </p:nvSpPr>
          <p:spPr>
            <a:xfrm>
              <a:off x="2355572" y="1491904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Word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FFF9E8-24E4-4D04-9100-37A6BA7CE8B3}"/>
                </a:ext>
              </a:extLst>
            </p:cNvPr>
            <p:cNvCxnSpPr>
              <a:cxnSpLocks/>
            </p:cNvCxnSpPr>
            <p:nvPr/>
          </p:nvCxnSpPr>
          <p:spPr>
            <a:xfrm>
              <a:off x="1302026" y="2601282"/>
              <a:ext cx="997226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AABF351-C91B-4A5D-AEB7-836D61094BCB}"/>
              </a:ext>
            </a:extLst>
          </p:cNvPr>
          <p:cNvSpPr txBox="1"/>
          <p:nvPr/>
        </p:nvSpPr>
        <p:spPr>
          <a:xfrm>
            <a:off x="5166692" y="2313492"/>
            <a:ext cx="22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Words = 80 Bytes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360705D-F038-48C4-A8A5-23F8BD93C6C9}"/>
              </a:ext>
            </a:extLst>
          </p:cNvPr>
          <p:cNvSpPr/>
          <p:nvPr/>
        </p:nvSpPr>
        <p:spPr>
          <a:xfrm>
            <a:off x="5941947" y="2718230"/>
            <a:ext cx="283260" cy="71077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27F124F-44AD-4C69-BE25-50AF66878F4E}"/>
              </a:ext>
            </a:extLst>
          </p:cNvPr>
          <p:cNvSpPr/>
          <p:nvPr/>
        </p:nvSpPr>
        <p:spPr>
          <a:xfrm>
            <a:off x="5941947" y="4810538"/>
            <a:ext cx="283260" cy="54722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69E4BDC4-D7F6-4CEF-AD05-AC4B21D4C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039778"/>
              </p:ext>
            </p:extLst>
          </p:nvPr>
        </p:nvGraphicFramePr>
        <p:xfrm>
          <a:off x="1316936" y="5440604"/>
          <a:ext cx="999327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83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7953952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1D8DAE-6175-4354-9FAE-75DF11DB5AA1}"/>
              </a:ext>
            </a:extLst>
          </p:cNvPr>
          <p:cNvCxnSpPr>
            <a:cxnSpLocks/>
          </p:cNvCxnSpPr>
          <p:nvPr/>
        </p:nvCxnSpPr>
        <p:spPr>
          <a:xfrm>
            <a:off x="2295938" y="4272229"/>
            <a:ext cx="79927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366D7A-D858-46FF-BFA2-7C2C3ADB4889}"/>
              </a:ext>
            </a:extLst>
          </p:cNvPr>
          <p:cNvSpPr txBox="1"/>
          <p:nvPr/>
        </p:nvSpPr>
        <p:spPr>
          <a:xfrm>
            <a:off x="5088832" y="4296372"/>
            <a:ext cx="22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Words = 64 Bytes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E71208-5875-4245-9635-6B1166E051B9}"/>
              </a:ext>
            </a:extLst>
          </p:cNvPr>
          <p:cNvCxnSpPr/>
          <p:nvPr/>
        </p:nvCxnSpPr>
        <p:spPr>
          <a:xfrm>
            <a:off x="2295938" y="6033052"/>
            <a:ext cx="79927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C9B9B6-B1E0-4398-9551-6D603B4C7213}"/>
              </a:ext>
            </a:extLst>
          </p:cNvPr>
          <p:cNvSpPr txBox="1"/>
          <p:nvPr/>
        </p:nvSpPr>
        <p:spPr>
          <a:xfrm>
            <a:off x="5147085" y="6069995"/>
            <a:ext cx="199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= 64 Bytes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D67CD5-5FF9-49E5-89B3-296BDD03AEDB}"/>
              </a:ext>
            </a:extLst>
          </p:cNvPr>
          <p:cNvSpPr txBox="1"/>
          <p:nvPr/>
        </p:nvSpPr>
        <p:spPr>
          <a:xfrm>
            <a:off x="249308" y="1181320"/>
            <a:ext cx="780217" cy="9233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of Heap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629EBE-6D13-415B-AB48-219D4C2F0FC6}"/>
              </a:ext>
            </a:extLst>
          </p:cNvPr>
          <p:cNvSpPr txBox="1"/>
          <p:nvPr/>
        </p:nvSpPr>
        <p:spPr>
          <a:xfrm>
            <a:off x="11353801" y="966085"/>
            <a:ext cx="780216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End of Heap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BEA8A9-D3C9-4C9F-A077-7994796C07F3}"/>
              </a:ext>
            </a:extLst>
          </p:cNvPr>
          <p:cNvCxnSpPr/>
          <p:nvPr/>
        </p:nvCxnSpPr>
        <p:spPr>
          <a:xfrm>
            <a:off x="2236304" y="3539945"/>
            <a:ext cx="1033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46DB57-8354-4A1E-9745-51456F2281B9}"/>
              </a:ext>
            </a:extLst>
          </p:cNvPr>
          <p:cNvSpPr txBox="1"/>
          <p:nvPr/>
        </p:nvSpPr>
        <p:spPr>
          <a:xfrm>
            <a:off x="2295938" y="309980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BE3F4F-20B4-42B5-B6B8-7114FD121003}"/>
              </a:ext>
            </a:extLst>
          </p:cNvPr>
          <p:cNvCxnSpPr/>
          <p:nvPr/>
        </p:nvCxnSpPr>
        <p:spPr>
          <a:xfrm>
            <a:off x="1108210" y="5116746"/>
            <a:ext cx="576470" cy="30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CF41C2-5C51-40FA-B042-7A7026C484D2}"/>
              </a:ext>
            </a:extLst>
          </p:cNvPr>
          <p:cNvSpPr txBox="1"/>
          <p:nvPr/>
        </p:nvSpPr>
        <p:spPr>
          <a:xfrm>
            <a:off x="576466" y="4702646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07B87C-E0DE-4CCC-BB3E-017DA33F6D53}"/>
              </a:ext>
            </a:extLst>
          </p:cNvPr>
          <p:cNvCxnSpPr>
            <a:cxnSpLocks/>
          </p:cNvCxnSpPr>
          <p:nvPr/>
        </p:nvCxnSpPr>
        <p:spPr>
          <a:xfrm flipH="1">
            <a:off x="10671312" y="5098622"/>
            <a:ext cx="283260" cy="3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D279D23-A5A0-4222-87FF-552AB788961E}"/>
              </a:ext>
            </a:extLst>
          </p:cNvPr>
          <p:cNvSpPr txBox="1"/>
          <p:nvPr/>
        </p:nvSpPr>
        <p:spPr>
          <a:xfrm>
            <a:off x="10671312" y="4747414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2D5A35-ACD4-49EA-B66B-2420450467CE}"/>
              </a:ext>
            </a:extLst>
          </p:cNvPr>
          <p:cNvCxnSpPr/>
          <p:nvPr/>
        </p:nvCxnSpPr>
        <p:spPr>
          <a:xfrm>
            <a:off x="1272213" y="4263457"/>
            <a:ext cx="1033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825ABDB-FD6E-4983-BF5D-4B71D9EF682A}"/>
              </a:ext>
            </a:extLst>
          </p:cNvPr>
          <p:cNvSpPr txBox="1"/>
          <p:nvPr/>
        </p:nvSpPr>
        <p:spPr>
          <a:xfrm>
            <a:off x="1345922" y="4249436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0CE79F-E99D-4162-B097-056A2CB0143C}"/>
              </a:ext>
            </a:extLst>
          </p:cNvPr>
          <p:cNvCxnSpPr>
            <a:cxnSpLocks/>
          </p:cNvCxnSpPr>
          <p:nvPr/>
        </p:nvCxnSpPr>
        <p:spPr>
          <a:xfrm>
            <a:off x="10288657" y="4296372"/>
            <a:ext cx="9856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15DB92-A618-41D1-B947-F866D6F31D5B}"/>
              </a:ext>
            </a:extLst>
          </p:cNvPr>
          <p:cNvSpPr txBox="1"/>
          <p:nvPr/>
        </p:nvSpPr>
        <p:spPr>
          <a:xfrm>
            <a:off x="10359886" y="429558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</p:spTree>
    <p:extLst>
      <p:ext uri="{BB962C8B-B14F-4D97-AF65-F5344CB8AC3E}">
        <p14:creationId xmlns:p14="http://schemas.microsoft.com/office/powerpoint/2010/main" val="11943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1" grpId="0"/>
      <p:bldP spid="34" grpId="0"/>
      <p:bldP spid="39" grpId="0"/>
      <p:bldP spid="43" grpId="0"/>
      <p:bldP spid="45" grpId="0"/>
      <p:bldP spid="47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1396-B4E4-4F97-9552-D932FBCE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94960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Let’s Allocate (malloc()) some space from Heap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E621DC9-0317-4646-BEF6-3112ECFF2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765070"/>
              </p:ext>
            </p:extLst>
          </p:nvPr>
        </p:nvGraphicFramePr>
        <p:xfrm>
          <a:off x="1326875" y="1950224"/>
          <a:ext cx="9942440" cy="481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4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7953952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819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C60834-9004-40E7-93DC-8BE2A400D27D}"/>
              </a:ext>
            </a:extLst>
          </p:cNvPr>
          <p:cNvCxnSpPr/>
          <p:nvPr/>
        </p:nvCxnSpPr>
        <p:spPr>
          <a:xfrm>
            <a:off x="2305877" y="2653747"/>
            <a:ext cx="799271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2956C4-AE82-4D17-8435-63473FC0BE09}"/>
              </a:ext>
            </a:extLst>
          </p:cNvPr>
          <p:cNvSpPr txBox="1"/>
          <p:nvPr/>
        </p:nvSpPr>
        <p:spPr>
          <a:xfrm>
            <a:off x="5571711" y="2690690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48E5A-202D-4AD0-A3D2-D0A1F03071D3}"/>
              </a:ext>
            </a:extLst>
          </p:cNvPr>
          <p:cNvSpPr txBox="1"/>
          <p:nvPr/>
        </p:nvSpPr>
        <p:spPr>
          <a:xfrm>
            <a:off x="5802796" y="1482395"/>
            <a:ext cx="94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93B4A-5D61-4C57-8AA2-871C6A8814B8}"/>
              </a:ext>
            </a:extLst>
          </p:cNvPr>
          <p:cNvSpPr txBox="1"/>
          <p:nvPr/>
        </p:nvSpPr>
        <p:spPr>
          <a:xfrm>
            <a:off x="342901" y="3048221"/>
            <a:ext cx="37321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*p = (int*) malloc (12);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06138-3129-43FB-A715-C21CFB5F9536}"/>
              </a:ext>
            </a:extLst>
          </p:cNvPr>
          <p:cNvSpPr txBox="1"/>
          <p:nvPr/>
        </p:nvSpPr>
        <p:spPr>
          <a:xfrm>
            <a:off x="3200400" y="3906497"/>
            <a:ext cx="6152322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Is Block 1 free ??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Can allocate there only if it is FREE</a:t>
            </a:r>
          </a:p>
          <a:p>
            <a:endParaRPr lang="en-US" sz="2600" dirty="0"/>
          </a:p>
          <a:p>
            <a:r>
              <a:rPr lang="en-US" sz="2600" dirty="0"/>
              <a:t>Or is there some data in there already??</a:t>
            </a:r>
          </a:p>
          <a:p>
            <a:endParaRPr lang="en-US" sz="2600" dirty="0"/>
          </a:p>
          <a:p>
            <a:r>
              <a:rPr lang="en-US" sz="2600" dirty="0"/>
              <a:t>How Will I know??!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2B083B-93C5-4FFE-AB4D-ACE56DD13D54}"/>
              </a:ext>
            </a:extLst>
          </p:cNvPr>
          <p:cNvCxnSpPr/>
          <p:nvPr/>
        </p:nvCxnSpPr>
        <p:spPr>
          <a:xfrm>
            <a:off x="1186069" y="1618631"/>
            <a:ext cx="576470" cy="30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2A7D1E-9880-4774-814B-C7B636AC0754}"/>
              </a:ext>
            </a:extLst>
          </p:cNvPr>
          <p:cNvSpPr txBox="1"/>
          <p:nvPr/>
        </p:nvSpPr>
        <p:spPr>
          <a:xfrm>
            <a:off x="654325" y="1204531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0F6558-2717-4C8E-A32B-667E2B3CF2AF}"/>
              </a:ext>
            </a:extLst>
          </p:cNvPr>
          <p:cNvCxnSpPr>
            <a:cxnSpLocks/>
          </p:cNvCxnSpPr>
          <p:nvPr/>
        </p:nvCxnSpPr>
        <p:spPr>
          <a:xfrm flipH="1">
            <a:off x="10749171" y="1600507"/>
            <a:ext cx="283260" cy="3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4CE859-64D5-4AA6-BCD6-5EC77B17C147}"/>
              </a:ext>
            </a:extLst>
          </p:cNvPr>
          <p:cNvSpPr txBox="1"/>
          <p:nvPr/>
        </p:nvSpPr>
        <p:spPr>
          <a:xfrm>
            <a:off x="10749171" y="1249299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</p:spTree>
    <p:extLst>
      <p:ext uri="{BB962C8B-B14F-4D97-AF65-F5344CB8AC3E}">
        <p14:creationId xmlns:p14="http://schemas.microsoft.com/office/powerpoint/2010/main" val="29344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1396-B4E4-4F97-9552-D932FBCE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94960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Header and Footer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E621DC9-0317-4646-BEF6-3112ECFF2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01370"/>
              </p:ext>
            </p:extLst>
          </p:nvPr>
        </p:nvGraphicFramePr>
        <p:xfrm>
          <a:off x="630308" y="1844023"/>
          <a:ext cx="1092641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01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27159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150451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B, False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B, False 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C60834-9004-40E7-93DC-8BE2A400D27D}"/>
              </a:ext>
            </a:extLst>
          </p:cNvPr>
          <p:cNvCxnSpPr>
            <a:cxnSpLocks/>
          </p:cNvCxnSpPr>
          <p:nvPr/>
        </p:nvCxnSpPr>
        <p:spPr>
          <a:xfrm>
            <a:off x="1729409" y="3060022"/>
            <a:ext cx="8686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2956C4-AE82-4D17-8435-63473FC0BE09}"/>
              </a:ext>
            </a:extLst>
          </p:cNvPr>
          <p:cNvSpPr txBox="1"/>
          <p:nvPr/>
        </p:nvSpPr>
        <p:spPr>
          <a:xfrm>
            <a:off x="5551004" y="3099308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48E5A-202D-4AD0-A3D2-D0A1F03071D3}"/>
              </a:ext>
            </a:extLst>
          </p:cNvPr>
          <p:cNvSpPr txBox="1"/>
          <p:nvPr/>
        </p:nvSpPr>
        <p:spPr>
          <a:xfrm>
            <a:off x="5667790" y="1400590"/>
            <a:ext cx="94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HEAP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9FA14-AA4E-471F-AC8E-ED4EF5D75644}"/>
              </a:ext>
            </a:extLst>
          </p:cNvPr>
          <p:cNvSpPr txBox="1"/>
          <p:nvPr/>
        </p:nvSpPr>
        <p:spPr>
          <a:xfrm>
            <a:off x="9442174" y="1437749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3B82-B773-44AC-B98B-9C3356292487}"/>
              </a:ext>
            </a:extLst>
          </p:cNvPr>
          <p:cNvSpPr txBox="1"/>
          <p:nvPr/>
        </p:nvSpPr>
        <p:spPr>
          <a:xfrm>
            <a:off x="1822173" y="1476785"/>
            <a:ext cx="9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DBD62-6164-4B06-8CF7-67C53A85C1D7}"/>
              </a:ext>
            </a:extLst>
          </p:cNvPr>
          <p:cNvSpPr txBox="1"/>
          <p:nvPr/>
        </p:nvSpPr>
        <p:spPr>
          <a:xfrm>
            <a:off x="0" y="1196094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386072-332C-4A7B-80C3-61C1564BD431}"/>
              </a:ext>
            </a:extLst>
          </p:cNvPr>
          <p:cNvCxnSpPr>
            <a:cxnSpLocks/>
          </p:cNvCxnSpPr>
          <p:nvPr/>
        </p:nvCxnSpPr>
        <p:spPr>
          <a:xfrm>
            <a:off x="361536" y="1523871"/>
            <a:ext cx="576470" cy="2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67A85C-6A0D-4DB2-BBCE-A4863040E4B9}"/>
              </a:ext>
            </a:extLst>
          </p:cNvPr>
          <p:cNvCxnSpPr>
            <a:cxnSpLocks/>
          </p:cNvCxnSpPr>
          <p:nvPr/>
        </p:nvCxnSpPr>
        <p:spPr>
          <a:xfrm flipH="1">
            <a:off x="11024977" y="1491440"/>
            <a:ext cx="283260" cy="3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DCA36E-7A17-427E-8DF2-4BD96390C1A8}"/>
              </a:ext>
            </a:extLst>
          </p:cNvPr>
          <p:cNvSpPr txBox="1"/>
          <p:nvPr/>
        </p:nvSpPr>
        <p:spPr>
          <a:xfrm>
            <a:off x="11024977" y="1140232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08A2D-4742-484D-A62F-920B4E23D3F4}"/>
              </a:ext>
            </a:extLst>
          </p:cNvPr>
          <p:cNvSpPr txBox="1"/>
          <p:nvPr/>
        </p:nvSpPr>
        <p:spPr>
          <a:xfrm>
            <a:off x="4627492" y="4295590"/>
            <a:ext cx="2932044" cy="1877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BLOCK 1:</a:t>
            </a:r>
          </a:p>
          <a:p>
            <a:endParaRPr lang="en-US" sz="2200" dirty="0"/>
          </a:p>
          <a:p>
            <a:r>
              <a:rPr lang="en-US" sz="2200" u="sng" dirty="0"/>
              <a:t>Size:</a:t>
            </a:r>
            <a:r>
              <a:rPr lang="en-US" sz="2200" dirty="0"/>
              <a:t> 64 Bytes</a:t>
            </a:r>
          </a:p>
          <a:p>
            <a:endParaRPr lang="en-US" sz="2200" dirty="0"/>
          </a:p>
          <a:p>
            <a:r>
              <a:rPr lang="en-US" sz="2200" u="sng" dirty="0"/>
              <a:t>Allocation Status:</a:t>
            </a:r>
            <a:r>
              <a:rPr lang="en-US" sz="2200" dirty="0"/>
              <a:t> False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6B780C-F1CC-4B4C-93E7-EA3F07746891}"/>
              </a:ext>
            </a:extLst>
          </p:cNvPr>
          <p:cNvCxnSpPr>
            <a:cxnSpLocks/>
          </p:cNvCxnSpPr>
          <p:nvPr/>
        </p:nvCxnSpPr>
        <p:spPr>
          <a:xfrm>
            <a:off x="1729409" y="2442682"/>
            <a:ext cx="12125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FAC61C-CC77-4860-B34B-62853636C773}"/>
              </a:ext>
            </a:extLst>
          </p:cNvPr>
          <p:cNvSpPr txBox="1"/>
          <p:nvPr/>
        </p:nvSpPr>
        <p:spPr>
          <a:xfrm>
            <a:off x="1838737" y="2463456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65F47-0C0D-47F1-B6E5-9DF4D2FD9288}"/>
              </a:ext>
            </a:extLst>
          </p:cNvPr>
          <p:cNvSpPr txBox="1"/>
          <p:nvPr/>
        </p:nvSpPr>
        <p:spPr>
          <a:xfrm>
            <a:off x="738807" y="252566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32A8A-5050-417C-8CA0-2FCC8292F247}"/>
              </a:ext>
            </a:extLst>
          </p:cNvPr>
          <p:cNvCxnSpPr>
            <a:cxnSpLocks/>
          </p:cNvCxnSpPr>
          <p:nvPr/>
        </p:nvCxnSpPr>
        <p:spPr>
          <a:xfrm>
            <a:off x="630308" y="2442682"/>
            <a:ext cx="10991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DA7435-6808-4BF5-BDDB-7A11412CB3AF}"/>
              </a:ext>
            </a:extLst>
          </p:cNvPr>
          <p:cNvSpPr txBox="1"/>
          <p:nvPr/>
        </p:nvSpPr>
        <p:spPr>
          <a:xfrm>
            <a:off x="10538792" y="252566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E99B5D-4BAC-431A-8E45-C6CF61954AA9}"/>
              </a:ext>
            </a:extLst>
          </p:cNvPr>
          <p:cNvCxnSpPr>
            <a:cxnSpLocks/>
          </p:cNvCxnSpPr>
          <p:nvPr/>
        </p:nvCxnSpPr>
        <p:spPr>
          <a:xfrm>
            <a:off x="10430293" y="2442682"/>
            <a:ext cx="10991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1FFCA5-F7DA-439F-B7CE-235259A94BBC}"/>
              </a:ext>
            </a:extLst>
          </p:cNvPr>
          <p:cNvSpPr txBox="1"/>
          <p:nvPr/>
        </p:nvSpPr>
        <p:spPr>
          <a:xfrm>
            <a:off x="9373433" y="256720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FAF645-2352-4E19-876E-AA008B51C32D}"/>
              </a:ext>
            </a:extLst>
          </p:cNvPr>
          <p:cNvCxnSpPr>
            <a:cxnSpLocks/>
          </p:cNvCxnSpPr>
          <p:nvPr/>
        </p:nvCxnSpPr>
        <p:spPr>
          <a:xfrm flipV="1">
            <a:off x="9217719" y="2478895"/>
            <a:ext cx="1212574" cy="9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D50C60-1ADD-4A07-8E27-697C30DEA805}"/>
              </a:ext>
            </a:extLst>
          </p:cNvPr>
          <p:cNvSpPr txBox="1"/>
          <p:nvPr/>
        </p:nvSpPr>
        <p:spPr>
          <a:xfrm>
            <a:off x="8380429" y="4068224"/>
            <a:ext cx="3525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I know that Block 1 is free because: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 can check the header and/or footer to check the </a:t>
            </a:r>
            <a:r>
              <a:rPr lang="en-US" sz="2200" dirty="0">
                <a:solidFill>
                  <a:srgbClr val="FF0000"/>
                </a:solidFill>
              </a:rPr>
              <a:t>allocation status.</a:t>
            </a:r>
          </a:p>
        </p:txBody>
      </p:sp>
    </p:spTree>
    <p:extLst>
      <p:ext uri="{BB962C8B-B14F-4D97-AF65-F5344CB8AC3E}">
        <p14:creationId xmlns:p14="http://schemas.microsoft.com/office/powerpoint/2010/main" val="175409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2187</Words>
  <Application>Microsoft Office PowerPoint</Application>
  <PresentationFormat>Widescreen</PresentationFormat>
  <Paragraphs>614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Merriweather</vt:lpstr>
      <vt:lpstr>Office Theme</vt:lpstr>
      <vt:lpstr>Malloc Lab, Part 1</vt:lpstr>
      <vt:lpstr>OMET Survey</vt:lpstr>
      <vt:lpstr>Heap</vt:lpstr>
      <vt:lpstr>Heap</vt:lpstr>
      <vt:lpstr>Increasing the heap size</vt:lpstr>
      <vt:lpstr>mem_sbrk() (part of “memlib.c”) </vt:lpstr>
      <vt:lpstr>Visualizing the Heap</vt:lpstr>
      <vt:lpstr>Let’s Allocate (malloc()) some space from Heap</vt:lpstr>
      <vt:lpstr>Header and Footer</vt:lpstr>
      <vt:lpstr>Header and Footer</vt:lpstr>
      <vt:lpstr>Let’s See Some Code </vt:lpstr>
      <vt:lpstr>PowerPoint Presentation</vt:lpstr>
      <vt:lpstr>Let’s See Some Code </vt:lpstr>
      <vt:lpstr>PowerPoint Presentation</vt:lpstr>
      <vt:lpstr>PowerPoint Presentation</vt:lpstr>
      <vt:lpstr>Union</vt:lpstr>
      <vt:lpstr>PowerPoint Presentation</vt:lpstr>
      <vt:lpstr>Let’s See Some Code </vt:lpstr>
      <vt:lpstr>Example: extend_heap by 64 Bytes</vt:lpstr>
      <vt:lpstr>Writing header and footer of a Block</vt:lpstr>
      <vt:lpstr>Allocation (mm_malloc())</vt:lpstr>
      <vt:lpstr>PowerPoint Presentation</vt:lpstr>
      <vt:lpstr>PowerPoint Presentation</vt:lpstr>
      <vt:lpstr>Splitting A Free Block to Two Blocks</vt:lpstr>
      <vt:lpstr>Should I split Here?</vt:lpstr>
      <vt:lpstr>Should I split Here? No</vt:lpstr>
      <vt:lpstr>External Fragmentation</vt:lpstr>
      <vt:lpstr>Consider this scenario</vt:lpstr>
      <vt:lpstr>How do I find the Blocks which are Free?</vt:lpstr>
      <vt:lpstr>Implicit List</vt:lpstr>
      <vt:lpstr>Which Free Block To allocate in?</vt:lpstr>
      <vt:lpstr>Which Free Block To allocate in?</vt:lpstr>
      <vt:lpstr>Which Free Block To allocate in?</vt:lpstr>
      <vt:lpstr>Which Free Block to allocate in?</vt:lpstr>
      <vt:lpstr>mm_malloc (size_t size)</vt:lpstr>
      <vt:lpstr>De-Allocation (mm_free())</vt:lpstr>
      <vt:lpstr>PowerPoint Presentation</vt:lpstr>
      <vt:lpstr>Coalescing</vt:lpstr>
      <vt:lpstr>Coalescing</vt:lpstr>
      <vt:lpstr>Coalescing</vt:lpstr>
      <vt:lpstr>Coalescing</vt:lpstr>
      <vt:lpstr>Where else do you need to Coalesce?</vt:lpstr>
      <vt:lpstr>mm_free(void *p)</vt:lpstr>
      <vt:lpstr>Debugging</vt:lpstr>
      <vt:lpstr>examine_heap()</vt:lpstr>
      <vt:lpstr>check_heap()</vt:lpstr>
      <vt:lpstr>Some ideas of check_heap()</vt:lpstr>
      <vt:lpstr>More Ideas for check_heap()</vt:lpstr>
      <vt:lpstr>How to use a macro to turn on/off check_heap??</vt:lpstr>
      <vt:lpstr>How to use a macro to turn on/off check_heap??</vt:lpstr>
      <vt:lpstr>Important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Lab</dc:title>
  <dc:creator>Debarun Das</dc:creator>
  <cp:lastModifiedBy>Debarun Das</cp:lastModifiedBy>
  <cp:revision>427</cp:revision>
  <dcterms:created xsi:type="dcterms:W3CDTF">2021-04-14T17:40:45Z</dcterms:created>
  <dcterms:modified xsi:type="dcterms:W3CDTF">2021-04-15T17:54:23Z</dcterms:modified>
</cp:coreProperties>
</file>