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73" r:id="rId4"/>
    <p:sldId id="272" r:id="rId5"/>
    <p:sldId id="268" r:id="rId6"/>
    <p:sldId id="271" r:id="rId7"/>
    <p:sldId id="274" r:id="rId8"/>
    <p:sldId id="289" r:id="rId9"/>
    <p:sldId id="290" r:id="rId10"/>
    <p:sldId id="282" r:id="rId11"/>
    <p:sldId id="283" r:id="rId12"/>
    <p:sldId id="284" r:id="rId13"/>
    <p:sldId id="292" r:id="rId14"/>
    <p:sldId id="291" r:id="rId15"/>
    <p:sldId id="293" r:id="rId16"/>
    <p:sldId id="294" r:id="rId17"/>
    <p:sldId id="295" r:id="rId18"/>
    <p:sldId id="296" r:id="rId19"/>
    <p:sldId id="297" r:id="rId20"/>
    <p:sldId id="275" r:id="rId21"/>
    <p:sldId id="279" r:id="rId22"/>
    <p:sldId id="280" r:id="rId23"/>
    <p:sldId id="281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99148-D34A-41A6-BEC3-8A5C8F04292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3BF1-BE60-4DAB-86A8-E6BE5F69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FCC6-4E90-4310-8075-F76C338F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0079-CA2C-475B-9F6D-DEE61EC03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8385-9087-4488-9D74-062227DE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47E0-B165-489B-A776-94A09B4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CD1E-585B-466C-98E1-4C9C7584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1CA4-29AB-4009-8BDA-9ABD4571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95357-CAB0-406B-9D16-171CB1CA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A084-2B37-4103-803D-A7B639EB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0140-BC23-46EF-AA9F-24780F83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5640-F26C-43CA-9EA7-5D12C471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25650-3EE0-428E-89EA-6635CDB30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230F-5B92-48AF-A88F-5AC46FAD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AB88-D8AA-48AC-B060-BEF976C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2834-8D8A-4F86-9B89-719112E3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94AD-9F70-488C-BB40-4CCAD57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0CA9-1F31-489B-8AA2-C501F6F0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32E7-9C04-43A8-BFD8-53DDD7E9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223F-1BD2-4F4D-B779-3AA4BC06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6802-0E4B-489C-9CE1-2E8595F1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EAE6-E949-468C-8AFC-6BF7970B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DF1F-4C6E-4B72-AB58-702DCE4F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55626-A556-4DF5-ACB0-E23418B8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49B3-8E60-4BB5-919C-2B3722DD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0D09-4B5C-41E3-9C53-305D0CB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DEF6-76B6-47AF-970F-C615443B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12C8-B0C7-4990-97AF-6040098A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96C7-2982-4D47-8691-269FFCE7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8AD5-E805-45EF-AC5C-5F3D2F50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D4B3-4641-4012-BAD7-2A15DC62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1CE8-C563-4FF6-BD74-ED9DD746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B07C-B0B3-46C0-85B9-689BE09A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53C5-323B-4B6A-8E4D-9A1B2B9F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AAB18-414C-4B15-9AA3-1FF28F9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91B5C-282C-4A3A-863E-EC4B328F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66341-EB17-4F61-9680-B51EA5B71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766C5-9AB5-4C50-8CD1-64782921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CABA6-CAC3-4A89-93C1-0C540772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EE0FA-9791-47B2-B55A-96D3B0EA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0E0B6-07DF-4F48-91ED-21050935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1F06-4200-4CBF-B8A7-6AC31689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9E3-739A-4A13-BCCF-3589F3DD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D255D-1F42-4C05-892B-CAF7D1DE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273A-041D-436B-85EF-CE6BF4B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67675-4E38-49F3-BFF3-84355E92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61454-D737-4D76-9772-E630D027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4CA2-F792-4338-9DEB-FA5E2DE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9446-27F7-4FEF-8C56-EBD09E7A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40EB-C95D-4905-9C63-46056005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B6C94-270C-4A38-9485-07985CBF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7764-7ECE-465C-B185-EFABD111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C3E5-83CB-4284-A223-B307A2A7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55A5-281F-418A-9CDF-A6F0868D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7AD5-65EE-4886-AFBB-8CABEC95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C8DE2-9887-42A9-A67E-AF8D1C8C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A36F3-338D-470C-B033-E0E40A8D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DF4F-4843-4785-B06A-9B78CABA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6179-8AC8-4C5B-9B06-0088585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27C2-0496-4C6A-B093-AE8D643E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70F14-B424-4D84-ACE8-B509F8CF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DC96-0666-4720-9FD6-D5CD6E01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EBD3-D5BA-4FD6-BE95-6AF9D2344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4B6E-987F-439E-AE9F-CAFD799A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7B6E-C1F5-4D1B-ABC1-76789B4E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01C2-7E06-4AA1-A3E4-DB0DDB1CB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x86-64, Assembly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36902-C5B0-42A0-B610-3028F14E2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353" y="188263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pushq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153936" y="1777443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153936" y="390441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192617" y="40890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427305" y="3842862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07017" y="3904417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</p:spTree>
    <p:extLst>
      <p:ext uri="{BB962C8B-B14F-4D97-AF65-F5344CB8AC3E}">
        <p14:creationId xmlns:p14="http://schemas.microsoft.com/office/powerpoint/2010/main" val="357593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pushq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rbp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pop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064483" y="1632190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064482" y="376100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202553" y="440303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387544" y="4186203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16953" y="3755274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7A1CE-5995-4D0E-955E-707D9D965D9F}"/>
              </a:ext>
            </a:extLst>
          </p:cNvPr>
          <p:cNvSpPr/>
          <p:nvPr/>
        </p:nvSpPr>
        <p:spPr>
          <a:xfrm>
            <a:off x="9064481" y="4153651"/>
            <a:ext cx="1779105" cy="3970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96C14-F748-407A-A76F-48FC222E574C}"/>
              </a:ext>
            </a:extLst>
          </p:cNvPr>
          <p:cNvSpPr txBox="1"/>
          <p:nvPr/>
        </p:nvSpPr>
        <p:spPr>
          <a:xfrm>
            <a:off x="8116953" y="4216981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7944-5C00-47A1-A109-18743D4AEA69}"/>
              </a:ext>
            </a:extLst>
          </p:cNvPr>
          <p:cNvSpPr txBox="1"/>
          <p:nvPr/>
        </p:nvSpPr>
        <p:spPr>
          <a:xfrm>
            <a:off x="8189843" y="1630347"/>
            <a:ext cx="87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0xFFF…</a:t>
            </a:r>
          </a:p>
        </p:txBody>
      </p:sp>
    </p:spTree>
    <p:extLst>
      <p:ext uri="{BB962C8B-B14F-4D97-AF65-F5344CB8AC3E}">
        <p14:creationId xmlns:p14="http://schemas.microsoft.com/office/powerpoint/2010/main" val="26958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353" y="188263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pushq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pop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rbp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153936" y="1777443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153936" y="390441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192617" y="40890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427305" y="3842862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07017" y="3904417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</p:spTree>
    <p:extLst>
      <p:ext uri="{BB962C8B-B14F-4D97-AF65-F5344CB8AC3E}">
        <p14:creationId xmlns:p14="http://schemas.microsoft.com/office/powerpoint/2010/main" val="34226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45EF4271-8F90-4C7F-9FEF-564E09B73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1" y="377687"/>
            <a:ext cx="7616299" cy="4601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C21BE-8D70-40DC-A2BE-A33EC1E34AA5}"/>
              </a:ext>
            </a:extLst>
          </p:cNvPr>
          <p:cNvSpPr txBox="1"/>
          <p:nvPr/>
        </p:nvSpPr>
        <p:spPr>
          <a:xfrm>
            <a:off x="8517835" y="3140765"/>
            <a:ext cx="23953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to function echo() pushes the return address 4006c3 to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F2E9BE-FD1A-4918-AEED-AE67374146EA}"/>
              </a:ext>
            </a:extLst>
          </p:cNvPr>
          <p:cNvCxnSpPr>
            <a:stCxn id="7" idx="1"/>
          </p:cNvCxnSpPr>
          <p:nvPr/>
        </p:nvCxnSpPr>
        <p:spPr>
          <a:xfrm flipH="1">
            <a:off x="6957391" y="3740930"/>
            <a:ext cx="1560444" cy="38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AC464-D36C-478C-AE15-6CAA9C7A8CEC}"/>
              </a:ext>
            </a:extLst>
          </p:cNvPr>
          <p:cNvSpPr txBox="1"/>
          <p:nvPr/>
        </p:nvSpPr>
        <p:spPr>
          <a:xfrm>
            <a:off x="8517835" y="1143000"/>
            <a:ext cx="211703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echo() finishes execution, the  return address 4006c3 is popped from the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415E19-4FC9-4191-AC16-088D0B4C5005}"/>
              </a:ext>
            </a:extLst>
          </p:cNvPr>
          <p:cNvCxnSpPr>
            <a:stCxn id="10" idx="1"/>
          </p:cNvCxnSpPr>
          <p:nvPr/>
        </p:nvCxnSpPr>
        <p:spPr>
          <a:xfrm flipH="1">
            <a:off x="5039139" y="1881664"/>
            <a:ext cx="3478696" cy="84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17124E8-3BC3-4898-8944-97480932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"Buffer Overflow"</a:t>
            </a:r>
          </a:p>
        </p:txBody>
      </p:sp>
    </p:spTree>
    <p:extLst>
      <p:ext uri="{BB962C8B-B14F-4D97-AF65-F5344CB8AC3E}">
        <p14:creationId xmlns:p14="http://schemas.microsoft.com/office/powerpoint/2010/main" val="23792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(10, 20);</a:t>
            </a:r>
            <a:r>
              <a:rPr lang="en-US" sz="2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F80994-08E6-4ED1-BF53-8FB87ACA8BC7}"/>
              </a:ext>
            </a:extLst>
          </p:cNvPr>
          <p:cNvCxnSpPr/>
          <p:nvPr/>
        </p:nvCxnSpPr>
        <p:spPr>
          <a:xfrm>
            <a:off x="679836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42D35E-2AE8-446B-BACB-3F9606A0F731}"/>
              </a:ext>
            </a:extLst>
          </p:cNvPr>
          <p:cNvSpPr txBox="1"/>
          <p:nvPr/>
        </p:nvSpPr>
        <p:spPr>
          <a:xfrm>
            <a:off x="624840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7F272-7EB2-44B7-8450-8ED2666829A4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DD2F15-8106-413B-8B14-B5EDD11114B5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5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7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(int x, int y)</a:t>
            </a:r>
            <a:r>
              <a:rPr lang="en-US" sz="2400" dirty="0">
                <a:latin typeface="Consolas" panose="020B0609020204030204" pitchFamily="49" charset="0"/>
              </a:rPr>
              <a:t>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3419061" y="3588027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double_sum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9722AE4-0C77-4FD2-A541-FC370D7D1C1E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61164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18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2693504" y="2214078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579908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556698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E556F-8898-4D78-9B5F-75688C9DFA7B}"/>
              </a:ext>
            </a:extLst>
          </p:cNvPr>
          <p:cNvSpPr/>
          <p:nvPr/>
        </p:nvSpPr>
        <p:spPr>
          <a:xfrm>
            <a:off x="7364896" y="4167118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</a:t>
            </a:r>
            <a:r>
              <a:rPr lang="en-US" dirty="0" err="1"/>
              <a:t>double_sum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CE4C97-738E-4EE9-BC40-4DE0EDE336E9}"/>
              </a:ext>
            </a:extLst>
          </p:cNvPr>
          <p:cNvSpPr/>
          <p:nvPr/>
        </p:nvSpPr>
        <p:spPr>
          <a:xfrm>
            <a:off x="7364896" y="4776027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60B1AE-4CB8-4445-9F74-288EC5271F7F}"/>
              </a:ext>
            </a:extLst>
          </p:cNvPr>
          <p:cNvSpPr/>
          <p:nvPr/>
        </p:nvSpPr>
        <p:spPr>
          <a:xfrm>
            <a:off x="7364896" y="5382315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E6493-0AF2-47E0-8670-67F9ADD7DFDD}"/>
              </a:ext>
            </a:extLst>
          </p:cNvPr>
          <p:cNvSpPr txBox="1"/>
          <p:nvPr/>
        </p:nvSpPr>
        <p:spPr>
          <a:xfrm>
            <a:off x="10475843" y="5197649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A2D3B-3BA5-4F29-98A3-913770245544}"/>
              </a:ext>
            </a:extLst>
          </p:cNvPr>
          <p:cNvCxnSpPr>
            <a:cxnSpLocks/>
          </p:cNvCxnSpPr>
          <p:nvPr/>
        </p:nvCxnSpPr>
        <p:spPr>
          <a:xfrm>
            <a:off x="10346635" y="4770385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4F94B-0442-471E-A5B1-4FB2569A846B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899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60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584174" y="252022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A7B4F8-752B-4CBE-AEBA-AA2FCC1D7619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336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474844" y="386083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6523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21527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248924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15483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1316260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328444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B78-4B7B-4888-96BA-259FEAC1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69E4-913B-4C11-B09C-5E558450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cmp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 op2, op1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 computes result = op1 - op2, discards result, sets condition codes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 op2, op1 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# computes result = op1 &amp; op2, discards result, sets condition codes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 Codes - </a:t>
            </a:r>
            <a:r>
              <a:rPr lang="en-US" b="1" i="1" dirty="0"/>
              <a:t>ZF</a:t>
            </a:r>
            <a:r>
              <a:rPr lang="en-US" i="1" dirty="0"/>
              <a:t> (zero flag), </a:t>
            </a:r>
            <a:r>
              <a:rPr lang="en-US" b="1" i="1" dirty="0"/>
              <a:t>SF</a:t>
            </a:r>
            <a:r>
              <a:rPr lang="en-US" i="1" dirty="0"/>
              <a:t> (sign flag), </a:t>
            </a:r>
            <a:r>
              <a:rPr lang="en-US" b="1" i="1" dirty="0"/>
              <a:t>OF</a:t>
            </a:r>
            <a:r>
              <a:rPr lang="en-US" i="1" dirty="0"/>
              <a:t> (overflow flag, signed), and </a:t>
            </a:r>
            <a:r>
              <a:rPr lang="en-US" b="1" i="1" dirty="0"/>
              <a:t>CF </a:t>
            </a:r>
            <a:r>
              <a:rPr lang="en-US" i="1" dirty="0"/>
              <a:t>(carry flag, unsigned)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860B-2244-47B2-99E6-EF72403B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0095" y="6367328"/>
            <a:ext cx="5691809" cy="365125"/>
          </a:xfrm>
        </p:spPr>
        <p:txBody>
          <a:bodyPr/>
          <a:lstStyle/>
          <a:p>
            <a:r>
              <a:rPr lang="en-US" dirty="0"/>
              <a:t>https://web.stanford.edu/class/archive/cs/cs107/cs107.1212/guide/x86-64.html</a:t>
            </a:r>
          </a:p>
        </p:txBody>
      </p:sp>
    </p:spTree>
    <p:extLst>
      <p:ext uri="{BB962C8B-B14F-4D97-AF65-F5344CB8AC3E}">
        <p14:creationId xmlns:p14="http://schemas.microsoft.com/office/powerpoint/2010/main" val="43857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40"/>
            <a:ext cx="3992217" cy="5163172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.LFBO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pushq</a:t>
            </a:r>
            <a:r>
              <a:rPr lang="en-US" sz="2900" dirty="0">
                <a:latin typeface="Consolas" panose="020B0609020204030204" pitchFamily="49" charset="0"/>
              </a:rPr>
              <a:t>   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movq</a:t>
            </a:r>
            <a:r>
              <a:rPr lang="en-US" sz="2900" dirty="0">
                <a:latin typeface="Consolas" panose="020B0609020204030204" pitchFamily="49" charset="0"/>
              </a:rPr>
              <a:t>    %</a:t>
            </a:r>
            <a:r>
              <a:rPr lang="en-US" sz="2900" dirty="0" err="1">
                <a:latin typeface="Consolas" panose="020B0609020204030204" pitchFamily="49" charset="0"/>
              </a:rPr>
              <a:t>rsp</a:t>
            </a:r>
            <a:r>
              <a:rPr lang="en-US" sz="2900" dirty="0">
                <a:latin typeface="Consolas" panose="020B0609020204030204" pitchFamily="49" charset="0"/>
              </a:rPr>
              <a:t>,%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%edi,-4(%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%esi,-8(%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cmpl</a:t>
            </a:r>
            <a:r>
              <a:rPr lang="en-US" sz="2900" dirty="0">
                <a:latin typeface="Consolas" panose="020B0609020204030204" pitchFamily="49" charset="0"/>
              </a:rPr>
              <a:t>   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jg</a:t>
            </a:r>
            <a:r>
              <a:rPr lang="en-US" sz="2900" dirty="0">
                <a:latin typeface="Consolas" panose="020B0609020204030204" pitchFamily="49" charset="0"/>
              </a:rPr>
              <a:t>      .L2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jmp</a:t>
            </a:r>
            <a:r>
              <a:rPr lang="en-US" sz="29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popq</a:t>
            </a:r>
            <a:r>
              <a:rPr lang="en-US" sz="2900" dirty="0">
                <a:latin typeface="Consolas" panose="020B0609020204030204" pitchFamily="49" charset="0"/>
              </a:rPr>
              <a:t>    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152940"/>
            <a:ext cx="4850296" cy="502402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 =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 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&gt;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25DF4F-6FA7-4559-88EA-3F43CADA926B}"/>
              </a:ext>
            </a:extLst>
          </p:cNvPr>
          <p:cNvGrpSpPr/>
          <p:nvPr/>
        </p:nvGrpSpPr>
        <p:grpSpPr>
          <a:xfrm>
            <a:off x="5141844" y="2926277"/>
            <a:ext cx="877957" cy="738674"/>
            <a:chOff x="5141844" y="2926277"/>
            <a:chExt cx="877957" cy="738674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26277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DDA583-7B9F-4279-95E8-64E29845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20434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8887" y="1306097"/>
            <a:ext cx="4412148" cy="5024024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, int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int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&gt;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L2;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L3;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return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816" y="1306097"/>
            <a:ext cx="4850296" cy="502402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 =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 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&gt;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3099156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2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567B13-C6DD-4530-8A02-D7C18A2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12302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212" y="1431819"/>
            <a:ext cx="4412148" cy="44486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, int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int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&gt;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L2;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L3;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return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639" y="1431819"/>
            <a:ext cx="4850296" cy="44486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3068057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3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C3EC9C-CCA3-4512-B28A-C3A860DC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11493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260" y="1187926"/>
            <a:ext cx="4412148" cy="328468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x, int y)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(x &lt;= y) 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    return y;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    return x;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443" y="1187926"/>
            <a:ext cx="4850296" cy="3199816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2108381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27A349-74EA-406C-858C-AE952002FD93}"/>
              </a:ext>
            </a:extLst>
          </p:cNvPr>
          <p:cNvSpPr txBox="1"/>
          <p:nvPr/>
        </p:nvSpPr>
        <p:spPr>
          <a:xfrm>
            <a:off x="1911627" y="4992342"/>
            <a:ext cx="41843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LFBO (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x, 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y)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{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latin typeface="Consolas" panose="020B0609020204030204" pitchFamily="49" charset="0"/>
              </a:rPr>
              <a:t>return</a:t>
            </a:r>
            <a:r>
              <a:rPr lang="es-ES" sz="2000" dirty="0">
                <a:latin typeface="Consolas" panose="020B0609020204030204" pitchFamily="49" charset="0"/>
              </a:rPr>
              <a:t> (x &gt; y) ? x : y;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17427B-EC1B-4121-ABE8-CC9233E393F7}"/>
              </a:ext>
            </a:extLst>
          </p:cNvPr>
          <p:cNvSpPr/>
          <p:nvPr/>
        </p:nvSpPr>
        <p:spPr>
          <a:xfrm rot="9175897">
            <a:off x="6548377" y="4973134"/>
            <a:ext cx="877957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C7B7A-A71A-4121-A6CE-ED65A091A9DC}"/>
              </a:ext>
            </a:extLst>
          </p:cNvPr>
          <p:cNvSpPr txBox="1"/>
          <p:nvPr/>
        </p:nvSpPr>
        <p:spPr>
          <a:xfrm rot="19836224">
            <a:off x="6975758" y="5272948"/>
            <a:ext cx="80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5F7BE202-4023-4AD6-81AF-6888D3FE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22636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F9D5295A-6ACA-482C-8176-EABB91193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7" y="1858618"/>
            <a:ext cx="5774635" cy="425871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ED464-B57F-426D-A2CB-0A24FBB2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100" y="658570"/>
            <a:ext cx="5171659" cy="583903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add (int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rsp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[rbp-0x14]=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[rbp-0x18]=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= 0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L3:</a:t>
            </a:r>
            <a:r>
              <a:rPr lang="en-US" sz="2200" dirty="0">
                <a:latin typeface="Consolas" panose="020B0609020204030204" pitchFamily="49" charset="0"/>
              </a:rPr>
              <a:t>if [rbp-0x14]&lt;=$0x64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[rbp-0x14]-= 0xa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L2:</a:t>
            </a: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+=1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L1:</a:t>
            </a:r>
            <a:r>
              <a:rPr lang="en-US" sz="2200" dirty="0">
                <a:latin typeface="Consolas" panose="020B0609020204030204" pitchFamily="49" charset="0"/>
              </a:rPr>
              <a:t>if 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&lt;=0x9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[rbp-0x14]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		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9FF6E-BB41-4F0D-A376-9D5EA744707B}"/>
              </a:ext>
            </a:extLst>
          </p:cNvPr>
          <p:cNvSpPr/>
          <p:nvPr/>
        </p:nvSpPr>
        <p:spPr>
          <a:xfrm>
            <a:off x="6231835" y="3488634"/>
            <a:ext cx="566530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87DCA-69A7-4CFE-8230-B1B2769DAA83}"/>
              </a:ext>
            </a:extLst>
          </p:cNvPr>
          <p:cNvSpPr txBox="1"/>
          <p:nvPr/>
        </p:nvSpPr>
        <p:spPr>
          <a:xfrm>
            <a:off x="6515100" y="300762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67085-9471-4B6D-9B17-4A1499555928}"/>
              </a:ext>
            </a:extLst>
          </p:cNvPr>
          <p:cNvSpPr txBox="1"/>
          <p:nvPr/>
        </p:nvSpPr>
        <p:spPr>
          <a:xfrm>
            <a:off x="242680" y="722377"/>
            <a:ext cx="61307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Reverse Engineer the following x86-64 code to C code </a:t>
            </a:r>
          </a:p>
        </p:txBody>
      </p:sp>
    </p:spTree>
    <p:extLst>
      <p:ext uri="{BB962C8B-B14F-4D97-AF65-F5344CB8AC3E}">
        <p14:creationId xmlns:p14="http://schemas.microsoft.com/office/powerpoint/2010/main" val="7619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D614-CF7C-4DAD-B379-7EFAED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09483"/>
            <a:ext cx="5181600" cy="56674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add(int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 err="1">
                <a:latin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	int 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0x9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if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&gt; 0x64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-= 0xa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++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C88963-D183-4732-B13E-EB2549A5A595}"/>
              </a:ext>
            </a:extLst>
          </p:cNvPr>
          <p:cNvSpPr txBox="1">
            <a:spLocks/>
          </p:cNvSpPr>
          <p:nvPr/>
        </p:nvSpPr>
        <p:spPr>
          <a:xfrm>
            <a:off x="298173" y="509483"/>
            <a:ext cx="5171659" cy="58390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add (int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rsp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[rbp-0x14]=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[rbp-0x18]=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L3:   </a:t>
            </a:r>
            <a:r>
              <a:rPr lang="en-US" sz="2200" dirty="0">
                <a:latin typeface="Consolas" panose="020B0609020204030204" pitchFamily="49" charset="0"/>
              </a:rPr>
              <a:t>if [rbp-0x14]&lt;=$0x64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[rbp-0x14]-= 0xa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L2:   </a:t>
            </a: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+=1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L1:   </a:t>
            </a:r>
            <a:r>
              <a:rPr lang="en-US" sz="2200" dirty="0">
                <a:latin typeface="Consolas" panose="020B0609020204030204" pitchFamily="49" charset="0"/>
              </a:rPr>
              <a:t>if 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&lt;=0x9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[rbp-0x14]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		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2523FF-16EC-49DD-AD9B-753579048F1D}"/>
              </a:ext>
            </a:extLst>
          </p:cNvPr>
          <p:cNvSpPr/>
          <p:nvPr/>
        </p:nvSpPr>
        <p:spPr>
          <a:xfrm>
            <a:off x="5396948" y="3269974"/>
            <a:ext cx="944217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2AFD3-FD9E-4FDD-BCB4-1C12290C01B7}"/>
              </a:ext>
            </a:extLst>
          </p:cNvPr>
          <p:cNvSpPr txBox="1"/>
          <p:nvPr/>
        </p:nvSpPr>
        <p:spPr>
          <a:xfrm>
            <a:off x="298173" y="140151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57E31-2A78-4A49-8420-92D2928AC448}"/>
              </a:ext>
            </a:extLst>
          </p:cNvPr>
          <p:cNvSpPr txBox="1"/>
          <p:nvPr/>
        </p:nvSpPr>
        <p:spPr>
          <a:xfrm>
            <a:off x="6177996" y="140151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2</a:t>
            </a:r>
          </a:p>
        </p:txBody>
      </p:sp>
    </p:spTree>
    <p:extLst>
      <p:ext uri="{BB962C8B-B14F-4D97-AF65-F5344CB8AC3E}">
        <p14:creationId xmlns:p14="http://schemas.microsoft.com/office/powerpoint/2010/main" val="37589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D614-CF7C-4DAD-B379-7EFAED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252" y="683624"/>
            <a:ext cx="5181600" cy="56674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add(int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 err="1">
                <a:latin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0x9{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if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&gt; 0x64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-= 0xa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++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C88963-D183-4732-B13E-EB2549A5A595}"/>
              </a:ext>
            </a:extLst>
          </p:cNvPr>
          <p:cNvSpPr txBox="1">
            <a:spLocks/>
          </p:cNvSpPr>
          <p:nvPr/>
        </p:nvSpPr>
        <p:spPr>
          <a:xfrm>
            <a:off x="6569764" y="576882"/>
            <a:ext cx="5171659" cy="58390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add (int x, int y)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while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&lt;= 9){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if (x &gt; 100)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x -=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return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	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D5EFEBA-9F73-4A1A-B938-1117167920D1}"/>
              </a:ext>
            </a:extLst>
          </p:cNvPr>
          <p:cNvSpPr/>
          <p:nvPr/>
        </p:nvSpPr>
        <p:spPr>
          <a:xfrm>
            <a:off x="5804452" y="3260035"/>
            <a:ext cx="112312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06E7E-F8CB-4C4B-9A60-C611E49FE62B}"/>
              </a:ext>
            </a:extLst>
          </p:cNvPr>
          <p:cNvSpPr txBox="1"/>
          <p:nvPr/>
        </p:nvSpPr>
        <p:spPr>
          <a:xfrm>
            <a:off x="775252" y="314292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D4DF6-7BB0-4FDF-8438-A991FDBDE97B}"/>
              </a:ext>
            </a:extLst>
          </p:cNvPr>
          <p:cNvSpPr txBox="1"/>
          <p:nvPr/>
        </p:nvSpPr>
        <p:spPr>
          <a:xfrm>
            <a:off x="6569765" y="207550"/>
            <a:ext cx="86470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41201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D28-5F0A-48A1-9CB6-A0890537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8D2D-0124-4299-AA42-C5A03261FB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 to the Panopto video</a:t>
            </a:r>
          </a:p>
        </p:txBody>
      </p:sp>
    </p:spTree>
    <p:extLst>
      <p:ext uri="{BB962C8B-B14F-4D97-AF65-F5344CB8AC3E}">
        <p14:creationId xmlns:p14="http://schemas.microsoft.com/office/powerpoint/2010/main" val="421883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62150B9-A430-4F19-B1F2-F51B3C30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93" y="469148"/>
            <a:ext cx="7285614" cy="5628302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8241B2-82BA-4D4F-850C-471B4085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Petrucci's Slides - "x86-64 control flow"</a:t>
            </a:r>
          </a:p>
        </p:txBody>
      </p:sp>
    </p:spTree>
    <p:extLst>
      <p:ext uri="{BB962C8B-B14F-4D97-AF65-F5344CB8AC3E}">
        <p14:creationId xmlns:p14="http://schemas.microsoft.com/office/powerpoint/2010/main" val="23339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FAF0B-C984-44D0-ABA7-220CAFE5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82" y="387626"/>
            <a:ext cx="9308072" cy="5902187"/>
          </a:xfrm>
          <a:prstGeom prst="rect">
            <a:avLst/>
          </a:prstGeom>
        </p:spPr>
      </p:pic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356B9467-BBD5-4E84-8818-2EC96234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Dr Petrucci's Slides - "x86-64 control flow"</a:t>
            </a:r>
          </a:p>
        </p:txBody>
      </p:sp>
    </p:spTree>
    <p:extLst>
      <p:ext uri="{BB962C8B-B14F-4D97-AF65-F5344CB8AC3E}">
        <p14:creationId xmlns:p14="http://schemas.microsoft.com/office/powerpoint/2010/main" val="23178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BAD-05A1-4B9A-963C-A4D7FED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594B-01FA-4DC5-86D1-18B918337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______________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C58E6-E62A-4772-AE46-7A02E94E7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cmpl $-48, %edi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jl .L3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  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112555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BAD-05A1-4B9A-963C-A4D7FED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594B-01FA-4DC5-86D1-18B918337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if(x &gt; -49)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C58E6-E62A-4772-AE46-7A02E94E7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cmpl $-48, %edi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jl .L3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  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65382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8E9A-1487-48FE-B6CC-7CD74F5E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9E7F-A7D7-428D-9C8A-C62FD1D206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$0xABCD,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$0x1BCD, %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cmpl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setg</a:t>
            </a:r>
            <a:r>
              <a:rPr lang="en-US" dirty="0">
                <a:latin typeface="Consolas" panose="020B0609020204030204" pitchFamily="49" charset="0"/>
              </a:rPr>
              <a:t> %al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D4513-2484-4265-879B-61608773F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the final value of %al?</a:t>
            </a:r>
          </a:p>
          <a:p>
            <a:pPr lvl="1"/>
            <a:r>
              <a:rPr lang="en-US" dirty="0"/>
              <a:t>0000 0001</a:t>
            </a:r>
          </a:p>
          <a:p>
            <a:endParaRPr lang="en-US" dirty="0"/>
          </a:p>
          <a:p>
            <a:r>
              <a:rPr lang="en-US" dirty="0"/>
              <a:t>What is the final value of %</a:t>
            </a:r>
            <a:r>
              <a:rPr lang="en-US" dirty="0" err="1"/>
              <a:t>eax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0xAB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988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A0FA-D95A-4E20-B1E1-BBA0B32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AD4-AAA8-4182-B33C-C8DCA9A8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1659"/>
            <a:ext cx="5181600" cy="5168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compound(int x, int y, int *z)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if 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x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return x + y;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F463-BACA-4975-A825-2A186E9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296"/>
            <a:ext cx="5181600" cy="5898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$3,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leal</a:t>
            </a:r>
            <a:r>
              <a:rPr lang="en-US" sz="1800" dirty="0">
                <a:latin typeface="Consolas" panose="020B0609020204030204" pitchFamily="49" charset="0"/>
              </a:rPr>
              <a:t>    (%</a:t>
            </a:r>
            <a:r>
              <a:rPr lang="en-US" sz="1800" dirty="0" err="1">
                <a:latin typeface="Consolas" panose="020B0609020204030204" pitchFamily="49" charset="0"/>
              </a:rPr>
              <a:t>rdi</a:t>
            </a:r>
            <a:r>
              <a:rPr lang="en-US" sz="1800" dirty="0">
                <a:latin typeface="Consolas" panose="020B0609020204030204" pitchFamily="49" charset="0"/>
              </a:rPr>
              <a:t>,%</a:t>
            </a:r>
            <a:r>
              <a:rPr lang="en-US" sz="1800" dirty="0" err="1">
                <a:latin typeface="Consolas" panose="020B0609020204030204" pitchFamily="49" charset="0"/>
              </a:rPr>
              <a:t>rsi</a:t>
            </a:r>
            <a:r>
              <a:rPr lang="en-US" sz="1800" dirty="0">
                <a:latin typeface="Consolas" panose="020B0609020204030204" pitchFamily="49" charset="0"/>
              </a:rPr>
              <a:t>), %</a:t>
            </a:r>
            <a:r>
              <a:rPr lang="en-US" sz="1800" dirty="0" err="1">
                <a:latin typeface="Consolas" panose="020B0609020204030204" pitchFamily="49" charset="0"/>
              </a:rPr>
              <a:t>eax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4(%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je      .L4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.L4: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</p:txBody>
      </p:sp>
    </p:spTree>
    <p:extLst>
      <p:ext uri="{BB962C8B-B14F-4D97-AF65-F5344CB8AC3E}">
        <p14:creationId xmlns:p14="http://schemas.microsoft.com/office/powerpoint/2010/main" val="79389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A0FA-D95A-4E20-B1E1-BBA0B32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AD4-AAA8-4182-B33C-C8DCA9A8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1659"/>
            <a:ext cx="5181600" cy="5168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compound(int x, int y, int *z)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x &gt; y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if 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&gt; 5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x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x + 3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!= *(z+1)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+ x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+ 5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return x + y;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F463-BACA-4975-A825-2A186E9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296"/>
            <a:ext cx="5181600" cy="5898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$3,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leal</a:t>
            </a:r>
            <a:r>
              <a:rPr lang="en-US" sz="1800" dirty="0">
                <a:latin typeface="Consolas" panose="020B0609020204030204" pitchFamily="49" charset="0"/>
              </a:rPr>
              <a:t>    (%</a:t>
            </a:r>
            <a:r>
              <a:rPr lang="en-US" sz="1800" dirty="0" err="1">
                <a:latin typeface="Consolas" panose="020B0609020204030204" pitchFamily="49" charset="0"/>
              </a:rPr>
              <a:t>rdi</a:t>
            </a:r>
            <a:r>
              <a:rPr lang="en-US" sz="1800" dirty="0">
                <a:latin typeface="Consolas" panose="020B0609020204030204" pitchFamily="49" charset="0"/>
              </a:rPr>
              <a:t>,%</a:t>
            </a:r>
            <a:r>
              <a:rPr lang="en-US" sz="1800" dirty="0" err="1">
                <a:latin typeface="Consolas" panose="020B0609020204030204" pitchFamily="49" charset="0"/>
              </a:rPr>
              <a:t>rsi</a:t>
            </a:r>
            <a:r>
              <a:rPr lang="en-US" sz="1800" dirty="0">
                <a:latin typeface="Consolas" panose="020B0609020204030204" pitchFamily="49" charset="0"/>
              </a:rPr>
              <a:t>), %</a:t>
            </a:r>
            <a:r>
              <a:rPr lang="en-US" sz="1800" dirty="0" err="1">
                <a:latin typeface="Consolas" panose="020B0609020204030204" pitchFamily="49" charset="0"/>
              </a:rPr>
              <a:t>eax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4(%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je      .L4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.L4: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</p:txBody>
      </p:sp>
    </p:spTree>
    <p:extLst>
      <p:ext uri="{BB962C8B-B14F-4D97-AF65-F5344CB8AC3E}">
        <p14:creationId xmlns:p14="http://schemas.microsoft.com/office/powerpoint/2010/main" val="19081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2017</Words>
  <Application>Microsoft Office PowerPoint</Application>
  <PresentationFormat>Widescreen</PresentationFormat>
  <Paragraphs>429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More x86-64, Assembly Lab</vt:lpstr>
      <vt:lpstr>Condition Codes</vt:lpstr>
      <vt:lpstr>PowerPoint Presentation</vt:lpstr>
      <vt:lpstr>PowerPoint Presentation</vt:lpstr>
      <vt:lpstr>Exercise 1</vt:lpstr>
      <vt:lpstr>Exercise 1</vt:lpstr>
      <vt:lpstr>Exercise 2</vt:lpstr>
      <vt:lpstr>Exercise 3</vt:lpstr>
      <vt:lpstr>Exercise 3</vt:lpstr>
      <vt:lpstr>Push and Pop to Memory stack</vt:lpstr>
      <vt:lpstr>Push and Pop to Memory stack</vt:lpstr>
      <vt:lpstr>Push and Pop to Memory stack</vt:lpstr>
      <vt:lpstr>PowerPoint Presentation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Reverse Engineering a x86 code to C code - I</vt:lpstr>
      <vt:lpstr>Reverse Engineering a x86 code to C code - I</vt:lpstr>
      <vt:lpstr>Reverse Engineering a x86 code to C code - I</vt:lpstr>
      <vt:lpstr>Reverse Engineering a x86 code to C code - I</vt:lpstr>
      <vt:lpstr>PowerPoint Presentation</vt:lpstr>
      <vt:lpstr>PowerPoint Presentation</vt:lpstr>
      <vt:lpstr>PowerPoint Presentation</vt:lpstr>
      <vt:lpstr>Assembly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x86-64, Assembly Lab</dc:title>
  <dc:creator>Debarun Das</dc:creator>
  <cp:lastModifiedBy>Debarun Das</cp:lastModifiedBy>
  <cp:revision>65</cp:revision>
  <dcterms:created xsi:type="dcterms:W3CDTF">2021-03-04T05:38:58Z</dcterms:created>
  <dcterms:modified xsi:type="dcterms:W3CDTF">2021-03-05T18:53:46Z</dcterms:modified>
</cp:coreProperties>
</file>