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2" r:id="rId4"/>
    <p:sldId id="306" r:id="rId5"/>
    <p:sldId id="259" r:id="rId6"/>
    <p:sldId id="260" r:id="rId7"/>
    <p:sldId id="261" r:id="rId8"/>
    <p:sldId id="263" r:id="rId9"/>
    <p:sldId id="291" r:id="rId10"/>
    <p:sldId id="289" r:id="rId11"/>
    <p:sldId id="290" r:id="rId12"/>
    <p:sldId id="292" r:id="rId13"/>
    <p:sldId id="281" r:id="rId14"/>
    <p:sldId id="283" r:id="rId15"/>
    <p:sldId id="284" r:id="rId16"/>
    <p:sldId id="286" r:id="rId17"/>
    <p:sldId id="287" r:id="rId18"/>
    <p:sldId id="285" r:id="rId19"/>
    <p:sldId id="297" r:id="rId20"/>
    <p:sldId id="298" r:id="rId21"/>
    <p:sldId id="293" r:id="rId22"/>
    <p:sldId id="295" r:id="rId23"/>
    <p:sldId id="296" r:id="rId24"/>
    <p:sldId id="277" r:id="rId25"/>
    <p:sldId id="299" r:id="rId26"/>
    <p:sldId id="267" r:id="rId27"/>
    <p:sldId id="278" r:id="rId28"/>
    <p:sldId id="268" r:id="rId29"/>
    <p:sldId id="3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86693-213A-4BD5-8AC3-4EAA63785D7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42219-A440-4FAD-A360-E2222421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122B1-F999-423E-86E5-145DAB0D45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42219-A440-4FAD-A360-E2222421A8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2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CA3E-4D35-413C-A02B-8DF7F3912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EBA6E-FB0C-4EF5-BF1B-F4DA581BA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1ABA-9D96-44AC-833D-CA304509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F62-5DE0-474D-9F1E-A11EE40556D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237DF-5BBF-4ABC-BE91-DFD4CF4D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9A7A-00B3-4966-882D-99BC6DD8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B3AA-1D40-43BC-990F-FFB808D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744B-2257-4D5B-87A7-BCBD86D8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EF1E8-3B3F-44BC-BD1E-FA041ADE5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0F91-A18D-4CB8-93A8-5C512A09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F62-5DE0-474D-9F1E-A11EE40556D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D138-BAC4-40EE-A21E-7619B774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F36A9-9470-48D7-A217-F30A7A5D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B3AA-1D40-43BC-990F-FFB808D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5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74F3F-9B3B-43B4-8205-4191E91CA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85BBC-EE78-4E67-B69E-7AA6C0A2D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7F550-D14F-4F2F-9212-5EAD21EB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F62-5DE0-474D-9F1E-A11EE40556D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E036-5104-4084-89AE-CAC849A4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5B46A-3728-4525-BEEF-B65F124F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B3AA-1D40-43BC-990F-FFB808D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0300-B5D3-41FB-A815-6DC4D2DE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2C5D-1BE5-44DF-AA64-719B2B8D7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582AA-AEDF-46ED-A8B0-3C065237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F62-5DE0-474D-9F1E-A11EE40556D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1363-FC4B-4E12-AA49-B0397857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A11FB-C89C-4C20-8403-C8D37056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B3AA-1D40-43BC-990F-FFB808D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9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626D-3473-4D9D-AA38-30B72EC2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31841-EFF9-4782-8ABA-E04C4870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B7E45-51DF-486C-AE67-B4136770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F62-5DE0-474D-9F1E-A11EE40556D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1DDF-85ED-4AC7-B72D-6DE014CB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76B2-E622-496B-B9AB-14C820EF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B3AA-1D40-43BC-990F-FFB808D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5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14A0-4F86-4512-BAAD-F574D7DC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5393-D1B5-4E11-AFC2-4EEF43CC0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77B8F-E5F6-4B8D-B5DE-E48A7D18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A8EEA-6EF2-45A3-93E8-A235506A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F62-5DE0-474D-9F1E-A11EE40556D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B26EF-FE1F-45D9-9CC9-E3C5BEF0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641D2-4C7D-49A9-B99B-3D60F2CC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B3AA-1D40-43BC-990F-FFB808D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8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2FE3-D221-41D0-B137-BDE188E5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794AD-AA73-4B5B-84EE-B9EA0DDFF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DA349-8A00-47D1-B7EC-6C747348B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5FFA2-FE03-4F34-ACFF-CFE249D76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E2476-C5DB-44AE-A041-E9E789D45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9D7D1-FF38-415E-8FC1-A7A99023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F62-5DE0-474D-9F1E-A11EE40556D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4FD63-6CC8-459B-B2A2-901625BA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28B59-CDD7-4DED-9A76-6BF3EA8B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B3AA-1D40-43BC-990F-FFB808D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1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4FCE-8E5C-4F74-A274-CA6970C7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C2312-2EAB-4707-93A7-78BADA97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F62-5DE0-474D-9F1E-A11EE40556D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689DE-AD6B-4B7D-85ED-75660178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7F355-D74E-4CBA-BAE1-4F572D43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B3AA-1D40-43BC-990F-FFB808D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3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3ED38-853D-425F-B161-3D070E4E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F62-5DE0-474D-9F1E-A11EE40556D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1147E-1889-4B76-A3E6-16A65521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BB833-29D5-4490-8CED-A60AC73F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B3AA-1D40-43BC-990F-FFB808D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2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0DC2-50CA-47F7-913D-2B8995C0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0232-0CAA-40DA-B9FA-D2BBF49D1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E4EDD-52A9-4132-9BA7-749D87363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21169-726F-4721-8AEB-0C8B127C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F62-5DE0-474D-9F1E-A11EE40556D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AC637-523F-43BE-8A39-2B5E5FA1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B6C6-47D8-4C16-A209-55975582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B3AA-1D40-43BC-990F-FFB808D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10B6-7228-45DE-A053-087F089F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1DD96-E885-4FED-A355-28A166BE4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65B07-CD58-4591-8EE7-A6263CCD1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1ECE8-DAC9-4C95-A05C-E2EB5672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F62-5DE0-474D-9F1E-A11EE40556D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54764-175E-4237-9C02-DAE9FF8C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11D37-00E5-4161-A265-3F9D02AF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B3AA-1D40-43BC-990F-FFB808D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5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39DCF-393A-4913-B3CF-57383909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84557-DFB3-45D1-BB4F-ED4E206D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021D8-3689-4BBE-8879-E0C6C6D04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4AF62-5DE0-474D-9F1E-A11EE40556D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75309-AB34-4C51-975E-6E05691C5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D6CFA-D807-494C-B855-2CFFECBAF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4B3AA-1D40-43BC-990F-FFB808D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c.html#code=typedef%20struct%20s%0A%7B%0A%20%20char%20*string%3B%20%0A%7Dstr_s%3B%0A%0Aint%20main%28%29%20%7B%0A%0A%20%20int%20a%20%3D%20100%3B%0A%20%20str_s%20*v%20%3D%20%28str_s*%29malloc%28sizeof%28str_s%29%29%3B%0A%20%20v-%3Estring%20%3D%20%28char*%29%20malloc%20%2810%29%3B%0A%20%20%0A%20%20strcpy%28v-%3Estring,%20%22Hello%22%29%3B%0A%20%20free%28v-%3Estring%29%3B%0A%20%20free%28v%29%3B%0A%20%20%0A%20%20return%200%3B%0A%7D&amp;curInstr=0&amp;mode=display&amp;origin=opt-frontend.js&amp;py=c_gcc9.3.0&amp;rawInputLstJSON=%5B%5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7271647/what-is-the-reason-for-using-a-double-pointer-when-adding-a-node-in-a-linked-li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19EA-A17F-4105-BCC3-0BA3451D22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x86-64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2BC89-D85A-4784-B356-34DC597B0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9CAA-8E58-4AB1-9D80-5D3E3217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E4AA-4C9A-4D1B-B63F-AF7E0E66C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‘An addressing mode is an expression that calculates an address in memory to be read/written to.’</a:t>
            </a:r>
          </a:p>
          <a:p>
            <a:endParaRPr lang="en-US" b="1" dirty="0"/>
          </a:p>
          <a:p>
            <a:r>
              <a:rPr lang="en-US" b="1" dirty="0"/>
              <a:t>General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D (Rb, Ri, S) = Mem[Reg[Rb]+Reg[Ri]*S+D]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122D212-7D3C-4801-A4EE-6FC926D5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5261" y="6492875"/>
            <a:ext cx="5201478" cy="365125"/>
          </a:xfrm>
        </p:spPr>
        <p:txBody>
          <a:bodyPr/>
          <a:lstStyle/>
          <a:p>
            <a:r>
              <a:rPr lang="en-US" dirty="0"/>
              <a:t>Dr Petrucci’s slides - “Intro to x86-64”</a:t>
            </a:r>
          </a:p>
        </p:txBody>
      </p:sp>
    </p:spTree>
    <p:extLst>
      <p:ext uri="{BB962C8B-B14F-4D97-AF65-F5344CB8AC3E}">
        <p14:creationId xmlns:p14="http://schemas.microsoft.com/office/powerpoint/2010/main" val="311287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1E47-0820-4AF6-B935-A82991F9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06C1E-2A8D-4CB1-B3A6-4EF36CD44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movq</a:t>
            </a:r>
            <a:r>
              <a:rPr lang="en-US" dirty="0">
                <a:latin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</a:rPr>
              <a:t>, 0x568892  </a:t>
            </a:r>
            <a:r>
              <a:rPr lang="en-US" dirty="0">
                <a:solidFill>
                  <a:srgbClr val="FF0000"/>
                </a:solidFill>
              </a:rPr>
              <a:t># direct (address is constant value)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movq</a:t>
            </a:r>
            <a:r>
              <a:rPr lang="en-US" dirty="0">
                <a:latin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</a:rPr>
              <a:t>, (%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)    </a:t>
            </a:r>
            <a:r>
              <a:rPr lang="en-US" dirty="0">
                <a:solidFill>
                  <a:srgbClr val="FF0000"/>
                </a:solidFill>
              </a:rPr>
              <a:t># indirect (address is in register %</a:t>
            </a:r>
            <a:r>
              <a:rPr lang="en-US" dirty="0" err="1">
                <a:solidFill>
                  <a:srgbClr val="FF0000"/>
                </a:solidFill>
              </a:rPr>
              <a:t>rax</a:t>
            </a:r>
            <a:r>
              <a:rPr lang="en-US" dirty="0">
                <a:solidFill>
                  <a:srgbClr val="FF0000"/>
                </a:solidFill>
              </a:rPr>
              <a:t>) </a:t>
            </a:r>
          </a:p>
          <a:p>
            <a:r>
              <a:rPr lang="en-US" dirty="0"/>
              <a:t>mov (%</a:t>
            </a:r>
            <a:r>
              <a:rPr lang="en-US" dirty="0" err="1"/>
              <a:t>rsi</a:t>
            </a:r>
            <a:r>
              <a:rPr lang="en-US" dirty="0"/>
              <a:t>), %</a:t>
            </a:r>
            <a:r>
              <a:rPr lang="en-US" dirty="0" err="1"/>
              <a:t>rdi</a:t>
            </a:r>
            <a:r>
              <a:rPr lang="en-US" dirty="0">
                <a:solidFill>
                  <a:srgbClr val="FF0000"/>
                </a:solidFill>
              </a:rPr>
              <a:t>		     #%rdi = Mem[%</a:t>
            </a:r>
            <a:r>
              <a:rPr lang="en-US" dirty="0" err="1">
                <a:solidFill>
                  <a:srgbClr val="FF0000"/>
                </a:solidFill>
              </a:rPr>
              <a:t>rsi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r>
              <a:rPr lang="en-US" dirty="0" err="1">
                <a:latin typeface="Consolas" panose="020B0609020204030204" pitchFamily="49" charset="0"/>
              </a:rPr>
              <a:t>movq</a:t>
            </a:r>
            <a:r>
              <a:rPr lang="en-US" dirty="0">
                <a:latin typeface="Consolas" panose="020B0609020204030204" pitchFamily="49" charset="0"/>
              </a:rPr>
              <a:t> %rdi,-24(%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FF0000"/>
                </a:solidFill>
              </a:rPr>
              <a:t># indirect with displacement (address = %</a:t>
            </a:r>
            <a:r>
              <a:rPr lang="en-US" dirty="0" err="1">
                <a:solidFill>
                  <a:srgbClr val="FF0000"/>
                </a:solidFill>
              </a:rPr>
              <a:t>rbp</a:t>
            </a:r>
            <a:r>
              <a:rPr lang="en-US" dirty="0">
                <a:solidFill>
                  <a:srgbClr val="FF0000"/>
                </a:solidFill>
              </a:rPr>
              <a:t> -24)</a:t>
            </a:r>
          </a:p>
          <a:p>
            <a:r>
              <a:rPr lang="en-US" dirty="0" err="1">
                <a:latin typeface="Consolas" panose="020B0609020204030204" pitchFamily="49" charset="0"/>
              </a:rPr>
              <a:t>movq</a:t>
            </a:r>
            <a:r>
              <a:rPr lang="en-US" dirty="0">
                <a:latin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</a:rPr>
              <a:t>rsi</a:t>
            </a:r>
            <a:r>
              <a:rPr lang="en-US" dirty="0">
                <a:latin typeface="Consolas" panose="020B0609020204030204" pitchFamily="49" charset="0"/>
              </a:rPr>
              <a:t>, 8(%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</a:rPr>
              <a:t>, 4)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 indirect with displacement and scaled-index (address = 8 + %</a:t>
            </a:r>
            <a:r>
              <a:rPr lang="en-US" dirty="0" err="1">
                <a:solidFill>
                  <a:srgbClr val="FF0000"/>
                </a:solidFill>
              </a:rPr>
              <a:t>rsp</a:t>
            </a:r>
            <a:r>
              <a:rPr lang="en-US" dirty="0">
                <a:solidFill>
                  <a:srgbClr val="FF0000"/>
                </a:solidFill>
              </a:rPr>
              <a:t> + %</a:t>
            </a:r>
            <a:r>
              <a:rPr lang="en-US" dirty="0" err="1">
                <a:solidFill>
                  <a:srgbClr val="FF0000"/>
                </a:solidFill>
              </a:rPr>
              <a:t>rdi</a:t>
            </a:r>
            <a:r>
              <a:rPr lang="en-US" dirty="0">
                <a:solidFill>
                  <a:srgbClr val="FF0000"/>
                </a:solidFill>
              </a:rPr>
              <a:t>*4)</a:t>
            </a:r>
          </a:p>
          <a:p>
            <a:r>
              <a:rPr lang="en-US" dirty="0" err="1">
                <a:latin typeface="Consolas" panose="020B0609020204030204" pitchFamily="49" charset="0"/>
              </a:rPr>
              <a:t>movq</a:t>
            </a:r>
            <a:r>
              <a:rPr lang="en-US" dirty="0">
                <a:latin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</a:rPr>
              <a:t>rsi</a:t>
            </a:r>
            <a:r>
              <a:rPr lang="en-US" dirty="0">
                <a:latin typeface="Consolas" panose="020B0609020204030204" pitchFamily="49" charset="0"/>
              </a:rPr>
              <a:t>, 0x4(%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rcx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FF0000"/>
                </a:solidFill>
              </a:rPr>
              <a:t>#Mem[0x4 + %</a:t>
            </a:r>
            <a:r>
              <a:rPr lang="en-US" dirty="0" err="1">
                <a:solidFill>
                  <a:srgbClr val="FF0000"/>
                </a:solidFill>
              </a:rPr>
              <a:t>rax</a:t>
            </a:r>
            <a:r>
              <a:rPr lang="en-US" dirty="0">
                <a:solidFill>
                  <a:srgbClr val="FF0000"/>
                </a:solidFill>
              </a:rPr>
              <a:t> +%</a:t>
            </a:r>
            <a:r>
              <a:rPr lang="en-US" dirty="0" err="1">
                <a:solidFill>
                  <a:srgbClr val="FF0000"/>
                </a:solidFill>
              </a:rPr>
              <a:t>rcx</a:t>
            </a:r>
            <a:r>
              <a:rPr lang="en-US" dirty="0">
                <a:solidFill>
                  <a:srgbClr val="FF0000"/>
                </a:solidFill>
              </a:rPr>
              <a:t>*1] = %</a:t>
            </a:r>
            <a:r>
              <a:rPr lang="en-US" dirty="0" err="1">
                <a:solidFill>
                  <a:srgbClr val="FF0000"/>
                </a:solidFill>
              </a:rPr>
              <a:t>rsi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movq</a:t>
            </a:r>
            <a:r>
              <a:rPr lang="en-US" dirty="0">
                <a:latin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</a:rPr>
              <a:t>rsi</a:t>
            </a:r>
            <a:r>
              <a:rPr lang="en-US" dirty="0">
                <a:latin typeface="Consolas" panose="020B0609020204030204" pitchFamily="49" charset="0"/>
              </a:rPr>
              <a:t>, 0x8(, %</a:t>
            </a:r>
            <a:r>
              <a:rPr lang="en-US" dirty="0" err="1">
                <a:latin typeface="Consolas" panose="020B0609020204030204" pitchFamily="49" charset="0"/>
              </a:rPr>
              <a:t>rdx</a:t>
            </a:r>
            <a:r>
              <a:rPr lang="en-US" dirty="0">
                <a:latin typeface="Consolas" panose="020B0609020204030204" pitchFamily="49" charset="0"/>
              </a:rPr>
              <a:t>, 4) </a:t>
            </a:r>
            <a:r>
              <a:rPr lang="en-US" dirty="0">
                <a:solidFill>
                  <a:srgbClr val="FF0000"/>
                </a:solidFill>
              </a:rPr>
              <a:t>#Mem(0x8 + %</a:t>
            </a:r>
            <a:r>
              <a:rPr lang="en-US" dirty="0" err="1">
                <a:solidFill>
                  <a:srgbClr val="FF0000"/>
                </a:solidFill>
              </a:rPr>
              <a:t>rdx</a:t>
            </a:r>
            <a:r>
              <a:rPr lang="en-US" dirty="0">
                <a:solidFill>
                  <a:srgbClr val="FF0000"/>
                </a:solidFill>
              </a:rPr>
              <a:t>*4) = %</a:t>
            </a:r>
            <a:r>
              <a:rPr lang="en-US" dirty="0" err="1">
                <a:solidFill>
                  <a:srgbClr val="FF0000"/>
                </a:solidFill>
              </a:rPr>
              <a:t>rsi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9CE0D9F0-3000-4C21-8F64-7FCF7827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4504" y="6492875"/>
            <a:ext cx="6271592" cy="365125"/>
          </a:xfrm>
        </p:spPr>
        <p:txBody>
          <a:bodyPr/>
          <a:lstStyle/>
          <a:p>
            <a:r>
              <a:rPr lang="en-US" dirty="0"/>
              <a:t>https://web.stanford.edu/class/archive/cs/cs107/cs107.1212/guide/x86-64.html</a:t>
            </a:r>
          </a:p>
        </p:txBody>
      </p:sp>
    </p:spTree>
    <p:extLst>
      <p:ext uri="{BB962C8B-B14F-4D97-AF65-F5344CB8AC3E}">
        <p14:creationId xmlns:p14="http://schemas.microsoft.com/office/powerpoint/2010/main" val="28307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833A-94E4-4B80-ADE9-52B09ADD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5409AD6-BC92-438A-AE0B-0561BAF94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2" y="2176670"/>
            <a:ext cx="8051711" cy="2761824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41BC9-F858-4D32-A759-98084C3B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5261" y="6492875"/>
            <a:ext cx="5201478" cy="365125"/>
          </a:xfrm>
        </p:spPr>
        <p:txBody>
          <a:bodyPr/>
          <a:lstStyle/>
          <a:p>
            <a:r>
              <a:rPr lang="en-US" dirty="0"/>
              <a:t>Dr Petrucci’s slides - “Intro to x86-64”</a:t>
            </a:r>
          </a:p>
        </p:txBody>
      </p:sp>
    </p:spTree>
    <p:extLst>
      <p:ext uri="{BB962C8B-B14F-4D97-AF65-F5344CB8AC3E}">
        <p14:creationId xmlns:p14="http://schemas.microsoft.com/office/powerpoint/2010/main" val="139591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EDCB-6DAC-46C8-A1CD-EDC6AE5C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76FAE-60C7-4E8A-8CA6-E93F4C66B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 or Load effective address</a:t>
            </a:r>
          </a:p>
          <a:p>
            <a:pPr lvl="1"/>
            <a:r>
              <a:rPr lang="en-US" dirty="0"/>
              <a:t> Does not dereference the source address, it simply calculates its location.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leaq</a:t>
            </a:r>
            <a:r>
              <a:rPr lang="en-US" dirty="0"/>
              <a:t> 0x20(%</a:t>
            </a:r>
            <a:r>
              <a:rPr lang="en-US" dirty="0" err="1"/>
              <a:t>rsp</a:t>
            </a:r>
            <a:r>
              <a:rPr lang="en-US" dirty="0"/>
              <a:t>), %</a:t>
            </a:r>
            <a:r>
              <a:rPr lang="en-US" dirty="0" err="1"/>
              <a:t>rdi</a:t>
            </a: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# %</a:t>
            </a:r>
            <a:r>
              <a:rPr lang="en-US" dirty="0" err="1">
                <a:solidFill>
                  <a:srgbClr val="FF0000"/>
                </a:solidFill>
              </a:rPr>
              <a:t>rdi</a:t>
            </a:r>
            <a:r>
              <a:rPr lang="en-US" dirty="0">
                <a:solidFill>
                  <a:srgbClr val="FF0000"/>
                </a:solidFill>
              </a:rPr>
              <a:t> = %</a:t>
            </a:r>
            <a:r>
              <a:rPr lang="en-US" dirty="0" err="1">
                <a:solidFill>
                  <a:srgbClr val="FF0000"/>
                </a:solidFill>
              </a:rPr>
              <a:t>rsp</a:t>
            </a:r>
            <a:r>
              <a:rPr lang="en-US" dirty="0">
                <a:solidFill>
                  <a:srgbClr val="FF0000"/>
                </a:solidFill>
              </a:rPr>
              <a:t> + 0x20 (no dereference!)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leaq</a:t>
            </a:r>
            <a:r>
              <a:rPr lang="en-US" dirty="0"/>
              <a:t> (%rdi,%rdx,1), %</a:t>
            </a:r>
            <a:r>
              <a:rPr lang="en-US" dirty="0" err="1"/>
              <a:t>rax</a:t>
            </a: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# %</a:t>
            </a:r>
            <a:r>
              <a:rPr lang="en-US" dirty="0" err="1">
                <a:solidFill>
                  <a:srgbClr val="FF0000"/>
                </a:solidFill>
              </a:rPr>
              <a:t>rax</a:t>
            </a:r>
            <a:r>
              <a:rPr lang="en-US" dirty="0">
                <a:solidFill>
                  <a:srgbClr val="FF0000"/>
                </a:solidFill>
              </a:rPr>
              <a:t> = %</a:t>
            </a:r>
            <a:r>
              <a:rPr lang="en-US" dirty="0" err="1">
                <a:solidFill>
                  <a:srgbClr val="FF0000"/>
                </a:solidFill>
              </a:rPr>
              <a:t>rdi</a:t>
            </a:r>
            <a:r>
              <a:rPr lang="en-US" dirty="0">
                <a:solidFill>
                  <a:srgbClr val="FF0000"/>
                </a:solidFill>
              </a:rPr>
              <a:t> + %</a:t>
            </a:r>
            <a:r>
              <a:rPr lang="en-US" dirty="0" err="1">
                <a:solidFill>
                  <a:srgbClr val="FF0000"/>
                </a:solidFill>
              </a:rPr>
              <a:t>rdx</a:t>
            </a:r>
            <a:r>
              <a:rPr lang="en-US" dirty="0">
                <a:solidFill>
                  <a:srgbClr val="FF0000"/>
                </a:solidFill>
              </a:rPr>
              <a:t> * 1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6D6B53E-310E-4173-8C78-6BFB9586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0095" y="6367328"/>
            <a:ext cx="5691809" cy="365125"/>
          </a:xfrm>
        </p:spPr>
        <p:txBody>
          <a:bodyPr/>
          <a:lstStyle/>
          <a:p>
            <a:r>
              <a:rPr lang="en-US" dirty="0"/>
              <a:t>https://web.stanford.edu/class/archive/cs/cs107/cs107.1212/guide/x86-64.html</a:t>
            </a:r>
          </a:p>
        </p:txBody>
      </p:sp>
    </p:spTree>
    <p:extLst>
      <p:ext uri="{BB962C8B-B14F-4D97-AF65-F5344CB8AC3E}">
        <p14:creationId xmlns:p14="http://schemas.microsoft.com/office/powerpoint/2010/main" val="406518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447D-F6D4-4578-A4F7-99883159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6373F-E90F-4FE7-B725-3C891EFEB9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compound(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y) 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{   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    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*t3 = &amp;y;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    *t3 = *t3 + *t3;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    return *t3;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34050B-49F1-479C-A80B-76F29D93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4757" y="1825625"/>
            <a:ext cx="621195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_________________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ret</a:t>
            </a:r>
          </a:p>
        </p:txBody>
      </p:sp>
    </p:spTree>
    <p:extLst>
      <p:ext uri="{BB962C8B-B14F-4D97-AF65-F5344CB8AC3E}">
        <p14:creationId xmlns:p14="http://schemas.microsoft.com/office/powerpoint/2010/main" val="71836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447D-F6D4-4578-A4F7-99883159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6373F-E90F-4FE7-B725-3C891EFEB9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compound(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y) 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{   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    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*t3 = &amp;y;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    *t3 = *t3 + *t3;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    return *t3;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34050B-49F1-479C-A80B-76F29D93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4757" y="1825625"/>
            <a:ext cx="621195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leal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(%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rdi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,%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rdi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), 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eax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ret</a:t>
            </a:r>
          </a:p>
        </p:txBody>
      </p:sp>
    </p:spTree>
    <p:extLst>
      <p:ext uri="{BB962C8B-B14F-4D97-AF65-F5344CB8AC3E}">
        <p14:creationId xmlns:p14="http://schemas.microsoft.com/office/powerpoint/2010/main" val="3574125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94C4-73B6-4F7B-9464-9E1A2D97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AEAD-6E72-4CBF-A058-2E2010E617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compound(int x, int y)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int a[2] = {x, y};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int z = a[0];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int y1 = z + a[1];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int *y2 = &amp;y1;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*y2;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CC955-36AA-46F8-9A52-521659E37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13783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_________________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713598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94C4-73B6-4F7B-9464-9E1A2D97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AEAD-6E72-4CBF-A058-2E2010E617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compound(int x, int y)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int a[2] = {x, y};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int z = a[0];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int y1 = z + a[1];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int *y2 = &amp;y1;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*y2;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CC955-36AA-46F8-9A52-521659E37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13783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leal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(%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rdi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,%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rsi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), 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eax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1011894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A207-5D92-423C-863A-C9EA611D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8853-09DC-4903-B1AC-5ED1C3DC3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749" y="1812511"/>
            <a:ext cx="643061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long compound(long *</a:t>
            </a:r>
            <a:r>
              <a:rPr lang="fr-FR" dirty="0" err="1">
                <a:latin typeface="Consolas" panose="020B0609020204030204" pitchFamily="49" charset="0"/>
              </a:rPr>
              <a:t>xp</a:t>
            </a:r>
            <a:r>
              <a:rPr lang="fr-FR" dirty="0">
                <a:latin typeface="Consolas" panose="020B0609020204030204" pitchFamily="49" charset="0"/>
              </a:rPr>
              <a:t>, long *</a:t>
            </a:r>
            <a:r>
              <a:rPr lang="fr-FR" dirty="0" err="1">
                <a:latin typeface="Consolas" panose="020B0609020204030204" pitchFamily="49" charset="0"/>
              </a:rPr>
              <a:t>yp</a:t>
            </a:r>
            <a:r>
              <a:rPr lang="fr-FR" dirty="0">
                <a:latin typeface="Consolas" panose="020B0609020204030204" pitchFamily="49" charset="0"/>
              </a:rPr>
              <a:t>, long *</a:t>
            </a:r>
            <a:r>
              <a:rPr lang="fr-FR" dirty="0" err="1">
                <a:latin typeface="Consolas" panose="020B0609020204030204" pitchFamily="49" charset="0"/>
              </a:rPr>
              <a:t>zp</a:t>
            </a:r>
            <a:r>
              <a:rPr lang="fr-F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fr-FR" dirty="0">
                <a:highlight>
                  <a:srgbClr val="FFFF00"/>
                </a:highlight>
                <a:latin typeface="Consolas" panose="020B0609020204030204" pitchFamily="49" charset="0"/>
              </a:rPr>
              <a:t>    long t0 = *</a:t>
            </a:r>
            <a:r>
              <a:rPr lang="fr-FR" dirty="0" err="1">
                <a:highlight>
                  <a:srgbClr val="FFFF00"/>
                </a:highlight>
                <a:latin typeface="Consolas" panose="020B0609020204030204" pitchFamily="49" charset="0"/>
              </a:rPr>
              <a:t>xp</a:t>
            </a:r>
            <a:r>
              <a:rPr lang="fr-FR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highlight>
                  <a:srgbClr val="FFFF00"/>
                </a:highlight>
                <a:latin typeface="Consolas" panose="020B0609020204030204" pitchFamily="49" charset="0"/>
              </a:rPr>
              <a:t>    long t1 = *</a:t>
            </a:r>
            <a:r>
              <a:rPr lang="fr-FR" dirty="0" err="1">
                <a:highlight>
                  <a:srgbClr val="FFFF00"/>
                </a:highlight>
                <a:latin typeface="Consolas" panose="020B0609020204030204" pitchFamily="49" charset="0"/>
              </a:rPr>
              <a:t>yp</a:t>
            </a:r>
            <a:r>
              <a:rPr lang="fr-FR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highlight>
                  <a:srgbClr val="FFFF00"/>
                </a:highlight>
                <a:latin typeface="Consolas" panose="020B0609020204030204" pitchFamily="49" charset="0"/>
              </a:rPr>
              <a:t>    long t10 = *</a:t>
            </a:r>
            <a:r>
              <a:rPr lang="fr-FR" dirty="0" err="1">
                <a:highlight>
                  <a:srgbClr val="FFFF00"/>
                </a:highlight>
                <a:latin typeface="Consolas" panose="020B0609020204030204" pitchFamily="49" charset="0"/>
              </a:rPr>
              <a:t>zp</a:t>
            </a:r>
            <a:r>
              <a:rPr lang="fr-FR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highlight>
                  <a:srgbClr val="FFFF00"/>
                </a:highlight>
                <a:latin typeface="Consolas" panose="020B0609020204030204" pitchFamily="49" charset="0"/>
              </a:rPr>
              <a:t>    long t15 = 15;</a:t>
            </a:r>
          </a:p>
          <a:p>
            <a:pPr marL="0" indent="0">
              <a:buNone/>
            </a:pPr>
            <a:r>
              <a:rPr lang="fr-FR" dirty="0">
                <a:highlight>
                  <a:srgbClr val="FFFF00"/>
                </a:highlight>
                <a:latin typeface="Consolas" panose="020B0609020204030204" pitchFamily="49" charset="0"/>
              </a:rPr>
              <a:t>    long t2 = t0 + t1 + t10 - t15;</a:t>
            </a:r>
          </a:p>
          <a:p>
            <a:pPr marL="0" indent="0">
              <a:buNone/>
            </a:pPr>
            <a:r>
              <a:rPr lang="fr-FR" dirty="0">
                <a:highlight>
                  <a:srgbClr val="FFFF00"/>
                </a:highlight>
                <a:latin typeface="Consolas" panose="020B0609020204030204" pitchFamily="49" charset="0"/>
              </a:rPr>
              <a:t>    long t3 = t2 + t2;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    return t2;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7797D7-366C-4C17-9BED-2B159CB476B2}"/>
              </a:ext>
            </a:extLst>
          </p:cNvPr>
          <p:cNvSpPr txBox="1">
            <a:spLocks/>
          </p:cNvSpPr>
          <p:nvPr/>
        </p:nvSpPr>
        <p:spPr>
          <a:xfrm>
            <a:off x="5536096" y="2287036"/>
            <a:ext cx="6009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movq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(%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rsi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), 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rax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addq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(%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rdi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), 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rax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addq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(%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rdx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), 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rax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subq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$15, 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rax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	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1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EB5-9FDB-475D-B420-E249106E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2E62-F33C-4975-BBFD-9A1FFF6EB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722" y="1822450"/>
            <a:ext cx="4678017" cy="17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pointer1(int *x)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return *(x+1);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2DD88-BEF5-4F6A-9824-87E41D545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200" dirty="0">
                <a:latin typeface="Consolas" panose="020B0609020204030204" pitchFamily="49" charset="0"/>
              </a:rPr>
              <a:t>pointer1(int*):</a:t>
            </a:r>
          </a:p>
          <a:p>
            <a:pPr marL="0" indent="0">
              <a:buNone/>
            </a:pPr>
            <a:r>
              <a:rPr lang="da-DK" sz="2200" dirty="0">
                <a:latin typeface="Consolas" panose="020B0609020204030204" pitchFamily="49" charset="0"/>
              </a:rPr>
              <a:t>        ____________________</a:t>
            </a:r>
          </a:p>
          <a:p>
            <a:pPr marL="0" indent="0">
              <a:buNone/>
            </a:pPr>
            <a:r>
              <a:rPr lang="da-DK" sz="2200" dirty="0">
                <a:latin typeface="Consolas" panose="020B0609020204030204" pitchFamily="49" charset="0"/>
              </a:rPr>
              <a:t>        ret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F7E9DF8-6523-4128-BF15-AB03420B58CC}"/>
              </a:ext>
            </a:extLst>
          </p:cNvPr>
          <p:cNvSpPr/>
          <p:nvPr/>
        </p:nvSpPr>
        <p:spPr>
          <a:xfrm>
            <a:off x="5118652" y="2453377"/>
            <a:ext cx="596348" cy="34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EEFB82-F6F5-4338-A168-C9A0296D01C1}"/>
              </a:ext>
            </a:extLst>
          </p:cNvPr>
          <p:cNvSpPr txBox="1">
            <a:spLocks/>
          </p:cNvSpPr>
          <p:nvPr/>
        </p:nvSpPr>
        <p:spPr>
          <a:xfrm>
            <a:off x="589722" y="3716613"/>
            <a:ext cx="4678017" cy="176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int* pointer2(int **x)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 return *(x+1);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0F61F16-252A-4EEA-AB6B-5613352A8C13}"/>
              </a:ext>
            </a:extLst>
          </p:cNvPr>
          <p:cNvSpPr txBox="1">
            <a:spLocks/>
          </p:cNvSpPr>
          <p:nvPr/>
        </p:nvSpPr>
        <p:spPr>
          <a:xfrm>
            <a:off x="6172200" y="3719788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200" dirty="0">
                <a:latin typeface="Consolas" panose="020B0609020204030204" pitchFamily="49" charset="0"/>
              </a:rPr>
              <a:t>pointer2(int*):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2200" dirty="0">
                <a:latin typeface="Consolas" panose="020B0609020204030204" pitchFamily="49" charset="0"/>
              </a:rPr>
              <a:t>        ____________________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2200" dirty="0">
                <a:latin typeface="Consolas" panose="020B0609020204030204" pitchFamily="49" charset="0"/>
              </a:rPr>
              <a:t>        ret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9FFF538-7542-423A-B266-61B890E8D777}"/>
              </a:ext>
            </a:extLst>
          </p:cNvPr>
          <p:cNvSpPr/>
          <p:nvPr/>
        </p:nvSpPr>
        <p:spPr>
          <a:xfrm>
            <a:off x="5118652" y="4521475"/>
            <a:ext cx="596348" cy="34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8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F3C5-2CE5-40E8-AEA1-F8B8214E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6092-7DC3-4E9F-B89C-DE88B5C8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x86-64 </a:t>
            </a:r>
          </a:p>
          <a:p>
            <a:pPr lvl="1"/>
            <a:r>
              <a:rPr lang="en-US" dirty="0"/>
              <a:t>Concepts</a:t>
            </a:r>
          </a:p>
          <a:p>
            <a:pPr lvl="1"/>
            <a:r>
              <a:rPr lang="en-US" dirty="0"/>
              <a:t>Exercises</a:t>
            </a:r>
          </a:p>
          <a:p>
            <a:pPr lvl="1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3267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EB5-9FDB-475D-B420-E249106E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2E62-F33C-4975-BBFD-9A1FFF6EB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722" y="1822450"/>
            <a:ext cx="4678017" cy="17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pointer1(int *x)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return *(x+1);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2DD88-BEF5-4F6A-9824-87E41D545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200" dirty="0">
                <a:latin typeface="Consolas" panose="020B0609020204030204" pitchFamily="49" charset="0"/>
              </a:rPr>
              <a:t>pointer1(int*):</a:t>
            </a:r>
          </a:p>
          <a:p>
            <a:pPr marL="0" indent="0">
              <a:buNone/>
            </a:pPr>
            <a:r>
              <a:rPr lang="da-DK" sz="2200" dirty="0">
                <a:latin typeface="Consolas" panose="020B0609020204030204" pitchFamily="49" charset="0"/>
              </a:rPr>
              <a:t>        </a:t>
            </a:r>
            <a:r>
              <a:rPr lang="da-DK" sz="2200" dirty="0">
                <a:highlight>
                  <a:srgbClr val="FFFF00"/>
                </a:highlight>
                <a:latin typeface="Consolas" panose="020B0609020204030204" pitchFamily="49" charset="0"/>
              </a:rPr>
              <a:t>movl    4(%rdi), %eax</a:t>
            </a:r>
          </a:p>
          <a:p>
            <a:pPr marL="0" indent="0">
              <a:buNone/>
            </a:pPr>
            <a:r>
              <a:rPr lang="da-DK" sz="2200" dirty="0">
                <a:latin typeface="Consolas" panose="020B0609020204030204" pitchFamily="49" charset="0"/>
              </a:rPr>
              <a:t>        ret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F7E9DF8-6523-4128-BF15-AB03420B58CC}"/>
              </a:ext>
            </a:extLst>
          </p:cNvPr>
          <p:cNvSpPr/>
          <p:nvPr/>
        </p:nvSpPr>
        <p:spPr>
          <a:xfrm>
            <a:off x="5118652" y="2453377"/>
            <a:ext cx="596348" cy="34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FD1A8F-5E45-4CAA-B68D-439AAF88EF98}"/>
              </a:ext>
            </a:extLst>
          </p:cNvPr>
          <p:cNvSpPr txBox="1">
            <a:spLocks/>
          </p:cNvSpPr>
          <p:nvPr/>
        </p:nvSpPr>
        <p:spPr>
          <a:xfrm>
            <a:off x="589722" y="3716613"/>
            <a:ext cx="4678017" cy="176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int* pointer2(int **x)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 return *(x+1);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9DDF977-EDBD-4AE1-94DE-58BC474C442B}"/>
              </a:ext>
            </a:extLst>
          </p:cNvPr>
          <p:cNvSpPr txBox="1">
            <a:spLocks/>
          </p:cNvSpPr>
          <p:nvPr/>
        </p:nvSpPr>
        <p:spPr>
          <a:xfrm>
            <a:off x="6172200" y="3719788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200" dirty="0">
                <a:latin typeface="Consolas" panose="020B0609020204030204" pitchFamily="49" charset="0"/>
              </a:rPr>
              <a:t>pointer2(int*):</a:t>
            </a:r>
          </a:p>
          <a:p>
            <a:pPr marL="0" indent="0">
              <a:buNone/>
            </a:pPr>
            <a:r>
              <a:rPr lang="da-DK" sz="2200" dirty="0">
                <a:latin typeface="Consolas" panose="020B0609020204030204" pitchFamily="49" charset="0"/>
              </a:rPr>
              <a:t>        </a:t>
            </a:r>
            <a:r>
              <a:rPr lang="da-DK" sz="2200" dirty="0">
                <a:highlight>
                  <a:srgbClr val="FFFF00"/>
                </a:highlight>
                <a:latin typeface="Consolas" panose="020B0609020204030204" pitchFamily="49" charset="0"/>
              </a:rPr>
              <a:t>movq    8(%rdi), %rax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2200" dirty="0">
                <a:latin typeface="Consolas" panose="020B0609020204030204" pitchFamily="49" charset="0"/>
              </a:rPr>
              <a:t>        ret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6B28C3B-84DC-4A28-B80A-AA5EC626C34F}"/>
              </a:ext>
            </a:extLst>
          </p:cNvPr>
          <p:cNvSpPr/>
          <p:nvPr/>
        </p:nvSpPr>
        <p:spPr>
          <a:xfrm>
            <a:off x="5118652" y="4521475"/>
            <a:ext cx="596348" cy="34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CA57-CA64-4410-9914-A1F3D01C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29"/>
            <a:ext cx="10515600" cy="1325563"/>
          </a:xfrm>
        </p:spPr>
        <p:txBody>
          <a:bodyPr/>
          <a:lstStyle/>
          <a:p>
            <a:r>
              <a:rPr lang="en-US" dirty="0"/>
              <a:t>What is the C equivalent?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CEBD-0832-43CF-987E-CC1771719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02726" y="2060815"/>
            <a:ext cx="4343399" cy="3820353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arith</a:t>
            </a:r>
            <a:r>
              <a:rPr lang="en-US" sz="2600" dirty="0">
                <a:latin typeface="Consolas" panose="020B0609020204030204" pitchFamily="49" charset="0"/>
              </a:rPr>
              <a:t>(int x, int y, int z)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ecx</a:t>
            </a:r>
            <a:r>
              <a:rPr lang="en-US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edi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ecx</a:t>
            </a:r>
            <a:r>
              <a:rPr lang="en-US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ecx</a:t>
            </a:r>
            <a:r>
              <a:rPr lang="en-US" sz="2600" dirty="0">
                <a:latin typeface="Consolas" panose="020B0609020204030204" pitchFamily="49" charset="0"/>
              </a:rPr>
              <a:t> * </a:t>
            </a:r>
            <a:r>
              <a:rPr lang="en-US" sz="2600" dirty="0" err="1">
                <a:latin typeface="Consolas" panose="020B0609020204030204" pitchFamily="49" charset="0"/>
              </a:rPr>
              <a:t>esi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edi</a:t>
            </a:r>
            <a:r>
              <a:rPr lang="en-US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edi</a:t>
            </a:r>
            <a:r>
              <a:rPr lang="en-US" sz="2600" dirty="0">
                <a:latin typeface="Consolas" panose="020B0609020204030204" pitchFamily="49" charset="0"/>
              </a:rPr>
              <a:t> * </a:t>
            </a:r>
            <a:r>
              <a:rPr lang="en-US" sz="2600" dirty="0" err="1">
                <a:latin typeface="Consolas" panose="020B0609020204030204" pitchFamily="49" charset="0"/>
              </a:rPr>
              <a:t>edx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esi</a:t>
            </a:r>
            <a:r>
              <a:rPr lang="en-US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esi</a:t>
            </a:r>
            <a:r>
              <a:rPr lang="en-US" sz="2600" dirty="0">
                <a:latin typeface="Consolas" panose="020B0609020204030204" pitchFamily="49" charset="0"/>
              </a:rPr>
              <a:t> * </a:t>
            </a:r>
            <a:r>
              <a:rPr lang="en-US" sz="2600" dirty="0" err="1">
                <a:latin typeface="Consolas" panose="020B0609020204030204" pitchFamily="49" charset="0"/>
              </a:rPr>
              <a:t>edx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eax</a:t>
            </a:r>
            <a:r>
              <a:rPr lang="en-US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edi</a:t>
            </a:r>
            <a:r>
              <a:rPr lang="en-US" sz="2600" dirty="0">
                <a:latin typeface="Consolas" panose="020B0609020204030204" pitchFamily="49" charset="0"/>
              </a:rPr>
              <a:t> + </a:t>
            </a:r>
            <a:r>
              <a:rPr lang="en-US" sz="2600" dirty="0" err="1">
                <a:latin typeface="Consolas" panose="020B0609020204030204" pitchFamily="49" charset="0"/>
              </a:rPr>
              <a:t>ecx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eax</a:t>
            </a:r>
            <a:r>
              <a:rPr lang="en-US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eax</a:t>
            </a:r>
            <a:r>
              <a:rPr lang="en-US" sz="2600" dirty="0">
                <a:latin typeface="Consolas" panose="020B0609020204030204" pitchFamily="49" charset="0"/>
              </a:rPr>
              <a:t> + </a:t>
            </a:r>
            <a:r>
              <a:rPr lang="en-US" sz="2600" dirty="0" err="1">
                <a:latin typeface="Consolas" panose="020B0609020204030204" pitchFamily="49" charset="0"/>
              </a:rPr>
              <a:t>esi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return </a:t>
            </a:r>
            <a:r>
              <a:rPr lang="en-US" sz="2600" dirty="0" err="1">
                <a:latin typeface="Consolas" panose="020B0609020204030204" pitchFamily="49" charset="0"/>
              </a:rPr>
              <a:t>eax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43D99-D528-437F-BA6B-F9E8A3946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331" y="2202345"/>
            <a:ext cx="5390321" cy="3537295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arith</a:t>
            </a:r>
            <a:r>
              <a:rPr lang="en-US" sz="2600" dirty="0">
                <a:latin typeface="Consolas" panose="020B0609020204030204" pitchFamily="49" charset="0"/>
              </a:rPr>
              <a:t>(int, int, int):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</a:t>
            </a:r>
            <a:r>
              <a:rPr lang="en-US" sz="2600" dirty="0" err="1">
                <a:latin typeface="Consolas" panose="020B0609020204030204" pitchFamily="49" charset="0"/>
              </a:rPr>
              <a:t>movl</a:t>
            </a:r>
            <a:r>
              <a:rPr lang="en-US" sz="2600" dirty="0">
                <a:latin typeface="Consolas" panose="020B0609020204030204" pitchFamily="49" charset="0"/>
              </a:rPr>
              <a:t>    %</a:t>
            </a:r>
            <a:r>
              <a:rPr lang="en-US" sz="2600" dirty="0" err="1">
                <a:latin typeface="Consolas" panose="020B0609020204030204" pitchFamily="49" charset="0"/>
              </a:rPr>
              <a:t>edi</a:t>
            </a:r>
            <a:r>
              <a:rPr lang="en-US" sz="2600" dirty="0">
                <a:latin typeface="Consolas" panose="020B0609020204030204" pitchFamily="49" charset="0"/>
              </a:rPr>
              <a:t>, %</a:t>
            </a:r>
            <a:r>
              <a:rPr lang="en-US" sz="2600" dirty="0" err="1">
                <a:latin typeface="Consolas" panose="020B0609020204030204" pitchFamily="49" charset="0"/>
              </a:rPr>
              <a:t>ecx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</a:t>
            </a:r>
            <a:r>
              <a:rPr lang="en-US" sz="2600" dirty="0" err="1">
                <a:latin typeface="Consolas" panose="020B0609020204030204" pitchFamily="49" charset="0"/>
              </a:rPr>
              <a:t>imull</a:t>
            </a:r>
            <a:r>
              <a:rPr lang="en-US" sz="2600" dirty="0">
                <a:latin typeface="Consolas" panose="020B0609020204030204" pitchFamily="49" charset="0"/>
              </a:rPr>
              <a:t>   %</a:t>
            </a:r>
            <a:r>
              <a:rPr lang="en-US" sz="2600" dirty="0" err="1">
                <a:latin typeface="Consolas" panose="020B0609020204030204" pitchFamily="49" charset="0"/>
              </a:rPr>
              <a:t>esi</a:t>
            </a:r>
            <a:r>
              <a:rPr lang="en-US" sz="2600" dirty="0">
                <a:latin typeface="Consolas" panose="020B0609020204030204" pitchFamily="49" charset="0"/>
              </a:rPr>
              <a:t>, %</a:t>
            </a:r>
            <a:r>
              <a:rPr lang="en-US" sz="2600" dirty="0" err="1">
                <a:latin typeface="Consolas" panose="020B0609020204030204" pitchFamily="49" charset="0"/>
              </a:rPr>
              <a:t>ecx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</a:t>
            </a:r>
            <a:r>
              <a:rPr lang="en-US" sz="2600" dirty="0" err="1">
                <a:latin typeface="Consolas" panose="020B0609020204030204" pitchFamily="49" charset="0"/>
              </a:rPr>
              <a:t>imull</a:t>
            </a:r>
            <a:r>
              <a:rPr lang="en-US" sz="2600" dirty="0">
                <a:latin typeface="Consolas" panose="020B0609020204030204" pitchFamily="49" charset="0"/>
              </a:rPr>
              <a:t>   %</a:t>
            </a:r>
            <a:r>
              <a:rPr lang="en-US" sz="2600" dirty="0" err="1">
                <a:latin typeface="Consolas" panose="020B0609020204030204" pitchFamily="49" charset="0"/>
              </a:rPr>
              <a:t>edx</a:t>
            </a:r>
            <a:r>
              <a:rPr lang="en-US" sz="2600" dirty="0">
                <a:latin typeface="Consolas" panose="020B0609020204030204" pitchFamily="49" charset="0"/>
              </a:rPr>
              <a:t>, %</a:t>
            </a:r>
            <a:r>
              <a:rPr lang="en-US" sz="2600" dirty="0" err="1">
                <a:latin typeface="Consolas" panose="020B0609020204030204" pitchFamily="49" charset="0"/>
              </a:rPr>
              <a:t>edi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</a:t>
            </a:r>
            <a:r>
              <a:rPr lang="en-US" sz="2600" dirty="0" err="1">
                <a:latin typeface="Consolas" panose="020B0609020204030204" pitchFamily="49" charset="0"/>
              </a:rPr>
              <a:t>imull</a:t>
            </a:r>
            <a:r>
              <a:rPr lang="en-US" sz="2600" dirty="0">
                <a:latin typeface="Consolas" panose="020B0609020204030204" pitchFamily="49" charset="0"/>
              </a:rPr>
              <a:t>   %</a:t>
            </a:r>
            <a:r>
              <a:rPr lang="en-US" sz="2600" dirty="0" err="1">
                <a:latin typeface="Consolas" panose="020B0609020204030204" pitchFamily="49" charset="0"/>
              </a:rPr>
              <a:t>edx</a:t>
            </a:r>
            <a:r>
              <a:rPr lang="en-US" sz="2600" dirty="0">
                <a:latin typeface="Consolas" panose="020B0609020204030204" pitchFamily="49" charset="0"/>
              </a:rPr>
              <a:t>, %</a:t>
            </a:r>
            <a:r>
              <a:rPr lang="en-US" sz="2600" dirty="0" err="1">
                <a:latin typeface="Consolas" panose="020B0609020204030204" pitchFamily="49" charset="0"/>
              </a:rPr>
              <a:t>esi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</a:t>
            </a:r>
            <a:r>
              <a:rPr lang="en-US" sz="2600" dirty="0" err="1">
                <a:latin typeface="Consolas" panose="020B0609020204030204" pitchFamily="49" charset="0"/>
              </a:rPr>
              <a:t>leal</a:t>
            </a:r>
            <a:r>
              <a:rPr lang="en-US" sz="2600" dirty="0">
                <a:latin typeface="Consolas" panose="020B0609020204030204" pitchFamily="49" charset="0"/>
              </a:rPr>
              <a:t>    (%</a:t>
            </a:r>
            <a:r>
              <a:rPr lang="en-US" sz="2600" dirty="0" err="1">
                <a:latin typeface="Consolas" panose="020B0609020204030204" pitchFamily="49" charset="0"/>
              </a:rPr>
              <a:t>rcx</a:t>
            </a:r>
            <a:r>
              <a:rPr lang="en-US" sz="2600" dirty="0">
                <a:latin typeface="Consolas" panose="020B0609020204030204" pitchFamily="49" charset="0"/>
              </a:rPr>
              <a:t>,%</a:t>
            </a:r>
            <a:r>
              <a:rPr lang="en-US" sz="2600" dirty="0" err="1">
                <a:latin typeface="Consolas" panose="020B0609020204030204" pitchFamily="49" charset="0"/>
              </a:rPr>
              <a:t>rdi</a:t>
            </a:r>
            <a:r>
              <a:rPr lang="en-US" sz="2600" dirty="0">
                <a:latin typeface="Consolas" panose="020B0609020204030204" pitchFamily="49" charset="0"/>
              </a:rPr>
              <a:t>), %</a:t>
            </a:r>
            <a:r>
              <a:rPr lang="en-US" sz="2600" dirty="0" err="1">
                <a:latin typeface="Consolas" panose="020B0609020204030204" pitchFamily="49" charset="0"/>
              </a:rPr>
              <a:t>eax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</a:t>
            </a:r>
            <a:r>
              <a:rPr lang="en-US" sz="2600" dirty="0" err="1">
                <a:latin typeface="Consolas" panose="020B0609020204030204" pitchFamily="49" charset="0"/>
              </a:rPr>
              <a:t>addl</a:t>
            </a:r>
            <a:r>
              <a:rPr lang="en-US" sz="2600" dirty="0">
                <a:latin typeface="Consolas" panose="020B0609020204030204" pitchFamily="49" charset="0"/>
              </a:rPr>
              <a:t>    %</a:t>
            </a:r>
            <a:r>
              <a:rPr lang="en-US" sz="2600" dirty="0" err="1">
                <a:latin typeface="Consolas" panose="020B0609020204030204" pitchFamily="49" charset="0"/>
              </a:rPr>
              <a:t>esi</a:t>
            </a:r>
            <a:r>
              <a:rPr lang="en-US" sz="2600" dirty="0">
                <a:latin typeface="Consolas" panose="020B0609020204030204" pitchFamily="49" charset="0"/>
              </a:rPr>
              <a:t>, %</a:t>
            </a:r>
            <a:r>
              <a:rPr lang="en-US" sz="2600" dirty="0" err="1">
                <a:latin typeface="Consolas" panose="020B0609020204030204" pitchFamily="49" charset="0"/>
              </a:rPr>
              <a:t>eax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ret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72263-CB15-4425-A147-6F2441112345}"/>
              </a:ext>
            </a:extLst>
          </p:cNvPr>
          <p:cNvSpPr txBox="1"/>
          <p:nvPr/>
        </p:nvSpPr>
        <p:spPr>
          <a:xfrm>
            <a:off x="490331" y="1833013"/>
            <a:ext cx="159026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x86-64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C38A55-9373-4F37-9FE0-6152CFBE02DF}"/>
              </a:ext>
            </a:extLst>
          </p:cNvPr>
          <p:cNvSpPr txBox="1"/>
          <p:nvPr/>
        </p:nvSpPr>
        <p:spPr>
          <a:xfrm>
            <a:off x="6902726" y="1680995"/>
            <a:ext cx="284756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Intermediate Pseudo Code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26CA25F-FA44-46E7-9D1A-CEC090828FC6}"/>
              </a:ext>
            </a:extLst>
          </p:cNvPr>
          <p:cNvSpPr/>
          <p:nvPr/>
        </p:nvSpPr>
        <p:spPr>
          <a:xfrm>
            <a:off x="5988326" y="3627783"/>
            <a:ext cx="806726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AA1D-313E-42AD-8FF9-CC240007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 equivalent?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2245A-1CFD-4174-9869-029F8984C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343" y="2100571"/>
            <a:ext cx="4343399" cy="3820353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arith</a:t>
            </a:r>
            <a:r>
              <a:rPr lang="en-US" sz="2600" dirty="0">
                <a:latin typeface="Consolas" panose="020B0609020204030204" pitchFamily="49" charset="0"/>
              </a:rPr>
              <a:t>(int x, int y, int z)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ecx</a:t>
            </a:r>
            <a:r>
              <a:rPr lang="en-US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edi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ecx</a:t>
            </a:r>
            <a:r>
              <a:rPr lang="en-US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ecx</a:t>
            </a:r>
            <a:r>
              <a:rPr lang="en-US" sz="2600" dirty="0">
                <a:latin typeface="Consolas" panose="020B0609020204030204" pitchFamily="49" charset="0"/>
              </a:rPr>
              <a:t> * </a:t>
            </a:r>
            <a:r>
              <a:rPr lang="en-US" sz="2600" dirty="0" err="1">
                <a:latin typeface="Consolas" panose="020B0609020204030204" pitchFamily="49" charset="0"/>
              </a:rPr>
              <a:t>esi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edi</a:t>
            </a:r>
            <a:r>
              <a:rPr lang="en-US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edi</a:t>
            </a:r>
            <a:r>
              <a:rPr lang="en-US" sz="2600" dirty="0">
                <a:latin typeface="Consolas" panose="020B0609020204030204" pitchFamily="49" charset="0"/>
              </a:rPr>
              <a:t> * </a:t>
            </a:r>
            <a:r>
              <a:rPr lang="en-US" sz="2600" dirty="0" err="1">
                <a:latin typeface="Consolas" panose="020B0609020204030204" pitchFamily="49" charset="0"/>
              </a:rPr>
              <a:t>edx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esi</a:t>
            </a:r>
            <a:r>
              <a:rPr lang="en-US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esi</a:t>
            </a:r>
            <a:r>
              <a:rPr lang="en-US" sz="2600" dirty="0">
                <a:latin typeface="Consolas" panose="020B0609020204030204" pitchFamily="49" charset="0"/>
              </a:rPr>
              <a:t> * </a:t>
            </a:r>
            <a:r>
              <a:rPr lang="en-US" sz="2600" dirty="0" err="1">
                <a:latin typeface="Consolas" panose="020B0609020204030204" pitchFamily="49" charset="0"/>
              </a:rPr>
              <a:t>edx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eax</a:t>
            </a:r>
            <a:r>
              <a:rPr lang="en-US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edi</a:t>
            </a:r>
            <a:r>
              <a:rPr lang="en-US" sz="2600" dirty="0">
                <a:latin typeface="Consolas" panose="020B0609020204030204" pitchFamily="49" charset="0"/>
              </a:rPr>
              <a:t> + </a:t>
            </a:r>
            <a:r>
              <a:rPr lang="en-US" sz="2600" dirty="0" err="1">
                <a:latin typeface="Consolas" panose="020B0609020204030204" pitchFamily="49" charset="0"/>
              </a:rPr>
              <a:t>ecx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eax</a:t>
            </a:r>
            <a:r>
              <a:rPr lang="en-US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eax</a:t>
            </a:r>
            <a:r>
              <a:rPr lang="en-US" sz="2600" dirty="0">
                <a:latin typeface="Consolas" panose="020B0609020204030204" pitchFamily="49" charset="0"/>
              </a:rPr>
              <a:t> + </a:t>
            </a:r>
            <a:r>
              <a:rPr lang="en-US" sz="2600" dirty="0" err="1">
                <a:latin typeface="Consolas" panose="020B0609020204030204" pitchFamily="49" charset="0"/>
              </a:rPr>
              <a:t>esi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return </a:t>
            </a:r>
            <a:r>
              <a:rPr lang="en-US" sz="2600" dirty="0" err="1">
                <a:latin typeface="Consolas" panose="020B0609020204030204" pitchFamily="49" charset="0"/>
              </a:rPr>
              <a:t>eax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1BC95-590F-41C9-9010-350F6C5664C7}"/>
              </a:ext>
            </a:extLst>
          </p:cNvPr>
          <p:cNvSpPr txBox="1"/>
          <p:nvPr/>
        </p:nvSpPr>
        <p:spPr>
          <a:xfrm>
            <a:off x="760343" y="1731877"/>
            <a:ext cx="292707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Intermediate Pseudo Code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D3B793-900B-4A8A-983B-0C798E8F0610}"/>
              </a:ext>
            </a:extLst>
          </p:cNvPr>
          <p:cNvSpPr/>
          <p:nvPr/>
        </p:nvSpPr>
        <p:spPr>
          <a:xfrm>
            <a:off x="5289274" y="3429000"/>
            <a:ext cx="806726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8E4DF8-C492-48B1-AE15-F9A9EF62E2BB}"/>
              </a:ext>
            </a:extLst>
          </p:cNvPr>
          <p:cNvSpPr txBox="1">
            <a:spLocks/>
          </p:cNvSpPr>
          <p:nvPr/>
        </p:nvSpPr>
        <p:spPr>
          <a:xfrm>
            <a:off x="6727134" y="2100570"/>
            <a:ext cx="4626666" cy="38203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 err="1">
                <a:latin typeface="Consolas" panose="020B0609020204030204" pitchFamily="49" charset="0"/>
              </a:rPr>
              <a:t>arith</a:t>
            </a:r>
            <a:r>
              <a:rPr lang="en-US" sz="2600" dirty="0">
                <a:latin typeface="Consolas" panose="020B0609020204030204" pitchFamily="49" charset="0"/>
              </a:rPr>
              <a:t>(int x, int y, int z)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ecx</a:t>
            </a:r>
            <a:r>
              <a:rPr lang="en-US" sz="2600" dirty="0">
                <a:latin typeface="Consolas" panose="020B0609020204030204" pitchFamily="49" charset="0"/>
              </a:rPr>
              <a:t> =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ecx</a:t>
            </a:r>
            <a:r>
              <a:rPr lang="en-US" sz="2600" dirty="0">
                <a:latin typeface="Consolas" panose="020B0609020204030204" pitchFamily="49" charset="0"/>
              </a:rPr>
              <a:t> = x * 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edi</a:t>
            </a:r>
            <a:r>
              <a:rPr lang="en-US" sz="2600" dirty="0">
                <a:latin typeface="Consolas" panose="020B0609020204030204" pitchFamily="49" charset="0"/>
              </a:rPr>
              <a:t> = x * 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esi</a:t>
            </a:r>
            <a:r>
              <a:rPr lang="en-US" sz="2600" dirty="0">
                <a:latin typeface="Consolas" panose="020B0609020204030204" pitchFamily="49" charset="0"/>
              </a:rPr>
              <a:t> = y * 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eax</a:t>
            </a:r>
            <a:r>
              <a:rPr lang="en-US" sz="2600" dirty="0">
                <a:latin typeface="Consolas" panose="020B0609020204030204" pitchFamily="49" charset="0"/>
              </a:rPr>
              <a:t> = x * z + x * 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eax</a:t>
            </a:r>
            <a:r>
              <a:rPr lang="en-US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eax</a:t>
            </a:r>
            <a:r>
              <a:rPr lang="en-US" sz="2600" dirty="0">
                <a:latin typeface="Consolas" panose="020B0609020204030204" pitchFamily="49" charset="0"/>
              </a:rPr>
              <a:t> + y * 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	return </a:t>
            </a:r>
            <a:r>
              <a:rPr lang="en-US" sz="2600" dirty="0" err="1">
                <a:latin typeface="Consolas" panose="020B0609020204030204" pitchFamily="49" charset="0"/>
              </a:rPr>
              <a:t>eax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802C6-DF40-4D3D-AB8F-0A040E4B98B7}"/>
              </a:ext>
            </a:extLst>
          </p:cNvPr>
          <p:cNvSpPr txBox="1"/>
          <p:nvPr/>
        </p:nvSpPr>
        <p:spPr>
          <a:xfrm>
            <a:off x="6727134" y="1710963"/>
            <a:ext cx="292707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Intermediate Pseudo Code 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B7E877-5CC7-480C-A746-55DF9BFDEC1A}"/>
              </a:ext>
            </a:extLst>
          </p:cNvPr>
          <p:cNvSpPr txBox="1">
            <a:spLocks/>
          </p:cNvSpPr>
          <p:nvPr/>
        </p:nvSpPr>
        <p:spPr>
          <a:xfrm>
            <a:off x="760343" y="2100570"/>
            <a:ext cx="4343399" cy="38203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>
                <a:latin typeface="Consolas" panose="020B0609020204030204" pitchFamily="49" charset="0"/>
              </a:rPr>
              <a:t>arith(int x, int y, int z)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>
                <a:latin typeface="Consolas" panose="020B0609020204030204" pitchFamily="49" charset="0"/>
              </a:rPr>
              <a:t>	ecx = edi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>
                <a:latin typeface="Consolas" panose="020B0609020204030204" pitchFamily="49" charset="0"/>
              </a:rPr>
              <a:t>	ecx = ecx * esi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>
                <a:latin typeface="Consolas" panose="020B0609020204030204" pitchFamily="49" charset="0"/>
              </a:rPr>
              <a:t>	edi = edi * edx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>
                <a:latin typeface="Consolas" panose="020B0609020204030204" pitchFamily="49" charset="0"/>
              </a:rPr>
              <a:t>	esi = esi * edx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>
                <a:latin typeface="Consolas" panose="020B0609020204030204" pitchFamily="49" charset="0"/>
              </a:rPr>
              <a:t>	eax = edi + ecx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>
                <a:latin typeface="Consolas" panose="020B0609020204030204" pitchFamily="49" charset="0"/>
              </a:rPr>
              <a:t>	eax = eax + esi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>
                <a:latin typeface="Consolas" panose="020B0609020204030204" pitchFamily="49" charset="0"/>
              </a:rPr>
              <a:t>	return eax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AA1D-313E-42AD-8FF9-CC240007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77" y="96811"/>
            <a:ext cx="10515600" cy="1325563"/>
          </a:xfrm>
        </p:spPr>
        <p:txBody>
          <a:bodyPr/>
          <a:lstStyle/>
          <a:p>
            <a:r>
              <a:rPr lang="en-US" dirty="0"/>
              <a:t>What is the C equivalent?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D3B793-900B-4A8A-983B-0C798E8F0610}"/>
              </a:ext>
            </a:extLst>
          </p:cNvPr>
          <p:cNvSpPr/>
          <p:nvPr/>
        </p:nvSpPr>
        <p:spPr>
          <a:xfrm>
            <a:off x="5692637" y="3538330"/>
            <a:ext cx="806726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8E4DF8-C492-48B1-AE15-F9A9EF62E2BB}"/>
              </a:ext>
            </a:extLst>
          </p:cNvPr>
          <p:cNvSpPr txBox="1">
            <a:spLocks/>
          </p:cNvSpPr>
          <p:nvPr/>
        </p:nvSpPr>
        <p:spPr>
          <a:xfrm>
            <a:off x="515177" y="2095293"/>
            <a:ext cx="4626666" cy="38203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 err="1">
                <a:latin typeface="Consolas" panose="020B0609020204030204" pitchFamily="49" charset="0"/>
              </a:rPr>
              <a:t>arith</a:t>
            </a:r>
            <a:r>
              <a:rPr lang="en-US" sz="2600" dirty="0">
                <a:latin typeface="Consolas" panose="020B0609020204030204" pitchFamily="49" charset="0"/>
              </a:rPr>
              <a:t>(int x, int y, int z)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ecx</a:t>
            </a:r>
            <a:r>
              <a:rPr lang="en-US" sz="2600" dirty="0">
                <a:latin typeface="Consolas" panose="020B0609020204030204" pitchFamily="49" charset="0"/>
              </a:rPr>
              <a:t> =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ecx</a:t>
            </a:r>
            <a:r>
              <a:rPr lang="en-US" sz="2600" dirty="0">
                <a:latin typeface="Consolas" panose="020B0609020204030204" pitchFamily="49" charset="0"/>
              </a:rPr>
              <a:t> = x * 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edi</a:t>
            </a:r>
            <a:r>
              <a:rPr lang="en-US" sz="2600" dirty="0">
                <a:latin typeface="Consolas" panose="020B0609020204030204" pitchFamily="49" charset="0"/>
              </a:rPr>
              <a:t> = x * 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esi</a:t>
            </a:r>
            <a:r>
              <a:rPr lang="en-US" sz="2600" dirty="0">
                <a:latin typeface="Consolas" panose="020B0609020204030204" pitchFamily="49" charset="0"/>
              </a:rPr>
              <a:t> = y * 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eax</a:t>
            </a:r>
            <a:r>
              <a:rPr lang="en-US" sz="2600" dirty="0">
                <a:latin typeface="Consolas" panose="020B0609020204030204" pitchFamily="49" charset="0"/>
              </a:rPr>
              <a:t> = x * z + x * 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eax</a:t>
            </a:r>
            <a:r>
              <a:rPr lang="en-US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eax</a:t>
            </a:r>
            <a:r>
              <a:rPr lang="en-US" sz="2600" dirty="0">
                <a:latin typeface="Consolas" panose="020B0609020204030204" pitchFamily="49" charset="0"/>
              </a:rPr>
              <a:t> + y * 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	return </a:t>
            </a:r>
            <a:r>
              <a:rPr lang="en-US" sz="2600" dirty="0" err="1">
                <a:latin typeface="Consolas" panose="020B0609020204030204" pitchFamily="49" charset="0"/>
              </a:rPr>
              <a:t>eax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802C6-DF40-4D3D-AB8F-0A040E4B98B7}"/>
              </a:ext>
            </a:extLst>
          </p:cNvPr>
          <p:cNvSpPr txBox="1"/>
          <p:nvPr/>
        </p:nvSpPr>
        <p:spPr>
          <a:xfrm>
            <a:off x="515177" y="1725961"/>
            <a:ext cx="292707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Intermediate Pseudo Code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4528D-277C-4FB8-8132-9959DCD626B6}"/>
              </a:ext>
            </a:extLst>
          </p:cNvPr>
          <p:cNvSpPr txBox="1"/>
          <p:nvPr/>
        </p:nvSpPr>
        <p:spPr>
          <a:xfrm>
            <a:off x="6669157" y="3176704"/>
            <a:ext cx="5307495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arith</a:t>
            </a:r>
            <a:r>
              <a:rPr lang="en-US" sz="2200" dirty="0">
                <a:latin typeface="Consolas" panose="020B0609020204030204" pitchFamily="49" charset="0"/>
              </a:rPr>
              <a:t> (int x, int y, int z)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	return x*y + x*z + y*z;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DD3D5-D59E-46D7-95AF-24860F5393EA}"/>
              </a:ext>
            </a:extLst>
          </p:cNvPr>
          <p:cNvSpPr txBox="1"/>
          <p:nvPr/>
        </p:nvSpPr>
        <p:spPr>
          <a:xfrm>
            <a:off x="6669157" y="2807372"/>
            <a:ext cx="8945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 code</a:t>
            </a:r>
          </a:p>
        </p:txBody>
      </p:sp>
    </p:spTree>
    <p:extLst>
      <p:ext uri="{BB962C8B-B14F-4D97-AF65-F5344CB8AC3E}">
        <p14:creationId xmlns:p14="http://schemas.microsoft.com/office/powerpoint/2010/main" val="383252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086E-C870-404A-B784-BC06FB71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9F15-5990-45A7-BA7A-EB5F409D8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4270" y="1567208"/>
            <a:ext cx="6102626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test</a:t>
            </a:r>
            <a:r>
              <a:rPr lang="en-US" sz="2200" dirty="0">
                <a:latin typeface="Consolas" panose="020B0609020204030204" pitchFamily="49" charset="0"/>
              </a:rPr>
              <a:t>(int *x, int *y, int **z)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eax</a:t>
            </a:r>
            <a:r>
              <a:rPr lang="en-US" sz="2200" dirty="0">
                <a:latin typeface="Consolas" panose="020B0609020204030204" pitchFamily="49" charset="0"/>
              </a:rPr>
              <a:t> = *(y+1)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eax</a:t>
            </a:r>
            <a:r>
              <a:rPr lang="en-US" sz="2200" dirty="0">
                <a:latin typeface="Consolas" panose="020B0609020204030204" pitchFamily="49" charset="0"/>
              </a:rPr>
              <a:t> = *(x+1) + *(y+1)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rdx</a:t>
            </a:r>
            <a:r>
              <a:rPr lang="en-US" sz="2200" dirty="0">
                <a:latin typeface="Consolas" panose="020B0609020204030204" pitchFamily="49" charset="0"/>
              </a:rPr>
              <a:t> = *(z-1)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eax</a:t>
            </a:r>
            <a:r>
              <a:rPr lang="en-US" sz="2200" dirty="0">
                <a:latin typeface="Consolas" panose="020B0609020204030204" pitchFamily="49" charset="0"/>
              </a:rPr>
              <a:t> =  *(x+1) + *(y+1) + **(z-1)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</a:t>
            </a:r>
            <a:r>
              <a:rPr lang="en-US" sz="2400" dirty="0" err="1">
                <a:latin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1B1A1-ADFE-48A4-B6A3-1C1E362D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409" y="1892866"/>
            <a:ext cx="5181600" cy="416667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latin typeface="Consolas" panose="020B0609020204030204" pitchFamily="49" charset="0"/>
              </a:rPr>
              <a:t>(int*, int*, int**):        	</a:t>
            </a:r>
            <a:r>
              <a:rPr lang="en-US" sz="2400" dirty="0" err="1">
                <a:latin typeface="Consolas" panose="020B0609020204030204" pitchFamily="49" charset="0"/>
              </a:rPr>
              <a:t>movl</a:t>
            </a:r>
            <a:r>
              <a:rPr lang="en-US" sz="2400" dirty="0">
                <a:latin typeface="Consolas" panose="020B0609020204030204" pitchFamily="49" charset="0"/>
              </a:rPr>
              <a:t> 4(%</a:t>
            </a:r>
            <a:r>
              <a:rPr lang="en-US" sz="2400" dirty="0" err="1">
                <a:latin typeface="Consolas" panose="020B0609020204030204" pitchFamily="49" charset="0"/>
              </a:rPr>
              <a:t>rsi</a:t>
            </a:r>
            <a:r>
              <a:rPr lang="en-US" sz="2400" dirty="0">
                <a:latin typeface="Consolas" panose="020B0609020204030204" pitchFamily="49" charset="0"/>
              </a:rPr>
              <a:t>), %</a:t>
            </a:r>
            <a:r>
              <a:rPr lang="en-US" sz="2400" dirty="0" err="1">
                <a:latin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addl</a:t>
            </a:r>
            <a:r>
              <a:rPr lang="en-US" sz="2400" dirty="0">
                <a:latin typeface="Consolas" panose="020B0609020204030204" pitchFamily="49" charset="0"/>
              </a:rPr>
              <a:t> 4(%</a:t>
            </a:r>
            <a:r>
              <a:rPr lang="en-US" sz="2400" dirty="0" err="1">
                <a:latin typeface="Consolas" panose="020B0609020204030204" pitchFamily="49" charset="0"/>
              </a:rPr>
              <a:t>rdi</a:t>
            </a:r>
            <a:r>
              <a:rPr lang="en-US" sz="2400" dirty="0">
                <a:latin typeface="Consolas" panose="020B0609020204030204" pitchFamily="49" charset="0"/>
              </a:rPr>
              <a:t>), %</a:t>
            </a:r>
            <a:r>
              <a:rPr lang="en-US" sz="2400" dirty="0" err="1">
                <a:latin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movq</a:t>
            </a:r>
            <a:r>
              <a:rPr lang="en-US" sz="2400" dirty="0">
                <a:latin typeface="Consolas" panose="020B0609020204030204" pitchFamily="49" charset="0"/>
              </a:rPr>
              <a:t> -8(%</a:t>
            </a:r>
            <a:r>
              <a:rPr lang="en-US" sz="2400" dirty="0" err="1">
                <a:latin typeface="Consolas" panose="020B0609020204030204" pitchFamily="49" charset="0"/>
              </a:rPr>
              <a:t>rdx</a:t>
            </a:r>
            <a:r>
              <a:rPr lang="en-US" sz="2400" dirty="0">
                <a:latin typeface="Consolas" panose="020B0609020204030204" pitchFamily="49" charset="0"/>
              </a:rPr>
              <a:t>), %</a:t>
            </a:r>
            <a:r>
              <a:rPr lang="en-US" sz="2400" dirty="0" err="1">
                <a:latin typeface="Consolas" panose="020B0609020204030204" pitchFamily="49" charset="0"/>
              </a:rPr>
              <a:t>rdx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addl</a:t>
            </a:r>
            <a:r>
              <a:rPr lang="en-US" sz="2400" dirty="0">
                <a:latin typeface="Consolas" panose="020B0609020204030204" pitchFamily="49" charset="0"/>
              </a:rPr>
              <a:t> (%</a:t>
            </a:r>
            <a:r>
              <a:rPr lang="en-US" sz="2400" dirty="0" err="1">
                <a:latin typeface="Consolas" panose="020B0609020204030204" pitchFamily="49" charset="0"/>
              </a:rPr>
              <a:t>rdx</a:t>
            </a:r>
            <a:r>
              <a:rPr lang="en-US" sz="2400" dirty="0">
                <a:latin typeface="Consolas" panose="020B0609020204030204" pitchFamily="49" charset="0"/>
              </a:rPr>
              <a:t>), %</a:t>
            </a:r>
            <a:r>
              <a:rPr lang="en-US" sz="2400" dirty="0" err="1">
                <a:latin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7CF8A-2801-4499-82A9-904754A307F3}"/>
              </a:ext>
            </a:extLst>
          </p:cNvPr>
          <p:cNvSpPr txBox="1"/>
          <p:nvPr/>
        </p:nvSpPr>
        <p:spPr>
          <a:xfrm>
            <a:off x="205409" y="1523534"/>
            <a:ext cx="159026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x86-64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56DF9-1008-408D-B5C1-1069CF7EC7EE}"/>
              </a:ext>
            </a:extLst>
          </p:cNvPr>
          <p:cNvSpPr txBox="1"/>
          <p:nvPr/>
        </p:nvSpPr>
        <p:spPr>
          <a:xfrm>
            <a:off x="5834270" y="1197876"/>
            <a:ext cx="264380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Intermediate Pseudocode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AC76922-0A21-4AA1-A79A-8A240DEE0928}"/>
              </a:ext>
            </a:extLst>
          </p:cNvPr>
          <p:cNvSpPr/>
          <p:nvPr/>
        </p:nvSpPr>
        <p:spPr>
          <a:xfrm>
            <a:off x="5207277" y="3597965"/>
            <a:ext cx="806726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086E-C870-404A-B784-BC06FB71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9F15-5990-45A7-BA7A-EB5F409D8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531" y="1875354"/>
            <a:ext cx="6102626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test</a:t>
            </a:r>
            <a:r>
              <a:rPr lang="en-US" sz="2200" dirty="0">
                <a:latin typeface="Consolas" panose="020B0609020204030204" pitchFamily="49" charset="0"/>
              </a:rPr>
              <a:t>(int *x, int *y, int **z)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eax</a:t>
            </a:r>
            <a:r>
              <a:rPr lang="en-US" sz="2200" dirty="0">
                <a:latin typeface="Consolas" panose="020B0609020204030204" pitchFamily="49" charset="0"/>
              </a:rPr>
              <a:t> = *(y+1)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eax</a:t>
            </a:r>
            <a:r>
              <a:rPr lang="en-US" sz="2200" dirty="0">
                <a:latin typeface="Consolas" panose="020B0609020204030204" pitchFamily="49" charset="0"/>
              </a:rPr>
              <a:t> = *(x+1) + *(y+1)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rdx</a:t>
            </a:r>
            <a:r>
              <a:rPr lang="en-US" sz="2200" dirty="0">
                <a:latin typeface="Consolas" panose="020B0609020204030204" pitchFamily="49" charset="0"/>
              </a:rPr>
              <a:t> = *(z-1)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eax</a:t>
            </a:r>
            <a:r>
              <a:rPr lang="en-US" sz="2200" dirty="0">
                <a:latin typeface="Consolas" panose="020B0609020204030204" pitchFamily="49" charset="0"/>
              </a:rPr>
              <a:t> =  *(x+1) + *(y+1) + **(z-1)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</a:t>
            </a:r>
            <a:r>
              <a:rPr lang="en-US" sz="2400" dirty="0" err="1">
                <a:latin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1B1A1-ADFE-48A4-B6A3-1C1E362D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6939" y="1602820"/>
            <a:ext cx="5181600" cy="308845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test</a:t>
            </a:r>
            <a:r>
              <a:rPr lang="en-US" sz="2000" dirty="0">
                <a:latin typeface="Consolas" panose="020B0609020204030204" pitchFamily="49" charset="0"/>
              </a:rPr>
              <a:t> (int *x, int *y, int**z)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return *(x+1)+*(y+1)+**(z-1);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7CF8A-2801-4499-82A9-904754A307F3}"/>
              </a:ext>
            </a:extLst>
          </p:cNvPr>
          <p:cNvSpPr txBox="1"/>
          <p:nvPr/>
        </p:nvSpPr>
        <p:spPr>
          <a:xfrm>
            <a:off x="6486939" y="1233488"/>
            <a:ext cx="159026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56DF9-1008-408D-B5C1-1069CF7EC7EE}"/>
              </a:ext>
            </a:extLst>
          </p:cNvPr>
          <p:cNvSpPr txBox="1"/>
          <p:nvPr/>
        </p:nvSpPr>
        <p:spPr>
          <a:xfrm>
            <a:off x="185531" y="1506022"/>
            <a:ext cx="2627243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Intermediate Pseudocode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BE002FF-D74A-4495-9876-BA333DFEFC06}"/>
              </a:ext>
            </a:extLst>
          </p:cNvPr>
          <p:cNvSpPr/>
          <p:nvPr/>
        </p:nvSpPr>
        <p:spPr>
          <a:xfrm>
            <a:off x="5884794" y="3071191"/>
            <a:ext cx="806726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BE76-2252-4D18-898A-DD949821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B13D6-648B-4550-BE79-7209825F7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835" y="1825625"/>
            <a:ext cx="59137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long </a:t>
            </a:r>
            <a:r>
              <a:rPr lang="en-US" sz="2200" dirty="0" err="1">
                <a:latin typeface="Consolas" panose="020B0609020204030204" pitchFamily="49" charset="0"/>
              </a:rPr>
              <a:t>type_cast</a:t>
            </a:r>
            <a:r>
              <a:rPr lang="en-US" sz="2200" dirty="0">
                <a:latin typeface="Consolas" panose="020B0609020204030204" pitchFamily="49" charset="0"/>
              </a:rPr>
              <a:t>(char a, int b, long c)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____________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FDBFAE-13E2-49CE-8D82-F199E582F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348" y="1825625"/>
            <a:ext cx="57448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type_cast</a:t>
            </a:r>
            <a:r>
              <a:rPr lang="en-US" sz="2200" dirty="0">
                <a:latin typeface="Consolas" panose="020B0609020204030204" pitchFamily="49" charset="0"/>
              </a:rPr>
              <a:t>(char, int, long):</a:t>
            </a:r>
          </a:p>
          <a:p>
            <a:pPr marL="0" indent="0">
              <a:buNone/>
            </a:pP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movsbl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  %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dil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, %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edi</a:t>
            </a:r>
            <a:endParaRPr lang="en-US" sz="22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addl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    %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edi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, %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esi</a:t>
            </a:r>
            <a:endParaRPr lang="en-US" sz="22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movslq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  %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esi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, %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rsi</a:t>
            </a:r>
            <a:endParaRPr lang="en-US" sz="22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leaq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    (%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rsi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,%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rdx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), %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rax</a:t>
            </a:r>
            <a:endParaRPr lang="en-US" sz="22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4142370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BE76-2252-4D18-898A-DD949821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B13D6-648B-4550-BE79-7209825F7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835" y="1825625"/>
            <a:ext cx="59137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long </a:t>
            </a:r>
            <a:r>
              <a:rPr lang="en-US" sz="2200" dirty="0" err="1">
                <a:latin typeface="Consolas" panose="020B0609020204030204" pitchFamily="49" charset="0"/>
              </a:rPr>
              <a:t>type_cast</a:t>
            </a:r>
            <a:r>
              <a:rPr lang="en-US" sz="2200" dirty="0">
                <a:latin typeface="Consolas" panose="020B0609020204030204" pitchFamily="49" charset="0"/>
              </a:rPr>
              <a:t>(char a, int b, long c)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return 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a+b+c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FDBFAE-13E2-49CE-8D82-F199E582F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348" y="1825625"/>
            <a:ext cx="57448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type_cast</a:t>
            </a:r>
            <a:r>
              <a:rPr lang="en-US" sz="2200" dirty="0">
                <a:latin typeface="Consolas" panose="020B0609020204030204" pitchFamily="49" charset="0"/>
              </a:rPr>
              <a:t>(char, int, long):</a:t>
            </a:r>
          </a:p>
          <a:p>
            <a:pPr marL="0" indent="0">
              <a:buNone/>
            </a:pP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movsbl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  %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dil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, %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edi</a:t>
            </a:r>
            <a:endParaRPr lang="en-US" sz="22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addl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    %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edi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, %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esi</a:t>
            </a:r>
            <a:endParaRPr lang="en-US" sz="22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movslq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  %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esi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, %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rsi</a:t>
            </a:r>
            <a:endParaRPr lang="en-US" sz="22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leaq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    (%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rsi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,%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rdx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), %</a:t>
            </a:r>
            <a:r>
              <a:rPr lang="en-US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rax</a:t>
            </a:r>
            <a:endParaRPr lang="en-US" sz="22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3530582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EEE9-2569-4215-882B-2A3F1695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0849-02C1-4366-AB89-AA51CB487B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long </a:t>
            </a:r>
            <a:r>
              <a:rPr lang="en-US" sz="2200" dirty="0" err="1">
                <a:latin typeface="Consolas" panose="020B0609020204030204" pitchFamily="49" charset="0"/>
              </a:rPr>
              <a:t>type_cast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highlight>
                  <a:srgbClr val="00FFFF"/>
                </a:highlight>
                <a:latin typeface="Consolas" panose="020B0609020204030204" pitchFamily="49" charset="0"/>
              </a:rPr>
              <a:t>unsigned</a:t>
            </a:r>
            <a:r>
              <a:rPr lang="en-US" sz="2200" dirty="0">
                <a:latin typeface="Consolas" panose="020B0609020204030204" pitchFamily="49" charset="0"/>
              </a:rPr>
              <a:t> char a, int b, long c)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return </a:t>
            </a:r>
            <a:r>
              <a:rPr lang="en-US" sz="2200" dirty="0" err="1">
                <a:latin typeface="Consolas" panose="020B0609020204030204" pitchFamily="49" charset="0"/>
              </a:rPr>
              <a:t>a+b+c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D138F-A341-4664-998C-9D2C658D95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type_cast</a:t>
            </a:r>
            <a:r>
              <a:rPr lang="en-US" sz="2400" dirty="0"/>
              <a:t>(unsigned char, int, long):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</a:rPr>
              <a:t>        </a:t>
            </a:r>
            <a:r>
              <a:rPr lang="en-US" sz="2400" dirty="0" err="1">
                <a:highlight>
                  <a:srgbClr val="00FFFF"/>
                </a:highlight>
              </a:rPr>
              <a:t>movzbl</a:t>
            </a:r>
            <a:r>
              <a:rPr lang="en-US" sz="2400" dirty="0">
                <a:highlight>
                  <a:srgbClr val="00FFFF"/>
                </a:highlight>
              </a:rPr>
              <a:t>  </a:t>
            </a:r>
            <a:r>
              <a:rPr lang="en-US" sz="2400" dirty="0">
                <a:highlight>
                  <a:srgbClr val="FFFF00"/>
                </a:highlight>
              </a:rPr>
              <a:t>%</a:t>
            </a:r>
            <a:r>
              <a:rPr lang="en-US" sz="2400" dirty="0" err="1">
                <a:highlight>
                  <a:srgbClr val="FFFF00"/>
                </a:highlight>
              </a:rPr>
              <a:t>dil</a:t>
            </a:r>
            <a:r>
              <a:rPr lang="en-US" sz="2400" dirty="0">
                <a:highlight>
                  <a:srgbClr val="FFFF00"/>
                </a:highlight>
              </a:rPr>
              <a:t>, %</a:t>
            </a:r>
            <a:r>
              <a:rPr lang="en-US" sz="2400" dirty="0" err="1">
                <a:highlight>
                  <a:srgbClr val="FFFF00"/>
                </a:highlight>
              </a:rPr>
              <a:t>edi</a:t>
            </a:r>
            <a:endParaRPr lang="en-US" sz="2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        </a:t>
            </a:r>
            <a:r>
              <a:rPr lang="en-US" sz="2400" dirty="0" err="1">
                <a:highlight>
                  <a:srgbClr val="FFFF00"/>
                </a:highlight>
              </a:rPr>
              <a:t>addl</a:t>
            </a:r>
            <a:r>
              <a:rPr lang="en-US" sz="2400" dirty="0">
                <a:highlight>
                  <a:srgbClr val="FFFF00"/>
                </a:highlight>
              </a:rPr>
              <a:t>    %</a:t>
            </a:r>
            <a:r>
              <a:rPr lang="en-US" sz="2400" dirty="0" err="1">
                <a:highlight>
                  <a:srgbClr val="FFFF00"/>
                </a:highlight>
              </a:rPr>
              <a:t>edi</a:t>
            </a:r>
            <a:r>
              <a:rPr lang="en-US" sz="2400" dirty="0">
                <a:highlight>
                  <a:srgbClr val="FFFF00"/>
                </a:highlight>
              </a:rPr>
              <a:t>, %</a:t>
            </a:r>
            <a:r>
              <a:rPr lang="en-US" sz="2400" dirty="0" err="1">
                <a:highlight>
                  <a:srgbClr val="FFFF00"/>
                </a:highlight>
              </a:rPr>
              <a:t>esi</a:t>
            </a:r>
            <a:endParaRPr lang="en-US" sz="2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        </a:t>
            </a:r>
            <a:r>
              <a:rPr lang="en-US" sz="2400" dirty="0" err="1">
                <a:highlight>
                  <a:srgbClr val="FFFF00"/>
                </a:highlight>
              </a:rPr>
              <a:t>movslq</a:t>
            </a:r>
            <a:r>
              <a:rPr lang="en-US" sz="2400" dirty="0">
                <a:highlight>
                  <a:srgbClr val="FFFF00"/>
                </a:highlight>
              </a:rPr>
              <a:t>  %</a:t>
            </a:r>
            <a:r>
              <a:rPr lang="en-US" sz="2400" dirty="0" err="1">
                <a:highlight>
                  <a:srgbClr val="FFFF00"/>
                </a:highlight>
              </a:rPr>
              <a:t>esi</a:t>
            </a:r>
            <a:r>
              <a:rPr lang="en-US" sz="2400" dirty="0">
                <a:highlight>
                  <a:srgbClr val="FFFF00"/>
                </a:highlight>
              </a:rPr>
              <a:t>, %</a:t>
            </a:r>
            <a:r>
              <a:rPr lang="en-US" sz="2400" dirty="0" err="1">
                <a:highlight>
                  <a:srgbClr val="FFFF00"/>
                </a:highlight>
              </a:rPr>
              <a:t>rsi</a:t>
            </a:r>
            <a:endParaRPr lang="en-US" sz="2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        </a:t>
            </a:r>
            <a:r>
              <a:rPr lang="en-US" sz="2400" dirty="0" err="1">
                <a:highlight>
                  <a:srgbClr val="FFFF00"/>
                </a:highlight>
              </a:rPr>
              <a:t>leaq</a:t>
            </a:r>
            <a:r>
              <a:rPr lang="en-US" sz="2400" dirty="0">
                <a:highlight>
                  <a:srgbClr val="FFFF00"/>
                </a:highlight>
              </a:rPr>
              <a:t>    (%</a:t>
            </a:r>
            <a:r>
              <a:rPr lang="en-US" sz="2400" dirty="0" err="1">
                <a:highlight>
                  <a:srgbClr val="FFFF00"/>
                </a:highlight>
              </a:rPr>
              <a:t>rsi</a:t>
            </a:r>
            <a:r>
              <a:rPr lang="en-US" sz="2400" dirty="0">
                <a:highlight>
                  <a:srgbClr val="FFFF00"/>
                </a:highlight>
              </a:rPr>
              <a:t>,%</a:t>
            </a:r>
            <a:r>
              <a:rPr lang="en-US" sz="2400" dirty="0" err="1">
                <a:highlight>
                  <a:srgbClr val="FFFF00"/>
                </a:highlight>
              </a:rPr>
              <a:t>rdx</a:t>
            </a:r>
            <a:r>
              <a:rPr lang="en-US" sz="2400" dirty="0">
                <a:highlight>
                  <a:srgbClr val="FFFF00"/>
                </a:highlight>
              </a:rPr>
              <a:t>), %</a:t>
            </a:r>
            <a:r>
              <a:rPr lang="en-US" sz="2400" dirty="0" err="1">
                <a:highlight>
                  <a:srgbClr val="FFFF00"/>
                </a:highlight>
              </a:rPr>
              <a:t>rax</a:t>
            </a:r>
            <a:endParaRPr lang="en-US" sz="2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400" dirty="0"/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3266891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E5CA-3AD1-4DA9-A824-A897F502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3DE1B-2376-46AD-B53A-E925B331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Demo of using </a:t>
            </a:r>
            <a:r>
              <a:rPr lang="en-US" dirty="0" err="1"/>
              <a:t>gdb</a:t>
            </a:r>
            <a:r>
              <a:rPr lang="en-US" dirty="0"/>
              <a:t> and </a:t>
            </a:r>
            <a:r>
              <a:rPr lang="en-US" dirty="0" err="1"/>
              <a:t>objdump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Refer to the video in Panopto.</a:t>
            </a:r>
          </a:p>
        </p:txBody>
      </p:sp>
    </p:spTree>
    <p:extLst>
      <p:ext uri="{BB962C8B-B14F-4D97-AF65-F5344CB8AC3E}">
        <p14:creationId xmlns:p14="http://schemas.microsoft.com/office/powerpoint/2010/main" val="214086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A089-C147-4A26-91D7-FD43DB1E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Memory Stack and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B132-4D97-4F2D-9B49-9C62D87BC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>
                <a:hlinkClick r:id="rId2"/>
              </a:rPr>
              <a:t>Stack_Heap_Link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E935-E8CB-45C2-AEAD-3A654737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378"/>
            <a:ext cx="10515600" cy="1325563"/>
          </a:xfrm>
        </p:spPr>
        <p:txBody>
          <a:bodyPr/>
          <a:lstStyle/>
          <a:p>
            <a:r>
              <a:rPr lang="en-US" dirty="0"/>
              <a:t>Insertion – At the 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16D50-7641-4B85-B02A-38B9B9DABE72}"/>
              </a:ext>
            </a:extLst>
          </p:cNvPr>
          <p:cNvSpPr txBox="1"/>
          <p:nvPr/>
        </p:nvSpPr>
        <p:spPr>
          <a:xfrm>
            <a:off x="959954" y="2047461"/>
            <a:ext cx="102720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void </a:t>
            </a:r>
            <a:r>
              <a:rPr lang="en-US" b="1" dirty="0" err="1">
                <a:latin typeface="Consolas" panose="020B0609020204030204" pitchFamily="49" charset="0"/>
              </a:rPr>
              <a:t>insert_front</a:t>
            </a:r>
            <a:r>
              <a:rPr lang="en-US" b="1" dirty="0">
                <a:latin typeface="Consolas" panose="020B0609020204030204" pitchFamily="49" charset="0"/>
              </a:rPr>
              <a:t>(struct 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Node** head</a:t>
            </a:r>
            <a:r>
              <a:rPr lang="en-US" b="1" dirty="0">
                <a:latin typeface="Consolas" panose="020B0609020204030204" pitchFamily="49" charset="0"/>
              </a:rPr>
              <a:t>, int </a:t>
            </a:r>
            <a:r>
              <a:rPr lang="en-US" b="1" dirty="0" err="1">
                <a:latin typeface="Consolas" panose="020B0609020204030204" pitchFamily="49" charset="0"/>
              </a:rPr>
              <a:t>new_data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/* 1. allocate node */</a:t>
            </a:r>
          </a:p>
          <a:p>
            <a:r>
              <a:rPr lang="en-US" dirty="0">
                <a:latin typeface="Consolas" panose="020B0609020204030204" pitchFamily="49" charset="0"/>
              </a:rPr>
              <a:t>struct Node* </a:t>
            </a:r>
            <a:r>
              <a:rPr lang="en-US" dirty="0" err="1">
                <a:latin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</a:rPr>
              <a:t> = (struct Node*) malloc(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(struct Node));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/* 2. put in the data  */</a:t>
            </a:r>
          </a:p>
          <a:p>
            <a:r>
              <a:rPr lang="en-US" dirty="0" err="1">
                <a:latin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</a:rPr>
              <a:t>-&gt;data  = </a:t>
            </a:r>
            <a:r>
              <a:rPr lang="en-US" dirty="0" err="1">
                <a:latin typeface="Consolas" panose="020B0609020204030204" pitchFamily="49" charset="0"/>
              </a:rPr>
              <a:t>new_data</a:t>
            </a:r>
            <a:r>
              <a:rPr lang="en-US" dirty="0">
                <a:latin typeface="Consolas" panose="020B0609020204030204" pitchFamily="49" charset="0"/>
              </a:rPr>
              <a:t>; 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/* 3. Make next of new node as head */</a:t>
            </a:r>
          </a:p>
          <a:p>
            <a:r>
              <a:rPr lang="en-US" dirty="0" err="1">
                <a:latin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</a:rPr>
              <a:t>-&gt;next = (*head);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/* 4. move the head to point to the new node */</a:t>
            </a:r>
          </a:p>
          <a:p>
            <a:r>
              <a:rPr lang="en-US" dirty="0">
                <a:latin typeface="Consolas" panose="020B0609020204030204" pitchFamily="49" charset="0"/>
              </a:rPr>
              <a:t>(*head) = </a:t>
            </a:r>
            <a:r>
              <a:rPr lang="en-US" dirty="0" err="1">
                <a:latin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E024D67F-18A8-43AC-AED3-C61DDE6FB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67" y="3308999"/>
            <a:ext cx="5179295" cy="174007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1CA02C-2CF8-4428-8F48-6C0193F7CCFF}"/>
              </a:ext>
            </a:extLst>
          </p:cNvPr>
          <p:cNvCxnSpPr>
            <a:cxnSpLocks/>
          </p:cNvCxnSpPr>
          <p:nvPr/>
        </p:nvCxnSpPr>
        <p:spPr>
          <a:xfrm flipV="1">
            <a:off x="4721087" y="954157"/>
            <a:ext cx="1610139" cy="96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514AC9-36F5-4800-9738-39D725604316}"/>
              </a:ext>
            </a:extLst>
          </p:cNvPr>
          <p:cNvSpPr txBox="1"/>
          <p:nvPr/>
        </p:nvSpPr>
        <p:spPr>
          <a:xfrm>
            <a:off x="6397487" y="235875"/>
            <a:ext cx="48900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 the top answer(answer with most votes) in this 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 to see why head is passed as a </a:t>
            </a:r>
            <a:r>
              <a:rPr lang="en-US"/>
              <a:t>double pointer.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AAE8-28C0-4084-A0FF-833057F0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C9FA-191B-4F84-A261-F7BF9AF75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register is a location within the processor that is able to store data</a:t>
            </a:r>
          </a:p>
          <a:p>
            <a:pPr lvl="1"/>
            <a:r>
              <a:rPr lang="en-US" dirty="0"/>
              <a:t>Names, not addresses</a:t>
            </a:r>
          </a:p>
          <a:p>
            <a:pPr lvl="1"/>
            <a:r>
              <a:rPr lang="en-US" dirty="0"/>
              <a:t>Much faster than DRAM</a:t>
            </a:r>
          </a:p>
          <a:p>
            <a:pPr lvl="1"/>
            <a:r>
              <a:rPr lang="en-US" dirty="0"/>
              <a:t>Can hold any value: addresses, values from operations, characters etc.</a:t>
            </a:r>
          </a:p>
          <a:p>
            <a:pPr lvl="1"/>
            <a:r>
              <a:rPr lang="en-US" dirty="0"/>
              <a:t>Usually, register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%rip </a:t>
            </a:r>
            <a:r>
              <a:rPr lang="en-US" dirty="0"/>
              <a:t>stores the address of the next instruction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is used as a stack pointer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holds the return value from a function</a:t>
            </a:r>
          </a:p>
          <a:p>
            <a:pPr lvl="1"/>
            <a:r>
              <a:rPr lang="en-US" dirty="0"/>
              <a:t>A register in x86-64 is 64 bits wide</a:t>
            </a:r>
          </a:p>
          <a:p>
            <a:pPr lvl="2"/>
            <a:r>
              <a:rPr lang="en-US" dirty="0"/>
              <a:t>‘The lower 32-, 16- and 8-bit portions are selectable by a pseudo-register name’.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FD6F5-7D12-4892-8B0C-7F55F49C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5187" y="6386168"/>
            <a:ext cx="5721626" cy="365125"/>
          </a:xfrm>
        </p:spPr>
        <p:txBody>
          <a:bodyPr/>
          <a:lstStyle/>
          <a:p>
            <a:r>
              <a:rPr lang="en-US" dirty="0"/>
              <a:t>https://ctf101.org/binary-exploitation/what-are-registers/</a:t>
            </a:r>
          </a:p>
          <a:p>
            <a:r>
              <a:rPr lang="en-US" dirty="0"/>
              <a:t>https://web.stanford.edu/class/archive/cs/cs107/cs107.1212/guide/x86-64.html</a:t>
            </a:r>
          </a:p>
        </p:txBody>
      </p:sp>
    </p:spTree>
    <p:extLst>
      <p:ext uri="{BB962C8B-B14F-4D97-AF65-F5344CB8AC3E}">
        <p14:creationId xmlns:p14="http://schemas.microsoft.com/office/powerpoint/2010/main" val="138588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474EB6-0F3D-4A55-8825-0BF374A3F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26" y="934281"/>
            <a:ext cx="8033548" cy="484563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62B4-7EDA-4EA0-9C2F-5BDBFFCC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5261" y="6492875"/>
            <a:ext cx="5201478" cy="365125"/>
          </a:xfrm>
        </p:spPr>
        <p:txBody>
          <a:bodyPr/>
          <a:lstStyle/>
          <a:p>
            <a:r>
              <a:rPr lang="en-US" dirty="0"/>
              <a:t>Dr Petrucci’s slides - “Intro to x86-64”</a:t>
            </a:r>
          </a:p>
        </p:txBody>
      </p:sp>
    </p:spTree>
    <p:extLst>
      <p:ext uri="{BB962C8B-B14F-4D97-AF65-F5344CB8AC3E}">
        <p14:creationId xmlns:p14="http://schemas.microsoft.com/office/powerpoint/2010/main" val="306470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2DF54-E962-4730-BE20-9D515EFA7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10" y="1040433"/>
            <a:ext cx="7301421" cy="4505601"/>
          </a:xfrm>
        </p:spPr>
      </p:pic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B94CD61-E47C-4C99-AD01-AC427D6A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5261" y="6492875"/>
            <a:ext cx="5201478" cy="365125"/>
          </a:xfrm>
        </p:spPr>
        <p:txBody>
          <a:bodyPr/>
          <a:lstStyle/>
          <a:p>
            <a:r>
              <a:rPr lang="en-US" dirty="0"/>
              <a:t>Dr Petrucci’s slides - “Intro to x86-64”</a:t>
            </a:r>
          </a:p>
        </p:txBody>
      </p:sp>
    </p:spTree>
    <p:extLst>
      <p:ext uri="{BB962C8B-B14F-4D97-AF65-F5344CB8AC3E}">
        <p14:creationId xmlns:p14="http://schemas.microsoft.com/office/powerpoint/2010/main" val="279447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1826-BE95-403D-8100-939E66AF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AC14C7-FCA2-43E3-BDCF-7A0384D01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10" y="365125"/>
            <a:ext cx="6744284" cy="464860"/>
          </a:xfr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84C2F45E-0786-4D07-9294-4BEA8992B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449" y="925155"/>
            <a:ext cx="7774406" cy="1712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804B45-2228-406E-9809-812FA45833A5}"/>
              </a:ext>
            </a:extLst>
          </p:cNvPr>
          <p:cNvSpPr txBox="1"/>
          <p:nvPr/>
        </p:nvSpPr>
        <p:spPr>
          <a:xfrm>
            <a:off x="1881808" y="2908610"/>
            <a:ext cx="9044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movq</a:t>
            </a:r>
            <a:r>
              <a:rPr lang="en-US" sz="2200" dirty="0"/>
              <a:t> </a:t>
            </a:r>
            <a:r>
              <a:rPr lang="en-US" sz="2200" dirty="0" err="1"/>
              <a:t>src</a:t>
            </a:r>
            <a:r>
              <a:rPr lang="en-US" sz="2200" dirty="0"/>
              <a:t>, </a:t>
            </a:r>
            <a:r>
              <a:rPr lang="en-US" sz="2200" dirty="0" err="1"/>
              <a:t>dst</a:t>
            </a:r>
            <a:r>
              <a:rPr lang="en-US" sz="2200" dirty="0"/>
              <a:t>              </a:t>
            </a:r>
            <a:r>
              <a:rPr lang="en-US" sz="2200" dirty="0">
                <a:solidFill>
                  <a:srgbClr val="FF0000"/>
                </a:solidFill>
              </a:rPr>
              <a:t># general form of instruction </a:t>
            </a:r>
            <a:r>
              <a:rPr lang="en-US" sz="2200" dirty="0" err="1">
                <a:solidFill>
                  <a:srgbClr val="FF0000"/>
                </a:solidFill>
              </a:rPr>
              <a:t>dst</a:t>
            </a:r>
            <a:r>
              <a:rPr lang="en-US" sz="2200" dirty="0">
                <a:solidFill>
                  <a:srgbClr val="FF0000"/>
                </a:solidFill>
              </a:rPr>
              <a:t> = </a:t>
            </a:r>
            <a:r>
              <a:rPr lang="en-US" sz="2200" dirty="0" err="1">
                <a:solidFill>
                  <a:srgbClr val="FF0000"/>
                </a:solidFill>
              </a:rPr>
              <a:t>src</a:t>
            </a:r>
            <a:endParaRPr lang="en-US" sz="2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movl</a:t>
            </a:r>
            <a:r>
              <a:rPr lang="en-US" sz="2200" dirty="0"/>
              <a:t> $0, %</a:t>
            </a:r>
            <a:r>
              <a:rPr lang="en-US" sz="2200" dirty="0" err="1"/>
              <a:t>eax</a:t>
            </a:r>
            <a:r>
              <a:rPr lang="en-US" sz="2200" dirty="0"/>
              <a:t>              </a:t>
            </a:r>
            <a:r>
              <a:rPr lang="en-US" sz="2200" dirty="0">
                <a:solidFill>
                  <a:srgbClr val="FF0000"/>
                </a:solidFill>
              </a:rPr>
              <a:t># %</a:t>
            </a:r>
            <a:r>
              <a:rPr lang="en-US" sz="2200" dirty="0" err="1">
                <a:solidFill>
                  <a:srgbClr val="FF0000"/>
                </a:solidFill>
              </a:rPr>
              <a:t>eax</a:t>
            </a:r>
            <a:r>
              <a:rPr lang="en-US" sz="2200" dirty="0">
                <a:solidFill>
                  <a:srgbClr val="FF0000"/>
                </a:solidFill>
              </a:rPr>
              <a:t>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movq</a:t>
            </a:r>
            <a:r>
              <a:rPr lang="en-US" sz="2200" dirty="0"/>
              <a:t> %</a:t>
            </a:r>
            <a:r>
              <a:rPr lang="en-US" sz="2200" dirty="0" err="1"/>
              <a:t>rax</a:t>
            </a:r>
            <a:r>
              <a:rPr lang="en-US" sz="2200" dirty="0"/>
              <a:t>, $100  </a:t>
            </a:r>
            <a:r>
              <a:rPr lang="en-US" sz="2200" dirty="0">
                <a:solidFill>
                  <a:srgbClr val="FF0000"/>
                </a:solidFill>
              </a:rPr>
              <a:t>#Invalid!! destination cannot be an immediate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movsbl</a:t>
            </a:r>
            <a:r>
              <a:rPr lang="en-US" sz="2200" dirty="0"/>
              <a:t> %al, %</a:t>
            </a:r>
            <a:r>
              <a:rPr lang="en-US" sz="2200" dirty="0" err="1"/>
              <a:t>edx</a:t>
            </a:r>
            <a:r>
              <a:rPr lang="en-US" sz="2200" dirty="0"/>
              <a:t>    </a:t>
            </a:r>
            <a:r>
              <a:rPr lang="en-US" sz="2200" dirty="0">
                <a:solidFill>
                  <a:srgbClr val="FF0000"/>
                </a:solidFill>
              </a:rPr>
              <a:t># copy 1-byte %al, sign-extend into 4-byte %</a:t>
            </a:r>
            <a:r>
              <a:rPr lang="en-US" sz="2200" dirty="0" err="1">
                <a:solidFill>
                  <a:srgbClr val="FF0000"/>
                </a:solidFill>
              </a:rPr>
              <a:t>edx</a:t>
            </a:r>
            <a:endParaRPr lang="en-US" sz="2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movzbl</a:t>
            </a:r>
            <a:r>
              <a:rPr lang="en-US" sz="2200" dirty="0"/>
              <a:t> %al, %</a:t>
            </a:r>
            <a:r>
              <a:rPr lang="en-US" sz="2200" dirty="0" err="1"/>
              <a:t>edx</a:t>
            </a:r>
            <a:r>
              <a:rPr lang="en-US" sz="2200" dirty="0"/>
              <a:t>    </a:t>
            </a:r>
            <a:r>
              <a:rPr lang="en-US" sz="2200" dirty="0">
                <a:solidFill>
                  <a:srgbClr val="FF0000"/>
                </a:solidFill>
              </a:rPr>
              <a:t># copy 1-byte %al, zero-extend into 4-byte %</a:t>
            </a:r>
            <a:r>
              <a:rPr lang="en-US" sz="2200" dirty="0" err="1">
                <a:solidFill>
                  <a:srgbClr val="FF0000"/>
                </a:solidFill>
              </a:rPr>
              <a:t>edx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EAAA026-AA77-4EB2-9334-1046B6EB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4504" y="6492875"/>
            <a:ext cx="6271592" cy="365125"/>
          </a:xfrm>
        </p:spPr>
        <p:txBody>
          <a:bodyPr/>
          <a:lstStyle/>
          <a:p>
            <a:r>
              <a:rPr lang="en-US" dirty="0"/>
              <a:t>https://web.stanford.edu/class/archive/cs/cs107/cs107.1212/guide/x86-64.html</a:t>
            </a:r>
          </a:p>
          <a:p>
            <a:r>
              <a:rPr lang="en-US" dirty="0"/>
              <a:t>Dr Petrucci’s slides - “Intro to x86-64”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EB4E85D-B97B-4CE0-B832-3A2923360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40" y="735498"/>
            <a:ext cx="9358639" cy="484811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BEC68-3263-4514-AEA7-36CB185E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5261" y="6492875"/>
            <a:ext cx="5201478" cy="365125"/>
          </a:xfrm>
        </p:spPr>
        <p:txBody>
          <a:bodyPr/>
          <a:lstStyle/>
          <a:p>
            <a:r>
              <a:rPr lang="en-US" dirty="0"/>
              <a:t>Dr Petrucci’s slides - “Intro to x86-64”</a:t>
            </a:r>
          </a:p>
        </p:txBody>
      </p:sp>
    </p:spTree>
    <p:extLst>
      <p:ext uri="{BB962C8B-B14F-4D97-AF65-F5344CB8AC3E}">
        <p14:creationId xmlns:p14="http://schemas.microsoft.com/office/powerpoint/2010/main" val="387146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1972</Words>
  <Application>Microsoft Office PowerPoint</Application>
  <PresentationFormat>Widescreen</PresentationFormat>
  <Paragraphs>328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x86-64</vt:lpstr>
      <vt:lpstr>Agenda</vt:lpstr>
      <vt:lpstr>Example of Memory Stack and Heap</vt:lpstr>
      <vt:lpstr>Insertion – At the front</vt:lpstr>
      <vt:lpstr>Registers</vt:lpstr>
      <vt:lpstr>PowerPoint Presentation</vt:lpstr>
      <vt:lpstr>PowerPoint Presentation</vt:lpstr>
      <vt:lpstr>mov</vt:lpstr>
      <vt:lpstr>PowerPoint Presentation</vt:lpstr>
      <vt:lpstr>Addressing Modes</vt:lpstr>
      <vt:lpstr>Addressing Modes - Example</vt:lpstr>
      <vt:lpstr>lea</vt:lpstr>
      <vt:lpstr>lea</vt:lpstr>
      <vt:lpstr>Exercise 1</vt:lpstr>
      <vt:lpstr>Exercise 1</vt:lpstr>
      <vt:lpstr>Exercise 2</vt:lpstr>
      <vt:lpstr>Exercise 2</vt:lpstr>
      <vt:lpstr>Example</vt:lpstr>
      <vt:lpstr>Exercise 3</vt:lpstr>
      <vt:lpstr>Exercise 3</vt:lpstr>
      <vt:lpstr>What is the C equivalent?</vt:lpstr>
      <vt:lpstr>What is the C equivalent?</vt:lpstr>
      <vt:lpstr>What is the C equivalent?</vt:lpstr>
      <vt:lpstr>Example </vt:lpstr>
      <vt:lpstr>Example </vt:lpstr>
      <vt:lpstr>Exercise 4</vt:lpstr>
      <vt:lpstr>Exercise 4</vt:lpstr>
      <vt:lpstr>Exercise 4.1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x86-64</dc:title>
  <dc:creator>Debarun Das</dc:creator>
  <cp:lastModifiedBy>Debarun Das</cp:lastModifiedBy>
  <cp:revision>64</cp:revision>
  <dcterms:created xsi:type="dcterms:W3CDTF">2021-02-25T04:36:29Z</dcterms:created>
  <dcterms:modified xsi:type="dcterms:W3CDTF">2021-02-25T17:23:33Z</dcterms:modified>
</cp:coreProperties>
</file>