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3" r:id="rId4"/>
    <p:sldId id="307" r:id="rId5"/>
    <p:sldId id="294" r:id="rId6"/>
    <p:sldId id="295" r:id="rId7"/>
    <p:sldId id="296" r:id="rId8"/>
    <p:sldId id="297" r:id="rId9"/>
    <p:sldId id="298" r:id="rId10"/>
    <p:sldId id="299" r:id="rId11"/>
    <p:sldId id="288" r:id="rId12"/>
    <p:sldId id="301" r:id="rId13"/>
    <p:sldId id="302" r:id="rId14"/>
    <p:sldId id="303" r:id="rId15"/>
    <p:sldId id="261" r:id="rId16"/>
    <p:sldId id="262" r:id="rId17"/>
    <p:sldId id="259" r:id="rId18"/>
    <p:sldId id="264" r:id="rId19"/>
    <p:sldId id="268" r:id="rId20"/>
    <p:sldId id="304" r:id="rId21"/>
    <p:sldId id="269" r:id="rId22"/>
    <p:sldId id="306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8" r:id="rId31"/>
    <p:sldId id="279" r:id="rId32"/>
    <p:sldId id="305" r:id="rId33"/>
    <p:sldId id="280" r:id="rId34"/>
    <p:sldId id="281" r:id="rId35"/>
    <p:sldId id="282" r:id="rId36"/>
    <p:sldId id="283" r:id="rId37"/>
    <p:sldId id="284" r:id="rId38"/>
    <p:sldId id="285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ADAF-5615-44D5-B3B9-BCEFD0D4EF6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35DC-64F1-41C3-9B33-F52ECE3D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35DC-64F1-41C3-9B33-F52ECE3DA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35DC-64F1-41C3-9B33-F52ECE3DA5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8CA5-8E60-47B2-9920-FD52D1FD5B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C98-F376-4C36-9A5D-7AB3ADBB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9D8A0-B7A1-41B2-8F45-19DB0D866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B6E3-24A3-46E0-BD37-FD43AF89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7AAC-F05A-40E3-B823-5B368540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0539-2D8D-469B-9CDF-36CAAC36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F1E5-C25F-4397-A3FD-6FAC98D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31B61-7BEA-4D14-9EBC-0F158762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C46B-DF01-4758-861E-3338909B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97C4-6E1B-4503-9744-2DE3A9B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7FAF-0345-4FEA-83A0-5940833A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4F85F-B449-4E4C-89D8-41034EC8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24FF-C89D-49E1-8FF6-45A132D9F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7443-44B8-4AAB-ADDF-2674BE6B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6824-5C88-4E36-AABB-AF87B17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A01E-B4BF-4622-848F-BB728EFB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AFFD-4870-4F80-9E53-85F4906C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C343-D4CE-47ED-8F6B-0A1CC751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E007-E543-46D8-9482-62586C96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AE0D-150B-4143-8406-24D3678D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923E-A74D-4096-A866-DEB20672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85C-EE97-4FDA-B1B7-6DEED6DA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38E0E-EEB9-4B4A-ACD2-8AA704D9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4B5C-8FC4-461C-9320-E805C4B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6550-84B8-4E53-A018-91E1434D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191A-24B1-4DF5-B3D2-2C198C98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42F-DF7F-4BC0-9E40-F0F63B5D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FC22-3F7E-4238-8346-D26E2C942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25E7B-FC51-4BFC-AFA4-E0C99171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1E16-D849-4295-B954-67B556E4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B1247-F6D1-484A-BE43-322D862F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C62F0-E909-471C-A457-334676B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6A9F-9004-4974-BF7E-B82E46FF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59B52-A104-496D-8186-951988FC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21725-5CED-4781-9B98-3E4A1A60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EE8B5-1802-4007-AB4C-7D5D73159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FB091-0256-4495-B0C2-4D1009DFD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438BF-A87D-4BA5-993A-2E6FD9F1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2E49E-DDC9-4447-AF8E-C7C5C447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D8C7F-9E33-41EF-A037-CAF083B1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DFCE-80E5-4A96-B17E-E9CD300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75D6F-6228-4FFC-BDE9-321E3321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6A495-CD82-430F-8D36-85E6641B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8EC3-EA1A-4C38-AEAC-E06716DE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DC510-449F-438D-BE4D-019B4A0D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2CD66-1F35-42ED-AB54-35D35B8A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8077E-F041-48EC-8F76-52EB67F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682E-90FD-415C-9877-519F51AB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B63A-3BFF-4774-9F4E-8069FD06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7920-B2B1-454D-8000-D4A1E3185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B122-ABDE-499B-8EB1-8CA7D75B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C52F-5580-4FC0-89F8-0D1EC0E3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0A29-CCE7-4BD6-9D1D-CA554E8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39EF-8946-4290-B3D0-652A165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75C3C-3976-48F8-86E2-77609490D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28240-B6BE-4C14-9909-2D313330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9A80-8097-4C55-BDE0-764A1F57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E0A1-A98F-4E7B-8A6B-8547563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ACCB8-AC7E-4882-B55F-EE8D63F7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6F835-C88C-4824-9E56-199E63AF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CE1B-D270-40B4-BC0C-F0A0E263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FD47-F5BC-4A5A-8825-9F075B2E6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8C83-C0F7-4C4E-B743-2162B5ED6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0BCF-B3D8-4946-97DC-9B32E756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OJn7jdKCc" TargetMode="External"/><Relationship Id="rId2" Type="http://schemas.openxmlformats.org/officeDocument/2006/relationships/hyperlink" Target="https://www.youtube.com/watch?v=VePK5TNgQU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ocality_of_reference#:~:text=In%20computer%20science%2C%20locality%20of,a%20short%20period%20of%20time.&amp;text=Temporal%20locality%20refers%20to%20the,a%20relatively%20small%20time%20duration." TargetMode="External"/><Relationship Id="rId4" Type="http://schemas.openxmlformats.org/officeDocument/2006/relationships/hyperlink" Target="https://en.wikipedia.org/wiki/Cache_placement_polic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1624-CBE8-47F8-9AF5-CB180D340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Cache Memory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68D15-4831-4A5B-8F02-8A4690244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did I copy the entire Block 0 to the cache?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402139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7608-36BE-48C2-B867-0AF308BA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9C0E-5B02-4968-B55C-F1E03462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“Tendency of a processor to access the same set of memory locations repetitively over a short period of time.”</a:t>
            </a:r>
          </a:p>
          <a:p>
            <a:endParaRPr lang="en-US" dirty="0"/>
          </a:p>
          <a:p>
            <a:r>
              <a:rPr lang="en-US" dirty="0"/>
              <a:t>Spatial </a:t>
            </a:r>
          </a:p>
          <a:p>
            <a:pPr lvl="1"/>
            <a:r>
              <a:rPr lang="en-US" dirty="0"/>
              <a:t>If a Byte is accessed now then the Byte next to it is likely be accessed next</a:t>
            </a:r>
          </a:p>
          <a:p>
            <a:pPr lvl="1"/>
            <a:r>
              <a:rPr lang="en-US" dirty="0"/>
              <a:t>The number of Bytes in a block affects spatial locality</a:t>
            </a:r>
          </a:p>
          <a:p>
            <a:pPr lvl="1"/>
            <a:endParaRPr lang="en-US" dirty="0"/>
          </a:p>
          <a:p>
            <a:r>
              <a:rPr lang="en-US" dirty="0"/>
              <a:t>Temporal </a:t>
            </a:r>
          </a:p>
          <a:p>
            <a:pPr lvl="1"/>
            <a:r>
              <a:rPr lang="en-US" dirty="0"/>
              <a:t>If a Byte is referenced now then the same Byte is likely be referenced again in the future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544AFF-81E5-4FA6-803C-680B5E85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46" y="5744878"/>
            <a:ext cx="2292693" cy="86416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4D50B12-0F9F-4E61-8EE4-32E6C258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57" y="2800695"/>
            <a:ext cx="2292693" cy="8619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78403-0FD3-48DD-A627-3544982D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 Source: Dr Petrucci's Slides - "Cache Memories"</a:t>
            </a:r>
          </a:p>
        </p:txBody>
      </p:sp>
    </p:spTree>
    <p:extLst>
      <p:ext uri="{BB962C8B-B14F-4D97-AF65-F5344CB8AC3E}">
        <p14:creationId xmlns:p14="http://schemas.microsoft.com/office/powerpoint/2010/main" val="4857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did I copy the entire Block 0 to the cache?</a:t>
            </a:r>
          </a:p>
          <a:p>
            <a:endParaRPr lang="en-US" dirty="0"/>
          </a:p>
          <a:p>
            <a:r>
              <a:rPr lang="en-US" dirty="0"/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351748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31DC-2923-4980-B958-83007283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0ED8-DF9C-4DCE-B3E0-3879B6E9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362227"/>
            <a:ext cx="11386930" cy="618697"/>
          </a:xfrm>
        </p:spPr>
        <p:txBody>
          <a:bodyPr/>
          <a:lstStyle/>
          <a:p>
            <a:r>
              <a:rPr lang="en-US" dirty="0"/>
              <a:t>‘In which </a:t>
            </a:r>
            <a:r>
              <a:rPr lang="en-US" i="1" dirty="0">
                <a:solidFill>
                  <a:srgbClr val="FF0000"/>
                </a:solidFill>
              </a:rPr>
              <a:t>line</a:t>
            </a:r>
            <a:r>
              <a:rPr lang="en-US" dirty="0"/>
              <a:t> of the cache is one </a:t>
            </a:r>
            <a:r>
              <a:rPr lang="en-US" i="1" dirty="0">
                <a:solidFill>
                  <a:srgbClr val="FF0000"/>
                </a:solidFill>
              </a:rPr>
              <a:t>block</a:t>
            </a:r>
            <a:r>
              <a:rPr lang="en-US" dirty="0"/>
              <a:t> of the main memory mapped to?’</a:t>
            </a: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C26599D-90BC-4045-9A26-2FCFBCFEC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63621"/>
              </p:ext>
            </p:extLst>
          </p:nvPr>
        </p:nvGraphicFramePr>
        <p:xfrm>
          <a:off x="1621116" y="337080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A8B5925-2D28-4473-8A59-CB3FA018970A}"/>
              </a:ext>
            </a:extLst>
          </p:cNvPr>
          <p:cNvGrpSpPr/>
          <p:nvPr/>
        </p:nvGrpSpPr>
        <p:grpSpPr>
          <a:xfrm>
            <a:off x="1309237" y="2736536"/>
            <a:ext cx="2274956" cy="2693693"/>
            <a:chOff x="838200" y="2219979"/>
            <a:chExt cx="2274956" cy="26936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3FC163-1319-48E4-A831-269381DB1A34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C150A6-5ADB-4AB5-9A39-C8ACBDB0C2D4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BEDFC09-5DA0-45CB-9ECE-07EEC881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19883"/>
              </p:ext>
            </p:extLst>
          </p:nvPr>
        </p:nvGraphicFramePr>
        <p:xfrm>
          <a:off x="8153919" y="2372890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9C09E7E-6443-4430-9FC3-CE2587A5F180}"/>
              </a:ext>
            </a:extLst>
          </p:cNvPr>
          <p:cNvGrpSpPr/>
          <p:nvPr/>
        </p:nvGrpSpPr>
        <p:grpSpPr>
          <a:xfrm>
            <a:off x="7749181" y="1827798"/>
            <a:ext cx="2843145" cy="4792406"/>
            <a:chOff x="7081629" y="1343225"/>
            <a:chExt cx="2843145" cy="47924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046265-4C8C-4715-A56E-62B22644DDF2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BAACA8-6CDB-43BA-AF08-233D5ACE9FF4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4239F-0A2B-446C-AD3A-AFC64E1E483B}"/>
              </a:ext>
            </a:extLst>
          </p:cNvPr>
          <p:cNvGrpSpPr/>
          <p:nvPr/>
        </p:nvGrpSpPr>
        <p:grpSpPr>
          <a:xfrm>
            <a:off x="5543270" y="4056143"/>
            <a:ext cx="1828996" cy="656913"/>
            <a:chOff x="6235391" y="4960034"/>
            <a:chExt cx="1828996" cy="656913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B73BDE7-A3B9-4200-9044-014CCBF86CAE}"/>
                </a:ext>
              </a:extLst>
            </p:cNvPr>
            <p:cNvSpPr/>
            <p:nvPr/>
          </p:nvSpPr>
          <p:spPr>
            <a:xfrm rot="10800000">
              <a:off x="6235392" y="5290137"/>
              <a:ext cx="1764751" cy="326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E718E00-3539-4827-8E60-C88A9269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91" y="4960034"/>
              <a:ext cx="1828996" cy="32681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5CC67A-E2D8-4B85-BD35-3A85589B0E74}"/>
              </a:ext>
            </a:extLst>
          </p:cNvPr>
          <p:cNvSpPr txBox="1"/>
          <p:nvPr/>
        </p:nvSpPr>
        <p:spPr>
          <a:xfrm>
            <a:off x="4513183" y="4056143"/>
            <a:ext cx="42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36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3BF-23A1-4473-A0FF-703A697C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4173-627C-41A6-B3F3-E7C652C2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Direct Mapping</a:t>
            </a:r>
          </a:p>
          <a:p>
            <a:endParaRPr lang="en-US" dirty="0"/>
          </a:p>
          <a:p>
            <a:r>
              <a:rPr lang="en-US" dirty="0"/>
              <a:t>Fully Associative Mapping</a:t>
            </a:r>
          </a:p>
          <a:p>
            <a:endParaRPr lang="en-US" dirty="0"/>
          </a:p>
          <a:p>
            <a:r>
              <a:rPr lang="en-US" dirty="0"/>
              <a:t>Set Associative</a:t>
            </a:r>
          </a:p>
        </p:txBody>
      </p:sp>
    </p:spTree>
    <p:extLst>
      <p:ext uri="{BB962C8B-B14F-4D97-AF65-F5344CB8AC3E}">
        <p14:creationId xmlns:p14="http://schemas.microsoft.com/office/powerpoint/2010/main" val="20405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A46E-C23B-4F31-B51A-62FE177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C95-5240-4BCF-A18D-FF39E114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23452" cy="4351338"/>
          </a:xfrm>
        </p:spPr>
        <p:txBody>
          <a:bodyPr/>
          <a:lstStyle/>
          <a:p>
            <a:r>
              <a:rPr lang="en-US" dirty="0"/>
              <a:t>BYTE addressable</a:t>
            </a:r>
          </a:p>
          <a:p>
            <a:pPr lvl="1"/>
            <a:r>
              <a:rPr lang="en-US" dirty="0"/>
              <a:t>Address associated with each Byte</a:t>
            </a:r>
          </a:p>
          <a:p>
            <a:endParaRPr lang="en-US" dirty="0"/>
          </a:p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Total number of Bytes = 64</a:t>
            </a:r>
          </a:p>
          <a:p>
            <a:pPr lvl="1"/>
            <a:r>
              <a:rPr lang="en-US" dirty="0"/>
              <a:t>Divided into Blocks</a:t>
            </a:r>
          </a:p>
          <a:p>
            <a:pPr lvl="2"/>
            <a:r>
              <a:rPr lang="en-US" dirty="0"/>
              <a:t>Block Size = 4 Bytes</a:t>
            </a:r>
          </a:p>
          <a:p>
            <a:pPr lvl="1"/>
            <a:r>
              <a:rPr lang="en-US" dirty="0"/>
              <a:t>How many blocks?</a:t>
            </a:r>
          </a:p>
          <a:p>
            <a:pPr lvl="2"/>
            <a:r>
              <a:rPr lang="en-US" dirty="0"/>
              <a:t>64/4 = 16 Blocks</a:t>
            </a:r>
          </a:p>
          <a:p>
            <a:pPr lvl="2"/>
            <a:endParaRPr lang="en-US" dirty="0"/>
          </a:p>
        </p:txBody>
      </p:sp>
      <p:graphicFrame>
        <p:nvGraphicFramePr>
          <p:cNvPr id="23" name="Table 15">
            <a:extLst>
              <a:ext uri="{FF2B5EF4-FFF2-40B4-BE49-F238E27FC236}">
                <a16:creationId xmlns:a16="http://schemas.microsoft.com/office/drawing/2014/main" id="{79BD0BBD-74A2-498C-A36B-6080CE2C1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039137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187D1FA0-F28E-40E9-9CF0-1E90910F73E3}"/>
              </a:ext>
            </a:extLst>
          </p:cNvPr>
          <p:cNvGrpSpPr/>
          <p:nvPr/>
        </p:nvGrpSpPr>
        <p:grpSpPr>
          <a:xfrm>
            <a:off x="6947179" y="844302"/>
            <a:ext cx="3292407" cy="4849393"/>
            <a:chOff x="6638789" y="-21604"/>
            <a:chExt cx="3292407" cy="48493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0FCE03-8236-48BF-AE98-8D53EA261682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843417-FE2A-4E66-93B3-A89FBB64271F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A2CE70-3390-41CF-AD75-BCB04BAD112B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866875-A3C2-4AAF-804B-D048EC14731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4986E-71E7-45DB-AE9C-D194AFD5B801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773EB5-5B05-41DD-A7C5-9AE48D7DD6D0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2DA3BA-CC1B-420C-9A66-4821E553971A}"/>
                </a:ext>
              </a:extLst>
            </p:cNvPr>
            <p:cNvSpPr txBox="1"/>
            <p:nvPr/>
          </p:nvSpPr>
          <p:spPr>
            <a:xfrm>
              <a:off x="7876978" y="-21604"/>
              <a:ext cx="20542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89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A46E-C23B-4F31-B51A-62FE177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C95-5240-4BCF-A18D-FF39E114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23452" cy="4351338"/>
          </a:xfrm>
        </p:spPr>
        <p:txBody>
          <a:bodyPr>
            <a:normAutofit/>
          </a:bodyPr>
          <a:lstStyle/>
          <a:p>
            <a:r>
              <a:rPr lang="en-US" dirty="0"/>
              <a:t>Byte addressable</a:t>
            </a:r>
          </a:p>
          <a:p>
            <a:pPr lvl="1"/>
            <a:r>
              <a:rPr lang="en-US" dirty="0"/>
              <a:t>Address associated with each Byte</a:t>
            </a:r>
          </a:p>
          <a:p>
            <a:endParaRPr lang="en-US" dirty="0"/>
          </a:p>
          <a:p>
            <a:r>
              <a:rPr lang="en-US" dirty="0"/>
              <a:t>Cache</a:t>
            </a:r>
          </a:p>
          <a:p>
            <a:pPr lvl="1"/>
            <a:r>
              <a:rPr lang="en-US" dirty="0"/>
              <a:t>Total number of Bytes = 16</a:t>
            </a:r>
          </a:p>
          <a:p>
            <a:pPr lvl="1"/>
            <a:r>
              <a:rPr lang="en-US" dirty="0"/>
              <a:t>Divided into Sets</a:t>
            </a:r>
          </a:p>
          <a:p>
            <a:pPr lvl="1"/>
            <a:r>
              <a:rPr lang="en-US" dirty="0"/>
              <a:t>1 Set = 1 Line</a:t>
            </a:r>
          </a:p>
          <a:p>
            <a:pPr lvl="2"/>
            <a:r>
              <a:rPr lang="en-US" dirty="0"/>
              <a:t>Line Size = 4 Bytes</a:t>
            </a:r>
          </a:p>
          <a:p>
            <a:pPr lvl="1"/>
            <a:r>
              <a:rPr lang="en-US" dirty="0"/>
              <a:t>How many Lines?</a:t>
            </a:r>
          </a:p>
          <a:p>
            <a:pPr lvl="2"/>
            <a:r>
              <a:rPr lang="en-US" dirty="0"/>
              <a:t>16/4 = 4 Lines</a:t>
            </a:r>
          </a:p>
          <a:p>
            <a:pPr lvl="2"/>
            <a:endParaRPr lang="en-US" dirty="0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9C71E05-FE4E-4ABC-9E33-FF7ACD175699}"/>
              </a:ext>
            </a:extLst>
          </p:cNvPr>
          <p:cNvGraphicFramePr>
            <a:graphicFrameLocks/>
          </p:cNvGraphicFramePr>
          <p:nvPr/>
        </p:nvGraphicFramePr>
        <p:xfrm>
          <a:off x="8014251" y="2239894"/>
          <a:ext cx="2143540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85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C63752-8859-41B8-93B0-D766E460CB59}"/>
              </a:ext>
            </a:extLst>
          </p:cNvPr>
          <p:cNvSpPr txBox="1"/>
          <p:nvPr/>
        </p:nvSpPr>
        <p:spPr>
          <a:xfrm>
            <a:off x="8602730" y="1641757"/>
            <a:ext cx="966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5DF76-34AB-47BD-8CED-9801DCA15CD0}"/>
              </a:ext>
            </a:extLst>
          </p:cNvPr>
          <p:cNvSpPr txBox="1"/>
          <p:nvPr/>
        </p:nvSpPr>
        <p:spPr>
          <a:xfrm>
            <a:off x="7136295" y="234160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51603-5C10-4DD8-BDC3-7D6A28588AA0}"/>
              </a:ext>
            </a:extLst>
          </p:cNvPr>
          <p:cNvSpPr txBox="1"/>
          <p:nvPr/>
        </p:nvSpPr>
        <p:spPr>
          <a:xfrm>
            <a:off x="7136295" y="300203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9FAE0-C743-48B4-9A8F-6F80F9ADFBC6}"/>
              </a:ext>
            </a:extLst>
          </p:cNvPr>
          <p:cNvSpPr txBox="1"/>
          <p:nvPr/>
        </p:nvSpPr>
        <p:spPr>
          <a:xfrm>
            <a:off x="7136295" y="366247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53654-31BC-4E96-AB47-C563E31BAE14}"/>
              </a:ext>
            </a:extLst>
          </p:cNvPr>
          <p:cNvSpPr txBox="1"/>
          <p:nvPr/>
        </p:nvSpPr>
        <p:spPr>
          <a:xfrm>
            <a:off x="7136295" y="432291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2527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64974" y="2239894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6198364"/>
              </p:ext>
            </p:extLst>
          </p:nvPr>
        </p:nvGraphicFramePr>
        <p:xfrm>
          <a:off x="7363797" y="1027906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0DF8F5-CC13-4CE9-914A-5BF76EB4830C}"/>
              </a:ext>
            </a:extLst>
          </p:cNvPr>
          <p:cNvSpPr txBox="1"/>
          <p:nvPr/>
        </p:nvSpPr>
        <p:spPr>
          <a:xfrm>
            <a:off x="1979544" y="1690688"/>
            <a:ext cx="98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8B77-B70B-49A4-B9E6-84144A9C817C}"/>
              </a:ext>
            </a:extLst>
          </p:cNvPr>
          <p:cNvSpPr txBox="1"/>
          <p:nvPr/>
        </p:nvSpPr>
        <p:spPr>
          <a:xfrm>
            <a:off x="487017" y="239923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4E6E-190F-4B95-8A30-59C1B0BAEA56}"/>
              </a:ext>
            </a:extLst>
          </p:cNvPr>
          <p:cNvSpPr txBox="1"/>
          <p:nvPr/>
        </p:nvSpPr>
        <p:spPr>
          <a:xfrm>
            <a:off x="487017" y="305966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9A75C-7644-4B76-BE0C-F01CF23DD701}"/>
              </a:ext>
            </a:extLst>
          </p:cNvPr>
          <p:cNvSpPr txBox="1"/>
          <p:nvPr/>
        </p:nvSpPr>
        <p:spPr>
          <a:xfrm>
            <a:off x="487017" y="37201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325C-B7C3-4179-83CE-768CC369ECA8}"/>
              </a:ext>
            </a:extLst>
          </p:cNvPr>
          <p:cNvSpPr txBox="1"/>
          <p:nvPr/>
        </p:nvSpPr>
        <p:spPr>
          <a:xfrm>
            <a:off x="487017" y="438054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290920" y="1027906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71C7F4B-E6D5-481F-ADA5-37DFC916CDC0}"/>
              </a:ext>
            </a:extLst>
          </p:cNvPr>
          <p:cNvSpPr txBox="1"/>
          <p:nvPr/>
        </p:nvSpPr>
        <p:spPr>
          <a:xfrm>
            <a:off x="1222791" y="5790896"/>
            <a:ext cx="9203357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Byte Addressable </a:t>
            </a:r>
            <a:r>
              <a:rPr lang="en-US" sz="2200" dirty="0"/>
              <a:t>= Each Byte in Main Memory is identified by an address</a:t>
            </a:r>
          </a:p>
        </p:txBody>
      </p:sp>
    </p:spTree>
    <p:extLst>
      <p:ext uri="{BB962C8B-B14F-4D97-AF65-F5344CB8AC3E}">
        <p14:creationId xmlns:p14="http://schemas.microsoft.com/office/powerpoint/2010/main" val="414425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459120" y="1421452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3522767"/>
              </p:ext>
            </p:extLst>
          </p:nvPr>
        </p:nvGraphicFramePr>
        <p:xfrm>
          <a:off x="7363797" y="1027906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1F5BEE9-E6AF-4FA3-A350-70E90286AAEE}"/>
              </a:ext>
            </a:extLst>
          </p:cNvPr>
          <p:cNvGrpSpPr/>
          <p:nvPr/>
        </p:nvGrpSpPr>
        <p:grpSpPr>
          <a:xfrm>
            <a:off x="646043" y="845862"/>
            <a:ext cx="2475951" cy="3059184"/>
            <a:chOff x="487017" y="169068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0DF8F5-CC13-4CE9-914A-5BF76EB4830C}"/>
                </a:ext>
              </a:extLst>
            </p:cNvPr>
            <p:cNvSpPr txBox="1"/>
            <p:nvPr/>
          </p:nvSpPr>
          <p:spPr>
            <a:xfrm>
              <a:off x="1979544" y="169068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7C8B77-B70B-49A4-B9E6-84144A9C817C}"/>
                </a:ext>
              </a:extLst>
            </p:cNvPr>
            <p:cNvSpPr txBox="1"/>
            <p:nvPr/>
          </p:nvSpPr>
          <p:spPr>
            <a:xfrm>
              <a:off x="487017" y="239923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D74E6E-190F-4B95-8A30-59C1B0BAEA56}"/>
                </a:ext>
              </a:extLst>
            </p:cNvPr>
            <p:cNvSpPr txBox="1"/>
            <p:nvPr/>
          </p:nvSpPr>
          <p:spPr>
            <a:xfrm>
              <a:off x="487017" y="305966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F9A75C-7644-4B76-BE0C-F01CF23DD701}"/>
                </a:ext>
              </a:extLst>
            </p:cNvPr>
            <p:cNvSpPr txBox="1"/>
            <p:nvPr/>
          </p:nvSpPr>
          <p:spPr>
            <a:xfrm>
              <a:off x="487017" y="372010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8E325C-B7C3-4179-83CE-768CC369ECA8}"/>
                </a:ext>
              </a:extLst>
            </p:cNvPr>
            <p:cNvSpPr txBox="1"/>
            <p:nvPr/>
          </p:nvSpPr>
          <p:spPr>
            <a:xfrm>
              <a:off x="487017" y="438054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290920" y="1027906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D054A-C9B7-4DC7-A142-B5936BD8219B}"/>
                  </a:ext>
                </a:extLst>
              </p:cNvPr>
              <p:cNvSpPr txBox="1"/>
              <p:nvPr/>
            </p:nvSpPr>
            <p:spPr>
              <a:xfrm>
                <a:off x="547751" y="4353500"/>
                <a:ext cx="5548249" cy="17851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Number of Bytes in Main Memory =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addresses?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per address?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B0F0"/>
                    </a:solidFill>
                  </a:rPr>
                  <a:t>6</a:t>
                </a:r>
                <a:r>
                  <a:rPr lang="en-US" sz="2200" dirty="0"/>
                  <a:t>-bit address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D054A-C9B7-4DC7-A142-B5936BD8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1" y="4353500"/>
                <a:ext cx="5548249" cy="1785104"/>
              </a:xfrm>
              <a:prstGeom prst="rect">
                <a:avLst/>
              </a:prstGeom>
              <a:blipFill>
                <a:blip r:embed="rId2"/>
                <a:stretch>
                  <a:fillRect l="-1206" t="-2034" b="-57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64974" y="2239894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5250869"/>
              </p:ext>
            </p:extLst>
          </p:nvPr>
        </p:nvGraphicFramePr>
        <p:xfrm>
          <a:off x="7415423" y="332589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0DF8F5-CC13-4CE9-914A-5BF76EB4830C}"/>
              </a:ext>
            </a:extLst>
          </p:cNvPr>
          <p:cNvSpPr txBox="1"/>
          <p:nvPr/>
        </p:nvSpPr>
        <p:spPr>
          <a:xfrm>
            <a:off x="1979544" y="1690688"/>
            <a:ext cx="98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8B77-B70B-49A4-B9E6-84144A9C817C}"/>
              </a:ext>
            </a:extLst>
          </p:cNvPr>
          <p:cNvSpPr txBox="1"/>
          <p:nvPr/>
        </p:nvSpPr>
        <p:spPr>
          <a:xfrm>
            <a:off x="487017" y="239923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4E6E-190F-4B95-8A30-59C1B0BAEA56}"/>
              </a:ext>
            </a:extLst>
          </p:cNvPr>
          <p:cNvSpPr txBox="1"/>
          <p:nvPr/>
        </p:nvSpPr>
        <p:spPr>
          <a:xfrm>
            <a:off x="487017" y="305966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9A75C-7644-4B76-BE0C-F01CF23DD701}"/>
              </a:ext>
            </a:extLst>
          </p:cNvPr>
          <p:cNvSpPr txBox="1"/>
          <p:nvPr/>
        </p:nvSpPr>
        <p:spPr>
          <a:xfrm>
            <a:off x="487017" y="37201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325C-B7C3-4179-83CE-768CC369ECA8}"/>
              </a:ext>
            </a:extLst>
          </p:cNvPr>
          <p:cNvSpPr txBox="1"/>
          <p:nvPr/>
        </p:nvSpPr>
        <p:spPr>
          <a:xfrm>
            <a:off x="487017" y="438054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342546" y="282893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7D054A-C9B7-4DC7-A142-B5936BD8219B}"/>
              </a:ext>
            </a:extLst>
          </p:cNvPr>
          <p:cNvSpPr txBox="1"/>
          <p:nvPr/>
        </p:nvSpPr>
        <p:spPr>
          <a:xfrm>
            <a:off x="3871161" y="4842008"/>
            <a:ext cx="514846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Access Byte B5 in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Byte Address = </a:t>
            </a:r>
            <a:r>
              <a:rPr lang="en-US" sz="2600" dirty="0">
                <a:highlight>
                  <a:srgbClr val="FFFF00"/>
                </a:highlight>
              </a:rPr>
              <a:t>0001</a:t>
            </a:r>
            <a:r>
              <a:rPr lang="en-US" sz="2600" dirty="0">
                <a:highlight>
                  <a:srgbClr val="FF0000"/>
                </a:highlight>
              </a:rPr>
              <a:t>01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570E0-4002-4C80-A1D2-23E75506249E}"/>
              </a:ext>
            </a:extLst>
          </p:cNvPr>
          <p:cNvGrpSpPr/>
          <p:nvPr/>
        </p:nvGrpSpPr>
        <p:grpSpPr>
          <a:xfrm>
            <a:off x="6096000" y="836891"/>
            <a:ext cx="349396" cy="4678362"/>
            <a:chOff x="6096000" y="836891"/>
            <a:chExt cx="349396" cy="467836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01D049-0636-4247-B717-CB20D672C9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844597"/>
              <a:ext cx="349396" cy="4670656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D36CAF5-6D1E-4FBD-8546-7E2C845D93D0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6096000" y="836891"/>
              <a:ext cx="3365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96EC2-CFC8-4BB9-B77C-7F93282B60D5}"/>
              </a:ext>
            </a:extLst>
          </p:cNvPr>
          <p:cNvGrpSpPr/>
          <p:nvPr/>
        </p:nvGrpSpPr>
        <p:grpSpPr>
          <a:xfrm>
            <a:off x="6824461" y="886587"/>
            <a:ext cx="1345504" cy="4670656"/>
            <a:chOff x="6824461" y="886587"/>
            <a:chExt cx="1345504" cy="467065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8A5D09-23E5-4851-8655-76E63BA1D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4461" y="886587"/>
              <a:ext cx="312936" cy="46706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AC1E20-4651-47E4-89C6-CB2D51A49D67}"/>
                </a:ext>
              </a:extLst>
            </p:cNvPr>
            <p:cNvCxnSpPr>
              <a:cxnSpLocks/>
            </p:cNvCxnSpPr>
            <p:nvPr/>
          </p:nvCxnSpPr>
          <p:spPr>
            <a:xfrm>
              <a:off x="6824461" y="886587"/>
              <a:ext cx="1345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5588E9-1D33-4401-836C-18D53E56AB6A}"/>
              </a:ext>
            </a:extLst>
          </p:cNvPr>
          <p:cNvGrpSpPr/>
          <p:nvPr/>
        </p:nvGrpSpPr>
        <p:grpSpPr>
          <a:xfrm>
            <a:off x="3694675" y="5661712"/>
            <a:ext cx="5501440" cy="1031574"/>
            <a:chOff x="3871161" y="5678503"/>
            <a:chExt cx="5501440" cy="103157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49AC71F4-7B1A-4AAF-87DD-DF69556BCD45}"/>
                </a:ext>
              </a:extLst>
            </p:cNvPr>
            <p:cNvSpPr/>
            <p:nvPr/>
          </p:nvSpPr>
          <p:spPr>
            <a:xfrm rot="16200000">
              <a:off x="6595202" y="5515850"/>
              <a:ext cx="349396" cy="674701"/>
            </a:xfrm>
            <a:prstGeom prst="lef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3947F1E-9C33-44C4-8E77-65757A9AF18C}"/>
                </a:ext>
              </a:extLst>
            </p:cNvPr>
            <p:cNvSpPr/>
            <p:nvPr/>
          </p:nvSpPr>
          <p:spPr>
            <a:xfrm rot="16200000">
              <a:off x="7102060" y="5707733"/>
              <a:ext cx="349396" cy="33735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25E0AB-403E-4F47-B223-BC36E2C8AB6F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4949688" y="6027899"/>
              <a:ext cx="1820213" cy="154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3FDD0C-A797-479C-B957-A1DD665510F0}"/>
                </a:ext>
              </a:extLst>
            </p:cNvPr>
            <p:cNvSpPr txBox="1"/>
            <p:nvPr/>
          </p:nvSpPr>
          <p:spPr>
            <a:xfrm>
              <a:off x="3871161" y="6196028"/>
              <a:ext cx="1648789" cy="369332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Number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2085D2-1D18-4B20-B3BD-B52F0194EAEC}"/>
                </a:ext>
              </a:extLst>
            </p:cNvPr>
            <p:cNvSpPr txBox="1"/>
            <p:nvPr/>
          </p:nvSpPr>
          <p:spPr>
            <a:xfrm>
              <a:off x="7841423" y="6340745"/>
              <a:ext cx="153117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Offset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346C54-2B60-41FA-9193-82D684E56856}"/>
                </a:ext>
              </a:extLst>
            </p:cNvPr>
            <p:cNvCxnSpPr>
              <a:stCxn id="11" idx="1"/>
            </p:cNvCxnSpPr>
            <p:nvPr/>
          </p:nvCxnSpPr>
          <p:spPr>
            <a:xfrm>
              <a:off x="7276758" y="6051107"/>
              <a:ext cx="447054" cy="3596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1C9-5217-471D-AAE3-AA75001F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/>
              <a:t>From what we know until now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A8ED11-9719-4647-824E-280471E0B4A1}"/>
              </a:ext>
            </a:extLst>
          </p:cNvPr>
          <p:cNvGrpSpPr/>
          <p:nvPr/>
        </p:nvGrpSpPr>
        <p:grpSpPr>
          <a:xfrm>
            <a:off x="838200" y="2766218"/>
            <a:ext cx="2401957" cy="1325563"/>
            <a:chOff x="1083365" y="3240157"/>
            <a:chExt cx="2405474" cy="12423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53AFB-DF1B-4E37-9133-29F38B5CB6CF}"/>
                </a:ext>
              </a:extLst>
            </p:cNvPr>
            <p:cNvSpPr/>
            <p:nvPr/>
          </p:nvSpPr>
          <p:spPr>
            <a:xfrm>
              <a:off x="1083365" y="3240157"/>
              <a:ext cx="1380244" cy="12423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2E336-8B1F-41E2-8816-E10D6A884B33}"/>
                </a:ext>
              </a:extLst>
            </p:cNvPr>
            <p:cNvSpPr/>
            <p:nvPr/>
          </p:nvSpPr>
          <p:spPr>
            <a:xfrm>
              <a:off x="2463608" y="3240157"/>
              <a:ext cx="1025231" cy="1242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2A2E52-7147-4C75-9413-560CAA4BDC61}"/>
              </a:ext>
            </a:extLst>
          </p:cNvPr>
          <p:cNvSpPr/>
          <p:nvPr/>
        </p:nvSpPr>
        <p:spPr>
          <a:xfrm>
            <a:off x="9193696" y="1868557"/>
            <a:ext cx="2160104" cy="4035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Main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BAAA6-76E0-4D64-98EB-6AD6F01DB1A2}"/>
              </a:ext>
            </a:extLst>
          </p:cNvPr>
          <p:cNvCxnSpPr>
            <a:cxnSpLocks/>
          </p:cNvCxnSpPr>
          <p:nvPr/>
        </p:nvCxnSpPr>
        <p:spPr>
          <a:xfrm>
            <a:off x="3645243" y="3578087"/>
            <a:ext cx="5350476" cy="0"/>
          </a:xfrm>
          <a:prstGeom prst="straightConnector1">
            <a:avLst/>
          </a:prstGeom>
          <a:ln w="1968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63239F-CA2B-4293-88C7-452AC7DCCDBD}"/>
              </a:ext>
            </a:extLst>
          </p:cNvPr>
          <p:cNvSpPr txBox="1"/>
          <p:nvPr/>
        </p:nvSpPr>
        <p:spPr>
          <a:xfrm>
            <a:off x="4779914" y="4091781"/>
            <a:ext cx="28433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SLOW!!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Low Bus bandwidth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FAA0F-8EC9-48A8-9BA1-385772B846D0}"/>
              </a:ext>
            </a:extLst>
          </p:cNvPr>
          <p:cNvSpPr/>
          <p:nvPr/>
        </p:nvSpPr>
        <p:spPr>
          <a:xfrm>
            <a:off x="944217" y="1739865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Process data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A9EB5D-23CD-4DB1-9AF0-56E97B332C78}"/>
              </a:ext>
            </a:extLst>
          </p:cNvPr>
          <p:cNvSpPr/>
          <p:nvPr/>
        </p:nvSpPr>
        <p:spPr>
          <a:xfrm>
            <a:off x="9326217" y="954157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8E14F-99FF-4D12-B5EB-6110B4CF423C}"/>
              </a:ext>
            </a:extLst>
          </p:cNvPr>
          <p:cNvSpPr txBox="1"/>
          <p:nvPr/>
        </p:nvSpPr>
        <p:spPr>
          <a:xfrm>
            <a:off x="4854056" y="2971802"/>
            <a:ext cx="2932849" cy="40011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Access (read/write) data </a:t>
            </a:r>
          </a:p>
        </p:txBody>
      </p:sp>
    </p:spTree>
    <p:extLst>
      <p:ext uri="{BB962C8B-B14F-4D97-AF65-F5344CB8AC3E}">
        <p14:creationId xmlns:p14="http://schemas.microsoft.com/office/powerpoint/2010/main" val="125520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03F8-E0CA-47B7-A1FE-182F2B1D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3743-EBD1-4320-B7B6-6E0E61403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F1-1A67-4447-B8DB-AFBBE4A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43" y="286588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2150264"/>
              </p:ext>
            </p:extLst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026884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735344" y="5031036"/>
            <a:ext cx="55535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Mapped in </a:t>
            </a:r>
            <a:r>
              <a:rPr lang="en-US" sz="2600" dirty="0">
                <a:solidFill>
                  <a:srgbClr val="FF0000"/>
                </a:solidFill>
              </a:rPr>
              <a:t>Round Robin </a:t>
            </a:r>
            <a:r>
              <a:rPr lang="en-US" sz="2600" dirty="0"/>
              <a:t>manner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Line Number/Index =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600" dirty="0"/>
              <a:t> mod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= Block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 = Number of 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42B9F-D39D-4C9C-BCDA-FC14FCAB0B14}"/>
              </a:ext>
            </a:extLst>
          </p:cNvPr>
          <p:cNvSpPr txBox="1"/>
          <p:nvPr/>
        </p:nvSpPr>
        <p:spPr>
          <a:xfrm>
            <a:off x="5551004" y="193425"/>
            <a:ext cx="60380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Set = 1 Line, so Line Number and Set Number are the same</a:t>
            </a:r>
          </a:p>
        </p:txBody>
      </p:sp>
    </p:spTree>
    <p:extLst>
      <p:ext uri="{BB962C8B-B14F-4D97-AF65-F5344CB8AC3E}">
        <p14:creationId xmlns:p14="http://schemas.microsoft.com/office/powerpoint/2010/main" val="35041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F1-1A67-4447-B8DB-AFBBE4A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43" y="286588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0/4/8/12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1/5/9/13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2/6/10/14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3/7/11/15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/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735344" y="5031036"/>
            <a:ext cx="55535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Mapped in </a:t>
            </a:r>
            <a:r>
              <a:rPr lang="en-US" sz="2600" dirty="0">
                <a:solidFill>
                  <a:srgbClr val="FF0000"/>
                </a:solidFill>
              </a:rPr>
              <a:t>Round Robin </a:t>
            </a:r>
            <a:r>
              <a:rPr lang="en-US" sz="2600" dirty="0"/>
              <a:t>manner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Line Number/Index =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600" dirty="0"/>
              <a:t> mod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= Block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 = Number of 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42B9F-D39D-4C9C-BCDA-FC14FCAB0B14}"/>
              </a:ext>
            </a:extLst>
          </p:cNvPr>
          <p:cNvSpPr txBox="1"/>
          <p:nvPr/>
        </p:nvSpPr>
        <p:spPr>
          <a:xfrm>
            <a:off x="5535814" y="343514"/>
            <a:ext cx="62321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Set = 1 Line , so Line Number and Set Number are the same</a:t>
            </a:r>
          </a:p>
        </p:txBody>
      </p:sp>
    </p:spTree>
    <p:extLst>
      <p:ext uri="{BB962C8B-B14F-4D97-AF65-F5344CB8AC3E}">
        <p14:creationId xmlns:p14="http://schemas.microsoft.com/office/powerpoint/2010/main" val="167861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7E78-EBC1-4291-AA91-C53FC7E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Direct Mapping – Many to One Mapping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4B576-A146-442B-BA7A-C0B9474591C7}"/>
              </a:ext>
            </a:extLst>
          </p:cNvPr>
          <p:cNvSpPr/>
          <p:nvPr/>
        </p:nvSpPr>
        <p:spPr>
          <a:xfrm>
            <a:off x="2604052" y="1690688"/>
            <a:ext cx="2047461" cy="4552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4EBB0-D47B-46F0-9DCF-2ACCF29B58E3}"/>
              </a:ext>
            </a:extLst>
          </p:cNvPr>
          <p:cNvSpPr/>
          <p:nvPr/>
        </p:nvSpPr>
        <p:spPr>
          <a:xfrm>
            <a:off x="7086600" y="2842590"/>
            <a:ext cx="2501348" cy="29817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1A1D4A-705A-4A55-9367-3A97B603AEAB}"/>
              </a:ext>
            </a:extLst>
          </p:cNvPr>
          <p:cNvCxnSpPr/>
          <p:nvPr/>
        </p:nvCxnSpPr>
        <p:spPr>
          <a:xfrm>
            <a:off x="3776870" y="1898374"/>
            <a:ext cx="4472608" cy="163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F773F5-E7E4-4AEB-996B-96C8451E5971}"/>
              </a:ext>
            </a:extLst>
          </p:cNvPr>
          <p:cNvCxnSpPr>
            <a:cxnSpLocks/>
          </p:cNvCxnSpPr>
          <p:nvPr/>
        </p:nvCxnSpPr>
        <p:spPr>
          <a:xfrm>
            <a:off x="3776870" y="3046342"/>
            <a:ext cx="4472608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EC459F-882E-45CD-9273-DBA457A1D583}"/>
              </a:ext>
            </a:extLst>
          </p:cNvPr>
          <p:cNvCxnSpPr>
            <a:cxnSpLocks/>
          </p:cNvCxnSpPr>
          <p:nvPr/>
        </p:nvCxnSpPr>
        <p:spPr>
          <a:xfrm flipV="1">
            <a:off x="3776870" y="3617843"/>
            <a:ext cx="4403034" cy="4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1D40D-6DC0-475E-B8DD-A85E42ADB2F0}"/>
              </a:ext>
            </a:extLst>
          </p:cNvPr>
          <p:cNvCxnSpPr>
            <a:cxnSpLocks/>
          </p:cNvCxnSpPr>
          <p:nvPr/>
        </p:nvCxnSpPr>
        <p:spPr>
          <a:xfrm flipV="1">
            <a:off x="3776870" y="3617843"/>
            <a:ext cx="4403034" cy="156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DFA5C8-CEA6-4CB5-8CAA-8AC1669158F9}"/>
              </a:ext>
            </a:extLst>
          </p:cNvPr>
          <p:cNvSpPr txBox="1"/>
          <p:nvPr/>
        </p:nvSpPr>
        <p:spPr>
          <a:xfrm>
            <a:off x="2604052" y="1216721"/>
            <a:ext cx="22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 Blocks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1FB54-6F10-41DF-88E8-810010A2CEC3}"/>
              </a:ext>
            </a:extLst>
          </p:cNvPr>
          <p:cNvSpPr txBox="1"/>
          <p:nvPr/>
        </p:nvSpPr>
        <p:spPr>
          <a:xfrm>
            <a:off x="7656029" y="2371519"/>
            <a:ext cx="136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Lines</a:t>
            </a:r>
          </a:p>
        </p:txBody>
      </p:sp>
    </p:spTree>
    <p:extLst>
      <p:ext uri="{BB962C8B-B14F-4D97-AF65-F5344CB8AC3E}">
        <p14:creationId xmlns:p14="http://schemas.microsoft.com/office/powerpoint/2010/main" val="180468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0/4/8/12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1/5/9/13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2/6/10/14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3/7/11/15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4790660" y="2753281"/>
            <a:ext cx="22143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Byte address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22A5FC-3289-4D36-B731-60A5985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83241"/>
              </p:ext>
            </p:extLst>
          </p:nvPr>
        </p:nvGraphicFramePr>
        <p:xfrm>
          <a:off x="5793208" y="3339324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63E24-5596-425D-A7AC-8AB0A767D862}"/>
              </a:ext>
            </a:extLst>
          </p:cNvPr>
          <p:cNvCxnSpPr/>
          <p:nvPr/>
        </p:nvCxnSpPr>
        <p:spPr>
          <a:xfrm>
            <a:off x="9853902" y="3710164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42D9A-E7CA-4A24-A96C-F5C9C67578F3}"/>
              </a:ext>
            </a:extLst>
          </p:cNvPr>
          <p:cNvSpPr txBox="1"/>
          <p:nvPr/>
        </p:nvSpPr>
        <p:spPr>
          <a:xfrm>
            <a:off x="10660072" y="4127912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AB9E2F-B0CD-49CE-AE4F-08B8C66053D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8108436" y="3710164"/>
            <a:ext cx="118204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F7A20-4FE4-4F02-8852-32142052846A}"/>
              </a:ext>
            </a:extLst>
          </p:cNvPr>
          <p:cNvSpPr txBox="1"/>
          <p:nvPr/>
        </p:nvSpPr>
        <p:spPr>
          <a:xfrm>
            <a:off x="7189102" y="4117973"/>
            <a:ext cx="1838667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Set/Line Number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86AD4E-8187-44D0-9D44-9371F207890C}"/>
              </a:ext>
            </a:extLst>
          </p:cNvPr>
          <p:cNvCxnSpPr/>
          <p:nvPr/>
        </p:nvCxnSpPr>
        <p:spPr>
          <a:xfrm flipH="1">
            <a:off x="5643841" y="3710164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A0AC73-9E91-404D-BC06-30616CD2F844}"/>
              </a:ext>
            </a:extLst>
          </p:cNvPr>
          <p:cNvSpPr txBox="1"/>
          <p:nvPr/>
        </p:nvSpPr>
        <p:spPr>
          <a:xfrm>
            <a:off x="5229899" y="4145415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B03A50-332A-42B0-AB9A-63419B3FA6AE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26D595A9-42A9-491F-AE40-0263C06D81A2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26D595A9-42A9-491F-AE40-0263C06D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29FC15B-E526-49F7-9ACD-D25C7F3C6B65}"/>
              </a:ext>
            </a:extLst>
          </p:cNvPr>
          <p:cNvSpPr txBox="1"/>
          <p:nvPr/>
        </p:nvSpPr>
        <p:spPr>
          <a:xfrm>
            <a:off x="3862727" y="1111470"/>
            <a:ext cx="320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Search in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If MISS, go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EF123D-27A1-4F61-9E0F-097A8BE3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98" y="0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</p:spTree>
    <p:extLst>
      <p:ext uri="{BB962C8B-B14F-4D97-AF65-F5344CB8AC3E}">
        <p14:creationId xmlns:p14="http://schemas.microsoft.com/office/powerpoint/2010/main" val="32608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14" grpId="0" animBg="1"/>
      <p:bldP spid="3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323100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188488" y="2692303"/>
            <a:ext cx="22143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Byte address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22A5FC-3289-4D36-B731-60A5985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29534"/>
              </p:ext>
            </p:extLst>
          </p:nvPr>
        </p:nvGraphicFramePr>
        <p:xfrm>
          <a:off x="1191036" y="327834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63E24-5596-425D-A7AC-8AB0A767D862}"/>
              </a:ext>
            </a:extLst>
          </p:cNvPr>
          <p:cNvCxnSpPr/>
          <p:nvPr/>
        </p:nvCxnSpPr>
        <p:spPr>
          <a:xfrm>
            <a:off x="5251730" y="3649186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42D9A-E7CA-4A24-A96C-F5C9C67578F3}"/>
              </a:ext>
            </a:extLst>
          </p:cNvPr>
          <p:cNvSpPr txBox="1"/>
          <p:nvPr/>
        </p:nvSpPr>
        <p:spPr>
          <a:xfrm>
            <a:off x="6057900" y="4066934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AB9E2F-B0CD-49CE-AE4F-08B8C66053DC}"/>
              </a:ext>
            </a:extLst>
          </p:cNvPr>
          <p:cNvCxnSpPr/>
          <p:nvPr/>
        </p:nvCxnSpPr>
        <p:spPr>
          <a:xfrm flipH="1">
            <a:off x="2586930" y="3649186"/>
            <a:ext cx="706792" cy="353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F7A20-4FE4-4F02-8852-32142052846A}"/>
              </a:ext>
            </a:extLst>
          </p:cNvPr>
          <p:cNvSpPr txBox="1"/>
          <p:nvPr/>
        </p:nvSpPr>
        <p:spPr>
          <a:xfrm>
            <a:off x="1728020" y="4066934"/>
            <a:ext cx="17048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A27CD6-0A8A-4762-9330-E98AFD720F29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31B18192-6111-4553-B1A6-E245F10356FD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31B18192-6111-4553-B1A6-E245F1035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0A40547-7698-4126-AEC6-7E26AE7F705C}"/>
              </a:ext>
            </a:extLst>
          </p:cNvPr>
          <p:cNvSpPr txBox="1"/>
          <p:nvPr/>
        </p:nvSpPr>
        <p:spPr>
          <a:xfrm>
            <a:off x="3373778" y="920137"/>
            <a:ext cx="434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Step 2: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Access From Main Memory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BF2C24E-4824-4359-85D2-C57ADB89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98" y="0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</p:spTree>
    <p:extLst>
      <p:ext uri="{BB962C8B-B14F-4D97-AF65-F5344CB8AC3E}">
        <p14:creationId xmlns:p14="http://schemas.microsoft.com/office/powerpoint/2010/main" val="2140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389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737056" y="3965318"/>
            <a:ext cx="236882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36399" y="4373127"/>
            <a:ext cx="1601314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BC2B21-4F61-4298-AC1F-A1B82B2CC228}"/>
              </a:ext>
            </a:extLst>
          </p:cNvPr>
          <p:cNvCxnSpPr/>
          <p:nvPr/>
        </p:nvCxnSpPr>
        <p:spPr>
          <a:xfrm>
            <a:off x="9529841" y="4019266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A0FE5E-5F04-416A-A784-5205417FD32F}"/>
              </a:ext>
            </a:extLst>
          </p:cNvPr>
          <p:cNvSpPr txBox="1"/>
          <p:nvPr/>
        </p:nvSpPr>
        <p:spPr>
          <a:xfrm>
            <a:off x="10336011" y="4437014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86B494-DB91-4415-AC96-76C518648FAC}"/>
              </a:ext>
            </a:extLst>
          </p:cNvPr>
          <p:cNvGrpSpPr/>
          <p:nvPr/>
        </p:nvGrpSpPr>
        <p:grpSpPr>
          <a:xfrm>
            <a:off x="1533220" y="3121537"/>
            <a:ext cx="2475951" cy="3059184"/>
            <a:chOff x="1036143" y="1680748"/>
            <a:chExt cx="2475951" cy="305918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D248B4-9864-400F-BCF4-4794F8D9670D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01F30-C3AF-4271-A322-FE927B36B1EE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E567E1-A338-4241-A55A-A992199B91B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915037-554C-4FDF-BF81-21FF9F456AD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A41CAA-60AE-4C73-BFAE-DC12BBB2E31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61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42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672451" y="3969463"/>
            <a:ext cx="291550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26459" y="4377272"/>
            <a:ext cx="1491983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91687-3870-4FBF-B044-F9858D7D8A87}"/>
              </a:ext>
            </a:extLst>
          </p:cNvPr>
          <p:cNvCxnSpPr/>
          <p:nvPr/>
        </p:nvCxnSpPr>
        <p:spPr>
          <a:xfrm>
            <a:off x="9586163" y="4031212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E7EC79-53C0-4A7F-8389-10FB27E6FB2E}"/>
              </a:ext>
            </a:extLst>
          </p:cNvPr>
          <p:cNvSpPr txBox="1"/>
          <p:nvPr/>
        </p:nvSpPr>
        <p:spPr>
          <a:xfrm>
            <a:off x="10392333" y="4448960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905C4A-4E46-4512-B2C1-27C3707125C1}"/>
              </a:ext>
            </a:extLst>
          </p:cNvPr>
          <p:cNvGrpSpPr/>
          <p:nvPr/>
        </p:nvGrpSpPr>
        <p:grpSpPr>
          <a:xfrm>
            <a:off x="1583892" y="3104034"/>
            <a:ext cx="2475951" cy="3059184"/>
            <a:chOff x="1036143" y="1680748"/>
            <a:chExt cx="2475951" cy="30591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DDF06B-914C-40CE-B0F2-93EB2EAAC9F1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B76ACB-F504-4D38-8CAD-780F0D8BFA80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C62D4-86E8-4B9D-AF87-640E2FDF64C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080C40-F333-4ECF-88EA-EF61068056E0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EF0DFF-51F9-47E5-89B6-814A68607EF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231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50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652573" y="3965318"/>
            <a:ext cx="321366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36398" y="4373127"/>
            <a:ext cx="1432349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FD1B-3E02-4D24-8C78-DC8DC226BEEE}"/>
              </a:ext>
            </a:extLst>
          </p:cNvPr>
          <p:cNvCxnSpPr/>
          <p:nvPr/>
        </p:nvCxnSpPr>
        <p:spPr>
          <a:xfrm>
            <a:off x="9539780" y="4031212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50861-CD2F-421E-AF43-9F020B3CD5E8}"/>
              </a:ext>
            </a:extLst>
          </p:cNvPr>
          <p:cNvSpPr txBox="1"/>
          <p:nvPr/>
        </p:nvSpPr>
        <p:spPr>
          <a:xfrm>
            <a:off x="10345950" y="4448960"/>
            <a:ext cx="135062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96B0B7-2A31-4472-9202-2688A6CF816F}"/>
              </a:ext>
            </a:extLst>
          </p:cNvPr>
          <p:cNvGrpSpPr/>
          <p:nvPr/>
        </p:nvGrpSpPr>
        <p:grpSpPr>
          <a:xfrm>
            <a:off x="1587767" y="3151739"/>
            <a:ext cx="2475951" cy="3059184"/>
            <a:chOff x="1036143" y="1680748"/>
            <a:chExt cx="2475951" cy="30591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F4B17-FF0D-4EF9-98ED-62A6DEC2CA73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921A71-0F6E-4266-8411-9A30D76DEEF4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34E718-F3EE-49F6-97F1-095CF20ADA8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7892EC-1EF1-490D-91B1-32304960FEA0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7AAC1-E571-4105-92C8-F4440F02FA8D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9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525674" y="1477405"/>
            <a:ext cx="730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700B8-6304-461A-84A3-9EA095BD6B67}"/>
              </a:ext>
            </a:extLst>
          </p:cNvPr>
          <p:cNvGrpSpPr/>
          <p:nvPr/>
        </p:nvGrpSpPr>
        <p:grpSpPr>
          <a:xfrm>
            <a:off x="644656" y="2775752"/>
            <a:ext cx="2527578" cy="2886648"/>
            <a:chOff x="1036143" y="1853284"/>
            <a:chExt cx="2527578" cy="28866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86906A-889A-434E-9B9A-27E13CE44513}"/>
                </a:ext>
              </a:extLst>
            </p:cNvPr>
            <p:cNvSpPr txBox="1"/>
            <p:nvPr/>
          </p:nvSpPr>
          <p:spPr>
            <a:xfrm>
              <a:off x="2580297" y="1853284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DEEC5C-FFCD-48D2-8F84-28842A1BBAE3}"/>
                </a:ext>
              </a:extLst>
            </p:cNvPr>
            <p:cNvSpPr txBox="1"/>
            <p:nvPr/>
          </p:nvSpPr>
          <p:spPr>
            <a:xfrm>
              <a:off x="1043927" y="250084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EF902F-26D4-4FF0-919E-5552A1FEA01B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993BBB-68DD-4FA6-B08E-3C589A898456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FF1C62-9400-4911-B78C-E801C2E586ED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535989"/>
              </p:ext>
            </p:extLst>
          </p:nvPr>
        </p:nvGraphicFramePr>
        <p:xfrm>
          <a:off x="1522613" y="323552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B0, B1, B2, 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5051707" y="5567628"/>
            <a:ext cx="15873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Memory Block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FD1B-3E02-4D24-8C78-DC8DC226BEEE}"/>
              </a:ext>
            </a:extLst>
          </p:cNvPr>
          <p:cNvCxnSpPr/>
          <p:nvPr/>
        </p:nvCxnSpPr>
        <p:spPr>
          <a:xfrm>
            <a:off x="8078727" y="5149880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50861-CD2F-421E-AF43-9F020B3CD5E8}"/>
              </a:ext>
            </a:extLst>
          </p:cNvPr>
          <p:cNvSpPr txBox="1"/>
          <p:nvPr/>
        </p:nvSpPr>
        <p:spPr>
          <a:xfrm>
            <a:off x="8884897" y="5567628"/>
            <a:ext cx="1350622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A1D7A0-B9E0-4E0B-B1D8-05A5563882A6}"/>
              </a:ext>
            </a:extLst>
          </p:cNvPr>
          <p:cNvGraphicFramePr>
            <a:graphicFrameLocks noGrp="1"/>
          </p:cNvGraphicFramePr>
          <p:nvPr/>
        </p:nvGraphicFramePr>
        <p:xfrm>
          <a:off x="4245663" y="4704787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94C64FAB-C656-47F4-B055-BA5073E32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593272"/>
              </p:ext>
            </p:extLst>
          </p:nvPr>
        </p:nvGraphicFramePr>
        <p:xfrm>
          <a:off x="8290074" y="108911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8BFCFAED-AA1F-434F-A31D-509CD8E1CC6E}"/>
              </a:ext>
            </a:extLst>
          </p:cNvPr>
          <p:cNvGrpSpPr/>
          <p:nvPr/>
        </p:nvGrpSpPr>
        <p:grpSpPr>
          <a:xfrm>
            <a:off x="7275170" y="108911"/>
            <a:ext cx="4719980" cy="4232617"/>
            <a:chOff x="6638789" y="595172"/>
            <a:chExt cx="4719980" cy="42326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288FF2-279F-48EE-81A8-3EFCFC8822D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0000"/>
                  </a:highlight>
                </a:rPr>
                <a:t>Block 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82E9E5-35E8-40A1-8848-9283F957DBD1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1020D1-CEA8-49A7-BFF0-1C080019B0E2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DC8BC6-90F9-41D6-A3F8-B7AA36B06CEC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7529F5-133C-4EE0-8FF8-1D177C651EFA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2A2302-60D6-4EAE-84B1-F4506F898B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02EA51-7F61-4CFC-BAD1-9F9BC2A2785F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37" name="Left Brace 36">
            <a:extLst>
              <a:ext uri="{FF2B5EF4-FFF2-40B4-BE49-F238E27FC236}">
                <a16:creationId xmlns:a16="http://schemas.microsoft.com/office/drawing/2014/main" id="{D86D9D2F-1548-48AA-90CD-0B90F27CC335}"/>
              </a:ext>
            </a:extLst>
          </p:cNvPr>
          <p:cNvSpPr/>
          <p:nvPr/>
        </p:nvSpPr>
        <p:spPr>
          <a:xfrm rot="5400000">
            <a:off x="4881647" y="3572159"/>
            <a:ext cx="319875" cy="1591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0EA8CF-23D1-4E08-96DF-F39FCE5D7930}"/>
              </a:ext>
            </a:extLst>
          </p:cNvPr>
          <p:cNvSpPr txBox="1"/>
          <p:nvPr/>
        </p:nvSpPr>
        <p:spPr>
          <a:xfrm>
            <a:off x="4764364" y="3745617"/>
            <a:ext cx="627318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mic Sans MS" panose="030F0702030302020204" pitchFamily="66" charset="0"/>
              </a:rPr>
              <a:t>Tag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05780AD2-30C2-4343-BC4F-85D905F8D134}"/>
              </a:ext>
            </a:extLst>
          </p:cNvPr>
          <p:cNvSpPr/>
          <p:nvPr/>
        </p:nvSpPr>
        <p:spPr>
          <a:xfrm rot="5400000">
            <a:off x="6504973" y="3577114"/>
            <a:ext cx="319875" cy="159184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1C6114-9CB8-4B15-B5E2-783D74F2961E}"/>
              </a:ext>
            </a:extLst>
          </p:cNvPr>
          <p:cNvSpPr txBox="1"/>
          <p:nvPr/>
        </p:nvSpPr>
        <p:spPr>
          <a:xfrm>
            <a:off x="6074133" y="3219159"/>
            <a:ext cx="1129822" cy="92333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Cache Line Number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82760-53D0-4954-88B2-9C8B2D534FBB}"/>
              </a:ext>
            </a:extLst>
          </p:cNvPr>
          <p:cNvSpPr/>
          <p:nvPr/>
        </p:nvSpPr>
        <p:spPr>
          <a:xfrm>
            <a:off x="676402" y="3213364"/>
            <a:ext cx="877957" cy="19348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latin typeface="Comic Sans MS" panose="030F0702030302020204" pitchFamily="66" charset="0"/>
              </a:rPr>
              <a:t>Tag 00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3108B08-EB44-4D7D-9A44-53E1EC9539CE}"/>
              </a:ext>
            </a:extLst>
          </p:cNvPr>
          <p:cNvSpPr/>
          <p:nvPr/>
        </p:nvSpPr>
        <p:spPr>
          <a:xfrm rot="5400000">
            <a:off x="5693872" y="3648488"/>
            <a:ext cx="318749" cy="32151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39" grpId="0" animBg="1"/>
      <p:bldP spid="44" grpId="0" animBg="1"/>
      <p:bldP spid="46" grpId="0" animBg="1"/>
      <p:bldP spid="50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1C9-5217-471D-AAE3-AA75001F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/>
              <a:t>Solution – Cache Memory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A8ED11-9719-4647-824E-280471E0B4A1}"/>
              </a:ext>
            </a:extLst>
          </p:cNvPr>
          <p:cNvGrpSpPr/>
          <p:nvPr/>
        </p:nvGrpSpPr>
        <p:grpSpPr>
          <a:xfrm>
            <a:off x="838200" y="2766218"/>
            <a:ext cx="2401957" cy="1325563"/>
            <a:chOff x="1083365" y="3240157"/>
            <a:chExt cx="2405474" cy="12423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53AFB-DF1B-4E37-9133-29F38B5CB6CF}"/>
                </a:ext>
              </a:extLst>
            </p:cNvPr>
            <p:cNvSpPr/>
            <p:nvPr/>
          </p:nvSpPr>
          <p:spPr>
            <a:xfrm>
              <a:off x="1083365" y="3240157"/>
              <a:ext cx="1380244" cy="12423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2E336-8B1F-41E2-8816-E10D6A884B33}"/>
                </a:ext>
              </a:extLst>
            </p:cNvPr>
            <p:cNvSpPr/>
            <p:nvPr/>
          </p:nvSpPr>
          <p:spPr>
            <a:xfrm>
              <a:off x="2463608" y="3240157"/>
              <a:ext cx="1025231" cy="1242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2A2E52-7147-4C75-9413-560CAA4BDC61}"/>
              </a:ext>
            </a:extLst>
          </p:cNvPr>
          <p:cNvSpPr/>
          <p:nvPr/>
        </p:nvSpPr>
        <p:spPr>
          <a:xfrm>
            <a:off x="8687420" y="865546"/>
            <a:ext cx="2160104" cy="4035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Main Memory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(DRAM)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FAA0F-8EC9-48A8-9BA1-385772B846D0}"/>
              </a:ext>
            </a:extLst>
          </p:cNvPr>
          <p:cNvSpPr/>
          <p:nvPr/>
        </p:nvSpPr>
        <p:spPr>
          <a:xfrm>
            <a:off x="944217" y="1739865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Process data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A9EB5D-23CD-4DB1-9AF0-56E97B332C78}"/>
              </a:ext>
            </a:extLst>
          </p:cNvPr>
          <p:cNvSpPr/>
          <p:nvPr/>
        </p:nvSpPr>
        <p:spPr>
          <a:xfrm>
            <a:off x="9326217" y="35834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94E32-BC1E-4C5C-947E-B79F00602804}"/>
              </a:ext>
            </a:extLst>
          </p:cNvPr>
          <p:cNvSpPr/>
          <p:nvPr/>
        </p:nvSpPr>
        <p:spPr>
          <a:xfrm>
            <a:off x="4420841" y="2035433"/>
            <a:ext cx="2160103" cy="24743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CACHE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(SRAM)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B9F0EBB-8A68-47BF-9CED-3EFEE7984D16}"/>
              </a:ext>
            </a:extLst>
          </p:cNvPr>
          <p:cNvSpPr/>
          <p:nvPr/>
        </p:nvSpPr>
        <p:spPr>
          <a:xfrm>
            <a:off x="4876386" y="1071070"/>
            <a:ext cx="2368826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 too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68E15-3028-40FD-8417-B900081C3B72}"/>
              </a:ext>
            </a:extLst>
          </p:cNvPr>
          <p:cNvSpPr txBox="1"/>
          <p:nvPr/>
        </p:nvSpPr>
        <p:spPr>
          <a:xfrm>
            <a:off x="4321449" y="4408032"/>
            <a:ext cx="278005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FASTER!!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Closer to Processor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More Expensive 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Smaller Capacity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DBB2D-6286-4E69-93EC-DD988D8E5B3C}"/>
              </a:ext>
            </a:extLst>
          </p:cNvPr>
          <p:cNvSpPr txBox="1"/>
          <p:nvPr/>
        </p:nvSpPr>
        <p:spPr>
          <a:xfrm>
            <a:off x="8573742" y="4990715"/>
            <a:ext cx="278005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SLOWER</a:t>
            </a:r>
          </a:p>
          <a:p>
            <a:r>
              <a:rPr lang="en-US" sz="25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Far from Processor</a:t>
            </a:r>
          </a:p>
          <a:p>
            <a:r>
              <a:rPr lang="en-US" sz="25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Cheaper</a:t>
            </a:r>
          </a:p>
          <a:p>
            <a:r>
              <a:rPr lang="en-US" sz="25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Larger Capacity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75151-5920-42C1-A4E6-D05C67EDA62B}"/>
              </a:ext>
            </a:extLst>
          </p:cNvPr>
          <p:cNvSpPr txBox="1"/>
          <p:nvPr/>
        </p:nvSpPr>
        <p:spPr>
          <a:xfrm>
            <a:off x="399115" y="4861075"/>
            <a:ext cx="28690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SRAM and DRAM are </a:t>
            </a:r>
            <a:r>
              <a:rPr lang="en-US" b="1" dirty="0"/>
              <a:t>VOLATILE</a:t>
            </a:r>
            <a:r>
              <a:rPr lang="en-US" dirty="0"/>
              <a:t> memory, i.e., they require power to maintain stored information</a:t>
            </a:r>
          </a:p>
        </p:txBody>
      </p:sp>
    </p:spTree>
    <p:extLst>
      <p:ext uri="{BB962C8B-B14F-4D97-AF65-F5344CB8AC3E}">
        <p14:creationId xmlns:p14="http://schemas.microsoft.com/office/powerpoint/2010/main" val="9862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3662"/>
            <a:ext cx="5877339" cy="1308060"/>
          </a:xfrm>
        </p:spPr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5980965" y="3571376"/>
            <a:ext cx="5134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Step 1: </a:t>
            </a:r>
            <a:r>
              <a:rPr lang="en-US" sz="2500" dirty="0"/>
              <a:t>Go to 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 Number </a:t>
            </a:r>
            <a:r>
              <a:rPr lang="en-US" sz="2500" dirty="0"/>
              <a:t>01</a:t>
            </a:r>
          </a:p>
          <a:p>
            <a:endParaRPr lang="en-US" sz="2500" dirty="0"/>
          </a:p>
          <a:p>
            <a:r>
              <a:rPr lang="en-US" sz="2500" b="1" dirty="0"/>
              <a:t>Step 2:</a:t>
            </a:r>
            <a:r>
              <a:rPr lang="en-US" sz="2500" dirty="0"/>
              <a:t> Check </a:t>
            </a:r>
            <a:r>
              <a:rPr lang="en-US" sz="2500" b="1" dirty="0">
                <a:solidFill>
                  <a:srgbClr val="7030A0"/>
                </a:solidFill>
              </a:rPr>
              <a:t>Valid Bit. </a:t>
            </a:r>
            <a:r>
              <a:rPr lang="en-US" sz="2500" dirty="0"/>
              <a:t>If Valid Bit = 0, then it’s a </a:t>
            </a:r>
            <a:r>
              <a:rPr lang="en-US" sz="2500" b="1" dirty="0">
                <a:solidFill>
                  <a:srgbClr val="FF0000"/>
                </a:solidFill>
              </a:rPr>
              <a:t>MISS</a:t>
            </a:r>
            <a:r>
              <a:rPr lang="en-US" sz="2500" dirty="0"/>
              <a:t>. If Valid Bit = 1, go to Step 3</a:t>
            </a:r>
            <a:endParaRPr lang="en-US" sz="2500" b="1" dirty="0">
              <a:solidFill>
                <a:srgbClr val="7030A0"/>
              </a:solidFill>
            </a:endParaRPr>
          </a:p>
          <a:p>
            <a:endParaRPr lang="en-US" sz="2500" b="1" dirty="0">
              <a:solidFill>
                <a:srgbClr val="7030A0"/>
              </a:solidFill>
            </a:endParaRPr>
          </a:p>
          <a:p>
            <a:r>
              <a:rPr lang="en-US" sz="2500" b="1" dirty="0"/>
              <a:t>Step 3: </a:t>
            </a:r>
            <a:r>
              <a:rPr lang="en-US" sz="2500" dirty="0"/>
              <a:t>If Tag matches, then it’s </a:t>
            </a:r>
            <a:r>
              <a:rPr lang="en-US" sz="2500" b="1" dirty="0">
                <a:solidFill>
                  <a:srgbClr val="FF0000"/>
                </a:solidFill>
              </a:rPr>
              <a:t>HIT</a:t>
            </a:r>
            <a:r>
              <a:rPr lang="en-US" sz="2500" dirty="0"/>
              <a:t>, or else </a:t>
            </a:r>
            <a:r>
              <a:rPr lang="en-US" sz="2500" b="1" dirty="0">
                <a:solidFill>
                  <a:srgbClr val="FF0000"/>
                </a:solidFill>
              </a:rPr>
              <a:t>MISS 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14852"/>
              </p:ext>
            </p:extLst>
          </p:nvPr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9" y="2183079"/>
                <a:ext cx="1465479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EC9988-9809-4AB9-83E7-47A4E76CDDFA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Oval 23">
                <a:extLst>
                  <a:ext uri="{FF2B5EF4-FFF2-40B4-BE49-F238E27FC236}">
                    <a16:creationId xmlns:a16="http://schemas.microsoft.com/office/drawing/2014/main" id="{952D5CAB-B484-4A55-9A1E-C311DFEB266A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𝟏𝟎𝟎𝟏𝟎𝟏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Speech Bubble: Oval 23">
                <a:extLst>
                  <a:ext uri="{FF2B5EF4-FFF2-40B4-BE49-F238E27FC236}">
                    <a16:creationId xmlns:a16="http://schemas.microsoft.com/office/drawing/2014/main" id="{952D5CAB-B484-4A55-9A1E-C311DFEB2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7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6477469" y="4600508"/>
            <a:ext cx="3551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This is a MISS!!</a:t>
            </a:r>
            <a:endParaRPr 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/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8" y="2183079"/>
                <a:ext cx="1515175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BEE1E2-3846-405B-8B8B-16D735F411B0}"/>
              </a:ext>
            </a:extLst>
          </p:cNvPr>
          <p:cNvSpPr/>
          <p:nvPr/>
        </p:nvSpPr>
        <p:spPr>
          <a:xfrm>
            <a:off x="449959" y="3558209"/>
            <a:ext cx="4211493" cy="7255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2104323"/>
              </p:ext>
            </p:extLst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6477469" y="4600508"/>
            <a:ext cx="3551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This is a HIT!!</a:t>
            </a:r>
            <a:endParaRPr 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/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8" y="2183079"/>
                <a:ext cx="1445601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BEE1E2-3846-405B-8B8B-16D735F411B0}"/>
              </a:ext>
            </a:extLst>
          </p:cNvPr>
          <p:cNvSpPr/>
          <p:nvPr/>
        </p:nvSpPr>
        <p:spPr>
          <a:xfrm>
            <a:off x="449959" y="3558209"/>
            <a:ext cx="4211493" cy="7255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7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endParaRPr 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5</a:t>
            </a:r>
            <a:r>
              <a:rPr lang="en-US" sz="2600" dirty="0"/>
              <a:t>, 4, 8 , 12, 9, 13</a:t>
            </a:r>
          </a:p>
        </p:txBody>
      </p:sp>
    </p:spTree>
    <p:extLst>
      <p:ext uri="{BB962C8B-B14F-4D97-AF65-F5344CB8AC3E}">
        <p14:creationId xmlns:p14="http://schemas.microsoft.com/office/powerpoint/2010/main" val="3804370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</a:t>
            </a:r>
            <a:r>
              <a:rPr lang="en-US" sz="2600" dirty="0">
                <a:solidFill>
                  <a:srgbClr val="FF0000"/>
                </a:solidFill>
              </a:rPr>
              <a:t>4</a:t>
            </a:r>
            <a:r>
              <a:rPr lang="en-US" sz="2600" dirty="0"/>
              <a:t>, 8 , 12, 9, 13</a:t>
            </a:r>
          </a:p>
        </p:txBody>
      </p:sp>
    </p:spTree>
    <p:extLst>
      <p:ext uri="{BB962C8B-B14F-4D97-AF65-F5344CB8AC3E}">
        <p14:creationId xmlns:p14="http://schemas.microsoft.com/office/powerpoint/2010/main" val="2559715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</a:t>
            </a:r>
            <a:r>
              <a:rPr lang="en-US" sz="2600" dirty="0">
                <a:solidFill>
                  <a:srgbClr val="FF0000"/>
                </a:solidFill>
              </a:rPr>
              <a:t>8</a:t>
            </a:r>
            <a:r>
              <a:rPr lang="en-US" sz="2600" dirty="0"/>
              <a:t> , 12, 9,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295939" y="3102594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4ACA6-DBAE-4709-B48E-58E5D8B24D6B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7B8262-9CD8-4453-8200-CD3F82145E97}"/>
              </a:ext>
            </a:extLst>
          </p:cNvPr>
          <p:cNvGrpSpPr/>
          <p:nvPr/>
        </p:nvGrpSpPr>
        <p:grpSpPr>
          <a:xfrm>
            <a:off x="3801717" y="4243094"/>
            <a:ext cx="3727174" cy="2062692"/>
            <a:chOff x="3826565" y="4214191"/>
            <a:chExt cx="3727174" cy="2062692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284DFE8B-542B-4594-8BC0-C615B6FF957A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FE805F-2762-40CB-AAAF-25B1B32B6970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22D478-3C60-4B79-A55B-ED323872F6F5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3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</a:t>
                      </a:r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</a:t>
            </a:r>
            <a:r>
              <a:rPr lang="en-US" sz="2600" dirty="0">
                <a:solidFill>
                  <a:srgbClr val="FF0000"/>
                </a:solidFill>
              </a:rPr>
              <a:t>12</a:t>
            </a:r>
            <a:r>
              <a:rPr lang="en-US" sz="2600" dirty="0"/>
              <a:t>, 9,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392B00-B26E-4E75-A7DA-A3F8AE264A3F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66A13-E6EE-4BD6-BCE1-CA378AD54CB0}"/>
              </a:ext>
            </a:extLst>
          </p:cNvPr>
          <p:cNvGrpSpPr/>
          <p:nvPr/>
        </p:nvGrpSpPr>
        <p:grpSpPr>
          <a:xfrm>
            <a:off x="3801717" y="4252047"/>
            <a:ext cx="3727174" cy="2062692"/>
            <a:chOff x="3826565" y="4214191"/>
            <a:chExt cx="3727174" cy="206269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F6A16059-AE3B-4144-80ED-173B5733B4D3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3D03F-3E7B-4340-9716-AFC8748E79E4}"/>
                </a:ext>
              </a:extLst>
            </p:cNvPr>
            <p:cNvCxnSpPr>
              <a:stCxn id="18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17133F-3F2C-44AB-8610-CDA924AC61BB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692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5, 4, 8 , 12, </a:t>
            </a:r>
            <a:r>
              <a:rPr lang="en-US" sz="2600" dirty="0">
                <a:solidFill>
                  <a:srgbClr val="FF0000"/>
                </a:solidFill>
              </a:rPr>
              <a:t>9</a:t>
            </a:r>
            <a:r>
              <a:rPr lang="en-US" sz="2600" dirty="0"/>
              <a:t>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D6179-8186-41BE-AD31-47F5D33AFA72}"/>
              </a:ext>
            </a:extLst>
          </p:cNvPr>
          <p:cNvCxnSpPr>
            <a:cxnSpLocks/>
          </p:cNvCxnSpPr>
          <p:nvPr/>
        </p:nvCxnSpPr>
        <p:spPr>
          <a:xfrm flipH="1">
            <a:off x="2275171" y="3707442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AEDDA6-CE99-40BC-B467-109004EA351C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A2A186-D7AC-4905-8BD9-9EFB0B6040BB}"/>
              </a:ext>
            </a:extLst>
          </p:cNvPr>
          <p:cNvGrpSpPr/>
          <p:nvPr/>
        </p:nvGrpSpPr>
        <p:grpSpPr>
          <a:xfrm>
            <a:off x="3801717" y="4229598"/>
            <a:ext cx="3727174" cy="2062692"/>
            <a:chOff x="3826565" y="4214191"/>
            <a:chExt cx="3727174" cy="2062692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748D8B45-E167-403C-AB50-1734F00C0EB2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45572D-43EC-4F52-A215-57DB0BB32CA0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0AAB0B-E4E3-4A84-B508-9BC4D894AB86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0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5 9 </a:t>
                      </a: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5, 4, 8 , 12, 9, </a:t>
            </a:r>
            <a:r>
              <a:rPr lang="en-US" sz="26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D6179-8186-41BE-AD31-47F5D33AFA72}"/>
              </a:ext>
            </a:extLst>
          </p:cNvPr>
          <p:cNvCxnSpPr>
            <a:cxnSpLocks/>
          </p:cNvCxnSpPr>
          <p:nvPr/>
        </p:nvCxnSpPr>
        <p:spPr>
          <a:xfrm flipH="1">
            <a:off x="2080282" y="3714976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AD82CD-7B71-42DB-B39F-A354701855A7}"/>
              </a:ext>
            </a:extLst>
          </p:cNvPr>
          <p:cNvCxnSpPr>
            <a:cxnSpLocks/>
          </p:cNvCxnSpPr>
          <p:nvPr/>
        </p:nvCxnSpPr>
        <p:spPr>
          <a:xfrm flipH="1">
            <a:off x="2312504" y="3714976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8213DE-F8DA-4303-9FD2-260A0E5D9FB2}"/>
              </a:ext>
            </a:extLst>
          </p:cNvPr>
          <p:cNvGrpSpPr/>
          <p:nvPr/>
        </p:nvGrpSpPr>
        <p:grpSpPr>
          <a:xfrm>
            <a:off x="3826565" y="4214191"/>
            <a:ext cx="3727174" cy="2062692"/>
            <a:chOff x="3826565" y="4214191"/>
            <a:chExt cx="3727174" cy="2062692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1DB1EB0E-78DD-4C1F-A568-BBB01B5C5D0B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63C753-AE74-4204-88F1-0A16FA0EEDD7}"/>
                </a:ext>
              </a:extLst>
            </p:cNvPr>
            <p:cNvCxnSpPr>
              <a:stCxn id="3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BD4401-3324-4C72-AC26-ADC448A0A372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AF6ADC1-DD2B-4A46-B389-E0A65FD909F3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</p:spTree>
    <p:extLst>
      <p:ext uri="{BB962C8B-B14F-4D97-AF65-F5344CB8AC3E}">
        <p14:creationId xmlns:p14="http://schemas.microsoft.com/office/powerpoint/2010/main" val="3041441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Fully Associative Mapping</a:t>
            </a:r>
          </a:p>
          <a:p>
            <a:pPr lvl="1"/>
            <a:r>
              <a:rPr lang="en-US" dirty="0"/>
              <a:t>A Main Memory Block can be mapped to any Cache line.</a:t>
            </a:r>
          </a:p>
          <a:p>
            <a:pPr lvl="1"/>
            <a:r>
              <a:rPr lang="en-US" dirty="0"/>
              <a:t>Advantages: Better Cache Hit Rate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Disadvantages</a:t>
            </a:r>
          </a:p>
          <a:p>
            <a:pPr lvl="2"/>
            <a:r>
              <a:rPr lang="en-US" dirty="0"/>
              <a:t>Slow because the valid bit and tag of every cache line has to be compared.</a:t>
            </a:r>
          </a:p>
          <a:p>
            <a:pPr lvl="2"/>
            <a:r>
              <a:rPr lang="en-US" dirty="0"/>
              <a:t>Expensive due to the high cost of associative-comparison hardware.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21A3E2-9D9B-49CD-9880-EB4E23204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74" y="563464"/>
            <a:ext cx="7778852" cy="543818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7393-B9E0-498C-B7BC-F8D3E194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5112" y="6369148"/>
            <a:ext cx="6581775" cy="365125"/>
          </a:xfrm>
        </p:spPr>
        <p:txBody>
          <a:bodyPr/>
          <a:lstStyle/>
          <a:p>
            <a:r>
              <a:rPr lang="en-US" dirty="0"/>
              <a:t>https://slidetodoc.com/carnegie-mellon-the-memory-hierarchy-15-213-introduction/</a:t>
            </a:r>
          </a:p>
        </p:txBody>
      </p:sp>
    </p:spTree>
    <p:extLst>
      <p:ext uri="{BB962C8B-B14F-4D97-AF65-F5344CB8AC3E}">
        <p14:creationId xmlns:p14="http://schemas.microsoft.com/office/powerpoint/2010/main" val="305560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270" y="169068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Associative Mapping</a:t>
            </a:r>
          </a:p>
          <a:p>
            <a:pPr lvl="1"/>
            <a:r>
              <a:rPr lang="en-US" dirty="0"/>
              <a:t>Cache lines grouped into sets</a:t>
            </a:r>
          </a:p>
          <a:p>
            <a:pPr lvl="1"/>
            <a:r>
              <a:rPr lang="en-US" dirty="0"/>
              <a:t>A main memory block is mapped to a set </a:t>
            </a:r>
          </a:p>
          <a:p>
            <a:pPr lvl="2"/>
            <a:r>
              <a:rPr lang="en-US" dirty="0"/>
              <a:t>Associative Mapping within a set</a:t>
            </a:r>
          </a:p>
          <a:p>
            <a:pPr lvl="1"/>
            <a:r>
              <a:rPr lang="en-US" dirty="0"/>
              <a:t>Tradeoff between Direct Mapping and Fully Associative Mapping</a:t>
            </a:r>
          </a:p>
          <a:p>
            <a:pPr lvl="1"/>
            <a:r>
              <a:rPr lang="en-US" b="1" dirty="0"/>
              <a:t>Disadvantages</a:t>
            </a:r>
          </a:p>
          <a:p>
            <a:pPr lvl="2"/>
            <a:r>
              <a:rPr lang="en-US" dirty="0"/>
              <a:t>Can still suffer from conflict miss.</a:t>
            </a:r>
          </a:p>
          <a:p>
            <a:endParaRPr lang="en-US" dirty="0"/>
          </a:p>
          <a:p>
            <a:r>
              <a:rPr lang="en-US" dirty="0"/>
              <a:t>More details in next recitation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C7304DF-CF07-408E-AA48-D37C2BF0D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5" y="2067340"/>
            <a:ext cx="5710526" cy="3449056"/>
          </a:xfrm>
        </p:spPr>
      </p:pic>
    </p:spTree>
    <p:extLst>
      <p:ext uri="{BB962C8B-B14F-4D97-AF65-F5344CB8AC3E}">
        <p14:creationId xmlns:p14="http://schemas.microsoft.com/office/powerpoint/2010/main" val="2250042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918F86-F723-4EE0-A93D-FD7C4EC1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02033-3DCD-4BAF-B449-3B4C7B0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https://www.youtube.com/watch?v=VePK5TNgQU8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https://www.youtube.com/watch?v=N_OJn7jdKCc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https://en.wikipedia.org/wiki/Cache_placement_policies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Locality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Looking Inside Cache and Main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44255"/>
              </p:ext>
            </p:extLst>
          </p:nvPr>
        </p:nvGraphicFramePr>
        <p:xfrm>
          <a:off x="1162324" y="288608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C47DD-FD64-4F5C-9A58-05AB3A99C1FD}"/>
              </a:ext>
            </a:extLst>
          </p:cNvPr>
          <p:cNvSpPr txBox="1"/>
          <p:nvPr/>
        </p:nvSpPr>
        <p:spPr>
          <a:xfrm>
            <a:off x="1930400" y="2219979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750A2F-CFB0-40FF-B953-C3F0ED46D7EE}"/>
              </a:ext>
            </a:extLst>
          </p:cNvPr>
          <p:cNvSpPr/>
          <p:nvPr/>
        </p:nvSpPr>
        <p:spPr>
          <a:xfrm>
            <a:off x="4031969" y="3340339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E0716-07D1-4BF1-BD88-9DCCBD7A23EB}"/>
              </a:ext>
            </a:extLst>
          </p:cNvPr>
          <p:cNvSpPr txBox="1"/>
          <p:nvPr/>
        </p:nvSpPr>
        <p:spPr>
          <a:xfrm>
            <a:off x="4377080" y="3380096"/>
            <a:ext cx="1129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0C4E-7972-44BF-92B7-1850CBC0F5DB}"/>
              </a:ext>
            </a:extLst>
          </p:cNvPr>
          <p:cNvSpPr txBox="1"/>
          <p:nvPr/>
        </p:nvSpPr>
        <p:spPr>
          <a:xfrm>
            <a:off x="838200" y="2882347"/>
            <a:ext cx="31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23263"/>
              </p:ext>
            </p:extLst>
          </p:nvPr>
        </p:nvGraphicFramePr>
        <p:xfrm>
          <a:off x="7417905" y="1888314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5B217F-999F-4DED-BC6E-A5DD3C303A21}"/>
              </a:ext>
            </a:extLst>
          </p:cNvPr>
          <p:cNvSpPr txBox="1"/>
          <p:nvPr/>
        </p:nvSpPr>
        <p:spPr>
          <a:xfrm>
            <a:off x="7639880" y="1343225"/>
            <a:ext cx="228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A0D19-8916-42E5-AE52-038DA2943DEA}"/>
              </a:ext>
            </a:extLst>
          </p:cNvPr>
          <p:cNvSpPr txBox="1"/>
          <p:nvPr/>
        </p:nvSpPr>
        <p:spPr>
          <a:xfrm>
            <a:off x="7081629" y="1888314"/>
            <a:ext cx="319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77F6B80-5C59-40A6-A21D-CD9898246DA2}"/>
              </a:ext>
            </a:extLst>
          </p:cNvPr>
          <p:cNvSpPr/>
          <p:nvPr/>
        </p:nvSpPr>
        <p:spPr>
          <a:xfrm>
            <a:off x="10287550" y="2971007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239E-9422-4499-8020-E2668C288A8E}"/>
              </a:ext>
            </a:extLst>
          </p:cNvPr>
          <p:cNvSpPr txBox="1"/>
          <p:nvPr/>
        </p:nvSpPr>
        <p:spPr>
          <a:xfrm>
            <a:off x="10759659" y="3059667"/>
            <a:ext cx="933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4436D-F461-4D19-84F4-C66826AF5339}"/>
              </a:ext>
            </a:extLst>
          </p:cNvPr>
          <p:cNvSpPr txBox="1"/>
          <p:nvPr/>
        </p:nvSpPr>
        <p:spPr>
          <a:xfrm>
            <a:off x="665370" y="5834430"/>
            <a:ext cx="626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collection of Cache Lines is called a Cache </a:t>
            </a:r>
            <a:r>
              <a:rPr lang="en-US" sz="2400" b="1" dirty="0">
                <a:solidFill>
                  <a:srgbClr val="FF0000"/>
                </a:solidFill>
              </a:rPr>
              <a:t>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4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14" grpId="0" animBg="1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Looking Inside Cache and Main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58110"/>
              </p:ext>
            </p:extLst>
          </p:nvPr>
        </p:nvGraphicFramePr>
        <p:xfrm>
          <a:off x="1162324" y="288608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C47DD-FD64-4F5C-9A58-05AB3A99C1FD}"/>
              </a:ext>
            </a:extLst>
          </p:cNvPr>
          <p:cNvSpPr txBox="1"/>
          <p:nvPr/>
        </p:nvSpPr>
        <p:spPr>
          <a:xfrm>
            <a:off x="1930400" y="2219979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750A2F-CFB0-40FF-B953-C3F0ED46D7EE}"/>
              </a:ext>
            </a:extLst>
          </p:cNvPr>
          <p:cNvSpPr/>
          <p:nvPr/>
        </p:nvSpPr>
        <p:spPr>
          <a:xfrm>
            <a:off x="4031969" y="3340339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E0716-07D1-4BF1-BD88-9DCCBD7A23EB}"/>
              </a:ext>
            </a:extLst>
          </p:cNvPr>
          <p:cNvSpPr txBox="1"/>
          <p:nvPr/>
        </p:nvSpPr>
        <p:spPr>
          <a:xfrm>
            <a:off x="4377080" y="3398221"/>
            <a:ext cx="1129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0C4E-7972-44BF-92B7-1850CBC0F5DB}"/>
              </a:ext>
            </a:extLst>
          </p:cNvPr>
          <p:cNvSpPr txBox="1"/>
          <p:nvPr/>
        </p:nvSpPr>
        <p:spPr>
          <a:xfrm>
            <a:off x="838200" y="2882347"/>
            <a:ext cx="31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94346"/>
              </p:ext>
            </p:extLst>
          </p:nvPr>
        </p:nvGraphicFramePr>
        <p:xfrm>
          <a:off x="7417905" y="1888314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5B217F-999F-4DED-BC6E-A5DD3C303A21}"/>
              </a:ext>
            </a:extLst>
          </p:cNvPr>
          <p:cNvSpPr txBox="1"/>
          <p:nvPr/>
        </p:nvSpPr>
        <p:spPr>
          <a:xfrm>
            <a:off x="7639880" y="1343225"/>
            <a:ext cx="228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A0D19-8916-42E5-AE52-038DA2943DEA}"/>
              </a:ext>
            </a:extLst>
          </p:cNvPr>
          <p:cNvSpPr txBox="1"/>
          <p:nvPr/>
        </p:nvSpPr>
        <p:spPr>
          <a:xfrm>
            <a:off x="7081629" y="1888314"/>
            <a:ext cx="319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77F6B80-5C59-40A6-A21D-CD9898246DA2}"/>
              </a:ext>
            </a:extLst>
          </p:cNvPr>
          <p:cNvSpPr/>
          <p:nvPr/>
        </p:nvSpPr>
        <p:spPr>
          <a:xfrm>
            <a:off x="10287550" y="2971007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239E-9422-4499-8020-E2668C288A8E}"/>
              </a:ext>
            </a:extLst>
          </p:cNvPr>
          <p:cNvSpPr txBox="1"/>
          <p:nvPr/>
        </p:nvSpPr>
        <p:spPr>
          <a:xfrm>
            <a:off x="10759659" y="3059667"/>
            <a:ext cx="933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BC2F4-DF06-4012-80C9-C54BBBF6954D}"/>
              </a:ext>
            </a:extLst>
          </p:cNvPr>
          <p:cNvSpPr txBox="1"/>
          <p:nvPr/>
        </p:nvSpPr>
        <p:spPr>
          <a:xfrm>
            <a:off x="2092728" y="5702247"/>
            <a:ext cx="453446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LINE SIZE = BLOCK SIZE</a:t>
            </a:r>
          </a:p>
        </p:txBody>
      </p:sp>
    </p:spTree>
    <p:extLst>
      <p:ext uri="{BB962C8B-B14F-4D97-AF65-F5344CB8AC3E}">
        <p14:creationId xmlns:p14="http://schemas.microsoft.com/office/powerpoint/2010/main" val="25329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Accessing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60772"/>
              </p:ext>
            </p:extLst>
          </p:nvPr>
        </p:nvGraphicFramePr>
        <p:xfrm>
          <a:off x="3151742" y="3006244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B13DF52-7E48-4132-BC56-D9D51DB12DF9}"/>
              </a:ext>
            </a:extLst>
          </p:cNvPr>
          <p:cNvGrpSpPr/>
          <p:nvPr/>
        </p:nvGrpSpPr>
        <p:grpSpPr>
          <a:xfrm>
            <a:off x="2839863" y="2371972"/>
            <a:ext cx="2274956" cy="2693693"/>
            <a:chOff x="838200" y="2219979"/>
            <a:chExt cx="2274956" cy="2693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C47DD-FD64-4F5C-9A58-05AB3A99C1FD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100C4E-7972-44BF-92B7-1850CBC0F5DB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71676"/>
              </p:ext>
            </p:extLst>
          </p:nvPr>
        </p:nvGraphicFramePr>
        <p:xfrm>
          <a:off x="8759688" y="1918131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B20750-1275-412D-A970-3100B5896FD7}"/>
              </a:ext>
            </a:extLst>
          </p:cNvPr>
          <p:cNvGrpSpPr/>
          <p:nvPr/>
        </p:nvGrpSpPr>
        <p:grpSpPr>
          <a:xfrm>
            <a:off x="8354950" y="1373039"/>
            <a:ext cx="2843145" cy="4792406"/>
            <a:chOff x="7081629" y="1343225"/>
            <a:chExt cx="2843145" cy="4792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B217F-999F-4DED-BC6E-A5DD3C303A21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A0D19-8916-42E5-AE52-038DA2943DEA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B8C583B-A917-4BE3-AE0C-95AF7D28ED07}"/>
              </a:ext>
            </a:extLst>
          </p:cNvPr>
          <p:cNvSpPr/>
          <p:nvPr/>
        </p:nvSpPr>
        <p:spPr>
          <a:xfrm>
            <a:off x="427383" y="1373039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D95A028-794A-4CEC-A87F-2AC08A170CD6}"/>
              </a:ext>
            </a:extLst>
          </p:cNvPr>
          <p:cNvSpPr/>
          <p:nvPr/>
        </p:nvSpPr>
        <p:spPr>
          <a:xfrm>
            <a:off x="1742388" y="1015230"/>
            <a:ext cx="2160104" cy="715617"/>
          </a:xfrm>
          <a:prstGeom prst="wedgeEllipseCallout">
            <a:avLst>
              <a:gd name="adj1" fmla="val -69888"/>
              <a:gd name="adj2" fmla="val 81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C4024-55D6-437D-B984-85B62673509F}"/>
              </a:ext>
            </a:extLst>
          </p:cNvPr>
          <p:cNvSpPr txBox="1"/>
          <p:nvPr/>
        </p:nvSpPr>
        <p:spPr>
          <a:xfrm>
            <a:off x="407225" y="3349487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Search in CACHE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34D1F-BEFA-472D-B95C-7BD5F2D0D1F0}"/>
              </a:ext>
            </a:extLst>
          </p:cNvPr>
          <p:cNvSpPr/>
          <p:nvPr/>
        </p:nvSpPr>
        <p:spPr>
          <a:xfrm>
            <a:off x="1119672" y="3845760"/>
            <a:ext cx="1641613" cy="19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78D0-ADCD-4E22-9C88-A8B9884391F3}"/>
              </a:ext>
            </a:extLst>
          </p:cNvPr>
          <p:cNvSpPr txBox="1"/>
          <p:nvPr/>
        </p:nvSpPr>
        <p:spPr>
          <a:xfrm>
            <a:off x="616226" y="4412974"/>
            <a:ext cx="214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B2 exists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HIT</a:t>
            </a:r>
          </a:p>
          <a:p>
            <a:r>
              <a:rPr lang="en-US" dirty="0"/>
              <a:t>IF B2 NOT found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1153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Accessing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/>
        </p:nvGraphicFramePr>
        <p:xfrm>
          <a:off x="3151742" y="3006244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B13DF52-7E48-4132-BC56-D9D51DB12DF9}"/>
              </a:ext>
            </a:extLst>
          </p:cNvPr>
          <p:cNvGrpSpPr/>
          <p:nvPr/>
        </p:nvGrpSpPr>
        <p:grpSpPr>
          <a:xfrm>
            <a:off x="2839863" y="2371972"/>
            <a:ext cx="2274956" cy="2693693"/>
            <a:chOff x="838200" y="2219979"/>
            <a:chExt cx="2274956" cy="2693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C47DD-FD64-4F5C-9A58-05AB3A99C1FD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100C4E-7972-44BF-92B7-1850CBC0F5DB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80944"/>
              </p:ext>
            </p:extLst>
          </p:nvPr>
        </p:nvGraphicFramePr>
        <p:xfrm>
          <a:off x="8759688" y="1918131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B20750-1275-412D-A970-3100B5896FD7}"/>
              </a:ext>
            </a:extLst>
          </p:cNvPr>
          <p:cNvGrpSpPr/>
          <p:nvPr/>
        </p:nvGrpSpPr>
        <p:grpSpPr>
          <a:xfrm>
            <a:off x="8354950" y="1373039"/>
            <a:ext cx="2843145" cy="4792406"/>
            <a:chOff x="7081629" y="1343225"/>
            <a:chExt cx="2843145" cy="4792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B217F-999F-4DED-BC6E-A5DD3C303A21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A0D19-8916-42E5-AE52-038DA2943DEA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B8C583B-A917-4BE3-AE0C-95AF7D28ED07}"/>
              </a:ext>
            </a:extLst>
          </p:cNvPr>
          <p:cNvSpPr/>
          <p:nvPr/>
        </p:nvSpPr>
        <p:spPr>
          <a:xfrm>
            <a:off x="427383" y="1373039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D95A028-794A-4CEC-A87F-2AC08A170CD6}"/>
              </a:ext>
            </a:extLst>
          </p:cNvPr>
          <p:cNvSpPr/>
          <p:nvPr/>
        </p:nvSpPr>
        <p:spPr>
          <a:xfrm>
            <a:off x="1742388" y="1015230"/>
            <a:ext cx="2160104" cy="715617"/>
          </a:xfrm>
          <a:prstGeom prst="wedgeEllipseCallout">
            <a:avLst>
              <a:gd name="adj1" fmla="val -69888"/>
              <a:gd name="adj2" fmla="val 81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C4024-55D6-437D-B984-85B62673509F}"/>
              </a:ext>
            </a:extLst>
          </p:cNvPr>
          <p:cNvSpPr txBox="1"/>
          <p:nvPr/>
        </p:nvSpPr>
        <p:spPr>
          <a:xfrm>
            <a:off x="407225" y="3349487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dirty="0"/>
              <a:t> Search in CACHE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34D1F-BEFA-472D-B95C-7BD5F2D0D1F0}"/>
              </a:ext>
            </a:extLst>
          </p:cNvPr>
          <p:cNvSpPr/>
          <p:nvPr/>
        </p:nvSpPr>
        <p:spPr>
          <a:xfrm>
            <a:off x="1119672" y="3845760"/>
            <a:ext cx="1641613" cy="19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78D0-ADCD-4E22-9C88-A8B9884391F3}"/>
              </a:ext>
            </a:extLst>
          </p:cNvPr>
          <p:cNvSpPr txBox="1"/>
          <p:nvPr/>
        </p:nvSpPr>
        <p:spPr>
          <a:xfrm>
            <a:off x="616226" y="4412974"/>
            <a:ext cx="214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B2 exists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HIT</a:t>
            </a:r>
          </a:p>
          <a:p>
            <a:r>
              <a:rPr lang="en-US" dirty="0"/>
              <a:t>IF B2 NOT found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1FC5C-FBDE-4D45-A628-D58B9508D23A}"/>
              </a:ext>
            </a:extLst>
          </p:cNvPr>
          <p:cNvSpPr txBox="1"/>
          <p:nvPr/>
        </p:nvSpPr>
        <p:spPr>
          <a:xfrm>
            <a:off x="6407196" y="1384999"/>
            <a:ext cx="1919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2:</a:t>
            </a:r>
            <a:r>
              <a:rPr lang="en-US" dirty="0"/>
              <a:t> Access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  <a:r>
              <a:rPr lang="en-US" dirty="0"/>
              <a:t> from Main Memory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E78754C-90A4-407E-A6AF-AF75A31C8818}"/>
              </a:ext>
            </a:extLst>
          </p:cNvPr>
          <p:cNvSpPr/>
          <p:nvPr/>
        </p:nvSpPr>
        <p:spPr>
          <a:xfrm>
            <a:off x="6350698" y="2323687"/>
            <a:ext cx="1734089" cy="22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A77C6-9B04-4D95-A411-FE2A24FECE35}"/>
              </a:ext>
            </a:extLst>
          </p:cNvPr>
          <p:cNvSpPr txBox="1"/>
          <p:nvPr/>
        </p:nvSpPr>
        <p:spPr>
          <a:xfrm>
            <a:off x="6299636" y="3310660"/>
            <a:ext cx="176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3:</a:t>
            </a:r>
            <a:r>
              <a:rPr lang="en-US" dirty="0"/>
              <a:t> Copy the entire Block 0 to the Cache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0B694B-ECE9-4ED7-9630-C496992BF1B0}"/>
              </a:ext>
            </a:extLst>
          </p:cNvPr>
          <p:cNvGrpSpPr/>
          <p:nvPr/>
        </p:nvGrpSpPr>
        <p:grpSpPr>
          <a:xfrm>
            <a:off x="6203270" y="4297633"/>
            <a:ext cx="1919073" cy="656913"/>
            <a:chOff x="6235391" y="4960034"/>
            <a:chExt cx="1919073" cy="656913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547B5E9E-F4AC-498F-BE4E-A85F470C4814}"/>
                </a:ext>
              </a:extLst>
            </p:cNvPr>
            <p:cNvSpPr/>
            <p:nvPr/>
          </p:nvSpPr>
          <p:spPr>
            <a:xfrm rot="10800000">
              <a:off x="6235391" y="5290137"/>
              <a:ext cx="1919073" cy="326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9339755-F5A6-44E9-A76D-3FE81C20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91" y="4960034"/>
              <a:ext cx="1828996" cy="326811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20F1F8-DD86-491F-90EB-CE1DB7B64377}"/>
              </a:ext>
            </a:extLst>
          </p:cNvPr>
          <p:cNvSpPr/>
          <p:nvPr/>
        </p:nvSpPr>
        <p:spPr>
          <a:xfrm>
            <a:off x="8354950" y="1818860"/>
            <a:ext cx="3323528" cy="707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FBC752-81C0-4F58-BE6E-555C0FBF864F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8122343" y="2486235"/>
            <a:ext cx="283924" cy="23049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did I copy the entire Block 0 to the cache?</a:t>
            </a:r>
          </a:p>
          <a:p>
            <a:endParaRPr lang="en-US" dirty="0"/>
          </a:p>
          <a:p>
            <a:r>
              <a:rPr lang="en-US" dirty="0"/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32136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2107</Words>
  <Application>Microsoft Office PowerPoint</Application>
  <PresentationFormat>Widescreen</PresentationFormat>
  <Paragraphs>1034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Consolas</vt:lpstr>
      <vt:lpstr>Office Theme</vt:lpstr>
      <vt:lpstr>Cache Memory</vt:lpstr>
      <vt:lpstr>From what we know until now</vt:lpstr>
      <vt:lpstr>Solution – Cache Memory</vt:lpstr>
      <vt:lpstr>PowerPoint Presentation</vt:lpstr>
      <vt:lpstr>Looking Inside Cache and Main Memory</vt:lpstr>
      <vt:lpstr>Looking Inside Cache and Main Memory</vt:lpstr>
      <vt:lpstr>Accessing Data</vt:lpstr>
      <vt:lpstr>Accessing Data</vt:lpstr>
      <vt:lpstr>Two Important Questions</vt:lpstr>
      <vt:lpstr>Two Important Questions</vt:lpstr>
      <vt:lpstr>Locality</vt:lpstr>
      <vt:lpstr>Two Important Questions</vt:lpstr>
      <vt:lpstr>Mapping</vt:lpstr>
      <vt:lpstr>Types of Mapping</vt:lpstr>
      <vt:lpstr>Consider a Scenario</vt:lpstr>
      <vt:lpstr>Consider a Scenario</vt:lpstr>
      <vt:lpstr>PowerPoint Presentation</vt:lpstr>
      <vt:lpstr>PowerPoint Presentation</vt:lpstr>
      <vt:lpstr>PowerPoint Presentation</vt:lpstr>
      <vt:lpstr>Direct Mapping</vt:lpstr>
      <vt:lpstr>Direct Mapping </vt:lpstr>
      <vt:lpstr>Direct Mapping </vt:lpstr>
      <vt:lpstr>Direct Mapping – Many to One Mapping </vt:lpstr>
      <vt:lpstr>Direct Mapping </vt:lpstr>
      <vt:lpstr>Direct Mapping </vt:lpstr>
      <vt:lpstr>Direct Mapping</vt:lpstr>
      <vt:lpstr>Direct Mapping</vt:lpstr>
      <vt:lpstr>Direct Mapping</vt:lpstr>
      <vt:lpstr>Direct Mapping</vt:lpstr>
      <vt:lpstr>Sequence of Actions</vt:lpstr>
      <vt:lpstr>Sequence of Actions</vt:lpstr>
      <vt:lpstr>Sequence of Actions</vt:lpstr>
      <vt:lpstr>Disadvantages of Direct Mapping</vt:lpstr>
      <vt:lpstr>Disadvantages of Direct Mapping</vt:lpstr>
      <vt:lpstr>Disadvantages of Direct Mapping</vt:lpstr>
      <vt:lpstr>Disadvantages of Direct Mapping</vt:lpstr>
      <vt:lpstr>Disadvantages of Direct Mapping</vt:lpstr>
      <vt:lpstr>Disadvantages of Direct Mapping</vt:lpstr>
      <vt:lpstr>Solutions</vt:lpstr>
      <vt:lpstr>Solutions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Debarun Das</dc:creator>
  <cp:lastModifiedBy>Debarun Das</cp:lastModifiedBy>
  <cp:revision>157</cp:revision>
  <dcterms:created xsi:type="dcterms:W3CDTF">2021-03-25T07:45:25Z</dcterms:created>
  <dcterms:modified xsi:type="dcterms:W3CDTF">2021-03-25T18:44:30Z</dcterms:modified>
</cp:coreProperties>
</file>