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4a555768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4a555768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2c45fd4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2c45fd4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2c45fd4f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2c45fd4f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2c45fd4f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2c45fd4f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2c45fd4f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2c45fd4f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2c45fd4f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2c45fd4f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2c45fd4f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2c45fd4f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2c45fd4f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2c45fd4f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2c45fd4f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2c45fd4f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2c45fd4f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2c45fd4f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4a55576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4a55576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4a555768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4a555768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2c45fd4f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2c45fd4f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2c45fd4f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2c45fd4f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4a555768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4a555768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2c45fd4f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2c45fd4f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2c45fd4f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2c45fd4f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2c45fd4f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2c45fd4f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4a555768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4a555768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2c45fd4f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2c45fd4f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4a555768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4a555768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4a555768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4a555768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2c45fd4f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2c45fd4f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4a555768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94a555768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2c45fd4f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92c45fd4f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94a555768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94a555768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2c45fd4f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92c45fd4f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92c45fd4f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92c45fd4f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2c46220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92c46220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4a555768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94a555768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94a555768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94a555768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478817c6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478817c6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478817c6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478817c6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4a555768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4a555768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4a55576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4a55576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4a555768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4a555768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4a555768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4a555768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www.arduino.cc/en/main/software" TargetMode="External"/><Relationship Id="rId4" Type="http://schemas.openxmlformats.org/officeDocument/2006/relationships/hyperlink" Target="https://www.tinkercad.com/dashboard?type=circuits&amp;collection=design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98200"/>
            <a:ext cx="8520600" cy="138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Arduino Programming For ESD</a:t>
            </a:r>
            <a:endParaRPr b="1">
              <a:latin typeface="Times New Roman"/>
              <a:ea typeface="Times New Roman"/>
              <a:cs typeface="Times New Roman"/>
              <a:sym typeface="Times New Roman"/>
            </a:endParaRPr>
          </a:p>
        </p:txBody>
      </p:sp>
      <p:sp>
        <p:nvSpPr>
          <p:cNvPr id="55" name="Google Shape;55;p13"/>
          <p:cNvSpPr txBox="1"/>
          <p:nvPr>
            <p:ph idx="1" type="subTitle"/>
          </p:nvPr>
        </p:nvSpPr>
        <p:spPr>
          <a:xfrm>
            <a:off x="311700" y="4173325"/>
            <a:ext cx="8520600" cy="600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rgbClr val="000000"/>
                </a:solidFill>
                <a:latin typeface="Times New Roman"/>
                <a:ea typeface="Times New Roman"/>
                <a:cs typeface="Times New Roman"/>
                <a:sym typeface="Times New Roman"/>
              </a:rPr>
              <a:t>By Md.Dedarul Hasan</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Basic Programming Concept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Times New Roman"/>
                <a:ea typeface="Times New Roman"/>
                <a:cs typeface="Times New Roman"/>
                <a:sym typeface="Times New Roman"/>
              </a:rPr>
              <a:t>Arduino uses its own programming language, which is similar to C++. However, it's possible to use Arduino with Python or another high-level programming language like C, Java. In fact, platforms like Arduino work well with Python, especially for applications that require integration with sensors and other physical devices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11" name="Shape 111"/>
        <p:cNvGrpSpPr/>
        <p:nvPr/>
      </p:nvGrpSpPr>
      <p:grpSpPr>
        <a:xfrm>
          <a:off x="0" y="0"/>
          <a:ext cx="0" cy="0"/>
          <a:chOff x="0" y="0"/>
          <a:chExt cx="0" cy="0"/>
        </a:xfrm>
      </p:grpSpPr>
      <p:sp>
        <p:nvSpPr>
          <p:cNvPr id="112" name="Google Shape;112;p23"/>
          <p:cNvSpPr txBox="1"/>
          <p:nvPr/>
        </p:nvSpPr>
        <p:spPr>
          <a:xfrm>
            <a:off x="277200" y="277200"/>
            <a:ext cx="8623800" cy="460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t>Useful Functions For Arduino:</a:t>
            </a:r>
            <a:endParaRPr b="1" sz="2300"/>
          </a:p>
        </p:txBody>
      </p:sp>
      <p:pic>
        <p:nvPicPr>
          <p:cNvPr id="113" name="Google Shape;113;p23"/>
          <p:cNvPicPr preferRelativeResize="0"/>
          <p:nvPr/>
        </p:nvPicPr>
        <p:blipFill>
          <a:blip r:embed="rId3">
            <a:alphaModFix/>
          </a:blip>
          <a:stretch>
            <a:fillRect/>
          </a:stretch>
        </p:blipFill>
        <p:spPr>
          <a:xfrm>
            <a:off x="184800" y="908575"/>
            <a:ext cx="8716200" cy="405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17" name="Shape 117"/>
        <p:cNvGrpSpPr/>
        <p:nvPr/>
      </p:nvGrpSpPr>
      <p:grpSpPr>
        <a:xfrm>
          <a:off x="0" y="0"/>
          <a:ext cx="0" cy="0"/>
          <a:chOff x="0" y="0"/>
          <a:chExt cx="0" cy="0"/>
        </a:xfrm>
      </p:grpSpPr>
      <p:sp>
        <p:nvSpPr>
          <p:cNvPr id="118" name="Google Shape;118;p24"/>
          <p:cNvSpPr txBox="1"/>
          <p:nvPr/>
        </p:nvSpPr>
        <p:spPr>
          <a:xfrm>
            <a:off x="154000" y="123200"/>
            <a:ext cx="8885700" cy="48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Void setup() Function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Void setup is technically a function that you create at the top of each program. Inside the curly brackets is the code that you want to run one time as soon as the program starts running. You set things like pinMode in this section. The loop is another function that Arduino uses as a part of its structure.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Declaration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Void setup() {</a:t>
            </a:r>
            <a:endParaRPr/>
          </a:p>
          <a:p>
            <a:pPr indent="0" lvl="0" marL="0" rtl="0" algn="l">
              <a:spcBef>
                <a:spcPts val="0"/>
              </a:spcBef>
              <a:spcAft>
                <a:spcPts val="0"/>
              </a:spcAft>
              <a:buNone/>
            </a:pPr>
            <a:r>
              <a:rPr lang="en"/>
              <a:t>	//write code here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Void Loop() Function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This is where the bulk of your Arduino sketch is executed. The program starts directly after the opening curly bracket ( } ), runs until it sees the closing curly bracket ( } ), and jumps back up to the first line in loop() and starts all over.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Declaration :</a:t>
            </a:r>
            <a:endParaRPr b="1"/>
          </a:p>
          <a:p>
            <a:pPr indent="0" lvl="0" marL="0" rtl="0" algn="l">
              <a:spcBef>
                <a:spcPts val="0"/>
              </a:spcBef>
              <a:spcAft>
                <a:spcPts val="0"/>
              </a:spcAft>
              <a:buNone/>
            </a:pPr>
            <a:r>
              <a:rPr lang="en"/>
              <a:t>Void loop(){</a:t>
            </a:r>
            <a:endParaRPr/>
          </a:p>
          <a:p>
            <a:pPr indent="0" lvl="0" marL="0" rtl="0" algn="l">
              <a:spcBef>
                <a:spcPts val="0"/>
              </a:spcBef>
              <a:spcAft>
                <a:spcPts val="0"/>
              </a:spcAft>
              <a:buNone/>
            </a:pPr>
            <a:r>
              <a:rPr lang="en"/>
              <a:t>	//write code here</a:t>
            </a:r>
            <a:endParaRPr/>
          </a:p>
          <a:p>
            <a:pPr indent="0" lvl="0" marL="0" rtl="0" algn="l">
              <a:spcBef>
                <a:spcPts val="0"/>
              </a:spcBef>
              <a:spcAft>
                <a:spcPts val="0"/>
              </a:spcAft>
              <a:buNone/>
            </a:pP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22" name="Shape 122"/>
        <p:cNvGrpSpPr/>
        <p:nvPr/>
      </p:nvGrpSpPr>
      <p:grpSpPr>
        <a:xfrm>
          <a:off x="0" y="0"/>
          <a:ext cx="0" cy="0"/>
          <a:chOff x="0" y="0"/>
          <a:chExt cx="0" cy="0"/>
        </a:xfrm>
      </p:grpSpPr>
      <p:sp>
        <p:nvSpPr>
          <p:cNvPr id="123" name="Google Shape;123;p25"/>
          <p:cNvSpPr txBox="1"/>
          <p:nvPr/>
        </p:nvSpPr>
        <p:spPr>
          <a:xfrm>
            <a:off x="161150" y="174575"/>
            <a:ext cx="8823300" cy="47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pinMode() Function :</a:t>
            </a:r>
            <a:endParaRPr b="1"/>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pinMode() function is used to configure a specific pin to behave either as an input or an output. It is possible to enable the internal pull-up resistors with the mode INPUT_PULLUP. Additionally, the INPUT mode explicitly disables the internal pull-ups.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Declarations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pinMode(pin-number, OUTPUT);  // pin as output</a:t>
            </a:r>
            <a:endParaRPr/>
          </a:p>
          <a:p>
            <a:pPr indent="0" lvl="0" marL="0" rtl="0" algn="l">
              <a:spcBef>
                <a:spcPts val="0"/>
              </a:spcBef>
              <a:spcAft>
                <a:spcPts val="0"/>
              </a:spcAft>
              <a:buNone/>
            </a:pPr>
            <a:r>
              <a:rPr lang="en"/>
              <a:t>pinMode(pin-number, INPUT);	//pin as input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a:t>
            </a:r>
            <a:r>
              <a:rPr b="1" lang="en"/>
              <a:t>igitalWrite() Function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Write a HIGH or a LOW value to a digital pin. If the pin has been configured as an OUTPUT with pinMode() , its voltage will be set to the corresponding value: 5V (or 3.3V on 3.3V boards) for HIGH , 0V (ground) for LOW.</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Declaration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digitalWrite(pin number, HIGH); //set the pin as  high</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digitalWrite(pin number, LOW); //set the pin as low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27" name="Shape 127"/>
        <p:cNvGrpSpPr/>
        <p:nvPr/>
      </p:nvGrpSpPr>
      <p:grpSpPr>
        <a:xfrm>
          <a:off x="0" y="0"/>
          <a:ext cx="0" cy="0"/>
          <a:chOff x="0" y="0"/>
          <a:chExt cx="0" cy="0"/>
        </a:xfrm>
      </p:grpSpPr>
      <p:sp>
        <p:nvSpPr>
          <p:cNvPr id="128" name="Google Shape;128;p26"/>
          <p:cNvSpPr txBox="1"/>
          <p:nvPr/>
        </p:nvSpPr>
        <p:spPr>
          <a:xfrm>
            <a:off x="147725" y="107425"/>
            <a:ext cx="8903700" cy="49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d</a:t>
            </a:r>
            <a:r>
              <a:rPr b="1" lang="en"/>
              <a:t>igitalRead () Function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This function use to read the value from a specified digital pin, either HIGH or LOW. Syntax: digitalRead(pin) Where, pin: the number of the digital pin you want to read (int).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Declaration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digitalRead (pin-number) ; //pin value should be HIGH/LOW as output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analogWrite () Function :</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analogWrite Arduino command is used to update the status of analog pins and also used to address the PWM pins on the board. The PWM pins are 8-bit pins, terming that you can set the duty cycle somewhere between 0 -255.Writes an analog value (PWM wave) to a pin. Can be used to light a LED at varying brightnesses or drive a motor at various speeds.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Declaration :</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analogWrite(pin number, 0); // set low analog value</a:t>
            </a:r>
            <a:endParaRPr>
              <a:solidFill>
                <a:schemeClr val="dk1"/>
              </a:solidFill>
            </a:endParaRPr>
          </a:p>
          <a:p>
            <a:pPr indent="0" lvl="0" marL="0" rtl="0" algn="l">
              <a:spcBef>
                <a:spcPts val="0"/>
              </a:spcBef>
              <a:spcAft>
                <a:spcPts val="0"/>
              </a:spcAft>
              <a:buNone/>
            </a:pPr>
            <a:r>
              <a:rPr lang="en">
                <a:solidFill>
                  <a:schemeClr val="dk1"/>
                </a:solidFill>
              </a:rPr>
              <a:t>analogWrite(pin number, 255); //set high analog value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32" name="Shape 132"/>
        <p:cNvGrpSpPr/>
        <p:nvPr/>
      </p:nvGrpSpPr>
      <p:grpSpPr>
        <a:xfrm>
          <a:off x="0" y="0"/>
          <a:ext cx="0" cy="0"/>
          <a:chOff x="0" y="0"/>
          <a:chExt cx="0" cy="0"/>
        </a:xfrm>
      </p:grpSpPr>
      <p:sp>
        <p:nvSpPr>
          <p:cNvPr id="133" name="Google Shape;133;p27"/>
          <p:cNvSpPr txBox="1"/>
          <p:nvPr/>
        </p:nvSpPr>
        <p:spPr>
          <a:xfrm>
            <a:off x="188025" y="174575"/>
            <a:ext cx="8782800" cy="48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analogRead() Function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Reads the value from the specified analog pin. The Arduino board contains a 6 channel (8 channels on the Mini and Nano, 16 on the Mega), 10-bit analog to digital converter. This means that it will map input voltages between 0 and 5 volts into integer values between 0 and 1023.</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Declaration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a:t>
            </a:r>
            <a:r>
              <a:rPr lang="en"/>
              <a:t>nalogRead(pin Number); //it returns high or low</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delay() Function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The way the delay() function works is pretty simple. It accepts a single integer (or number) argument. This number represents the time (measured in milliseconds). The program should wait until moving on to the next line of code when it encounters this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Declaration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delay(1000); //delay for 1000ms</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37" name="Shape 137"/>
        <p:cNvGrpSpPr/>
        <p:nvPr/>
      </p:nvGrpSpPr>
      <p:grpSpPr>
        <a:xfrm>
          <a:off x="0" y="0"/>
          <a:ext cx="0" cy="0"/>
          <a:chOff x="0" y="0"/>
          <a:chExt cx="0" cy="0"/>
        </a:xfrm>
      </p:grpSpPr>
      <p:sp>
        <p:nvSpPr>
          <p:cNvPr id="138" name="Google Shape;138;p28"/>
          <p:cNvSpPr txBox="1"/>
          <p:nvPr/>
        </p:nvSpPr>
        <p:spPr>
          <a:xfrm>
            <a:off x="214875" y="161150"/>
            <a:ext cx="8756100" cy="478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Tools &amp; Installations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To write code we will use arduino development tools  by installing it ;</a:t>
            </a:r>
            <a:endParaRPr/>
          </a:p>
          <a:p>
            <a:pPr indent="0" lvl="0" marL="0" rtl="0" algn="l">
              <a:spcBef>
                <a:spcPts val="0"/>
              </a:spcBef>
              <a:spcAft>
                <a:spcPts val="0"/>
              </a:spcAft>
              <a:buNone/>
            </a:pPr>
            <a:r>
              <a:rPr lang="en"/>
              <a:t>-</a:t>
            </a:r>
            <a:r>
              <a:rPr lang="en" u="sng">
                <a:solidFill>
                  <a:schemeClr val="hlink"/>
                </a:solidFill>
                <a:hlinkClick r:id="rId3"/>
              </a:rPr>
              <a:t>https://www.arduino.cc/en/main/software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also use Tinkarcad.com online autodesk software to code &amp; simulations for arduino both.</a:t>
            </a:r>
            <a:endParaRPr/>
          </a:p>
          <a:p>
            <a:pPr indent="0" lvl="0" marL="0" rtl="0" algn="l">
              <a:spcBef>
                <a:spcPts val="0"/>
              </a:spcBef>
              <a:spcAft>
                <a:spcPts val="0"/>
              </a:spcAft>
              <a:buNone/>
            </a:pPr>
            <a:r>
              <a:rPr lang="en"/>
              <a:t>-</a:t>
            </a:r>
            <a:r>
              <a:rPr lang="en" u="sng">
                <a:solidFill>
                  <a:schemeClr val="hlink"/>
                </a:solidFill>
                <a:hlinkClick r:id="rId4"/>
              </a:rPr>
              <a:t>https://www.tinkercad.com/dashboard?type=circuits&amp;collection=designs</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42" name="Shape 142"/>
        <p:cNvGrpSpPr/>
        <p:nvPr/>
      </p:nvGrpSpPr>
      <p:grpSpPr>
        <a:xfrm>
          <a:off x="0" y="0"/>
          <a:ext cx="0" cy="0"/>
          <a:chOff x="0" y="0"/>
          <a:chExt cx="0" cy="0"/>
        </a:xfrm>
      </p:grpSpPr>
      <p:sp>
        <p:nvSpPr>
          <p:cNvPr id="143" name="Google Shape;143;p29"/>
          <p:cNvSpPr txBox="1"/>
          <p:nvPr/>
        </p:nvSpPr>
        <p:spPr>
          <a:xfrm>
            <a:off x="120875" y="120875"/>
            <a:ext cx="8863500" cy="486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t>LED blink Program With Arduino :</a:t>
            </a:r>
            <a:endParaRPr b="1" sz="16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4" name="Google Shape;144;p29"/>
          <p:cNvPicPr preferRelativeResize="0"/>
          <p:nvPr/>
        </p:nvPicPr>
        <p:blipFill>
          <a:blip r:embed="rId3">
            <a:alphaModFix/>
          </a:blip>
          <a:stretch>
            <a:fillRect/>
          </a:stretch>
        </p:blipFill>
        <p:spPr>
          <a:xfrm>
            <a:off x="280500" y="698325"/>
            <a:ext cx="8609826" cy="42369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48" name="Shape 148"/>
        <p:cNvGrpSpPr/>
        <p:nvPr/>
      </p:nvGrpSpPr>
      <p:grpSpPr>
        <a:xfrm>
          <a:off x="0" y="0"/>
          <a:ext cx="0" cy="0"/>
          <a:chOff x="0" y="0"/>
          <a:chExt cx="0" cy="0"/>
        </a:xfrm>
      </p:grpSpPr>
      <p:sp>
        <p:nvSpPr>
          <p:cNvPr id="149" name="Google Shape;149;p30"/>
          <p:cNvSpPr txBox="1"/>
          <p:nvPr/>
        </p:nvSpPr>
        <p:spPr>
          <a:xfrm>
            <a:off x="120875" y="120875"/>
            <a:ext cx="8903700" cy="486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t>LED blinks With Contrast :</a:t>
            </a:r>
            <a:endParaRPr b="1" sz="17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0" name="Google Shape;150;p30"/>
          <p:cNvPicPr preferRelativeResize="0"/>
          <p:nvPr/>
        </p:nvPicPr>
        <p:blipFill>
          <a:blip r:embed="rId3">
            <a:alphaModFix/>
          </a:blip>
          <a:stretch>
            <a:fillRect/>
          </a:stretch>
        </p:blipFill>
        <p:spPr>
          <a:xfrm>
            <a:off x="268600" y="713725"/>
            <a:ext cx="8621724" cy="4214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54" name="Shape 154"/>
        <p:cNvGrpSpPr/>
        <p:nvPr/>
      </p:nvGrpSpPr>
      <p:grpSpPr>
        <a:xfrm>
          <a:off x="0" y="0"/>
          <a:ext cx="0" cy="0"/>
          <a:chOff x="0" y="0"/>
          <a:chExt cx="0" cy="0"/>
        </a:xfrm>
      </p:grpSpPr>
      <p:sp>
        <p:nvSpPr>
          <p:cNvPr id="155" name="Google Shape;155;p31"/>
          <p:cNvSpPr txBox="1"/>
          <p:nvPr/>
        </p:nvSpPr>
        <p:spPr>
          <a:xfrm>
            <a:off x="120875" y="120875"/>
            <a:ext cx="8890200" cy="48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Multiple LED Blinks :</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6" name="Google Shape;156;p31"/>
          <p:cNvPicPr preferRelativeResize="0"/>
          <p:nvPr/>
        </p:nvPicPr>
        <p:blipFill>
          <a:blip r:embed="rId3">
            <a:alphaModFix/>
          </a:blip>
          <a:stretch>
            <a:fillRect/>
          </a:stretch>
        </p:blipFill>
        <p:spPr>
          <a:xfrm>
            <a:off x="120875" y="752050"/>
            <a:ext cx="8809750" cy="4239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Times New Roman"/>
                <a:ea typeface="Times New Roman"/>
                <a:cs typeface="Times New Roman"/>
                <a:sym typeface="Times New Roman"/>
              </a:rPr>
              <a:t>Arduino Programming Basic</a:t>
            </a:r>
            <a:endParaRPr b="1">
              <a:solidFill>
                <a:srgbClr val="000000"/>
              </a:solidFill>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b="1" lang="en">
                <a:solidFill>
                  <a:srgbClr val="000000"/>
                </a:solidFill>
                <a:latin typeface="Times New Roman"/>
                <a:ea typeface="Times New Roman"/>
                <a:cs typeface="Times New Roman"/>
                <a:sym typeface="Times New Roman"/>
              </a:rPr>
              <a:t>Introduction</a:t>
            </a:r>
            <a:endParaRPr b="1">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a:solidFill>
                  <a:srgbClr val="000000"/>
                </a:solidFill>
                <a:latin typeface="Times New Roman"/>
                <a:ea typeface="Times New Roman"/>
                <a:cs typeface="Times New Roman"/>
                <a:sym typeface="Times New Roman"/>
              </a:rPr>
              <a:t>Programming Concept</a:t>
            </a:r>
            <a:endParaRPr b="1">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a:solidFill>
                  <a:srgbClr val="000000"/>
                </a:solidFill>
                <a:latin typeface="Times New Roman"/>
                <a:ea typeface="Times New Roman"/>
                <a:cs typeface="Times New Roman"/>
                <a:sym typeface="Times New Roman"/>
              </a:rPr>
              <a:t>Digital And Analog Input Receive</a:t>
            </a:r>
            <a:endParaRPr b="1">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a:solidFill>
                  <a:srgbClr val="000000"/>
                </a:solidFill>
                <a:latin typeface="Times New Roman"/>
                <a:ea typeface="Times New Roman"/>
                <a:cs typeface="Times New Roman"/>
                <a:sym typeface="Times New Roman"/>
              </a:rPr>
              <a:t>Use Of Condition </a:t>
            </a:r>
            <a:endParaRPr b="1">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a:solidFill>
                  <a:srgbClr val="000000"/>
                </a:solidFill>
                <a:latin typeface="Times New Roman"/>
                <a:ea typeface="Times New Roman"/>
                <a:cs typeface="Times New Roman"/>
                <a:sym typeface="Times New Roman"/>
              </a:rPr>
              <a:t>Use Of Loop</a:t>
            </a:r>
            <a:endParaRPr b="1">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a:solidFill>
                  <a:srgbClr val="000000"/>
                </a:solidFill>
                <a:latin typeface="Times New Roman"/>
                <a:ea typeface="Times New Roman"/>
                <a:cs typeface="Times New Roman"/>
                <a:sym typeface="Times New Roman"/>
              </a:rPr>
              <a:t>Use Of Array</a:t>
            </a:r>
            <a:endParaRPr b="1">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a:solidFill>
                  <a:srgbClr val="000000"/>
                </a:solidFill>
                <a:latin typeface="Times New Roman"/>
                <a:ea typeface="Times New Roman"/>
                <a:cs typeface="Times New Roman"/>
                <a:sym typeface="Times New Roman"/>
              </a:rPr>
              <a:t>LCD Display Simulation With Arduino</a:t>
            </a:r>
            <a:endParaRPr b="1">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a:solidFill>
                  <a:srgbClr val="000000"/>
                </a:solidFill>
                <a:latin typeface="Times New Roman"/>
                <a:ea typeface="Times New Roman"/>
                <a:cs typeface="Times New Roman"/>
                <a:sym typeface="Times New Roman"/>
              </a:rPr>
              <a:t>Servo Motor Simulation With Arduino</a:t>
            </a:r>
            <a:endParaRPr b="1">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a:solidFill>
                  <a:srgbClr val="000000"/>
                </a:solidFill>
                <a:latin typeface="Times New Roman"/>
                <a:ea typeface="Times New Roman"/>
                <a:cs typeface="Times New Roman"/>
                <a:sym typeface="Times New Roman"/>
              </a:rPr>
              <a:t>Extra Work</a:t>
            </a:r>
            <a:endParaRPr b="1">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a:solidFill>
                  <a:srgbClr val="000000"/>
                </a:solidFill>
                <a:latin typeface="Times New Roman"/>
                <a:ea typeface="Times New Roman"/>
                <a:cs typeface="Times New Roman"/>
                <a:sym typeface="Times New Roman"/>
              </a:rPr>
              <a:t>Conclusions</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60" name="Shape 160"/>
        <p:cNvGrpSpPr/>
        <p:nvPr/>
      </p:nvGrpSpPr>
      <p:grpSpPr>
        <a:xfrm>
          <a:off x="0" y="0"/>
          <a:ext cx="0" cy="0"/>
          <a:chOff x="0" y="0"/>
          <a:chExt cx="0" cy="0"/>
        </a:xfrm>
      </p:grpSpPr>
      <p:sp>
        <p:nvSpPr>
          <p:cNvPr id="161" name="Google Shape;16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Digital And Analog Input Receive</a:t>
            </a:r>
            <a:endParaRPr>
              <a:latin typeface="Times New Roman"/>
              <a:ea typeface="Times New Roman"/>
              <a:cs typeface="Times New Roman"/>
              <a:sym typeface="Times New Roman"/>
            </a:endParaRPr>
          </a:p>
        </p:txBody>
      </p:sp>
      <p:sp>
        <p:nvSpPr>
          <p:cNvPr id="162" name="Google Shape;16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Times New Roman"/>
                <a:ea typeface="Times New Roman"/>
                <a:cs typeface="Times New Roman"/>
                <a:sym typeface="Times New Roman"/>
              </a:rPr>
              <a:t>Digital Input Receive :</a:t>
            </a:r>
            <a:endParaRPr b="1">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pic>
        <p:nvPicPr>
          <p:cNvPr id="163" name="Google Shape;163;p32"/>
          <p:cNvPicPr preferRelativeResize="0"/>
          <p:nvPr/>
        </p:nvPicPr>
        <p:blipFill>
          <a:blip r:embed="rId3">
            <a:alphaModFix/>
          </a:blip>
          <a:stretch>
            <a:fillRect/>
          </a:stretch>
        </p:blipFill>
        <p:spPr>
          <a:xfrm>
            <a:off x="311700" y="1544400"/>
            <a:ext cx="8686075" cy="3357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67" name="Shape 167"/>
        <p:cNvGrpSpPr/>
        <p:nvPr/>
      </p:nvGrpSpPr>
      <p:grpSpPr>
        <a:xfrm>
          <a:off x="0" y="0"/>
          <a:ext cx="0" cy="0"/>
          <a:chOff x="0" y="0"/>
          <a:chExt cx="0" cy="0"/>
        </a:xfrm>
      </p:grpSpPr>
      <p:sp>
        <p:nvSpPr>
          <p:cNvPr id="168" name="Google Shape;168;p33"/>
          <p:cNvSpPr txBox="1"/>
          <p:nvPr/>
        </p:nvSpPr>
        <p:spPr>
          <a:xfrm>
            <a:off x="160350" y="228325"/>
            <a:ext cx="8823300" cy="47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Analog Input Receive :</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69" name="Google Shape;169;p33"/>
          <p:cNvPicPr preferRelativeResize="0"/>
          <p:nvPr/>
        </p:nvPicPr>
        <p:blipFill>
          <a:blip r:embed="rId3">
            <a:alphaModFix/>
          </a:blip>
          <a:stretch>
            <a:fillRect/>
          </a:stretch>
        </p:blipFill>
        <p:spPr>
          <a:xfrm>
            <a:off x="376025" y="792350"/>
            <a:ext cx="8500875" cy="4042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73" name="Shape 173"/>
        <p:cNvGrpSpPr/>
        <p:nvPr/>
      </p:nvGrpSpPr>
      <p:grpSpPr>
        <a:xfrm>
          <a:off x="0" y="0"/>
          <a:ext cx="0" cy="0"/>
          <a:chOff x="0" y="0"/>
          <a:chExt cx="0" cy="0"/>
        </a:xfrm>
      </p:grpSpPr>
      <p:sp>
        <p:nvSpPr>
          <p:cNvPr id="174" name="Google Shape;174;p34"/>
          <p:cNvSpPr txBox="1"/>
          <p:nvPr/>
        </p:nvSpPr>
        <p:spPr>
          <a:xfrm>
            <a:off x="161150" y="161150"/>
            <a:ext cx="8782800" cy="486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Analog Input Delay :</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75" name="Google Shape;175;p34"/>
          <p:cNvPicPr preferRelativeResize="0"/>
          <p:nvPr/>
        </p:nvPicPr>
        <p:blipFill>
          <a:blip r:embed="rId3">
            <a:alphaModFix/>
          </a:blip>
          <a:stretch>
            <a:fillRect/>
          </a:stretch>
        </p:blipFill>
        <p:spPr>
          <a:xfrm>
            <a:off x="195275" y="738624"/>
            <a:ext cx="8753475" cy="4152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79" name="Shape 179"/>
        <p:cNvGrpSpPr/>
        <p:nvPr/>
      </p:nvGrpSpPr>
      <p:grpSpPr>
        <a:xfrm>
          <a:off x="0" y="0"/>
          <a:ext cx="0" cy="0"/>
          <a:chOff x="0" y="0"/>
          <a:chExt cx="0" cy="0"/>
        </a:xfrm>
      </p:grpSpPr>
      <p:sp>
        <p:nvSpPr>
          <p:cNvPr id="180" name="Google Shape;18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Use Of Condition</a:t>
            </a:r>
            <a:endParaRPr>
              <a:latin typeface="Times New Roman"/>
              <a:ea typeface="Times New Roman"/>
              <a:cs typeface="Times New Roman"/>
              <a:sym typeface="Times New Roman"/>
            </a:endParaRPr>
          </a:p>
        </p:txBody>
      </p:sp>
      <p:sp>
        <p:nvSpPr>
          <p:cNvPr id="181" name="Google Shape;18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condition : each time through the loop, condition is tested; if it's true , the statement block, and the increment is executed, then the condition is tested again. When the condition becomes false , the loop ends. increment : executed each time through the loop when condition is true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000000"/>
                </a:solidFill>
                <a:latin typeface="Times New Roman"/>
                <a:ea typeface="Times New Roman"/>
                <a:cs typeface="Times New Roman"/>
                <a:sym typeface="Times New Roman"/>
              </a:rPr>
              <a:t>If ...else condition, boolean condition etc</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85" name="Shape 185"/>
        <p:cNvGrpSpPr/>
        <p:nvPr/>
      </p:nvGrpSpPr>
      <p:grpSpPr>
        <a:xfrm>
          <a:off x="0" y="0"/>
          <a:ext cx="0" cy="0"/>
          <a:chOff x="0" y="0"/>
          <a:chExt cx="0" cy="0"/>
        </a:xfrm>
      </p:grpSpPr>
      <p:sp>
        <p:nvSpPr>
          <p:cNvPr id="186" name="Google Shape;186;p36"/>
          <p:cNvSpPr txBox="1"/>
          <p:nvPr/>
        </p:nvSpPr>
        <p:spPr>
          <a:xfrm>
            <a:off x="174575" y="188025"/>
            <a:ext cx="8782800" cy="478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LED Blink Using Condition :</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7" name="Google Shape;187;p36"/>
          <p:cNvPicPr preferRelativeResize="0"/>
          <p:nvPr/>
        </p:nvPicPr>
        <p:blipFill>
          <a:blip r:embed="rId3">
            <a:alphaModFix/>
          </a:blip>
          <a:stretch>
            <a:fillRect/>
          </a:stretch>
        </p:blipFill>
        <p:spPr>
          <a:xfrm>
            <a:off x="523875" y="698324"/>
            <a:ext cx="8096250" cy="4183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91" name="Shape 191"/>
        <p:cNvGrpSpPr/>
        <p:nvPr/>
      </p:nvGrpSpPr>
      <p:grpSpPr>
        <a:xfrm>
          <a:off x="0" y="0"/>
          <a:ext cx="0" cy="0"/>
          <a:chOff x="0" y="0"/>
          <a:chExt cx="0" cy="0"/>
        </a:xfrm>
      </p:grpSpPr>
      <p:sp>
        <p:nvSpPr>
          <p:cNvPr id="192" name="Google Shape;192;p37"/>
          <p:cNvSpPr txBox="1"/>
          <p:nvPr/>
        </p:nvSpPr>
        <p:spPr>
          <a:xfrm>
            <a:off x="161150" y="134300"/>
            <a:ext cx="8782800" cy="478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Condition With Analog Value :</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93" name="Google Shape;193;p37"/>
          <p:cNvPicPr preferRelativeResize="0"/>
          <p:nvPr/>
        </p:nvPicPr>
        <p:blipFill>
          <a:blip r:embed="rId3">
            <a:alphaModFix/>
          </a:blip>
          <a:stretch>
            <a:fillRect/>
          </a:stretch>
        </p:blipFill>
        <p:spPr>
          <a:xfrm>
            <a:off x="333375" y="846048"/>
            <a:ext cx="8477250" cy="3997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97" name="Shape 197"/>
        <p:cNvGrpSpPr/>
        <p:nvPr/>
      </p:nvGrpSpPr>
      <p:grpSpPr>
        <a:xfrm>
          <a:off x="0" y="0"/>
          <a:ext cx="0" cy="0"/>
          <a:chOff x="0" y="0"/>
          <a:chExt cx="0" cy="0"/>
        </a:xfrm>
      </p:grpSpPr>
      <p:sp>
        <p:nvSpPr>
          <p:cNvPr id="198" name="Google Shape;198;p38"/>
          <p:cNvSpPr txBox="1"/>
          <p:nvPr/>
        </p:nvSpPr>
        <p:spPr>
          <a:xfrm>
            <a:off x="201450" y="174575"/>
            <a:ext cx="8729100" cy="47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t>Multiple LED Blink Without Loop :</a:t>
            </a:r>
            <a:endParaRPr b="1" sz="17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99" name="Google Shape;199;p38"/>
          <p:cNvPicPr preferRelativeResize="0"/>
          <p:nvPr/>
        </p:nvPicPr>
        <p:blipFill>
          <a:blip r:embed="rId3">
            <a:alphaModFix/>
          </a:blip>
          <a:stretch>
            <a:fillRect/>
          </a:stretch>
        </p:blipFill>
        <p:spPr>
          <a:xfrm>
            <a:off x="419100" y="832625"/>
            <a:ext cx="8305800" cy="4002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03" name="Shape 203"/>
        <p:cNvGrpSpPr/>
        <p:nvPr/>
      </p:nvGrpSpPr>
      <p:grpSpPr>
        <a:xfrm>
          <a:off x="0" y="0"/>
          <a:ext cx="0" cy="0"/>
          <a:chOff x="0" y="0"/>
          <a:chExt cx="0" cy="0"/>
        </a:xfrm>
      </p:grpSpPr>
      <p:sp>
        <p:nvSpPr>
          <p:cNvPr id="204" name="Google Shape;20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Use Of Loop</a:t>
            </a:r>
            <a:endParaRPr>
              <a:latin typeface="Times New Roman"/>
              <a:ea typeface="Times New Roman"/>
              <a:cs typeface="Times New Roman"/>
              <a:sym typeface="Times New Roman"/>
            </a:endParaRPr>
          </a:p>
        </p:txBody>
      </p:sp>
      <p:sp>
        <p:nvSpPr>
          <p:cNvPr id="205" name="Google Shape;20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Times New Roman"/>
                <a:ea typeface="Times New Roman"/>
                <a:cs typeface="Times New Roman"/>
                <a:sym typeface="Times New Roman"/>
              </a:rPr>
              <a:t>Multiple LED Blink Using For Loop :</a:t>
            </a:r>
            <a:endParaRPr b="1">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pic>
        <p:nvPicPr>
          <p:cNvPr id="206" name="Google Shape;206;p39"/>
          <p:cNvPicPr preferRelativeResize="0"/>
          <p:nvPr/>
        </p:nvPicPr>
        <p:blipFill>
          <a:blip r:embed="rId3">
            <a:alphaModFix/>
          </a:blip>
          <a:stretch>
            <a:fillRect/>
          </a:stretch>
        </p:blipFill>
        <p:spPr>
          <a:xfrm>
            <a:off x="311700" y="1772700"/>
            <a:ext cx="8520599" cy="3142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10" name="Shape 210"/>
        <p:cNvGrpSpPr/>
        <p:nvPr/>
      </p:nvGrpSpPr>
      <p:grpSpPr>
        <a:xfrm>
          <a:off x="0" y="0"/>
          <a:ext cx="0" cy="0"/>
          <a:chOff x="0" y="0"/>
          <a:chExt cx="0" cy="0"/>
        </a:xfrm>
      </p:grpSpPr>
      <p:sp>
        <p:nvSpPr>
          <p:cNvPr id="211" name="Google Shape;211;p40"/>
          <p:cNvSpPr txBox="1"/>
          <p:nvPr/>
        </p:nvSpPr>
        <p:spPr>
          <a:xfrm>
            <a:off x="174575" y="174575"/>
            <a:ext cx="8823300" cy="48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t>Multiple LED Blink Using For Loop :</a:t>
            </a:r>
            <a:endParaRPr b="1" sz="1700"/>
          </a:p>
          <a:p>
            <a:pPr indent="0" lvl="0" marL="0" rtl="0" algn="l">
              <a:spcBef>
                <a:spcPts val="0"/>
              </a:spcBef>
              <a:spcAft>
                <a:spcPts val="0"/>
              </a:spcAft>
              <a:buNone/>
            </a:pPr>
            <a:r>
              <a:t/>
            </a:r>
            <a:endParaRPr/>
          </a:p>
        </p:txBody>
      </p:sp>
      <p:pic>
        <p:nvPicPr>
          <p:cNvPr id="212" name="Google Shape;212;p40"/>
          <p:cNvPicPr preferRelativeResize="0"/>
          <p:nvPr/>
        </p:nvPicPr>
        <p:blipFill>
          <a:blip r:embed="rId3">
            <a:alphaModFix/>
          </a:blip>
          <a:stretch>
            <a:fillRect/>
          </a:stretch>
        </p:blipFill>
        <p:spPr>
          <a:xfrm>
            <a:off x="174575" y="765475"/>
            <a:ext cx="8756051" cy="4257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16" name="Shape 216"/>
        <p:cNvGrpSpPr/>
        <p:nvPr/>
      </p:nvGrpSpPr>
      <p:grpSpPr>
        <a:xfrm>
          <a:off x="0" y="0"/>
          <a:ext cx="0" cy="0"/>
          <a:chOff x="0" y="0"/>
          <a:chExt cx="0" cy="0"/>
        </a:xfrm>
      </p:grpSpPr>
      <p:sp>
        <p:nvSpPr>
          <p:cNvPr id="217" name="Google Shape;21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Use Of Array</a:t>
            </a:r>
            <a:endParaRPr>
              <a:latin typeface="Times New Roman"/>
              <a:ea typeface="Times New Roman"/>
              <a:cs typeface="Times New Roman"/>
              <a:sym typeface="Times New Roman"/>
            </a:endParaRPr>
          </a:p>
        </p:txBody>
      </p:sp>
      <p:sp>
        <p:nvSpPr>
          <p:cNvPr id="218" name="Google Shape;218;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Array :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An array is a consecutive group of memory locations that are of the same type. To refer to a particular location or element in the array, we specify the name of the array and the position number of the particular element in the array.</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All of the methods below are valid ways to create (declare) an array. int myInts[6]; int myPins[] = {2, 4, 8, 3, 6}; int mySensVals[6] = {2, 4, -8, 3, 2}; char message[6] = "hello"; You can declare an array without initializing it as in myInts. In myPins we declare an array without explicitly choosing a size.</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300" u="sng">
                <a:solidFill>
                  <a:srgbClr val="000000"/>
                </a:solidFill>
                <a:latin typeface="Times New Roman"/>
                <a:ea typeface="Times New Roman"/>
                <a:cs typeface="Times New Roman"/>
                <a:sym typeface="Times New Roman"/>
              </a:rPr>
              <a:t>Microcontroller</a:t>
            </a:r>
            <a:endParaRPr sz="2100">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lang="en">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A microcontroller can be considered a self-contained system with a processor, memory and peripherals and can be used as an embedded system.The majority of microcontrollers in use today are embedded in other machinery, such as automobiles, telephones, appliances, and peripherals for computer systems.Microcontrollers are designed for embedded applications, in contrast to the microprocessors used in personal computers or other general purpose applications consisting of various discrete chips.</a:t>
            </a:r>
            <a:endParaRPr>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lang="en">
                <a:solidFill>
                  <a:srgbClr val="000000"/>
                </a:solidFill>
                <a:latin typeface="Times New Roman"/>
                <a:ea typeface="Times New Roman"/>
                <a:cs typeface="Times New Roman"/>
                <a:sym typeface="Times New Roman"/>
              </a:rPr>
              <a:t>Microcontroller Configuration of Arduino: </a:t>
            </a:r>
            <a:r>
              <a:rPr lang="en" sz="1500">
                <a:solidFill>
                  <a:srgbClr val="000000"/>
                </a:solidFill>
                <a:latin typeface="Times New Roman"/>
                <a:ea typeface="Times New Roman"/>
                <a:cs typeface="Times New Roman"/>
                <a:sym typeface="Times New Roman"/>
              </a:rPr>
              <a:t>ATmega328P (used on most recent boards)-Digital I/O Pins 14 (of which 6 provide PWM output), Analog Input Pins 6 (DIP) or 8 (SMD), DC Current per I/O Pin	40 mA, Flash Memory-32 KB, SRAM	-2 KB, EEPROM-1KB</a:t>
            </a:r>
            <a:endParaRPr sz="1500">
              <a:solidFill>
                <a:srgbClr val="000000"/>
              </a:solidFill>
              <a:latin typeface="Times New Roman"/>
              <a:ea typeface="Times New Roman"/>
              <a:cs typeface="Times New Roman"/>
              <a:sym typeface="Times New Roman"/>
            </a:endParaRPr>
          </a:p>
          <a:p>
            <a:pPr indent="0" lvl="0" marL="0" rtl="0" algn="just">
              <a:spcBef>
                <a:spcPts val="1600"/>
              </a:spcBef>
              <a:spcAft>
                <a:spcPts val="16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22" name="Shape 222"/>
        <p:cNvGrpSpPr/>
        <p:nvPr/>
      </p:nvGrpSpPr>
      <p:grpSpPr>
        <a:xfrm>
          <a:off x="0" y="0"/>
          <a:ext cx="0" cy="0"/>
          <a:chOff x="0" y="0"/>
          <a:chExt cx="0" cy="0"/>
        </a:xfrm>
      </p:grpSpPr>
      <p:sp>
        <p:nvSpPr>
          <p:cNvPr id="223" name="Google Shape;223;p42"/>
          <p:cNvSpPr txBox="1"/>
          <p:nvPr/>
        </p:nvSpPr>
        <p:spPr>
          <a:xfrm>
            <a:off x="134300" y="107425"/>
            <a:ext cx="8877000" cy="48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t>LED Blink Using Array : </a:t>
            </a:r>
            <a:endParaRPr b="1" sz="17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24" name="Google Shape;224;p42"/>
          <p:cNvPicPr preferRelativeResize="0"/>
          <p:nvPr/>
        </p:nvPicPr>
        <p:blipFill>
          <a:blip r:embed="rId3">
            <a:alphaModFix/>
          </a:blip>
          <a:stretch>
            <a:fillRect/>
          </a:stretch>
        </p:blipFill>
        <p:spPr>
          <a:xfrm>
            <a:off x="134300" y="604325"/>
            <a:ext cx="8877000" cy="4310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28" name="Shape 228"/>
        <p:cNvGrpSpPr/>
        <p:nvPr/>
      </p:nvGrpSpPr>
      <p:grpSpPr>
        <a:xfrm>
          <a:off x="0" y="0"/>
          <a:ext cx="0" cy="0"/>
          <a:chOff x="0" y="0"/>
          <a:chExt cx="0" cy="0"/>
        </a:xfrm>
      </p:grpSpPr>
      <p:sp>
        <p:nvSpPr>
          <p:cNvPr id="229" name="Google Shape;22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LCD Display Simulation With Arduino</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30" name="Google Shape;230;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latin typeface="Times New Roman"/>
              <a:ea typeface="Times New Roman"/>
              <a:cs typeface="Times New Roman"/>
              <a:sym typeface="Times New Roman"/>
            </a:endParaRPr>
          </a:p>
        </p:txBody>
      </p:sp>
      <p:pic>
        <p:nvPicPr>
          <p:cNvPr id="231" name="Google Shape;231;p43"/>
          <p:cNvPicPr preferRelativeResize="0"/>
          <p:nvPr/>
        </p:nvPicPr>
        <p:blipFill>
          <a:blip r:embed="rId3">
            <a:alphaModFix/>
          </a:blip>
          <a:stretch>
            <a:fillRect/>
          </a:stretch>
        </p:blipFill>
        <p:spPr>
          <a:xfrm>
            <a:off x="470025" y="1289225"/>
            <a:ext cx="8192000" cy="31425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35" name="Shape 235"/>
        <p:cNvGrpSpPr/>
        <p:nvPr/>
      </p:nvGrpSpPr>
      <p:grpSpPr>
        <a:xfrm>
          <a:off x="0" y="0"/>
          <a:ext cx="0" cy="0"/>
          <a:chOff x="0" y="0"/>
          <a:chExt cx="0" cy="0"/>
        </a:xfrm>
      </p:grpSpPr>
      <p:sp>
        <p:nvSpPr>
          <p:cNvPr id="236" name="Google Shape;236;p44"/>
          <p:cNvSpPr txBox="1"/>
          <p:nvPr/>
        </p:nvSpPr>
        <p:spPr>
          <a:xfrm>
            <a:off x="174575" y="161150"/>
            <a:ext cx="8796300" cy="482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LCD Display Using Arduino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37" name="Google Shape;237;p44"/>
          <p:cNvPicPr preferRelativeResize="0"/>
          <p:nvPr/>
        </p:nvPicPr>
        <p:blipFill>
          <a:blip r:embed="rId3">
            <a:alphaModFix/>
          </a:blip>
          <a:stretch>
            <a:fillRect/>
          </a:stretch>
        </p:blipFill>
        <p:spPr>
          <a:xfrm>
            <a:off x="510325" y="766775"/>
            <a:ext cx="8259150" cy="3933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41" name="Shape 241"/>
        <p:cNvGrpSpPr/>
        <p:nvPr/>
      </p:nvGrpSpPr>
      <p:grpSpPr>
        <a:xfrm>
          <a:off x="0" y="0"/>
          <a:ext cx="0" cy="0"/>
          <a:chOff x="0" y="0"/>
          <a:chExt cx="0" cy="0"/>
        </a:xfrm>
      </p:grpSpPr>
      <p:sp>
        <p:nvSpPr>
          <p:cNvPr id="242" name="Google Shape;24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Servo Motor Simulation With Arduino</a:t>
            </a:r>
            <a:endParaRPr>
              <a:latin typeface="Times New Roman"/>
              <a:ea typeface="Times New Roman"/>
              <a:cs typeface="Times New Roman"/>
              <a:sym typeface="Times New Roman"/>
            </a:endParaRPr>
          </a:p>
        </p:txBody>
      </p:sp>
      <p:sp>
        <p:nvSpPr>
          <p:cNvPr id="243" name="Google Shape;243;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A servomotor is a rotary actuator or linear actuator that allows for precise control of angular or linear position, velocity and acceleration. It consists of a suitable motor coupled to a sensor for position feedback.</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47" name="Shape 247"/>
        <p:cNvGrpSpPr/>
        <p:nvPr/>
      </p:nvGrpSpPr>
      <p:grpSpPr>
        <a:xfrm>
          <a:off x="0" y="0"/>
          <a:ext cx="0" cy="0"/>
          <a:chOff x="0" y="0"/>
          <a:chExt cx="0" cy="0"/>
        </a:xfrm>
      </p:grpSpPr>
      <p:sp>
        <p:nvSpPr>
          <p:cNvPr id="248" name="Google Shape;248;p46"/>
          <p:cNvSpPr txBox="1"/>
          <p:nvPr/>
        </p:nvSpPr>
        <p:spPr>
          <a:xfrm>
            <a:off x="134300" y="201450"/>
            <a:ext cx="8823300" cy="475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Servo Motor 90 Degree Rotation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49" name="Google Shape;249;p46"/>
          <p:cNvPicPr preferRelativeResize="0"/>
          <p:nvPr/>
        </p:nvPicPr>
        <p:blipFill>
          <a:blip r:embed="rId3">
            <a:alphaModFix/>
          </a:blip>
          <a:stretch>
            <a:fillRect/>
          </a:stretch>
        </p:blipFill>
        <p:spPr>
          <a:xfrm>
            <a:off x="320700" y="641450"/>
            <a:ext cx="8636900" cy="4314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53" name="Shape 253"/>
        <p:cNvGrpSpPr/>
        <p:nvPr/>
      </p:nvGrpSpPr>
      <p:grpSpPr>
        <a:xfrm>
          <a:off x="0" y="0"/>
          <a:ext cx="0" cy="0"/>
          <a:chOff x="0" y="0"/>
          <a:chExt cx="0" cy="0"/>
        </a:xfrm>
      </p:grpSpPr>
      <p:sp>
        <p:nvSpPr>
          <p:cNvPr id="254" name="Google Shape;254;p47"/>
          <p:cNvSpPr txBox="1"/>
          <p:nvPr/>
        </p:nvSpPr>
        <p:spPr>
          <a:xfrm>
            <a:off x="120875" y="147725"/>
            <a:ext cx="8850000" cy="47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Servo Motor 180 Rotation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55" name="Google Shape;255;p47"/>
          <p:cNvPicPr preferRelativeResize="0"/>
          <p:nvPr/>
        </p:nvPicPr>
        <p:blipFill>
          <a:blip r:embed="rId3">
            <a:alphaModFix/>
          </a:blip>
          <a:stretch>
            <a:fillRect/>
          </a:stretch>
        </p:blipFill>
        <p:spPr>
          <a:xfrm>
            <a:off x="301425" y="832625"/>
            <a:ext cx="8488901" cy="3980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59" name="Shape 259"/>
        <p:cNvGrpSpPr/>
        <p:nvPr/>
      </p:nvGrpSpPr>
      <p:grpSpPr>
        <a:xfrm>
          <a:off x="0" y="0"/>
          <a:ext cx="0" cy="0"/>
          <a:chOff x="0" y="0"/>
          <a:chExt cx="0" cy="0"/>
        </a:xfrm>
      </p:grpSpPr>
      <p:sp>
        <p:nvSpPr>
          <p:cNvPr id="260" name="Google Shape;260;p48"/>
          <p:cNvSpPr txBox="1"/>
          <p:nvPr/>
        </p:nvSpPr>
        <p:spPr>
          <a:xfrm>
            <a:off x="134300" y="134300"/>
            <a:ext cx="8903700" cy="486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Extra Work : LED Blink Using Push Button</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61" name="Google Shape;261;p48"/>
          <p:cNvPicPr preferRelativeResize="0"/>
          <p:nvPr/>
        </p:nvPicPr>
        <p:blipFill>
          <a:blip r:embed="rId3">
            <a:alphaModFix/>
          </a:blip>
          <a:stretch>
            <a:fillRect/>
          </a:stretch>
        </p:blipFill>
        <p:spPr>
          <a:xfrm>
            <a:off x="295450" y="671475"/>
            <a:ext cx="8659274" cy="43243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65" name="Shape 265"/>
        <p:cNvGrpSpPr/>
        <p:nvPr/>
      </p:nvGrpSpPr>
      <p:grpSpPr>
        <a:xfrm>
          <a:off x="0" y="0"/>
          <a:ext cx="0" cy="0"/>
          <a:chOff x="0" y="0"/>
          <a:chExt cx="0" cy="0"/>
        </a:xfrm>
      </p:grpSpPr>
      <p:sp>
        <p:nvSpPr>
          <p:cNvPr id="266" name="Google Shape;26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Conclusions :</a:t>
            </a:r>
            <a:endParaRPr>
              <a:latin typeface="Times New Roman"/>
              <a:ea typeface="Times New Roman"/>
              <a:cs typeface="Times New Roman"/>
              <a:sym typeface="Times New Roman"/>
            </a:endParaRPr>
          </a:p>
        </p:txBody>
      </p:sp>
      <p:sp>
        <p:nvSpPr>
          <p:cNvPr id="267" name="Google Shape;267;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Times New Roman"/>
                <a:ea typeface="Times New Roman"/>
                <a:cs typeface="Times New Roman"/>
                <a:sym typeface="Times New Roman"/>
              </a:rPr>
              <a:t>As a beginner with arduino i am pleased to learn using Tinkarcad.com.Wishing that ,the feedback by practice i’ll be able to be an expert with that embedded system design.Next, I shall go for expert and advanced level using arduino.</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71" name="Shape 271"/>
        <p:cNvGrpSpPr/>
        <p:nvPr/>
      </p:nvGrpSpPr>
      <p:grpSpPr>
        <a:xfrm>
          <a:off x="0" y="0"/>
          <a:ext cx="0" cy="0"/>
          <a:chOff x="0" y="0"/>
          <a:chExt cx="0" cy="0"/>
        </a:xfrm>
      </p:grpSpPr>
      <p:sp>
        <p:nvSpPr>
          <p:cNvPr id="272" name="Google Shape;272;p5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71" name="Shape 71"/>
        <p:cNvGrpSpPr/>
        <p:nvPr/>
      </p:nvGrpSpPr>
      <p:grpSpPr>
        <a:xfrm>
          <a:off x="0" y="0"/>
          <a:ext cx="0" cy="0"/>
          <a:chOff x="0" y="0"/>
          <a:chExt cx="0" cy="0"/>
        </a:xfrm>
      </p:grpSpPr>
      <p:sp>
        <p:nvSpPr>
          <p:cNvPr id="72" name="Google Shape;72;p16"/>
          <p:cNvSpPr txBox="1"/>
          <p:nvPr/>
        </p:nvSpPr>
        <p:spPr>
          <a:xfrm>
            <a:off x="402875" y="322300"/>
            <a:ext cx="8433600" cy="4445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700">
                <a:latin typeface="Times New Roman"/>
                <a:ea typeface="Times New Roman"/>
                <a:cs typeface="Times New Roman"/>
                <a:sym typeface="Times New Roman"/>
              </a:rPr>
              <a:t>A </a:t>
            </a:r>
            <a:r>
              <a:rPr b="1" lang="en" sz="1700">
                <a:latin typeface="Times New Roman"/>
                <a:ea typeface="Times New Roman"/>
                <a:cs typeface="Times New Roman"/>
                <a:sym typeface="Times New Roman"/>
              </a:rPr>
              <a:t>microcontroller</a:t>
            </a:r>
            <a:r>
              <a:rPr b="1" lang="en" sz="1700">
                <a:latin typeface="Times New Roman"/>
                <a:ea typeface="Times New Roman"/>
                <a:cs typeface="Times New Roman"/>
                <a:sym typeface="Times New Roman"/>
              </a:rPr>
              <a:t> is a single integrated circuit, commonly with the following features:</a:t>
            </a:r>
            <a:endParaRPr b="1" sz="17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b="1"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central processing unit – ranging from small and simple 4-bit processors to complex 32-bit or 64-bit processors</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volatile memory (RAM) for data storage</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ROM, EPROM, EEPROM or Flash memory for program and operating parameter storage</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discrete input and output bits, allowing control or detection of the logic state of an individual package pin</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serial input/output such as serial ports (UARTs)</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other serial communications interfaces like I²C, Serial Peripheral Interface and Controller Area Network for system interconnect</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peripherals such as timers, event counters, PWM generators, and watchdog</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clock generator – often an oscillator for a quartz timing crystal, resonator or RC circuit</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many include analog-to-digital converters, some include digital-to-analog converters</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in-circuit programming and in-circuit debugging support</a:t>
            </a:r>
            <a:endParaRPr sz="1700">
              <a:latin typeface="Times New Roman"/>
              <a:ea typeface="Times New Roman"/>
              <a:cs typeface="Times New Roman"/>
              <a:sym typeface="Times New Roman"/>
            </a:endParaRPr>
          </a:p>
          <a:p>
            <a:pPr indent="0" lvl="0" marL="0" rtl="0" algn="just">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76" name="Shape 76"/>
        <p:cNvGrpSpPr/>
        <p:nvPr/>
      </p:nvGrpSpPr>
      <p:grpSpPr>
        <a:xfrm>
          <a:off x="0" y="0"/>
          <a:ext cx="0" cy="0"/>
          <a:chOff x="0" y="0"/>
          <a:chExt cx="0" cy="0"/>
        </a:xfrm>
      </p:grpSpPr>
      <p:sp>
        <p:nvSpPr>
          <p:cNvPr id="77" name="Google Shape;77;p17"/>
          <p:cNvSpPr txBox="1"/>
          <p:nvPr/>
        </p:nvSpPr>
        <p:spPr>
          <a:xfrm>
            <a:off x="443175" y="376025"/>
            <a:ext cx="8313000" cy="445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u="sng">
                <a:latin typeface="Times New Roman"/>
                <a:ea typeface="Times New Roman"/>
                <a:cs typeface="Times New Roman"/>
                <a:sym typeface="Times New Roman"/>
              </a:rPr>
              <a:t>Microprocessor</a:t>
            </a:r>
            <a:r>
              <a:rPr b="1" lang="en" sz="2300">
                <a:latin typeface="Times New Roman"/>
                <a:ea typeface="Times New Roman"/>
                <a:cs typeface="Times New Roman"/>
                <a:sym typeface="Times New Roman"/>
              </a:rPr>
              <a:t> </a:t>
            </a:r>
            <a:endParaRPr b="1" sz="2300">
              <a:latin typeface="Times New Roman"/>
              <a:ea typeface="Times New Roman"/>
              <a:cs typeface="Times New Roman"/>
              <a:sym typeface="Times New Roman"/>
            </a:endParaRPr>
          </a:p>
          <a:p>
            <a:pPr indent="0" lvl="0" marL="0" rtl="0" algn="just">
              <a:spcBef>
                <a:spcPts val="0"/>
              </a:spcBef>
              <a:spcAft>
                <a:spcPts val="0"/>
              </a:spcAft>
              <a:buNone/>
            </a:pPr>
            <a:r>
              <a:t/>
            </a:r>
            <a:endParaRPr b="1" sz="2000">
              <a:latin typeface="Times New Roman"/>
              <a:ea typeface="Times New Roman"/>
              <a:cs typeface="Times New Roman"/>
              <a:sym typeface="Times New Roman"/>
            </a:endParaRPr>
          </a:p>
          <a:p>
            <a:pPr indent="0" lvl="0" marL="0" rtl="0" algn="just">
              <a:spcBef>
                <a:spcPts val="0"/>
              </a:spcBef>
              <a:spcAft>
                <a:spcPts val="0"/>
              </a:spcAft>
              <a:buNone/>
            </a:pPr>
            <a:r>
              <a:rPr lang="en" sz="1600">
                <a:latin typeface="Times New Roman"/>
                <a:ea typeface="Times New Roman"/>
                <a:cs typeface="Times New Roman"/>
                <a:sym typeface="Times New Roman"/>
              </a:rPr>
              <a:t>Microprocessor has only a CPU inside them in one or few Integrated Circuits. Like microcontrollers it does not have RAM, ROM and other peripherals. They are dependent on external circuits of peripherals to work. But microprocessors are not made for specific task but they are required where tasks are complex and tricky like development of software’s, games and other applications that require high memory and where input and output are not defined. It may be called heart of a computer system.</a:t>
            </a:r>
            <a:endParaRPr sz="1600">
              <a:latin typeface="Times New Roman"/>
              <a:ea typeface="Times New Roman"/>
              <a:cs typeface="Times New Roman"/>
              <a:sym typeface="Times New Roman"/>
            </a:endParaRPr>
          </a:p>
          <a:p>
            <a:pPr indent="0" lvl="0" marL="0" rtl="0" algn="just">
              <a:spcBef>
                <a:spcPts val="0"/>
              </a:spcBef>
              <a:spcAft>
                <a:spcPts val="0"/>
              </a:spcAft>
              <a:buNone/>
            </a:pPr>
            <a:r>
              <a:t/>
            </a:r>
            <a:endParaRPr b="1" sz="1600">
              <a:latin typeface="Times New Roman"/>
              <a:ea typeface="Times New Roman"/>
              <a:cs typeface="Times New Roman"/>
              <a:sym typeface="Times New Roman"/>
            </a:endParaRPr>
          </a:p>
          <a:p>
            <a:pPr indent="0" lvl="0" marL="0" rtl="0" algn="just">
              <a:spcBef>
                <a:spcPts val="0"/>
              </a:spcBef>
              <a:spcAft>
                <a:spcPts val="0"/>
              </a:spcAft>
              <a:buNone/>
            </a:pPr>
            <a:r>
              <a:rPr lang="en" sz="1600">
                <a:latin typeface="Times New Roman"/>
                <a:ea typeface="Times New Roman"/>
                <a:cs typeface="Times New Roman"/>
                <a:sym typeface="Times New Roman"/>
              </a:rPr>
              <a:t>Parts of CPU-</a:t>
            </a:r>
            <a:endParaRPr sz="16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ALU</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REGISTER</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COUNTER</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FLAG</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BUS</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PROGRAM COUNTER</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81" name="Shape 81"/>
        <p:cNvGrpSpPr/>
        <p:nvPr/>
      </p:nvGrpSpPr>
      <p:grpSpPr>
        <a:xfrm>
          <a:off x="0" y="0"/>
          <a:ext cx="0" cy="0"/>
          <a:chOff x="0" y="0"/>
          <a:chExt cx="0" cy="0"/>
        </a:xfrm>
      </p:grpSpPr>
      <p:sp>
        <p:nvSpPr>
          <p:cNvPr id="82" name="Google Shape;82;p18"/>
          <p:cNvSpPr txBox="1"/>
          <p:nvPr>
            <p:ph idx="1" type="body"/>
          </p:nvPr>
        </p:nvSpPr>
        <p:spPr>
          <a:xfrm>
            <a:off x="311700" y="295450"/>
            <a:ext cx="8520600" cy="47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Times New Roman"/>
                <a:ea typeface="Times New Roman"/>
                <a:cs typeface="Times New Roman"/>
                <a:sym typeface="Times New Roman"/>
              </a:rPr>
              <a:t>What is Arduino?</a:t>
            </a:r>
            <a:endParaRPr b="1">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600">
                <a:solidFill>
                  <a:srgbClr val="000000"/>
                </a:solidFill>
                <a:latin typeface="Times New Roman"/>
                <a:ea typeface="Times New Roman"/>
                <a:cs typeface="Times New Roman"/>
                <a:sym typeface="Times New Roman"/>
              </a:rPr>
              <a:t>Arduino refers to an open-source electronics platform or board and the software used to program for embedded system. Arduino is designed to make electronics more accessible to artists, designers, hobbyists and </a:t>
            </a:r>
            <a:r>
              <a:rPr lang="en" sz="1600">
                <a:solidFill>
                  <a:srgbClr val="000000"/>
                </a:solidFill>
                <a:latin typeface="Times New Roman"/>
                <a:ea typeface="Times New Roman"/>
                <a:cs typeface="Times New Roman"/>
                <a:sym typeface="Times New Roman"/>
              </a:rPr>
              <a:t>anyone</a:t>
            </a:r>
            <a:r>
              <a:rPr lang="en" sz="1600">
                <a:solidFill>
                  <a:srgbClr val="000000"/>
                </a:solidFill>
                <a:latin typeface="Times New Roman"/>
                <a:ea typeface="Times New Roman"/>
                <a:cs typeface="Times New Roman"/>
                <a:sym typeface="Times New Roman"/>
              </a:rPr>
              <a:t> interested in creating interactive objects or environments.</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b="1" lang="en">
                <a:solidFill>
                  <a:srgbClr val="000000"/>
                </a:solidFill>
                <a:latin typeface="Times New Roman"/>
                <a:ea typeface="Times New Roman"/>
                <a:cs typeface="Times New Roman"/>
                <a:sym typeface="Times New Roman"/>
              </a:rPr>
              <a:t>Component Of Arduino :</a:t>
            </a:r>
            <a:endParaRPr b="1">
              <a:solidFill>
                <a:srgbClr val="000000"/>
              </a:solidFill>
              <a:latin typeface="Times New Roman"/>
              <a:ea typeface="Times New Roman"/>
              <a:cs typeface="Times New Roman"/>
              <a:sym typeface="Times New Roman"/>
            </a:endParaRPr>
          </a:p>
          <a:p>
            <a:pPr indent="-330200" lvl="0" marL="457200" rtl="0" algn="l">
              <a:spcBef>
                <a:spcPts val="16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Microcontroller-</a:t>
            </a:r>
            <a:r>
              <a:rPr lang="en" sz="1600">
                <a:solidFill>
                  <a:srgbClr val="000000"/>
                </a:solidFill>
                <a:latin typeface="Times New Roman"/>
                <a:ea typeface="Times New Roman"/>
                <a:cs typeface="Times New Roman"/>
                <a:sym typeface="Times New Roman"/>
              </a:rPr>
              <a:t>ATmega328P</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Power (USB / Barrel Jack)</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Pins (5V, 3.3V, GND, Analog, Digital, PWM, AREF)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Reset Button.</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Power LED Indicator.</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TX RX LEDs.</a:t>
            </a:r>
            <a:endParaRPr sz="16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Voltage Regulator.</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86" name="Shape 86"/>
        <p:cNvGrpSpPr/>
        <p:nvPr/>
      </p:nvGrpSpPr>
      <p:grpSpPr>
        <a:xfrm>
          <a:off x="0" y="0"/>
          <a:ext cx="0" cy="0"/>
          <a:chOff x="0" y="0"/>
          <a:chExt cx="0" cy="0"/>
        </a:xfrm>
      </p:grpSpPr>
      <p:sp>
        <p:nvSpPr>
          <p:cNvPr id="87" name="Google Shape;87;p19"/>
          <p:cNvSpPr txBox="1"/>
          <p:nvPr>
            <p:ph idx="1" type="body"/>
          </p:nvPr>
        </p:nvSpPr>
        <p:spPr>
          <a:xfrm>
            <a:off x="311700" y="295450"/>
            <a:ext cx="8520600" cy="48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Times New Roman"/>
                <a:ea typeface="Times New Roman"/>
                <a:cs typeface="Times New Roman"/>
                <a:sym typeface="Times New Roman"/>
              </a:rPr>
              <a:t>Different type of Arduino :</a:t>
            </a:r>
            <a:endParaRPr b="1" sz="1600">
              <a:solidFill>
                <a:srgbClr val="000000"/>
              </a:solidFill>
              <a:latin typeface="Times New Roman"/>
              <a:ea typeface="Times New Roman"/>
              <a:cs typeface="Times New Roman"/>
              <a:sym typeface="Times New Roman"/>
            </a:endParaRPr>
          </a:p>
          <a:p>
            <a:pPr indent="-330200" lvl="0" marL="457200" rtl="0" algn="l">
              <a:spcBef>
                <a:spcPts val="16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Arduino Uno</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Arduino Due</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Arduino Mega</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Arduino Leonardo</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LilyPad</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Nano</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Mini</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Mini Pro</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BT</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b="1" lang="en" sz="1600">
                <a:solidFill>
                  <a:schemeClr val="dk1"/>
                </a:solidFill>
                <a:latin typeface="Times New Roman"/>
                <a:ea typeface="Times New Roman"/>
                <a:cs typeface="Times New Roman"/>
                <a:sym typeface="Times New Roman"/>
              </a:rPr>
              <a:t>Advantages &amp; Disadvantages  of Arduino :</a:t>
            </a:r>
            <a:endParaRPr b="1" sz="1600">
              <a:solidFill>
                <a:schemeClr val="dk1"/>
              </a:solidFill>
              <a:latin typeface="Times New Roman"/>
              <a:ea typeface="Times New Roman"/>
              <a:cs typeface="Times New Roman"/>
              <a:sym typeface="Times New Roman"/>
            </a:endParaRPr>
          </a:p>
          <a:p>
            <a:pPr indent="-323850" lvl="0" marL="457200" rtl="0" algn="l">
              <a:spcBef>
                <a:spcPts val="16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Not much knowledge required to get started.</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Fairly low cost, depending on shields you need.</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Lots of sketches and shields available.</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No external programmer or power supply needed.</a:t>
            </a:r>
            <a:endParaRPr sz="1500">
              <a:solidFill>
                <a:schemeClr val="dk1"/>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91" name="Shape 91"/>
        <p:cNvGrpSpPr/>
        <p:nvPr/>
      </p:nvGrpSpPr>
      <p:grpSpPr>
        <a:xfrm>
          <a:off x="0" y="0"/>
          <a:ext cx="0" cy="0"/>
          <a:chOff x="0" y="0"/>
          <a:chExt cx="0" cy="0"/>
        </a:xfrm>
      </p:grpSpPr>
      <p:sp>
        <p:nvSpPr>
          <p:cNvPr id="92" name="Google Shape;92;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sp>
        <p:nvSpPr>
          <p:cNvPr id="93" name="Google Shape;93;p20"/>
          <p:cNvSpPr txBox="1"/>
          <p:nvPr>
            <p:ph type="title"/>
          </p:nvPr>
        </p:nvSpPr>
        <p:spPr>
          <a:xfrm>
            <a:off x="311700" y="445025"/>
            <a:ext cx="8520600" cy="402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b="1" lang="en" sz="1800">
                <a:solidFill>
                  <a:srgbClr val="000000"/>
                </a:solidFill>
                <a:latin typeface="Times New Roman"/>
                <a:ea typeface="Times New Roman"/>
                <a:cs typeface="Times New Roman"/>
                <a:sym typeface="Times New Roman"/>
              </a:rPr>
              <a:t>Description of Arduino  PORT or PINS :</a:t>
            </a:r>
            <a:endParaRPr b="1" sz="1800">
              <a:solidFill>
                <a:srgbClr val="000000"/>
              </a:solidFill>
              <a:latin typeface="Times New Roman"/>
              <a:ea typeface="Times New Roman"/>
              <a:cs typeface="Times New Roman"/>
              <a:sym typeface="Times New Roman"/>
            </a:endParaRPr>
          </a:p>
        </p:txBody>
      </p:sp>
      <p:sp>
        <p:nvSpPr>
          <p:cNvPr id="94" name="Google Shape;94;p20"/>
          <p:cNvSpPr txBox="1"/>
          <p:nvPr>
            <p:ph idx="2" type="body"/>
          </p:nvPr>
        </p:nvSpPr>
        <p:spPr>
          <a:xfrm>
            <a:off x="5158900" y="1000975"/>
            <a:ext cx="3673500" cy="356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5" name="Google Shape;95;p20"/>
          <p:cNvPicPr preferRelativeResize="0"/>
          <p:nvPr/>
        </p:nvPicPr>
        <p:blipFill>
          <a:blip r:embed="rId3">
            <a:alphaModFix/>
          </a:blip>
          <a:stretch>
            <a:fillRect/>
          </a:stretch>
        </p:blipFill>
        <p:spPr>
          <a:xfrm>
            <a:off x="597750" y="1073050"/>
            <a:ext cx="4437950" cy="3416400"/>
          </a:xfrm>
          <a:prstGeom prst="rect">
            <a:avLst/>
          </a:prstGeom>
          <a:noFill/>
          <a:ln>
            <a:noFill/>
          </a:ln>
        </p:spPr>
      </p:pic>
      <p:pic>
        <p:nvPicPr>
          <p:cNvPr id="96" name="Google Shape;96;p20"/>
          <p:cNvPicPr preferRelativeResize="0"/>
          <p:nvPr/>
        </p:nvPicPr>
        <p:blipFill>
          <a:blip r:embed="rId4">
            <a:alphaModFix/>
          </a:blip>
          <a:stretch>
            <a:fillRect/>
          </a:stretch>
        </p:blipFill>
        <p:spPr>
          <a:xfrm>
            <a:off x="5297500" y="1073050"/>
            <a:ext cx="3446025"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00" name="Shape 100"/>
        <p:cNvGrpSpPr/>
        <p:nvPr/>
      </p:nvGrpSpPr>
      <p:grpSpPr>
        <a:xfrm>
          <a:off x="0" y="0"/>
          <a:ext cx="0" cy="0"/>
          <a:chOff x="0" y="0"/>
          <a:chExt cx="0" cy="0"/>
        </a:xfrm>
      </p:grpSpPr>
      <p:sp>
        <p:nvSpPr>
          <p:cNvPr id="101" name="Google Shape;101;p21"/>
          <p:cNvSpPr txBox="1"/>
          <p:nvPr>
            <p:ph idx="1" type="body"/>
          </p:nvPr>
        </p:nvSpPr>
        <p:spPr>
          <a:xfrm>
            <a:off x="311700" y="295450"/>
            <a:ext cx="8520600" cy="47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Times New Roman"/>
                <a:ea typeface="Times New Roman"/>
                <a:cs typeface="Times New Roman"/>
                <a:sym typeface="Times New Roman"/>
              </a:rPr>
              <a:t>Description of Arduino  PORT or PINS :</a:t>
            </a:r>
            <a:endParaRPr b="1">
              <a:solidFill>
                <a:srgbClr val="000000"/>
              </a:solidFill>
              <a:latin typeface="Times New Roman"/>
              <a:ea typeface="Times New Roman"/>
              <a:cs typeface="Times New Roman"/>
              <a:sym typeface="Times New Roman"/>
            </a:endParaRPr>
          </a:p>
          <a:p>
            <a:pPr indent="-330200" lvl="0" marL="457200" rtl="0" algn="just">
              <a:spcBef>
                <a:spcPts val="16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Analog Reference pin (orange)</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Digital Ground (light green)</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Digital Pins 2-13 (green)</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Digital Pins 0-1/Serial In/Out - TX/RX (dark green) - These pins cannot be used for digital i/o (digitalRead and digitalWrite) if you are also using serial communication (e.g. Serial.begin).</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Reset Button - S1 (dark blue)</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In-circuit Serial Programmer (blue-green)</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Analog In Pins 0-5 (light blue)</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Power and Ground Pins (power: orange, grounds: light orange)</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External Power Supply In (9-12VDC) - X1 (pink)</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Toggles External Power and USB Power (place jumper on two pins closest to desired supply) - SV1 (purple)</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USB (used for uploading sketches to the board and for serial communication between the board and the computer; can be used to power the board) (yellow)</a:t>
            </a:r>
            <a:endParaRPr>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