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layfair Display"/>
      <p:regular r:id="rId27"/>
      <p:bold r:id="rId28"/>
      <p:italic r:id="rId29"/>
      <p:boldItalic r:id="rId30"/>
    </p:embeddedFont>
    <p:embeddedFont>
      <p:font typeface="PT Serif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2D84F18-B5C9-45F7-B6D8-29F09E967C17}">
  <a:tblStyle styleId="{62D84F18-B5C9-45F7-B6D8-29F09E967C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layfairDisplay-bold.fntdata"/><Relationship Id="rId27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erif-regular.fntdata"/><Relationship Id="rId3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33" Type="http://schemas.openxmlformats.org/officeDocument/2006/relationships/font" Target="fonts/PTSerif-italic.fntdata"/><Relationship Id="rId10" Type="http://schemas.openxmlformats.org/officeDocument/2006/relationships/slide" Target="slides/slide5.xml"/><Relationship Id="rId32" Type="http://schemas.openxmlformats.org/officeDocument/2006/relationships/font" Target="fonts/PTSerif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PTSerif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abf3b69c5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abf3b69c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abf3b69c5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abf3b69c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95bded750_1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95bded750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95bded750_1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95bded750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95bded750_1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95bded750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95bded750_1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95bded75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abf3b69c5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abf3b69c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abf3b69c5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abf3b69c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95bded750_1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95bded750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95bded750_1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95bded750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95bded750_1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95bded750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abf3b69c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abf3b69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abf3b69c5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abf3b69c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0000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ack">
  <p:cSld name="BLANK_1">
    <p:bg>
      <p:bgPr>
        <a:solidFill>
          <a:srgbClr val="000000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4136250" y="1321393"/>
            <a:ext cx="871500" cy="8688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SzPts val="2000"/>
              <a:buChar char="▣"/>
              <a:defRPr i="1"/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3593400" y="1391925"/>
            <a:ext cx="1957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7B7B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6000">
              <a:solidFill>
                <a:srgbClr val="B7B7B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▣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970212" y="1200150"/>
            <a:ext cx="3496500" cy="29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4677288" y="1200150"/>
            <a:ext cx="3496500" cy="29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738590" y="1200150"/>
            <a:ext cx="2471100" cy="31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7"/>
          <p:cNvSpPr txBox="1"/>
          <p:nvPr>
            <p:ph idx="2" type="body"/>
          </p:nvPr>
        </p:nvSpPr>
        <p:spPr>
          <a:xfrm>
            <a:off x="3336450" y="1200150"/>
            <a:ext cx="2471100" cy="31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3" type="body"/>
          </p:nvPr>
        </p:nvSpPr>
        <p:spPr>
          <a:xfrm>
            <a:off x="5934310" y="1200150"/>
            <a:ext cx="2471100" cy="31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ts val="1200"/>
              <a:buNone/>
              <a:defRPr sz="1200">
                <a:solidFill>
                  <a:srgbClr val="999999"/>
                </a:solidFill>
              </a:defRPr>
            </a:lvl1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hite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/>
        </p:nvSpPr>
        <p:spPr>
          <a:xfrm>
            <a:off x="2000250" y="1519038"/>
            <a:ext cx="5143500" cy="2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Metaheurística </a:t>
            </a:r>
            <a:endParaRPr sz="36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NBA Draft</a:t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del algoritmo</a:t>
            </a:r>
            <a:endParaRPr/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1374675" y="1817850"/>
            <a:ext cx="2448000" cy="15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latin typeface="Playfair Display"/>
                <a:ea typeface="Playfair Display"/>
                <a:cs typeface="Playfair Display"/>
                <a:sym typeface="Playfair Display"/>
              </a:rPr>
              <a:t>4. Pre-temporada</a:t>
            </a:r>
            <a:endParaRPr b="1" i="1"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Aplicamos búsqueda local a cada equipo. Para finalizar, actualizamos la mejor solución encontrada.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350" y="1675250"/>
            <a:ext cx="3544601" cy="21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del algoritmo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1543300" y="1155375"/>
            <a:ext cx="2471100" cy="17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1. Temporada Regular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Cada equipo juega </a:t>
            </a:r>
            <a:r>
              <a:rPr i="1" lang="en" sz="1400"/>
              <a:t>P</a:t>
            </a:r>
            <a:r>
              <a:rPr lang="en" sz="1400"/>
              <a:t> partidos contra cada otro equipo. De aquí conseguimos un rendimiento para cada equipo.</a:t>
            </a:r>
            <a:endParaRPr sz="1400"/>
          </a:p>
        </p:txBody>
      </p:sp>
      <p:sp>
        <p:nvSpPr>
          <p:cNvPr id="148" name="Google Shape;148;p22"/>
          <p:cNvSpPr txBox="1"/>
          <p:nvPr>
            <p:ph idx="2" type="body"/>
          </p:nvPr>
        </p:nvSpPr>
        <p:spPr>
          <a:xfrm>
            <a:off x="4998750" y="1142575"/>
            <a:ext cx="2471100" cy="17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2. Sorteo del draft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Se asigna 1 elección por equipo. Se hará de forma inversa al rendimiento del equipo (Ej.: El peor equipo tiene la 1ª elección).</a:t>
            </a:r>
            <a:endParaRPr sz="1400"/>
          </a:p>
        </p:txBody>
      </p:sp>
      <p:sp>
        <p:nvSpPr>
          <p:cNvPr id="149" name="Google Shape;149;p22"/>
          <p:cNvSpPr txBox="1"/>
          <p:nvPr>
            <p:ph idx="3" type="body"/>
          </p:nvPr>
        </p:nvSpPr>
        <p:spPr>
          <a:xfrm>
            <a:off x="4962750" y="2759650"/>
            <a:ext cx="2471100" cy="15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3. Draft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Generamos </a:t>
            </a:r>
            <a:r>
              <a:rPr i="1" lang="en" sz="1400"/>
              <a:t>N</a:t>
            </a:r>
            <a:r>
              <a:rPr lang="en" sz="1400"/>
              <a:t> jugadores a draftear, y cruzamos cada jugador con su asignado.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1554850" y="2967975"/>
            <a:ext cx="2448000" cy="15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latin typeface="Playfair Display"/>
                <a:ea typeface="Playfair Display"/>
                <a:cs typeface="Playfair Display"/>
                <a:sym typeface="Playfair Display"/>
              </a:rPr>
              <a:t>4. Pre-temporada</a:t>
            </a:r>
            <a:endParaRPr b="1" i="1"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Aplicamos búsqueda local a cada equipo. Para finalizar, actualizamos la mejor solución encontrada.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Justificación de la metaheurística</a:t>
            </a:r>
            <a:endParaRPr/>
          </a:p>
        </p:txBody>
      </p:sp>
      <p:sp>
        <p:nvSpPr>
          <p:cNvPr id="157" name="Google Shape;157;p23"/>
          <p:cNvSpPr txBox="1"/>
          <p:nvPr>
            <p:ph idx="1" type="subTitle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¿Por qué escogerla?</a:t>
            </a:r>
            <a:endParaRPr/>
          </a:p>
        </p:txBody>
      </p:sp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Justificación de la metaheurística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738600" y="1612575"/>
            <a:ext cx="2471100" cy="19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Fácil de implementar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 igual que otros algoritmos basados en poblaciones, es de fácil implementación.</a:t>
            </a:r>
            <a:endParaRPr/>
          </a:p>
        </p:txBody>
      </p:sp>
      <p:sp>
        <p:nvSpPr>
          <p:cNvPr id="165" name="Google Shape;165;p24"/>
          <p:cNvSpPr txBox="1"/>
          <p:nvPr>
            <p:ph idx="2" type="body"/>
          </p:nvPr>
        </p:nvSpPr>
        <p:spPr>
          <a:xfrm>
            <a:off x="3336453" y="1612575"/>
            <a:ext cx="2471100" cy="19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Gran exploración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El draft da una gran capacidad para explorar muchas soluciones diferentes.</a:t>
            </a:r>
            <a:endParaRPr/>
          </a:p>
        </p:txBody>
      </p:sp>
      <p:sp>
        <p:nvSpPr>
          <p:cNvPr id="166" name="Google Shape;166;p24"/>
          <p:cNvSpPr txBox="1"/>
          <p:nvPr>
            <p:ph idx="3" type="body"/>
          </p:nvPr>
        </p:nvSpPr>
        <p:spPr>
          <a:xfrm>
            <a:off x="5934307" y="1612575"/>
            <a:ext cx="2471100" cy="19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Modificable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 estructura da lugar a muchas posibles variantes.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Características de la metaheurística</a:t>
            </a:r>
            <a:endParaRPr/>
          </a:p>
        </p:txBody>
      </p:sp>
      <p:sp>
        <p:nvSpPr>
          <p:cNvPr id="173" name="Google Shape;173;p25"/>
          <p:cNvSpPr txBox="1"/>
          <p:nvPr>
            <p:ph idx="1" type="subTitle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inicial sobre su estructura</a:t>
            </a:r>
            <a:endParaRPr/>
          </a:p>
        </p:txBody>
      </p:sp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970200" y="1731857"/>
            <a:ext cx="3496500" cy="19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2400">
                <a:latin typeface="Playfair Display"/>
                <a:ea typeface="Playfair Display"/>
                <a:cs typeface="Playfair Display"/>
                <a:sym typeface="Playfair Display"/>
              </a:rPr>
              <a:t>Exploración</a:t>
            </a:r>
            <a:endParaRPr b="1" i="1"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Claramente, aquí no hay problemas, ya que en cada iteración cambiamos todas las soluciones mediante cruce con una población aleatoria.</a:t>
            </a:r>
            <a:endParaRPr/>
          </a:p>
        </p:txBody>
      </p:sp>
      <p:sp>
        <p:nvSpPr>
          <p:cNvPr id="180" name="Google Shape;180;p26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Equilibrio Exploración-Explotación</a:t>
            </a:r>
            <a:endParaRPr/>
          </a:p>
        </p:txBody>
      </p:sp>
      <p:sp>
        <p:nvSpPr>
          <p:cNvPr id="181" name="Google Shape;181;p26"/>
          <p:cNvSpPr txBox="1"/>
          <p:nvPr>
            <p:ph idx="2" type="body"/>
          </p:nvPr>
        </p:nvSpPr>
        <p:spPr>
          <a:xfrm>
            <a:off x="4677289" y="1731857"/>
            <a:ext cx="3496500" cy="19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2400">
                <a:latin typeface="Playfair Display"/>
                <a:ea typeface="Playfair Display"/>
                <a:cs typeface="Playfair Display"/>
                <a:sym typeface="Playfair Display"/>
              </a:rPr>
              <a:t>Explotación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 igual que los equipos entrenan a modo de pretemporada, antes de que empiece la siguiente, realizaremos BL sobre la población.</a:t>
            </a:r>
            <a:endParaRPr/>
          </a:p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Aplicar BL a todos los equipos tras el cruce</a:t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1039950" y="3400326"/>
            <a:ext cx="7064100" cy="11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Lo lógico, al menos en la narrativa que sigue la metaheurística, sería aplicar búsqueda local a toda la población. Sin embargo, cada ejecución dura...</a:t>
            </a:r>
            <a:endParaRPr sz="1800"/>
          </a:p>
        </p:txBody>
      </p:sp>
      <p:pic>
        <p:nvPicPr>
          <p:cNvPr id="189" name="Google Shape;18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2400" y="1100906"/>
            <a:ext cx="2299200" cy="229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0" name="Google Shape;190;p27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idx="4294967295" type="ctrTitle"/>
          </p:nvPr>
        </p:nvSpPr>
        <p:spPr>
          <a:xfrm>
            <a:off x="1154250" y="1583344"/>
            <a:ext cx="6835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Más de 7 minutos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96" name="Google Shape;196;p28"/>
          <p:cNvSpPr txBox="1"/>
          <p:nvPr>
            <p:ph idx="4294967295" type="subTitle"/>
          </p:nvPr>
        </p:nvSpPr>
        <p:spPr>
          <a:xfrm>
            <a:off x="1154250" y="2672285"/>
            <a:ext cx="6835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Tiempo de una ejecución para el conjunto de datos Ecoli con 20% de restricciones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7" name="Google Shape;197;p28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ctrTitle"/>
          </p:nvPr>
        </p:nvSpPr>
        <p:spPr>
          <a:xfrm>
            <a:off x="1619700" y="1599744"/>
            <a:ext cx="590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Mejora del diseño</a:t>
            </a:r>
            <a:endParaRPr/>
          </a:p>
        </p:txBody>
      </p:sp>
      <p:sp>
        <p:nvSpPr>
          <p:cNvPr id="203" name="Google Shape;203;p29"/>
          <p:cNvSpPr txBox="1"/>
          <p:nvPr>
            <p:ph idx="1" type="subTitle"/>
          </p:nvPr>
        </p:nvSpPr>
        <p:spPr>
          <a:xfrm>
            <a:off x="1619700" y="2848260"/>
            <a:ext cx="590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Alternativas para mejorar el algoritmo</a:t>
            </a:r>
            <a:endParaRPr/>
          </a:p>
        </p:txBody>
      </p:sp>
      <p:sp>
        <p:nvSpPr>
          <p:cNvPr id="204" name="Google Shape;204;p29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Aplicar BL a una porción de la población</a:t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Como el principal problema es el tiempo, y el responsable es la tardanza de la búsqueda local, es conveniente reducir el número de individuos a quién la aplicamos aunque eso pueda traducirse en una mayor falta de explotación.</a:t>
            </a:r>
            <a:endParaRPr/>
          </a:p>
        </p:txBody>
      </p:sp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Motivación de la metaheurística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¿De dónde surge la idea?</a:t>
            </a:r>
            <a:endParaRPr/>
          </a:p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Alterar el sorteo del draft</a:t>
            </a:r>
            <a:endParaRPr/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El orden del draft “beneficia” a los peores equipos, pero puede que nos convenga otro orden que beneficie a soluciones más prometedoras.</a:t>
            </a:r>
            <a:endParaRPr/>
          </a:p>
        </p:txBody>
      </p:sp>
      <p:sp>
        <p:nvSpPr>
          <p:cNvPr id="218" name="Google Shape;218;p31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idx="4294967295" type="ctrTitle"/>
          </p:nvPr>
        </p:nvSpPr>
        <p:spPr>
          <a:xfrm>
            <a:off x="1802250" y="1749319"/>
            <a:ext cx="5539500" cy="3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999999"/>
                </a:solidFill>
              </a:rPr>
              <a:t>gracias!</a:t>
            </a:r>
            <a:endParaRPr i="1" sz="2400">
              <a:solidFill>
                <a:srgbClr val="999999"/>
              </a:solidFill>
            </a:endParaRPr>
          </a:p>
        </p:txBody>
      </p:sp>
      <p:sp>
        <p:nvSpPr>
          <p:cNvPr id="224" name="Google Shape;224;p32"/>
          <p:cNvSpPr txBox="1"/>
          <p:nvPr>
            <p:ph idx="4294967295" type="subTitle"/>
          </p:nvPr>
        </p:nvSpPr>
        <p:spPr>
          <a:xfrm>
            <a:off x="1802250" y="1945013"/>
            <a:ext cx="5539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latin typeface="Playfair Display"/>
                <a:ea typeface="Playfair Display"/>
                <a:cs typeface="Playfair Display"/>
                <a:sym typeface="Playfair Display"/>
              </a:rPr>
              <a:t>Preguntas?</a:t>
            </a:r>
            <a:endParaRPr sz="4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25" name="Google Shape;225;p32"/>
          <p:cNvSpPr txBox="1"/>
          <p:nvPr>
            <p:ph idx="4294967295" type="body"/>
          </p:nvPr>
        </p:nvSpPr>
        <p:spPr>
          <a:xfrm>
            <a:off x="1802250" y="2936888"/>
            <a:ext cx="55395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Contacta conmigo en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daviderena@correo.ugr.es</a:t>
            </a:r>
            <a:endParaRPr sz="1800"/>
          </a:p>
        </p:txBody>
      </p:sp>
      <p:grpSp>
        <p:nvGrpSpPr>
          <p:cNvPr id="226" name="Google Shape;226;p32"/>
          <p:cNvGrpSpPr/>
          <p:nvPr/>
        </p:nvGrpSpPr>
        <p:grpSpPr>
          <a:xfrm>
            <a:off x="4182416" y="805186"/>
            <a:ext cx="779198" cy="777254"/>
            <a:chOff x="1278900" y="2333250"/>
            <a:chExt cx="381175" cy="381175"/>
          </a:xfrm>
        </p:grpSpPr>
        <p:sp>
          <p:nvSpPr>
            <p:cNvPr id="227" name="Google Shape;227;p32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9050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2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2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2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32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4294967295" type="ctrTitle"/>
          </p:nvPr>
        </p:nvSpPr>
        <p:spPr>
          <a:xfrm>
            <a:off x="1656450" y="2335194"/>
            <a:ext cx="5902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0">
                <a:solidFill>
                  <a:srgbClr val="FFFFFF"/>
                </a:solidFill>
              </a:rPr>
              <a:t>Draft de la NBA</a:t>
            </a:r>
            <a:endParaRPr i="1" sz="6000">
              <a:solidFill>
                <a:srgbClr val="FFFFFF"/>
              </a:solidFill>
            </a:endParaRPr>
          </a:p>
        </p:txBody>
      </p:sp>
      <p:sp>
        <p:nvSpPr>
          <p:cNvPr id="64" name="Google Shape;64;p14"/>
          <p:cNvSpPr txBox="1"/>
          <p:nvPr>
            <p:ph idx="4294967295" type="subTitle"/>
          </p:nvPr>
        </p:nvSpPr>
        <p:spPr>
          <a:xfrm>
            <a:off x="1620900" y="3411559"/>
            <a:ext cx="5902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Veamos cómo funciona una temporada normal de la NBA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450" y="457200"/>
            <a:ext cx="2753076" cy="2030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Temporada completa de la NBA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738600" y="1612575"/>
            <a:ext cx="2471100" cy="19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Temporada regular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Cada equipo de los 30 actuales juega en 82 partidos. De ahí se consigue una clasificación.</a:t>
            </a:r>
            <a:endParaRPr/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3336453" y="1612575"/>
            <a:ext cx="2471100" cy="19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Sorteo del draft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Participan los 14 peores equipos para sortear las primeras elecciones del draft. El resto se dan en orden inverso a los partidos ganados.</a:t>
            </a:r>
            <a:endParaRPr/>
          </a:p>
        </p:txBody>
      </p:sp>
      <p:sp>
        <p:nvSpPr>
          <p:cNvPr id="74" name="Google Shape;74;p15"/>
          <p:cNvSpPr txBox="1"/>
          <p:nvPr>
            <p:ph idx="3" type="body"/>
          </p:nvPr>
        </p:nvSpPr>
        <p:spPr>
          <a:xfrm>
            <a:off x="5934307" y="1612575"/>
            <a:ext cx="2471100" cy="19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Draft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Cada equipo con su elección elige a un nuevo jugador universitario o extranjero para que se una a sus filas.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6" name="Google Shape;76;p15"/>
          <p:cNvCxnSpPr/>
          <p:nvPr/>
        </p:nvCxnSpPr>
        <p:spPr>
          <a:xfrm>
            <a:off x="827225" y="3967325"/>
            <a:ext cx="73305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5"/>
          <p:cNvCxnSpPr/>
          <p:nvPr/>
        </p:nvCxnSpPr>
        <p:spPr>
          <a:xfrm>
            <a:off x="827225" y="1411775"/>
            <a:ext cx="73305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Resumen de la metaheurística</a:t>
            </a:r>
            <a:endParaRPr/>
          </a:p>
        </p:txBody>
      </p:sp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funciona?</a:t>
            </a:r>
            <a:endParaRPr/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del algoritmo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Suponemos </a:t>
            </a:r>
            <a:r>
              <a:rPr i="1" lang="en"/>
              <a:t>N</a:t>
            </a:r>
            <a:r>
              <a:rPr lang="en"/>
              <a:t> equipos.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Temporada regular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Sorteo del draft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Draft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Pre-temporada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2" name="Google Shape;92;p17"/>
          <p:cNvGrpSpPr/>
          <p:nvPr/>
        </p:nvGrpSpPr>
        <p:grpSpPr>
          <a:xfrm>
            <a:off x="5713802" y="1481987"/>
            <a:ext cx="2178601" cy="2179532"/>
            <a:chOff x="10914672" y="5489861"/>
            <a:chExt cx="719842" cy="720102"/>
          </a:xfrm>
        </p:grpSpPr>
        <p:sp>
          <p:nvSpPr>
            <p:cNvPr id="93" name="Google Shape;93;p17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>
                  <a:solidFill>
                    <a:srgbClr val="F3F3F3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2</a:t>
              </a:r>
              <a:endParaRPr b="1" i="0" sz="1400" u="none" cap="none" strike="noStrike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>
                  <a:solidFill>
                    <a:srgbClr val="F3F3F3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3</a:t>
              </a:r>
              <a:endParaRPr b="1" i="0" sz="1400" u="none" cap="none" strike="noStrike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>
                  <a:solidFill>
                    <a:srgbClr val="F3F3F3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1</a:t>
              </a:r>
              <a:endParaRPr b="1" i="0" sz="1400" u="none" cap="none" strike="noStrike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>
                  <a:solidFill>
                    <a:srgbClr val="F3F3F3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4</a:t>
              </a:r>
              <a:endParaRPr b="1" i="0" sz="1400" u="none" cap="none" strike="noStrike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del algoritmo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1371350" y="1746900"/>
            <a:ext cx="2471100" cy="17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1. </a:t>
            </a: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Temporada Regular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Cada equipo juega </a:t>
            </a:r>
            <a:r>
              <a:rPr i="1" lang="en" sz="1400"/>
              <a:t>P</a:t>
            </a:r>
            <a:r>
              <a:rPr lang="en" sz="1400"/>
              <a:t> partidos contra cada otro equipo. De aquí conseguimos un rendimiento para cada equipo.</a:t>
            </a:r>
            <a:endParaRPr sz="1400"/>
          </a:p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12" name="Google Shape;112;p18"/>
          <p:cNvGraphicFramePr/>
          <p:nvPr/>
        </p:nvGraphicFramePr>
        <p:xfrm>
          <a:off x="5625075" y="11418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{62D84F18-B5C9-45F7-B6D8-29F09E967C17}</a:tableStyleId>
              </a:tblPr>
              <a:tblGrid>
                <a:gridCol w="864825"/>
                <a:gridCol w="864825"/>
              </a:tblGrid>
              <a:tr h="68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Partidos Ganados</a:t>
                      </a: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Equipo 0</a:t>
                      </a: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10</a:t>
                      </a:r>
                      <a:endParaRPr b="1" sz="14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685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Equipo 1</a:t>
                      </a: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30</a:t>
                      </a:r>
                      <a:endParaRPr b="1" sz="14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85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...</a:t>
                      </a: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...</a:t>
                      </a:r>
                      <a:endParaRPr b="1" sz="14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85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Equipo N</a:t>
                      </a: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</a:t>
                      </a:r>
                      <a:r>
                        <a:rPr b="1" lang="en" sz="14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5</a:t>
                      </a:r>
                      <a:endParaRPr b="1" sz="14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del algoritmo</a:t>
            </a:r>
            <a:endParaRPr/>
          </a:p>
        </p:txBody>
      </p:sp>
      <p:sp>
        <p:nvSpPr>
          <p:cNvPr id="118" name="Google Shape;118;p19"/>
          <p:cNvSpPr txBox="1"/>
          <p:nvPr>
            <p:ph idx="2" type="body"/>
          </p:nvPr>
        </p:nvSpPr>
        <p:spPr>
          <a:xfrm>
            <a:off x="1370425" y="1705950"/>
            <a:ext cx="2471100" cy="17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2. Sorteo del draft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Se asigna 1 elección por equipo. Se hará de forma inversa al rendimiento del equipo (Ej.: El peor equipo tiene la 1ª elección).</a:t>
            </a:r>
            <a:endParaRPr sz="1400"/>
          </a:p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20" name="Google Shape;120;p19"/>
          <p:cNvGraphicFramePr/>
          <p:nvPr/>
        </p:nvGraphicFramePr>
        <p:xfrm>
          <a:off x="4297638" y="11009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{62D84F18-B5C9-45F7-B6D8-29F09E967C17}</a:tableStyleId>
              </a:tblPr>
              <a:tblGrid>
                <a:gridCol w="864825"/>
                <a:gridCol w="864825"/>
              </a:tblGrid>
              <a:tr h="68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Partidos Ganados</a:t>
                      </a: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Equipo 0</a:t>
                      </a: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10</a:t>
                      </a:r>
                      <a:endParaRPr b="1" sz="14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685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Equipo 1</a:t>
                      </a: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30</a:t>
                      </a:r>
                      <a:endParaRPr b="1" sz="14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85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...</a:t>
                      </a: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...</a:t>
                      </a:r>
                      <a:endParaRPr b="1" sz="14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85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Equipo N</a:t>
                      </a: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</a:t>
                      </a:r>
                      <a:r>
                        <a:rPr b="1" lang="en" sz="14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5</a:t>
                      </a:r>
                      <a:endParaRPr b="1" sz="14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Google Shape;121;p19"/>
          <p:cNvGraphicFramePr/>
          <p:nvPr/>
        </p:nvGraphicFramePr>
        <p:xfrm>
          <a:off x="6809475" y="11009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{62D84F18-B5C9-45F7-B6D8-29F09E967C17}</a:tableStyleId>
              </a:tblPr>
              <a:tblGrid>
                <a:gridCol w="864825"/>
                <a:gridCol w="864825"/>
              </a:tblGrid>
              <a:tr h="68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Elección del draft</a:t>
                      </a: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Equipo 0</a:t>
                      </a: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0</a:t>
                      </a:r>
                      <a:endParaRPr b="1" sz="14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685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Equipo 1</a:t>
                      </a: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25</a:t>
                      </a:r>
                      <a:endParaRPr b="1" sz="14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85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...</a:t>
                      </a: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...</a:t>
                      </a:r>
                      <a:endParaRPr b="1" sz="14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85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Equipo N</a:t>
                      </a: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12</a:t>
                      </a:r>
                      <a:endParaRPr b="1" sz="14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cxnSp>
        <p:nvCxnSpPr>
          <p:cNvPr id="122" name="Google Shape;122;p19"/>
          <p:cNvCxnSpPr/>
          <p:nvPr/>
        </p:nvCxnSpPr>
        <p:spPr>
          <a:xfrm flipH="1" rot="10800000">
            <a:off x="6023175" y="2874825"/>
            <a:ext cx="7863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del algoritmo</a:t>
            </a:r>
            <a:endParaRPr/>
          </a:p>
        </p:txBody>
      </p:sp>
      <p:sp>
        <p:nvSpPr>
          <p:cNvPr id="128" name="Google Shape;128;p20"/>
          <p:cNvSpPr txBox="1"/>
          <p:nvPr>
            <p:ph idx="3" type="body"/>
          </p:nvPr>
        </p:nvSpPr>
        <p:spPr>
          <a:xfrm>
            <a:off x="1375400" y="1817850"/>
            <a:ext cx="2471100" cy="15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3. Draft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Generamos </a:t>
            </a:r>
            <a:r>
              <a:rPr i="1" lang="en" sz="1400"/>
              <a:t>N</a:t>
            </a:r>
            <a:r>
              <a:rPr lang="en" sz="1400"/>
              <a:t> jugadores a draftear, se draftean de menor a mayor valor de f y cruzamos cada equipo con su jugador drafteado.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30" name="Google Shape;130;p20"/>
          <p:cNvGraphicFramePr/>
          <p:nvPr/>
        </p:nvGraphicFramePr>
        <p:xfrm>
          <a:off x="4404113" y="11009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{62D84F18-B5C9-45F7-B6D8-29F09E967C17}</a:tableStyleId>
              </a:tblPr>
              <a:tblGrid>
                <a:gridCol w="828350"/>
                <a:gridCol w="828350"/>
                <a:gridCol w="828350"/>
                <a:gridCol w="828350"/>
                <a:gridCol w="828350"/>
              </a:tblGrid>
              <a:tr h="6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a_1</a:t>
                      </a:r>
                      <a:endParaRPr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a_2</a:t>
                      </a:r>
                      <a:endParaRPr b="1" sz="14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...</a:t>
                      </a:r>
                      <a:endParaRPr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a_N-1</a:t>
                      </a:r>
                      <a:endParaRPr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a_N</a:t>
                      </a:r>
                      <a:endParaRPr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" name="Google Shape;131;p20"/>
          <p:cNvGraphicFramePr/>
          <p:nvPr/>
        </p:nvGraphicFramePr>
        <p:xfrm>
          <a:off x="4404113" y="2121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{62D84F18-B5C9-45F7-B6D8-29F09E967C17}</a:tableStyleId>
              </a:tblPr>
              <a:tblGrid>
                <a:gridCol w="828350"/>
                <a:gridCol w="828350"/>
                <a:gridCol w="828350"/>
                <a:gridCol w="828350"/>
                <a:gridCol w="828350"/>
              </a:tblGrid>
              <a:tr h="6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b_1</a:t>
                      </a:r>
                      <a:endParaRPr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b_2</a:t>
                      </a:r>
                      <a:endParaRPr b="1" sz="14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...</a:t>
                      </a:r>
                      <a:endParaRPr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b_N-1</a:t>
                      </a:r>
                      <a:endParaRPr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b_N</a:t>
                      </a:r>
                      <a:endParaRPr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" name="Google Shape;132;p20"/>
          <p:cNvGraphicFramePr/>
          <p:nvPr/>
        </p:nvGraphicFramePr>
        <p:xfrm>
          <a:off x="4404113" y="36908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{62D84F18-B5C9-45F7-B6D8-29F09E967C17}</a:tableStyleId>
              </a:tblPr>
              <a:tblGrid>
                <a:gridCol w="828350"/>
                <a:gridCol w="828350"/>
                <a:gridCol w="828350"/>
                <a:gridCol w="828350"/>
                <a:gridCol w="828350"/>
              </a:tblGrid>
              <a:tr h="6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a</a:t>
                      </a:r>
                      <a:r>
                        <a:rPr b="1" lang="en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_1</a:t>
                      </a:r>
                      <a:endParaRPr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a</a:t>
                      </a:r>
                      <a:r>
                        <a:rPr b="1" lang="en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_2</a:t>
                      </a:r>
                      <a:endParaRPr b="1" sz="14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...</a:t>
                      </a:r>
                      <a:endParaRPr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b_N-1</a:t>
                      </a:r>
                      <a:endParaRPr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b_N</a:t>
                      </a:r>
                      <a:endParaRPr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cxnSp>
        <p:nvCxnSpPr>
          <p:cNvPr id="133" name="Google Shape;133;p20"/>
          <p:cNvCxnSpPr/>
          <p:nvPr/>
        </p:nvCxnSpPr>
        <p:spPr>
          <a:xfrm flipH="1">
            <a:off x="6478600" y="2951200"/>
            <a:ext cx="2100" cy="6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