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57" r:id="rId4"/>
    <p:sldId id="258" r:id="rId5"/>
    <p:sldId id="259" r:id="rId6"/>
    <p:sldId id="260" r:id="rId7"/>
    <p:sldId id="261" r:id="rId8"/>
    <p:sldId id="299" r:id="rId9"/>
    <p:sldId id="265" r:id="rId10"/>
    <p:sldId id="267" r:id="rId11"/>
    <p:sldId id="266" r:id="rId12"/>
    <p:sldId id="268" r:id="rId13"/>
    <p:sldId id="269" r:id="rId14"/>
    <p:sldId id="270" r:id="rId15"/>
    <p:sldId id="285" r:id="rId16"/>
    <p:sldId id="272" r:id="rId17"/>
    <p:sldId id="287" r:id="rId18"/>
    <p:sldId id="288" r:id="rId19"/>
    <p:sldId id="289" r:id="rId20"/>
    <p:sldId id="290" r:id="rId21"/>
    <p:sldId id="273" r:id="rId22"/>
    <p:sldId id="291" r:id="rId23"/>
    <p:sldId id="274" r:id="rId24"/>
    <p:sldId id="275" r:id="rId25"/>
    <p:sldId id="276" r:id="rId26"/>
    <p:sldId id="300" r:id="rId27"/>
    <p:sldId id="277" r:id="rId28"/>
    <p:sldId id="301" r:id="rId29"/>
    <p:sldId id="278" r:id="rId30"/>
    <p:sldId id="279" r:id="rId31"/>
    <p:sldId id="280" r:id="rId32"/>
    <p:sldId id="281" r:id="rId33"/>
    <p:sldId id="282" r:id="rId34"/>
    <p:sldId id="283" r:id="rId35"/>
    <p:sldId id="294" r:id="rId36"/>
    <p:sldId id="286" r:id="rId37"/>
    <p:sldId id="295" r:id="rId38"/>
    <p:sldId id="292" r:id="rId39"/>
    <p:sldId id="293" r:id="rId40"/>
    <p:sldId id="296" r:id="rId41"/>
    <p:sldId id="297" r:id="rId42"/>
    <p:sldId id="30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B63D7F0-DE83-4087-9633-DFACCA0D468F}" type="datetimeFigureOut">
              <a:rPr lang="en-US" smtClean="0"/>
              <a:pPr/>
              <a:t>6/30/2021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B0CA2E9-2988-46B2-8358-48C20CDC6F0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3D7F0-DE83-4087-9633-DFACCA0D468F}" type="datetimeFigureOut">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CA2E9-2988-46B2-8358-48C20CDC6F0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3D7F0-DE83-4087-9633-DFACCA0D468F}" type="datetimeFigureOut">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CA2E9-2988-46B2-8358-48C20CDC6F0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B63D7F0-DE83-4087-9633-DFACCA0D468F}" type="datetimeFigureOut">
              <a:rPr lang="en-US" smtClean="0"/>
              <a:pPr/>
              <a:t>6/30/2021</a:t>
            </a:fld>
            <a:endParaRPr lang="en-US" dirty="0"/>
          </a:p>
        </p:txBody>
      </p:sp>
      <p:sp>
        <p:nvSpPr>
          <p:cNvPr id="9" name="Slide Number Placeholder 8"/>
          <p:cNvSpPr>
            <a:spLocks noGrp="1"/>
          </p:cNvSpPr>
          <p:nvPr>
            <p:ph type="sldNum" sz="quarter" idx="15"/>
          </p:nvPr>
        </p:nvSpPr>
        <p:spPr/>
        <p:txBody>
          <a:bodyPr rtlCol="0"/>
          <a:lstStyle/>
          <a:p>
            <a:fld id="{6B0CA2E9-2988-46B2-8358-48C20CDC6F0F}"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B63D7F0-DE83-4087-9633-DFACCA0D468F}" type="datetimeFigureOut">
              <a:rPr lang="en-US" smtClean="0"/>
              <a:pPr/>
              <a:t>6/30/2021</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6B0CA2E9-2988-46B2-8358-48C20CDC6F0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63D7F0-DE83-4087-9633-DFACCA0D468F}" type="datetimeFigureOut">
              <a:rPr lang="en-US" smtClean="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CA2E9-2988-46B2-8358-48C20CDC6F0F}"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63D7F0-DE83-4087-9633-DFACCA0D468F}" type="datetimeFigureOut">
              <a:rPr lang="en-US" smtClean="0"/>
              <a:pPr/>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0CA2E9-2988-46B2-8358-48C20CDC6F0F}"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B63D7F0-DE83-4087-9633-DFACCA0D468F}" type="datetimeFigureOut">
              <a:rPr lang="en-US" smtClean="0"/>
              <a:pPr/>
              <a:t>6/30/2021</a:t>
            </a:fld>
            <a:endParaRPr lang="en-US" dirty="0"/>
          </a:p>
        </p:txBody>
      </p:sp>
      <p:sp>
        <p:nvSpPr>
          <p:cNvPr id="7" name="Slide Number Placeholder 6"/>
          <p:cNvSpPr>
            <a:spLocks noGrp="1"/>
          </p:cNvSpPr>
          <p:nvPr>
            <p:ph type="sldNum" sz="quarter" idx="11"/>
          </p:nvPr>
        </p:nvSpPr>
        <p:spPr/>
        <p:txBody>
          <a:bodyPr rtlCol="0"/>
          <a:lstStyle/>
          <a:p>
            <a:fld id="{6B0CA2E9-2988-46B2-8358-48C20CDC6F0F}"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3D7F0-DE83-4087-9633-DFACCA0D468F}" type="datetimeFigureOut">
              <a:rPr lang="en-US" smtClean="0"/>
              <a:pPr/>
              <a:t>6/30/2021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0CA2E9-2988-46B2-8358-48C20CDC6F0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B63D7F0-DE83-4087-9633-DFACCA0D468F}" type="datetimeFigureOut">
              <a:rPr lang="en-US" smtClean="0"/>
              <a:pPr/>
              <a:t>6/30/2021</a:t>
            </a:fld>
            <a:endParaRPr lang="en-US" dirty="0"/>
          </a:p>
        </p:txBody>
      </p:sp>
      <p:sp>
        <p:nvSpPr>
          <p:cNvPr id="22" name="Slide Number Placeholder 21"/>
          <p:cNvSpPr>
            <a:spLocks noGrp="1"/>
          </p:cNvSpPr>
          <p:nvPr>
            <p:ph type="sldNum" sz="quarter" idx="15"/>
          </p:nvPr>
        </p:nvSpPr>
        <p:spPr/>
        <p:txBody>
          <a:bodyPr rtlCol="0"/>
          <a:lstStyle/>
          <a:p>
            <a:fld id="{6B0CA2E9-2988-46B2-8358-48C20CDC6F0F}"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B63D7F0-DE83-4087-9633-DFACCA0D468F}" type="datetimeFigureOut">
              <a:rPr lang="en-US" smtClean="0"/>
              <a:pPr/>
              <a:t>6/30/2021</a:t>
            </a:fld>
            <a:endParaRPr lang="en-US" dirty="0"/>
          </a:p>
        </p:txBody>
      </p:sp>
      <p:sp>
        <p:nvSpPr>
          <p:cNvPr id="18" name="Slide Number Placeholder 17"/>
          <p:cNvSpPr>
            <a:spLocks noGrp="1"/>
          </p:cNvSpPr>
          <p:nvPr>
            <p:ph type="sldNum" sz="quarter" idx="11"/>
          </p:nvPr>
        </p:nvSpPr>
        <p:spPr/>
        <p:txBody>
          <a:bodyPr rtlCol="0"/>
          <a:lstStyle/>
          <a:p>
            <a:fld id="{6B0CA2E9-2988-46B2-8358-48C20CDC6F0F}"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B63D7F0-DE83-4087-9633-DFACCA0D468F}" type="datetimeFigureOut">
              <a:rPr lang="en-US" smtClean="0"/>
              <a:pPr/>
              <a:t>6/30/2021</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B0CA2E9-2988-46B2-8358-48C20CDC6F0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2976" y="1571611"/>
            <a:ext cx="8001024" cy="6606937"/>
          </a:xfrm>
          <a:prstGeom prst="rect">
            <a:avLst/>
          </a:prstGeom>
        </p:spPr>
        <p:txBody>
          <a:bodyPr wrap="square">
            <a:spAutoFit/>
          </a:bodyPr>
          <a:lstStyle/>
          <a:p>
            <a:pPr marL="274320" indent="-274320" algn="ctr">
              <a:buSzPts val="1710"/>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dirty="0" err="1" smtClean="0">
                <a:solidFill>
                  <a:schemeClr val="tx1">
                    <a:lumMod val="95000"/>
                    <a:lumOff val="5000"/>
                  </a:schemeClr>
                </a:solidFill>
                <a:latin typeface="Times New Roman" panose="02020603050405020304" pitchFamily="18" charset="0"/>
                <a:cs typeface="Times New Roman" panose="02020603050405020304" pitchFamily="18" charset="0"/>
              </a:rPr>
              <a:t>Shri</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Vishnu Engineering College For </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Women</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(AUTONOMOUS)</a:t>
            </a:r>
            <a:endParaRPr lang="en-US" dirty="0" smtClean="0">
              <a:latin typeface="Calibri"/>
              <a:ea typeface="Calibri"/>
              <a:cs typeface="Calibri"/>
              <a:sym typeface="Calibri"/>
            </a:endParaRPr>
          </a:p>
          <a:p>
            <a:pPr marL="274320" lvl="0" indent="-274320" algn="ctr">
              <a:buSzPts val="1710"/>
            </a:pPr>
            <a:r>
              <a:rPr lang="en-US" sz="2000" dirty="0" smtClean="0">
                <a:latin typeface="Calibri"/>
                <a:ea typeface="Calibri"/>
                <a:cs typeface="Calibri"/>
                <a:sym typeface="Calibri"/>
              </a:rPr>
              <a:t>Department of Computer Science</a:t>
            </a:r>
          </a:p>
          <a:p>
            <a:pPr marL="274320" lvl="0" indent="-274320" algn="ctr">
              <a:buSzPts val="1710"/>
            </a:pPr>
            <a:endParaRPr lang="en-US" sz="1200" dirty="0" smtClean="0">
              <a:latin typeface="Calibri"/>
              <a:ea typeface="Calibri"/>
              <a:cs typeface="Calibri"/>
              <a:sym typeface="Calibri"/>
            </a:endParaRPr>
          </a:p>
          <a:p>
            <a:pPr marL="274320" lvl="0" indent="-274320">
              <a:buSzPts val="1710"/>
            </a:pPr>
            <a:r>
              <a:rPr lang="en-US" sz="2400" dirty="0" smtClean="0">
                <a:latin typeface="Calibri"/>
                <a:ea typeface="Calibri"/>
                <a:cs typeface="Calibri"/>
                <a:sym typeface="Calibri"/>
              </a:rPr>
              <a:t>              </a:t>
            </a:r>
            <a:r>
              <a:rPr lang="en-US" sz="2400" b="1" dirty="0" smtClean="0">
                <a:latin typeface="Calibri"/>
                <a:ea typeface="Calibri"/>
                <a:cs typeface="Calibri"/>
                <a:sym typeface="Calibri"/>
              </a:rPr>
              <a:t>Title : </a:t>
            </a:r>
            <a:r>
              <a:rPr lang="en-US" sz="2400" b="1" i="1" dirty="0" smtClean="0">
                <a:solidFill>
                  <a:srgbClr val="002060"/>
                </a:solidFill>
                <a:latin typeface="Calibri"/>
                <a:ea typeface="Calibri"/>
                <a:cs typeface="Calibri"/>
                <a:sym typeface="Calibri"/>
              </a:rPr>
              <a:t>Chronic Kidney Disease Prediction</a:t>
            </a:r>
          </a:p>
          <a:p>
            <a:pPr marL="274320" lvl="0" indent="-274320">
              <a:buSzPts val="1710"/>
            </a:pPr>
            <a:endParaRPr lang="en-US" sz="1200" dirty="0" smtClean="0">
              <a:latin typeface="Calibri"/>
              <a:ea typeface="Calibri"/>
              <a:cs typeface="Calibri"/>
              <a:sym typeface="Calibri"/>
            </a:endParaRPr>
          </a:p>
          <a:p>
            <a:pPr marL="274320" lvl="0" indent="-274320">
              <a:buSzPts val="1710"/>
            </a:pPr>
            <a:r>
              <a:rPr lang="en-US" sz="2400" dirty="0" smtClean="0">
                <a:latin typeface="Calibri" pitchFamily="34" charset="0"/>
                <a:ea typeface="Calibri"/>
                <a:cs typeface="Calibri" pitchFamily="34" charset="0"/>
                <a:sym typeface="Calibri"/>
              </a:rPr>
              <a:t>              </a:t>
            </a:r>
            <a:r>
              <a:rPr lang="en-US" sz="2400" b="1" dirty="0" smtClean="0">
                <a:latin typeface="Calibri" pitchFamily="34" charset="0"/>
                <a:ea typeface="Calibri"/>
                <a:cs typeface="Calibri" pitchFamily="34" charset="0"/>
                <a:sym typeface="Calibri"/>
              </a:rPr>
              <a:t>Project Guide : </a:t>
            </a:r>
          </a:p>
          <a:p>
            <a:pPr marL="274320" lvl="0" indent="-274320">
              <a:buSzPts val="1710"/>
            </a:pPr>
            <a:r>
              <a:rPr lang="en-US" sz="2400" dirty="0" smtClean="0">
                <a:latin typeface="Calibri" pitchFamily="34" charset="0"/>
                <a:ea typeface="Calibri"/>
                <a:cs typeface="Calibri" pitchFamily="34" charset="0"/>
                <a:sym typeface="Calibri"/>
              </a:rPr>
              <a:t>	</a:t>
            </a:r>
            <a:r>
              <a:rPr lang="en-US" sz="2400" dirty="0" smtClean="0">
                <a:latin typeface="Calibri" pitchFamily="34" charset="0"/>
                <a:ea typeface="Calibri"/>
                <a:cs typeface="Calibri" pitchFamily="34" charset="0"/>
                <a:sym typeface="Calibri"/>
              </a:rPr>
              <a:t>		</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Mr.K.Bhadrachalam</a:t>
            </a:r>
            <a:r>
              <a:rPr lang="en-US" sz="2400" b="1" smtClean="0">
                <a:latin typeface="Calibri" pitchFamily="34" charset="0"/>
                <a:cs typeface="Calibri" pitchFamily="34" charset="0"/>
              </a:rPr>
              <a:t> (</a:t>
            </a:r>
            <a:r>
              <a:rPr lang="en-US" sz="2400" b="1" dirty="0" err="1" smtClean="0">
                <a:latin typeface="Calibri" pitchFamily="34" charset="0"/>
                <a:cs typeface="Calibri" pitchFamily="34" charset="0"/>
              </a:rPr>
              <a:t>M.Tech</a:t>
            </a:r>
            <a:r>
              <a:rPr lang="en-US" sz="2400" b="1" dirty="0" smtClean="0">
                <a:latin typeface="Calibri" pitchFamily="34" charset="0"/>
                <a:cs typeface="Calibri" pitchFamily="34" charset="0"/>
              </a:rPr>
              <a:t>(Ph.D.))</a:t>
            </a:r>
            <a:r>
              <a:rPr lang="en-US" sz="2400" dirty="0" smtClean="0">
                <a:latin typeface="Calibri" pitchFamily="34" charset="0"/>
                <a:cs typeface="Calibri" pitchFamily="34" charset="0"/>
              </a:rPr>
              <a:t> </a:t>
            </a:r>
            <a:endParaRPr lang="en-US" sz="2400" dirty="0" smtClean="0">
              <a:latin typeface="Calibri" pitchFamily="34" charset="0"/>
              <a:ea typeface="Calibri"/>
              <a:cs typeface="Calibri" pitchFamily="34" charset="0"/>
              <a:sym typeface="Calibri"/>
            </a:endParaRPr>
          </a:p>
          <a:p>
            <a:pPr marL="274320" lvl="0" indent="-274320" algn="ctr">
              <a:buSzPts val="1710"/>
            </a:pPr>
            <a:endParaRPr lang="en-US" sz="1200" dirty="0" smtClean="0">
              <a:latin typeface="Calibri" pitchFamily="34" charset="0"/>
              <a:ea typeface="Calibri"/>
              <a:cs typeface="Calibri" pitchFamily="34" charset="0"/>
              <a:sym typeface="Calibri"/>
            </a:endParaRPr>
          </a:p>
          <a:p>
            <a:pPr marL="274320" lvl="0" indent="-274320">
              <a:buSzPts val="1710"/>
            </a:pPr>
            <a:r>
              <a:rPr lang="en-US" sz="2400" dirty="0" smtClean="0">
                <a:latin typeface="Calibri" pitchFamily="34" charset="0"/>
                <a:ea typeface="Calibri"/>
                <a:cs typeface="Calibri" pitchFamily="34" charset="0"/>
                <a:sym typeface="Calibri"/>
              </a:rPr>
              <a:t>	</a:t>
            </a:r>
            <a:r>
              <a:rPr lang="en-US" sz="2400" dirty="0" smtClean="0">
                <a:latin typeface="Calibri" pitchFamily="34" charset="0"/>
                <a:ea typeface="Calibri"/>
                <a:cs typeface="Calibri" pitchFamily="34" charset="0"/>
                <a:sym typeface="Calibri"/>
              </a:rPr>
              <a:t>	</a:t>
            </a:r>
            <a:r>
              <a:rPr lang="en-US" sz="2400" b="1" dirty="0" smtClean="0">
                <a:latin typeface="Calibri" pitchFamily="34" charset="0"/>
                <a:ea typeface="Calibri"/>
                <a:cs typeface="Calibri" pitchFamily="34" charset="0"/>
                <a:sym typeface="Calibri"/>
              </a:rPr>
              <a:t>Project Members : </a:t>
            </a:r>
            <a:endParaRPr lang="en-US" sz="2400" b="1" dirty="0" smtClean="0">
              <a:latin typeface="Calibri" pitchFamily="34" charset="0"/>
              <a:ea typeface="Calibri"/>
              <a:cs typeface="Calibri" pitchFamily="34" charset="0"/>
              <a:sym typeface="Calibri"/>
            </a:endParaRPr>
          </a:p>
          <a:p>
            <a:pPr marL="274320" lvl="0" indent="-274320" algn="ctr">
              <a:buSzPts val="1710"/>
            </a:pPr>
            <a:r>
              <a:rPr lang="en-US" sz="2400" dirty="0" smtClean="0">
                <a:latin typeface="Calibri" pitchFamily="34" charset="0"/>
                <a:ea typeface="Calibri"/>
                <a:cs typeface="Calibri" pitchFamily="34" charset="0"/>
                <a:sym typeface="Calibri"/>
              </a:rPr>
              <a:t>    </a:t>
            </a:r>
            <a:r>
              <a:rPr lang="en-US" sz="2400" dirty="0" err="1" smtClean="0">
                <a:latin typeface="Calibri" pitchFamily="34" charset="0"/>
                <a:ea typeface="Calibri"/>
                <a:cs typeface="Calibri" pitchFamily="34" charset="0"/>
                <a:sym typeface="Calibri"/>
              </a:rPr>
              <a:t>K.L.N.Pravallika</a:t>
            </a:r>
            <a:r>
              <a:rPr lang="en-US" sz="2400" dirty="0" smtClean="0">
                <a:latin typeface="Calibri" pitchFamily="34" charset="0"/>
                <a:ea typeface="Calibri"/>
                <a:cs typeface="Calibri" pitchFamily="34" charset="0"/>
                <a:sym typeface="Calibri"/>
              </a:rPr>
              <a:t>(17B01A0567)</a:t>
            </a:r>
          </a:p>
          <a:p>
            <a:pPr marL="274320" lvl="0" indent="-274320" algn="ctr">
              <a:buSzPts val="1710"/>
            </a:pPr>
            <a:r>
              <a:rPr lang="en-US" sz="2400" dirty="0" err="1" smtClean="0">
                <a:latin typeface="Calibri" pitchFamily="34" charset="0"/>
                <a:ea typeface="Calibri"/>
                <a:cs typeface="Calibri" pitchFamily="34" charset="0"/>
                <a:sym typeface="Calibri"/>
              </a:rPr>
              <a:t>M.Dedeepya</a:t>
            </a:r>
            <a:r>
              <a:rPr lang="en-US" sz="2400" dirty="0" smtClean="0">
                <a:latin typeface="Calibri" pitchFamily="34" charset="0"/>
                <a:ea typeface="Calibri"/>
                <a:cs typeface="Calibri" pitchFamily="34" charset="0"/>
                <a:sym typeface="Calibri"/>
              </a:rPr>
              <a:t> </a:t>
            </a:r>
            <a:r>
              <a:rPr lang="en-US" sz="2400" dirty="0" smtClean="0">
                <a:latin typeface="Calibri" pitchFamily="34" charset="0"/>
                <a:ea typeface="Calibri"/>
                <a:cs typeface="Calibri" pitchFamily="34" charset="0"/>
                <a:sym typeface="Calibri"/>
              </a:rPr>
              <a:t>(</a:t>
            </a:r>
            <a:r>
              <a:rPr lang="en-US" sz="2400" dirty="0" smtClean="0">
                <a:latin typeface="Calibri" pitchFamily="34" charset="0"/>
                <a:ea typeface="Calibri"/>
                <a:cs typeface="Calibri" pitchFamily="34" charset="0"/>
                <a:sym typeface="Calibri"/>
              </a:rPr>
              <a:t>17B01A0585)</a:t>
            </a:r>
          </a:p>
          <a:p>
            <a:pPr marL="274320" lvl="0" indent="-274320" algn="ctr">
              <a:buSzPts val="1710"/>
            </a:pPr>
            <a:r>
              <a:rPr lang="en-US" sz="2400" dirty="0" err="1" smtClean="0">
                <a:latin typeface="Calibri" pitchFamily="34" charset="0"/>
                <a:ea typeface="Calibri"/>
                <a:cs typeface="Calibri" pitchFamily="34" charset="0"/>
                <a:sym typeface="Calibri"/>
              </a:rPr>
              <a:t>D.Srilakshmi</a:t>
            </a:r>
            <a:r>
              <a:rPr lang="en-US" sz="2400" dirty="0" smtClean="0">
                <a:latin typeface="Calibri" pitchFamily="34" charset="0"/>
                <a:ea typeface="Calibri"/>
                <a:cs typeface="Calibri" pitchFamily="34" charset="0"/>
                <a:sym typeface="Calibri"/>
              </a:rPr>
              <a:t> </a:t>
            </a:r>
            <a:r>
              <a:rPr lang="en-US" sz="2400" dirty="0" smtClean="0">
                <a:latin typeface="Calibri" pitchFamily="34" charset="0"/>
                <a:ea typeface="Calibri"/>
                <a:cs typeface="Calibri" pitchFamily="34" charset="0"/>
                <a:sym typeface="Calibri"/>
              </a:rPr>
              <a:t>(</a:t>
            </a:r>
            <a:r>
              <a:rPr lang="en-US" sz="2400" dirty="0" smtClean="0">
                <a:latin typeface="Calibri" pitchFamily="34" charset="0"/>
                <a:ea typeface="Calibri"/>
                <a:cs typeface="Calibri" pitchFamily="34" charset="0"/>
                <a:sym typeface="Calibri"/>
              </a:rPr>
              <a:t>17B01A0591</a:t>
            </a:r>
            <a:r>
              <a:rPr lang="en-US" sz="2400" dirty="0" smtClean="0">
                <a:latin typeface="Calibri" pitchFamily="34" charset="0"/>
                <a:ea typeface="Calibri"/>
                <a:cs typeface="Calibri" pitchFamily="34" charset="0"/>
                <a:sym typeface="Calibri"/>
              </a:rPr>
              <a:t>)</a:t>
            </a:r>
          </a:p>
          <a:p>
            <a:pPr marL="274320" lvl="0" indent="-274320" algn="ctr">
              <a:buSzPts val="1710"/>
            </a:pPr>
            <a:r>
              <a:rPr lang="en-US" sz="2400" dirty="0" smtClean="0">
                <a:latin typeface="Calibri" pitchFamily="34" charset="0"/>
                <a:ea typeface="Calibri"/>
                <a:cs typeface="Calibri" pitchFamily="34" charset="0"/>
                <a:sym typeface="Calibri"/>
              </a:rPr>
              <a:t> </a:t>
            </a:r>
            <a:r>
              <a:rPr lang="en-US" sz="2400" dirty="0" smtClean="0">
                <a:latin typeface="Calibri" pitchFamily="34" charset="0"/>
                <a:ea typeface="Calibri"/>
                <a:cs typeface="Calibri" pitchFamily="34" charset="0"/>
                <a:sym typeface="Calibri"/>
              </a:rPr>
              <a:t>   </a:t>
            </a:r>
            <a:r>
              <a:rPr lang="en-US" sz="2400" dirty="0" err="1" smtClean="0">
                <a:latin typeface="Calibri" pitchFamily="34" charset="0"/>
                <a:ea typeface="Calibri"/>
                <a:cs typeface="Calibri" pitchFamily="34" charset="0"/>
                <a:sym typeface="Calibri"/>
              </a:rPr>
              <a:t>N.S.L.Meghana</a:t>
            </a:r>
            <a:r>
              <a:rPr lang="en-US" sz="2400" dirty="0" smtClean="0">
                <a:latin typeface="Calibri" pitchFamily="34" charset="0"/>
                <a:ea typeface="Calibri"/>
                <a:cs typeface="Calibri" pitchFamily="34" charset="0"/>
                <a:sym typeface="Calibri"/>
              </a:rPr>
              <a:t> (17B01A05A4</a:t>
            </a:r>
            <a:r>
              <a:rPr lang="en-US" sz="2400" dirty="0" smtClean="0">
                <a:latin typeface="Calibri" pitchFamily="34" charset="0"/>
                <a:ea typeface="Calibri"/>
                <a:cs typeface="Calibri" pitchFamily="34" charset="0"/>
                <a:sym typeface="Calibri"/>
              </a:rPr>
              <a:t>)</a:t>
            </a:r>
          </a:p>
          <a:p>
            <a:pPr marL="274320" lvl="0" indent="-274320" algn="ctr">
              <a:spcBef>
                <a:spcPts val="360"/>
              </a:spcBef>
              <a:buSzPts val="1710"/>
            </a:pPr>
            <a:r>
              <a:rPr lang="en-US" sz="2400" dirty="0" smtClean="0">
                <a:latin typeface="Calibri" pitchFamily="34" charset="0"/>
                <a:cs typeface="Calibri" pitchFamily="34" charset="0"/>
              </a:rPr>
              <a:t>	</a:t>
            </a:r>
            <a:endParaRPr lang="en-US" sz="2400" dirty="0" smtClean="0">
              <a:latin typeface="Calibri" pitchFamily="34" charset="0"/>
              <a:ea typeface="Calibri"/>
              <a:cs typeface="Calibri" pitchFamily="34" charset="0"/>
              <a:sym typeface="Calibri"/>
            </a:endParaRPr>
          </a:p>
          <a:p>
            <a:pPr marL="274320" lvl="0" indent="-274320" algn="ctr">
              <a:buNone/>
            </a:pPr>
            <a:r>
              <a:rPr lang="en-US" dirty="0" smtClean="0">
                <a:latin typeface="Calibri"/>
                <a:ea typeface="Calibri"/>
                <a:cs typeface="Calibri"/>
                <a:sym typeface="Calibri"/>
              </a:rPr>
              <a:t>         </a:t>
            </a:r>
          </a:p>
          <a:p>
            <a:pPr algn="ctr"/>
            <a:endParaRPr lang="en-IN" sz="1400" dirty="0" smtClean="0">
              <a:solidFill>
                <a:schemeClr val="tx1">
                  <a:lumMod val="95000"/>
                  <a:lumOff val="5000"/>
                </a:schemeClr>
              </a:solidFill>
              <a:latin typeface="Roboto"/>
            </a:endParaRPr>
          </a:p>
          <a:p>
            <a:pPr algn="ctr"/>
            <a:endParaRPr lang="en-IN" sz="1400" dirty="0" smtClean="0">
              <a:solidFill>
                <a:schemeClr val="tx1">
                  <a:lumMod val="95000"/>
                  <a:lumOff val="5000"/>
                </a:schemeClr>
              </a:solidFill>
              <a:latin typeface="Roboto"/>
            </a:endParaRPr>
          </a:p>
          <a:p>
            <a:pPr algn="ctr"/>
            <a:endParaRPr lang="en-IN" dirty="0" smtClean="0">
              <a:latin typeface="Roboto"/>
            </a:endParaRPr>
          </a:p>
          <a:p>
            <a:pPr algn="ctr"/>
            <a:endParaRPr lang="en-IN" dirty="0" smtClean="0"/>
          </a:p>
          <a:p>
            <a:pPr algn="ctr"/>
            <a:endParaRPr lang="en-IN" dirty="0" smtClean="0"/>
          </a:p>
        </p:txBody>
      </p:sp>
      <p:pic>
        <p:nvPicPr>
          <p:cNvPr id="6" name="Picture 5">
            <a:extLst>
              <a:ext uri="{FF2B5EF4-FFF2-40B4-BE49-F238E27FC236}">
                <a16:creationId xmlns="" xmlns:a16="http://schemas.microsoft.com/office/drawing/2014/main" id="{D9FC2D17-7680-49F0-B2A3-771E191FABD1}"/>
              </a:ext>
            </a:extLst>
          </p:cNvPr>
          <p:cNvPicPr>
            <a:picLocks noChangeAspect="1"/>
          </p:cNvPicPr>
          <p:nvPr/>
        </p:nvPicPr>
        <p:blipFill>
          <a:blip r:embed="rId2"/>
          <a:stretch>
            <a:fillRect/>
          </a:stretch>
        </p:blipFill>
        <p:spPr>
          <a:xfrm>
            <a:off x="3714744" y="0"/>
            <a:ext cx="1714512" cy="1500198"/>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7072330" y="6215082"/>
            <a:ext cx="1785950" cy="400110"/>
          </a:xfrm>
          <a:prstGeom prst="rect">
            <a:avLst/>
          </a:prstGeom>
          <a:noFill/>
        </p:spPr>
        <p:txBody>
          <a:bodyPr wrap="square" rtlCol="0">
            <a:spAutoFit/>
          </a:bodyPr>
          <a:lstStyle/>
          <a:p>
            <a:r>
              <a:rPr lang="en-US" sz="2000" dirty="0" smtClean="0"/>
              <a:t>01 July 2021</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pPr algn="ctr"/>
            <a:r>
              <a:rPr lang="en-US" dirty="0" smtClean="0"/>
              <a:t>Design</a:t>
            </a:r>
            <a:endParaRPr lang="en-US" dirty="0"/>
          </a:p>
        </p:txBody>
      </p:sp>
      <p:sp>
        <p:nvSpPr>
          <p:cNvPr id="3" name="Content Placeholder 2"/>
          <p:cNvSpPr>
            <a:spLocks noGrp="1"/>
          </p:cNvSpPr>
          <p:nvPr>
            <p:ph sz="quarter" idx="1"/>
          </p:nvPr>
        </p:nvSpPr>
        <p:spPr>
          <a:xfrm>
            <a:off x="457200" y="1142984"/>
            <a:ext cx="8043890" cy="5330968"/>
          </a:xfrm>
        </p:spPr>
        <p:txBody>
          <a:bodyPr>
            <a:normAutofit/>
          </a:bodyPr>
          <a:lstStyle/>
          <a:p>
            <a:pPr>
              <a:buFont typeface="Wingdings" pitchFamily="2" charset="2"/>
              <a:buChar char="Ø"/>
            </a:pPr>
            <a:r>
              <a:rPr lang="en-US" sz="1900" dirty="0"/>
              <a:t>Firstly, we </a:t>
            </a:r>
            <a:r>
              <a:rPr lang="en-US" sz="1900" dirty="0" smtClean="0"/>
              <a:t>will consider </a:t>
            </a:r>
            <a:r>
              <a:rPr lang="en-US" sz="1900" dirty="0"/>
              <a:t>a dataset that contains </a:t>
            </a:r>
            <a:r>
              <a:rPr lang="en-US" sz="1900" dirty="0" smtClean="0"/>
              <a:t>25 </a:t>
            </a:r>
            <a:r>
              <a:rPr lang="en-US" sz="1900" dirty="0"/>
              <a:t>attributes and </a:t>
            </a:r>
            <a:r>
              <a:rPr lang="en-US" sz="1900" dirty="0" smtClean="0"/>
              <a:t>perform </a:t>
            </a:r>
            <a:r>
              <a:rPr lang="en-US" sz="1900" dirty="0"/>
              <a:t>data cleaning methods. </a:t>
            </a:r>
            <a:endParaRPr lang="en-US" sz="1900" dirty="0" smtClean="0"/>
          </a:p>
          <a:p>
            <a:pPr>
              <a:buFont typeface="Wingdings" pitchFamily="2" charset="2"/>
              <a:buChar char="Ø"/>
            </a:pPr>
            <a:r>
              <a:rPr lang="en-US" sz="1900" dirty="0" smtClean="0"/>
              <a:t>After </a:t>
            </a:r>
            <a:r>
              <a:rPr lang="en-US" sz="1900" dirty="0"/>
              <a:t>Cleaning we perform the Data Augmentation technique to increase the size of the dataset. </a:t>
            </a:r>
            <a:endParaRPr lang="en-US" sz="1900" dirty="0" smtClean="0"/>
          </a:p>
          <a:p>
            <a:pPr>
              <a:buFont typeface="Wingdings" pitchFamily="2" charset="2"/>
              <a:buChar char="Ø"/>
            </a:pPr>
            <a:r>
              <a:rPr lang="en-US" sz="1900" dirty="0" smtClean="0"/>
              <a:t>Later</a:t>
            </a:r>
            <a:r>
              <a:rPr lang="en-US" sz="1900" dirty="0"/>
              <a:t>, we divide the dataset into a training set and testing set(80-20; 70-30; 60-40). </a:t>
            </a:r>
            <a:endParaRPr lang="en-US" sz="1900" dirty="0" smtClean="0"/>
          </a:p>
          <a:p>
            <a:pPr>
              <a:buFont typeface="Wingdings" pitchFamily="2" charset="2"/>
              <a:buChar char="Ø"/>
            </a:pPr>
            <a:r>
              <a:rPr lang="en-US" sz="1900" dirty="0" smtClean="0"/>
              <a:t>Further</a:t>
            </a:r>
            <a:r>
              <a:rPr lang="en-US" sz="1900" dirty="0"/>
              <a:t>, we carry out feature selection on the training data by implementing filter methods and wrapper </a:t>
            </a:r>
            <a:r>
              <a:rPr lang="en-US" sz="1900" dirty="0" smtClean="0"/>
              <a:t>methods.</a:t>
            </a:r>
          </a:p>
          <a:p>
            <a:pPr>
              <a:buFont typeface="Wingdings" pitchFamily="2" charset="2"/>
              <a:buChar char="Ø"/>
            </a:pPr>
            <a:r>
              <a:rPr lang="en-US" sz="1900" dirty="0" smtClean="0"/>
              <a:t>After </a:t>
            </a:r>
            <a:r>
              <a:rPr lang="en-US" sz="1900" dirty="0"/>
              <a:t>this, we will apply machine learning algorithms such as Random </a:t>
            </a:r>
            <a:r>
              <a:rPr lang="en-US" sz="1900" dirty="0" smtClean="0"/>
              <a:t>forest, </a:t>
            </a:r>
            <a:r>
              <a:rPr lang="en-US" sz="1900" dirty="0"/>
              <a:t>Support Vector Machine, Naive Bayes and then will achieve a training model, using this we will be predicting the disease either it is CKD or non-CKD by considering the accuracy measure of the algorithms</a:t>
            </a:r>
            <a:r>
              <a:rPr lang="en-US" sz="1900" dirty="0" smtClean="0"/>
              <a:t>.</a:t>
            </a: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t>Architecture</a:t>
            </a:r>
            <a:endParaRPr lang="en-US" dirty="0"/>
          </a:p>
        </p:txBody>
      </p:sp>
      <p:pic>
        <p:nvPicPr>
          <p:cNvPr id="4" name="Content Placeholder 3" descr="ckd2.jpg"/>
          <p:cNvPicPr>
            <a:picLocks noGrp="1" noChangeAspect="1"/>
          </p:cNvPicPr>
          <p:nvPr>
            <p:ph sz="quarter" idx="1"/>
          </p:nvPr>
        </p:nvPicPr>
        <p:blipFill>
          <a:blip r:embed="rId2"/>
          <a:stretch>
            <a:fillRect/>
          </a:stretch>
        </p:blipFill>
        <p:spPr>
          <a:xfrm>
            <a:off x="1571604" y="1000108"/>
            <a:ext cx="5754319" cy="571504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 Case Diagram</a:t>
            </a:r>
            <a:endParaRPr lang="en-US" dirty="0"/>
          </a:p>
        </p:txBody>
      </p:sp>
      <p:pic>
        <p:nvPicPr>
          <p:cNvPr id="4" name="Content Placeholder 3" descr="usecase.jpg"/>
          <p:cNvPicPr>
            <a:picLocks noGrp="1" noChangeAspect="1"/>
          </p:cNvPicPr>
          <p:nvPr>
            <p:ph sz="quarter" idx="1"/>
          </p:nvPr>
        </p:nvPicPr>
        <p:blipFill>
          <a:blip r:embed="rId2"/>
          <a:stretch>
            <a:fillRect/>
          </a:stretch>
        </p:blipFill>
        <p:spPr>
          <a:xfrm>
            <a:off x="1285852" y="2071678"/>
            <a:ext cx="5507378" cy="450059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pPr algn="l"/>
            <a:r>
              <a:rPr lang="en-US" dirty="0" smtClean="0"/>
              <a:t>Activity Diagram</a:t>
            </a:r>
            <a:endParaRPr lang="en-US" dirty="0"/>
          </a:p>
        </p:txBody>
      </p:sp>
      <p:sp>
        <p:nvSpPr>
          <p:cNvPr id="28676" name="AutoShape 4"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8678" name="AutoShape 6"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8680" name="AutoShape 8"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8682" name="AutoShape 10"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8684" name="AutoShape 12"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 name="Picture 10" descr="WhatsApp Image 2021-06-29 at 22.37.31.jpeg"/>
          <p:cNvPicPr>
            <a:picLocks noChangeAspect="1"/>
          </p:cNvPicPr>
          <p:nvPr/>
        </p:nvPicPr>
        <p:blipFill>
          <a:blip r:embed="rId2"/>
          <a:stretch>
            <a:fillRect/>
          </a:stretch>
        </p:blipFill>
        <p:spPr>
          <a:xfrm>
            <a:off x="2571736" y="1214422"/>
            <a:ext cx="4286280" cy="52149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Sequence Diagram</a:t>
            </a:r>
            <a:endParaRPr lang="en-US" dirty="0"/>
          </a:p>
        </p:txBody>
      </p:sp>
      <p:pic>
        <p:nvPicPr>
          <p:cNvPr id="4" name="Content Placeholder 3" descr="sequence.jpg"/>
          <p:cNvPicPr>
            <a:picLocks noGrp="1" noChangeAspect="1"/>
          </p:cNvPicPr>
          <p:nvPr>
            <p:ph sz="quarter" idx="1"/>
          </p:nvPr>
        </p:nvPicPr>
        <p:blipFill>
          <a:blip r:embed="rId2"/>
          <a:stretch>
            <a:fillRect/>
          </a:stretch>
        </p:blipFill>
        <p:spPr>
          <a:xfrm>
            <a:off x="714348" y="1571612"/>
            <a:ext cx="7000924" cy="485778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lstStyle/>
          <a:p>
            <a:pPr algn="ctr"/>
            <a:r>
              <a:rPr lang="en-US" dirty="0" smtClean="0"/>
              <a:t>Implementation</a:t>
            </a:r>
            <a:endParaRPr lang="en-US" dirty="0"/>
          </a:p>
        </p:txBody>
      </p:sp>
      <p:sp>
        <p:nvSpPr>
          <p:cNvPr id="3" name="Content Placeholder 2"/>
          <p:cNvSpPr>
            <a:spLocks noGrp="1"/>
          </p:cNvSpPr>
          <p:nvPr>
            <p:ph sz="quarter" idx="1"/>
          </p:nvPr>
        </p:nvSpPr>
        <p:spPr>
          <a:xfrm>
            <a:off x="500034" y="1285860"/>
            <a:ext cx="7286676" cy="3714776"/>
          </a:xfrm>
        </p:spPr>
        <p:txBody>
          <a:bodyPr/>
          <a:lstStyle/>
          <a:p>
            <a:pPr lvl="0">
              <a:spcBef>
                <a:spcPts val="0"/>
              </a:spcBef>
              <a:buSzPts val="1900"/>
              <a:buNone/>
            </a:pPr>
            <a:r>
              <a:rPr lang="en-US" sz="2200" b="1" u="sng" dirty="0" smtClean="0">
                <a:ea typeface="Calibri"/>
                <a:cs typeface="Calibri"/>
                <a:sym typeface="Calibri"/>
              </a:rPr>
              <a:t>OBJECTIVE</a:t>
            </a:r>
          </a:p>
          <a:p>
            <a:pPr lvl="0">
              <a:spcBef>
                <a:spcPts val="0"/>
              </a:spcBef>
              <a:buSzPts val="1900"/>
              <a:buNone/>
            </a:pPr>
            <a:endParaRPr lang="en-US" sz="2200" b="1" u="sng" dirty="0" smtClean="0">
              <a:ea typeface="Calibri"/>
              <a:cs typeface="Calibri"/>
              <a:sym typeface="Calibri"/>
            </a:endParaRPr>
          </a:p>
          <a:p>
            <a:pPr lvl="0">
              <a:spcBef>
                <a:spcPts val="0"/>
              </a:spcBef>
              <a:buSzPts val="1900"/>
              <a:buFont typeface="Wingdings" pitchFamily="2" charset="2"/>
              <a:buChar char="Ø"/>
            </a:pPr>
            <a:r>
              <a:rPr lang="en-US" sz="1800" dirty="0" smtClean="0">
                <a:ea typeface="Calibri"/>
                <a:cs typeface="Calibri"/>
                <a:sym typeface="Calibri"/>
              </a:rPr>
              <a:t>It is an approach to predict the Chronic Kidney Disease.</a:t>
            </a:r>
            <a:endParaRPr lang="en-US" sz="1800" dirty="0" smtClean="0"/>
          </a:p>
          <a:p>
            <a:pPr lvl="0">
              <a:spcBef>
                <a:spcPts val="400"/>
              </a:spcBef>
              <a:buSzPts val="1900"/>
              <a:buFont typeface="Wingdings" pitchFamily="2" charset="2"/>
              <a:buChar char="Ø"/>
            </a:pPr>
            <a:r>
              <a:rPr lang="en-US" sz="1800" dirty="0" smtClean="0">
                <a:ea typeface="Calibri"/>
                <a:cs typeface="Calibri"/>
                <a:sym typeface="Calibri"/>
              </a:rPr>
              <a:t>Preprocessing of the dataset.</a:t>
            </a:r>
          </a:p>
          <a:p>
            <a:pPr lvl="1">
              <a:spcBef>
                <a:spcPts val="400"/>
              </a:spcBef>
              <a:buSzPts val="1900"/>
              <a:buFont typeface="Wingdings" pitchFamily="2" charset="2"/>
              <a:buChar char="Ø"/>
            </a:pPr>
            <a:r>
              <a:rPr lang="en-US" sz="1800" dirty="0" smtClean="0">
                <a:ea typeface="Calibri"/>
                <a:cs typeface="Calibri"/>
                <a:sym typeface="Calibri"/>
              </a:rPr>
              <a:t>Outliers</a:t>
            </a:r>
          </a:p>
          <a:p>
            <a:pPr lvl="1">
              <a:spcBef>
                <a:spcPts val="400"/>
              </a:spcBef>
              <a:buSzPts val="1900"/>
              <a:buFont typeface="Wingdings" pitchFamily="2" charset="2"/>
              <a:buChar char="Ø"/>
            </a:pPr>
            <a:r>
              <a:rPr lang="en-US" sz="1800" dirty="0" smtClean="0">
                <a:ea typeface="Calibri"/>
                <a:cs typeface="Calibri"/>
                <a:sym typeface="Calibri"/>
              </a:rPr>
              <a:t>Missing Values</a:t>
            </a:r>
          </a:p>
          <a:p>
            <a:pPr lvl="1">
              <a:spcBef>
                <a:spcPts val="400"/>
              </a:spcBef>
              <a:buSzPts val="1900"/>
              <a:buFont typeface="Wingdings" pitchFamily="2" charset="2"/>
              <a:buChar char="Ø"/>
            </a:pPr>
            <a:r>
              <a:rPr lang="en-US" sz="1800" dirty="0" smtClean="0">
                <a:ea typeface="Calibri"/>
                <a:cs typeface="Calibri"/>
                <a:sym typeface="Calibri"/>
              </a:rPr>
              <a:t>Data Reduction</a:t>
            </a:r>
          </a:p>
          <a:p>
            <a:pPr lvl="0">
              <a:spcBef>
                <a:spcPts val="400"/>
              </a:spcBef>
              <a:buSzPts val="1900"/>
              <a:buFont typeface="Wingdings" pitchFamily="2" charset="2"/>
              <a:buChar char="Ø"/>
            </a:pPr>
            <a:r>
              <a:rPr lang="en-US" sz="1800" dirty="0" smtClean="0"/>
              <a:t>Working on various models to find the more accurate one.</a:t>
            </a:r>
            <a:endParaRPr lang="en-US" sz="1800" dirty="0" smtClean="0">
              <a:ea typeface="Calibri"/>
              <a:cs typeface="Calibri"/>
              <a:sym typeface="Calibri"/>
            </a:endParaRPr>
          </a:p>
          <a:p>
            <a:pPr lvl="0">
              <a:spcBef>
                <a:spcPts val="400"/>
              </a:spcBef>
              <a:buSzPts val="1900"/>
              <a:buFont typeface="Wingdings" pitchFamily="2" charset="2"/>
              <a:buChar char="Ø"/>
            </a:pPr>
            <a:r>
              <a:rPr lang="en-US" sz="1800" dirty="0" smtClean="0">
                <a:ea typeface="Calibri"/>
                <a:cs typeface="Calibri"/>
                <a:sym typeface="Calibri"/>
              </a:rPr>
              <a:t>It gives more efficient results.</a:t>
            </a:r>
            <a:endParaRPr lang="en-US" sz="1800"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a:t>
            </a:r>
            <a:endParaRPr lang="en-US" dirty="0"/>
          </a:p>
        </p:txBody>
      </p:sp>
      <p:sp>
        <p:nvSpPr>
          <p:cNvPr id="3" name="Content Placeholder 2"/>
          <p:cNvSpPr>
            <a:spLocks noGrp="1"/>
          </p:cNvSpPr>
          <p:nvPr>
            <p:ph sz="quarter" idx="1"/>
          </p:nvPr>
        </p:nvSpPr>
        <p:spPr/>
        <p:txBody>
          <a:bodyPr/>
          <a:lstStyle/>
          <a:p>
            <a:r>
              <a:rPr lang="en-US" dirty="0" smtClean="0"/>
              <a:t>Step1: Data Preprocessing</a:t>
            </a:r>
          </a:p>
          <a:p>
            <a:r>
              <a:rPr lang="en-US" dirty="0" smtClean="0"/>
              <a:t>Step2: Data Visualization</a:t>
            </a:r>
          </a:p>
          <a:p>
            <a:r>
              <a:rPr lang="en-US" dirty="0" smtClean="0"/>
              <a:t>Step 2: Data Augmentation </a:t>
            </a:r>
          </a:p>
          <a:p>
            <a:r>
              <a:rPr lang="en-US" dirty="0" smtClean="0"/>
              <a:t>Step 3: Feature Selection</a:t>
            </a:r>
          </a:p>
          <a:p>
            <a:r>
              <a:rPr lang="en-US" dirty="0" smtClean="0"/>
              <a:t>Step 4: Applying Classification Algorithms</a:t>
            </a:r>
          </a:p>
          <a:p>
            <a:r>
              <a:rPr lang="en-US" dirty="0" smtClean="0"/>
              <a:t>Step 5: Creating User Interface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US" dirty="0" smtClean="0"/>
              <a:t>Data Preprocessing</a:t>
            </a:r>
            <a:endParaRPr lang="en-US" dirty="0"/>
          </a:p>
        </p:txBody>
      </p:sp>
      <p:sp>
        <p:nvSpPr>
          <p:cNvPr id="3" name="Content Placeholder 2"/>
          <p:cNvSpPr>
            <a:spLocks noGrp="1"/>
          </p:cNvSpPr>
          <p:nvPr>
            <p:ph sz="quarter" idx="1"/>
          </p:nvPr>
        </p:nvSpPr>
        <p:spPr>
          <a:xfrm>
            <a:off x="428596" y="1000108"/>
            <a:ext cx="8143932" cy="5643602"/>
          </a:xfrm>
        </p:spPr>
        <p:txBody>
          <a:bodyPr>
            <a:normAutofit lnSpcReduction="10000"/>
          </a:bodyPr>
          <a:lstStyle/>
          <a:p>
            <a:pPr algn="just">
              <a:buFont typeface="Wingdings" pitchFamily="2" charset="2"/>
              <a:buChar char="Ø"/>
            </a:pPr>
            <a:r>
              <a:rPr lang="en-US" sz="1900" dirty="0" smtClean="0">
                <a:ea typeface="Roboto" panose="02000000000000000000" pitchFamily="2" charset="0"/>
              </a:rPr>
              <a:t>Data preprocessing is a process of making data suitable for a machine learning model. It is the first and crucial step while creating a machine learning model.</a:t>
            </a:r>
          </a:p>
          <a:p>
            <a:pPr algn="just">
              <a:buFont typeface="Wingdings" pitchFamily="2" charset="2"/>
              <a:buChar char="Ø"/>
            </a:pPr>
            <a:r>
              <a:rPr lang="en-US" sz="1900" dirty="0" smtClean="0">
                <a:ea typeface="Roboto" panose="02000000000000000000" pitchFamily="2" charset="0"/>
              </a:rPr>
              <a:t>When creating a machine learning project, it is not always a case that we come across clean and formatted data. And while doing any operation with data, it is mandatory to clean it and put it in a formatted way. So for this, we use data preprocessing task.</a:t>
            </a:r>
            <a:r>
              <a:rPr lang="en-US" sz="1900" dirty="0" smtClean="0">
                <a:solidFill>
                  <a:srgbClr val="333333"/>
                </a:solidFill>
                <a:ea typeface="Roboto" panose="02000000000000000000" pitchFamily="2" charset="0"/>
              </a:rPr>
              <a:t> </a:t>
            </a:r>
          </a:p>
          <a:p>
            <a:pPr algn="just">
              <a:buFont typeface="Wingdings" pitchFamily="2" charset="2"/>
              <a:buChar char="Ø"/>
            </a:pPr>
            <a:r>
              <a:rPr lang="en-US" sz="1900" dirty="0" smtClean="0">
                <a:ea typeface="Roboto" panose="02000000000000000000" pitchFamily="2" charset="0"/>
              </a:rPr>
              <a:t>Data preprocessing is a required task for cleaning the data and making it suitable for a machine learning model which also increases the accuracy and efficiency of a machine learning model.</a:t>
            </a:r>
            <a:endParaRPr lang="en-IN" sz="1900" dirty="0" smtClean="0">
              <a:ea typeface="Roboto" panose="02000000000000000000" pitchFamily="2" charset="0"/>
            </a:endParaRPr>
          </a:p>
          <a:p>
            <a:pPr algn="just">
              <a:lnSpc>
                <a:spcPct val="150000"/>
              </a:lnSpc>
              <a:spcBef>
                <a:spcPts val="500"/>
              </a:spcBef>
              <a:spcAft>
                <a:spcPts val="500"/>
              </a:spcAft>
              <a:buFont typeface="Wingdings" pitchFamily="2" charset="2"/>
              <a:buChar char="Ø"/>
            </a:pPr>
            <a:r>
              <a:rPr lang="en-IN" sz="1900" dirty="0" smtClean="0">
                <a:solidFill>
                  <a:srgbClr val="000000"/>
                </a:solidFill>
                <a:ea typeface="Roboto" panose="02000000000000000000" pitchFamily="2" charset="0"/>
              </a:rPr>
              <a:t>Pre-processing involves the below steps:</a:t>
            </a:r>
            <a:endParaRPr lang="en-IN" sz="1900" dirty="0" smtClean="0">
              <a:ea typeface="Roboto" panose="02000000000000000000" pitchFamily="2" charset="0"/>
            </a:endParaRPr>
          </a:p>
          <a:p>
            <a:pPr lvl="2" fontAlgn="base"/>
            <a:r>
              <a:rPr lang="en-US" dirty="0" smtClean="0"/>
              <a:t>Getting the dataset</a:t>
            </a:r>
          </a:p>
          <a:p>
            <a:pPr lvl="2" fontAlgn="base"/>
            <a:r>
              <a:rPr lang="en-US" dirty="0" smtClean="0"/>
              <a:t>Importing libraries</a:t>
            </a:r>
          </a:p>
          <a:p>
            <a:pPr lvl="2" fontAlgn="base"/>
            <a:r>
              <a:rPr lang="en-US" dirty="0" smtClean="0"/>
              <a:t>Importing dataset</a:t>
            </a:r>
          </a:p>
          <a:p>
            <a:pPr lvl="2" fontAlgn="base"/>
            <a:r>
              <a:rPr lang="en-US" dirty="0" smtClean="0"/>
              <a:t>Detecting Outliers</a:t>
            </a:r>
          </a:p>
          <a:p>
            <a:pPr lvl="2" fontAlgn="base"/>
            <a:r>
              <a:rPr lang="en-US" dirty="0" smtClean="0"/>
              <a:t>Identifying and Handling Missing Values</a:t>
            </a:r>
          </a:p>
          <a:p>
            <a:pPr lvl="2" fontAlgn="base"/>
            <a:r>
              <a:rPr lang="en-US" dirty="0" smtClean="0"/>
              <a:t>Encoding Categorical Data</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pPr>
              <a:buClr>
                <a:schemeClr val="accent1"/>
              </a:buClr>
            </a:pPr>
            <a:r>
              <a:rPr lang="en-US" dirty="0" smtClean="0"/>
              <a:t>Dataset</a:t>
            </a:r>
            <a:endParaRPr lang="en-US" dirty="0"/>
          </a:p>
        </p:txBody>
      </p:sp>
      <p:sp>
        <p:nvSpPr>
          <p:cNvPr id="3" name="Content Placeholder 2"/>
          <p:cNvSpPr>
            <a:spLocks noGrp="1"/>
          </p:cNvSpPr>
          <p:nvPr>
            <p:ph sz="quarter" idx="1"/>
          </p:nvPr>
        </p:nvSpPr>
        <p:spPr>
          <a:xfrm>
            <a:off x="457200" y="1600200"/>
            <a:ext cx="7467600" cy="3971940"/>
          </a:xfrm>
        </p:spPr>
        <p:txBody>
          <a:bodyPr/>
          <a:lstStyle/>
          <a:p>
            <a:pPr marL="274320" lvl="0" indent="-229870">
              <a:spcBef>
                <a:spcPts val="0"/>
              </a:spcBef>
              <a:buSzPts val="1770"/>
              <a:buFont typeface="Wingdings" pitchFamily="2" charset="2"/>
              <a:buChar char="Ø"/>
            </a:pPr>
            <a:r>
              <a:rPr lang="en-US" dirty="0" smtClean="0">
                <a:ea typeface="Calibri"/>
                <a:cs typeface="Calibri"/>
                <a:sym typeface="Calibri"/>
              </a:rPr>
              <a:t>The dataset consisting of 400 observations suffer from missing and noisy value. </a:t>
            </a:r>
            <a:endParaRPr lang="en-US" dirty="0" smtClean="0"/>
          </a:p>
          <a:p>
            <a:pPr marL="274320" lvl="0" indent="-229870">
              <a:spcBef>
                <a:spcPts val="520"/>
              </a:spcBef>
              <a:buSzPts val="1770"/>
              <a:buFont typeface="Wingdings" pitchFamily="2" charset="2"/>
              <a:buChar char="Ø"/>
            </a:pPr>
            <a:r>
              <a:rPr lang="en-US" dirty="0" smtClean="0">
                <a:ea typeface="Calibri"/>
                <a:cs typeface="Calibri"/>
                <a:sym typeface="Calibri"/>
              </a:rPr>
              <a:t>The data includes 250 records of patients with CKD and 150 records of persons without CKD. </a:t>
            </a:r>
            <a:endParaRPr lang="en-US" dirty="0" smtClean="0"/>
          </a:p>
          <a:p>
            <a:pPr marL="274320" lvl="0" indent="-229870">
              <a:spcBef>
                <a:spcPts val="520"/>
              </a:spcBef>
              <a:buSzPts val="1770"/>
              <a:buFont typeface="Wingdings" pitchFamily="2" charset="2"/>
              <a:buChar char="Ø"/>
            </a:pPr>
            <a:r>
              <a:rPr lang="en-US" dirty="0" smtClean="0">
                <a:ea typeface="Calibri"/>
                <a:cs typeface="Calibri"/>
                <a:sym typeface="Calibri"/>
              </a:rPr>
              <a:t>The CKD dataset has 24 features including 11 numeric features and 13 nominal features, and the 25th feature indicates the classification or state of CKD.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2"/>
          </p:nvPr>
        </p:nvSpPr>
        <p:spPr>
          <a:xfrm>
            <a:off x="285720" y="428604"/>
            <a:ext cx="4211668" cy="6286544"/>
          </a:xfrm>
        </p:spPr>
        <p:txBody>
          <a:bodyPr>
            <a:normAutofit fontScale="70000" lnSpcReduction="20000"/>
          </a:bodyPr>
          <a:lstStyle/>
          <a:p>
            <a:pPr marL="274320" lvl="0" indent="-274320">
              <a:spcBef>
                <a:spcPts val="0"/>
              </a:spcBef>
              <a:buSzPts val="1140"/>
              <a:buFont typeface="Calibri"/>
              <a:buAutoNum type="arabicPeriod"/>
            </a:pPr>
            <a:r>
              <a:rPr lang="en-US" dirty="0" smtClean="0"/>
              <a:t> Age(numerical)</a:t>
            </a:r>
            <a:br>
              <a:rPr lang="en-US" dirty="0" smtClean="0"/>
            </a:br>
            <a:r>
              <a:rPr lang="en-US" dirty="0" smtClean="0"/>
              <a:t>age in years</a:t>
            </a:r>
          </a:p>
          <a:p>
            <a:pPr marL="274320" lvl="0" indent="-274320">
              <a:spcBef>
                <a:spcPts val="240"/>
              </a:spcBef>
              <a:buSzPts val="1140"/>
              <a:buFont typeface="Calibri"/>
              <a:buAutoNum type="arabicPeriod"/>
            </a:pPr>
            <a:r>
              <a:rPr lang="en-US" dirty="0" smtClean="0"/>
              <a:t>Blood Pressure(numerical)</a:t>
            </a:r>
            <a:br>
              <a:rPr lang="en-US" dirty="0" smtClean="0"/>
            </a:br>
            <a:r>
              <a:rPr lang="en-US" dirty="0" smtClean="0"/>
              <a:t>bp in mm/Hg</a:t>
            </a:r>
          </a:p>
          <a:p>
            <a:pPr marL="274320" lvl="0" indent="-274320">
              <a:spcBef>
                <a:spcPts val="240"/>
              </a:spcBef>
              <a:buSzPts val="1140"/>
              <a:buFont typeface="Calibri"/>
              <a:buAutoNum type="arabicPeriod"/>
            </a:pPr>
            <a:r>
              <a:rPr lang="en-US" dirty="0" smtClean="0"/>
              <a:t>Specific Gravity(nominal)</a:t>
            </a:r>
            <a:br>
              <a:rPr lang="en-US" dirty="0" smtClean="0"/>
            </a:br>
            <a:r>
              <a:rPr lang="en-US" dirty="0" smtClean="0"/>
              <a:t>sg - (1.005,1.010,1.015,1.020,1.025)</a:t>
            </a:r>
          </a:p>
          <a:p>
            <a:pPr marL="274320" lvl="0" indent="-274320">
              <a:spcBef>
                <a:spcPts val="240"/>
              </a:spcBef>
              <a:buSzPts val="1140"/>
              <a:buFont typeface="Calibri"/>
              <a:buAutoNum type="arabicPeriod"/>
            </a:pPr>
            <a:r>
              <a:rPr lang="en-US" dirty="0" smtClean="0"/>
              <a:t>Albumin(nominal)</a:t>
            </a:r>
            <a:br>
              <a:rPr lang="en-US" dirty="0" smtClean="0"/>
            </a:br>
            <a:r>
              <a:rPr lang="en-US" dirty="0" smtClean="0"/>
              <a:t>al - (0,1,2,3,4,5)</a:t>
            </a:r>
          </a:p>
          <a:p>
            <a:pPr marL="274320" lvl="0" indent="-274320">
              <a:spcBef>
                <a:spcPts val="240"/>
              </a:spcBef>
              <a:buSzPts val="1140"/>
              <a:buFont typeface="Calibri"/>
              <a:buAutoNum type="arabicPeriod"/>
            </a:pPr>
            <a:r>
              <a:rPr lang="en-US" dirty="0" smtClean="0"/>
              <a:t>Sugar(nominal)</a:t>
            </a:r>
            <a:br>
              <a:rPr lang="en-US" dirty="0" smtClean="0"/>
            </a:br>
            <a:r>
              <a:rPr lang="en-US" dirty="0" smtClean="0"/>
              <a:t>su - (0,1,2,3,4,5)</a:t>
            </a:r>
          </a:p>
          <a:p>
            <a:pPr marL="274320" lvl="0" indent="-274320">
              <a:spcBef>
                <a:spcPts val="240"/>
              </a:spcBef>
              <a:buSzPts val="1140"/>
              <a:buFont typeface="Calibri"/>
              <a:buAutoNum type="arabicPeriod"/>
            </a:pPr>
            <a:r>
              <a:rPr lang="en-US" dirty="0" smtClean="0"/>
              <a:t>Red Blood Cells(nominal)</a:t>
            </a:r>
            <a:br>
              <a:rPr lang="en-US" dirty="0" smtClean="0"/>
            </a:br>
            <a:r>
              <a:rPr lang="en-US" dirty="0" smtClean="0"/>
              <a:t>rbc - (normal,abnormal)</a:t>
            </a:r>
          </a:p>
          <a:p>
            <a:pPr marL="274320" lvl="0" indent="-274320">
              <a:spcBef>
                <a:spcPts val="240"/>
              </a:spcBef>
              <a:buSzPts val="1140"/>
              <a:buFont typeface="Calibri"/>
              <a:buAutoNum type="arabicPeriod"/>
            </a:pPr>
            <a:r>
              <a:rPr lang="en-US" dirty="0" smtClean="0"/>
              <a:t>Pus Cell (nominal)</a:t>
            </a:r>
            <a:br>
              <a:rPr lang="en-US" dirty="0" smtClean="0"/>
            </a:br>
            <a:r>
              <a:rPr lang="en-US" dirty="0" smtClean="0"/>
              <a:t>pc - (normal,abnormal)</a:t>
            </a:r>
          </a:p>
          <a:p>
            <a:pPr marL="274320" lvl="0" indent="-274320">
              <a:spcBef>
                <a:spcPts val="240"/>
              </a:spcBef>
              <a:buSzPts val="1140"/>
              <a:buFont typeface="Calibri"/>
              <a:buAutoNum type="arabicPeriod"/>
            </a:pPr>
            <a:r>
              <a:rPr lang="en-US" dirty="0" smtClean="0"/>
              <a:t>Pus Cell clumps(nominal)</a:t>
            </a:r>
            <a:br>
              <a:rPr lang="en-US" dirty="0" smtClean="0"/>
            </a:br>
            <a:r>
              <a:rPr lang="en-US" dirty="0" smtClean="0"/>
              <a:t>pcc - (present,notpresent)</a:t>
            </a:r>
          </a:p>
          <a:p>
            <a:pPr marL="274320" lvl="0" indent="-274320">
              <a:spcBef>
                <a:spcPts val="240"/>
              </a:spcBef>
              <a:buSzPts val="1140"/>
              <a:buFont typeface="Calibri"/>
              <a:buAutoNum type="arabicPeriod"/>
            </a:pPr>
            <a:r>
              <a:rPr lang="en-US" dirty="0" smtClean="0"/>
              <a:t>Bacteria(nominal)</a:t>
            </a:r>
            <a:br>
              <a:rPr lang="en-US" dirty="0" smtClean="0"/>
            </a:br>
            <a:r>
              <a:rPr lang="en-US" dirty="0" smtClean="0"/>
              <a:t>ba - (present,notpresent)</a:t>
            </a:r>
          </a:p>
          <a:p>
            <a:pPr marL="274320" lvl="0" indent="-274320">
              <a:spcBef>
                <a:spcPts val="240"/>
              </a:spcBef>
              <a:buSzPts val="1140"/>
              <a:buFont typeface="Calibri"/>
              <a:buAutoNum type="arabicPeriod"/>
            </a:pPr>
            <a:r>
              <a:rPr lang="en-US" dirty="0" smtClean="0"/>
              <a:t>Blood Glucose Random(numerical)</a:t>
            </a:r>
            <a:br>
              <a:rPr lang="en-US" dirty="0" smtClean="0"/>
            </a:br>
            <a:r>
              <a:rPr lang="en-US" dirty="0" smtClean="0"/>
              <a:t>bgr in mgs/dl</a:t>
            </a:r>
          </a:p>
          <a:p>
            <a:pPr marL="274320" lvl="0" indent="-274320">
              <a:spcBef>
                <a:spcPts val="240"/>
              </a:spcBef>
              <a:buSzPts val="1140"/>
              <a:buFont typeface="Calibri"/>
              <a:buAutoNum type="arabicPeriod"/>
            </a:pPr>
            <a:r>
              <a:rPr lang="en-US" dirty="0" smtClean="0"/>
              <a:t>Blood Urea(numerical)</a:t>
            </a:r>
            <a:br>
              <a:rPr lang="en-US" dirty="0" smtClean="0"/>
            </a:br>
            <a:r>
              <a:rPr lang="en-US" dirty="0" smtClean="0"/>
              <a:t>bu in mgs/dl</a:t>
            </a:r>
          </a:p>
          <a:p>
            <a:pPr marL="274320" lvl="0" indent="-274320">
              <a:spcBef>
                <a:spcPts val="240"/>
              </a:spcBef>
              <a:buSzPts val="1140"/>
              <a:buFont typeface="Calibri"/>
              <a:buAutoNum type="arabicPeriod"/>
            </a:pPr>
            <a:r>
              <a:rPr lang="en-US" dirty="0" smtClean="0"/>
              <a:t>Serum Creatinine(numerical)</a:t>
            </a:r>
            <a:br>
              <a:rPr lang="en-US" dirty="0" smtClean="0"/>
            </a:br>
            <a:r>
              <a:rPr lang="en-US" dirty="0" smtClean="0"/>
              <a:t>sc in mgs/dl</a:t>
            </a:r>
            <a:endParaRPr lang="en-US" dirty="0"/>
          </a:p>
        </p:txBody>
      </p:sp>
      <p:sp>
        <p:nvSpPr>
          <p:cNvPr id="8" name="Content Placeholder 7"/>
          <p:cNvSpPr>
            <a:spLocks noGrp="1"/>
          </p:cNvSpPr>
          <p:nvPr>
            <p:ph sz="quarter" idx="4"/>
          </p:nvPr>
        </p:nvSpPr>
        <p:spPr>
          <a:xfrm>
            <a:off x="4429124" y="428604"/>
            <a:ext cx="4257677" cy="6215106"/>
          </a:xfrm>
        </p:spPr>
        <p:txBody>
          <a:bodyPr>
            <a:normAutofit fontScale="70000" lnSpcReduction="20000"/>
          </a:bodyPr>
          <a:lstStyle/>
          <a:p>
            <a:pPr marL="274320" lvl="0" indent="-274320">
              <a:spcBef>
                <a:spcPts val="0"/>
              </a:spcBef>
              <a:buSzPts val="1140"/>
              <a:buFont typeface="Calibri"/>
              <a:buAutoNum type="arabicPeriod" startAt="13"/>
            </a:pPr>
            <a:r>
              <a:rPr lang="en-US" dirty="0" smtClean="0"/>
              <a:t>Sodium(numerical)</a:t>
            </a:r>
            <a:br>
              <a:rPr lang="en-US" dirty="0" smtClean="0"/>
            </a:br>
            <a:r>
              <a:rPr lang="en-US" dirty="0" smtClean="0"/>
              <a:t>sod in mEq/L</a:t>
            </a:r>
          </a:p>
          <a:p>
            <a:pPr marL="274320" lvl="0" indent="-274320">
              <a:spcBef>
                <a:spcPts val="240"/>
              </a:spcBef>
              <a:buSzPts val="1140"/>
              <a:buFont typeface="Calibri"/>
              <a:buAutoNum type="arabicPeriod" startAt="13"/>
            </a:pPr>
            <a:r>
              <a:rPr lang="en-US" dirty="0" smtClean="0"/>
              <a:t>Potassium(numerical)</a:t>
            </a:r>
            <a:br>
              <a:rPr lang="en-US" dirty="0" smtClean="0"/>
            </a:br>
            <a:r>
              <a:rPr lang="en-US" dirty="0" smtClean="0"/>
              <a:t>pot in mEq/L</a:t>
            </a:r>
          </a:p>
          <a:p>
            <a:pPr marL="274320" lvl="0" indent="-274320">
              <a:spcBef>
                <a:spcPts val="240"/>
              </a:spcBef>
              <a:buSzPts val="1140"/>
              <a:buFont typeface="Calibri"/>
              <a:buAutoNum type="arabicPeriod" startAt="13"/>
            </a:pPr>
            <a:r>
              <a:rPr lang="en-US" dirty="0" smtClean="0"/>
              <a:t>Hemoglobin(numerical)</a:t>
            </a:r>
            <a:br>
              <a:rPr lang="en-US" dirty="0" smtClean="0"/>
            </a:br>
            <a:r>
              <a:rPr lang="en-US" dirty="0" smtClean="0"/>
              <a:t>hemo in gms</a:t>
            </a:r>
          </a:p>
          <a:p>
            <a:pPr marL="274320" lvl="0" indent="-274320">
              <a:spcBef>
                <a:spcPts val="240"/>
              </a:spcBef>
              <a:buSzPts val="1140"/>
              <a:buFont typeface="Calibri"/>
              <a:buAutoNum type="arabicPeriod" startAt="13"/>
            </a:pPr>
            <a:r>
              <a:rPr lang="en-US" dirty="0" smtClean="0"/>
              <a:t>Packed Cell Volume(numerical)</a:t>
            </a:r>
          </a:p>
          <a:p>
            <a:pPr marL="274320" lvl="0" indent="-274320">
              <a:spcBef>
                <a:spcPts val="240"/>
              </a:spcBef>
              <a:buSzPts val="1140"/>
              <a:buFont typeface="Calibri"/>
              <a:buAutoNum type="arabicPeriod" startAt="13"/>
            </a:pPr>
            <a:r>
              <a:rPr lang="en-US" dirty="0" smtClean="0"/>
              <a:t>White Blood Cell Count(numerical)</a:t>
            </a:r>
            <a:br>
              <a:rPr lang="en-US" dirty="0" smtClean="0"/>
            </a:br>
            <a:r>
              <a:rPr lang="en-US" dirty="0" smtClean="0"/>
              <a:t>wc in cells/cumm</a:t>
            </a:r>
          </a:p>
          <a:p>
            <a:pPr marL="274320" lvl="0" indent="-274320">
              <a:spcBef>
                <a:spcPts val="240"/>
              </a:spcBef>
              <a:buSzPts val="1140"/>
              <a:buFont typeface="Calibri"/>
              <a:buAutoNum type="arabicPeriod" startAt="13"/>
            </a:pPr>
            <a:r>
              <a:rPr lang="en-US" dirty="0" smtClean="0"/>
              <a:t>Red Blood Cell Count(numerical)</a:t>
            </a:r>
            <a:br>
              <a:rPr lang="en-US" dirty="0" smtClean="0"/>
            </a:br>
            <a:r>
              <a:rPr lang="en-US" dirty="0" smtClean="0"/>
              <a:t>rc in millions/cmm</a:t>
            </a:r>
          </a:p>
          <a:p>
            <a:pPr marL="274320" lvl="0" indent="-274320">
              <a:spcBef>
                <a:spcPts val="240"/>
              </a:spcBef>
              <a:buSzPts val="1140"/>
              <a:buFont typeface="Calibri"/>
              <a:buAutoNum type="arabicPeriod" startAt="13"/>
            </a:pPr>
            <a:r>
              <a:rPr lang="en-US" dirty="0" smtClean="0"/>
              <a:t>Hypertension(nominal)</a:t>
            </a:r>
            <a:br>
              <a:rPr lang="en-US" dirty="0" smtClean="0"/>
            </a:br>
            <a:r>
              <a:rPr lang="en-US" dirty="0" smtClean="0"/>
              <a:t>htn - (yes,no)</a:t>
            </a:r>
          </a:p>
          <a:p>
            <a:pPr marL="274320" lvl="0" indent="-274320">
              <a:spcBef>
                <a:spcPts val="240"/>
              </a:spcBef>
              <a:buSzPts val="1140"/>
              <a:buFont typeface="Calibri"/>
              <a:buAutoNum type="arabicPeriod" startAt="13"/>
            </a:pPr>
            <a:r>
              <a:rPr lang="en-US" dirty="0" smtClean="0"/>
              <a:t>Diabetes Mellitus(nominal)</a:t>
            </a:r>
            <a:br>
              <a:rPr lang="en-US" dirty="0" smtClean="0"/>
            </a:br>
            <a:r>
              <a:rPr lang="en-US" dirty="0" smtClean="0"/>
              <a:t>dm - (yes,no)</a:t>
            </a:r>
          </a:p>
          <a:p>
            <a:pPr marL="274320" lvl="0" indent="-274320">
              <a:spcBef>
                <a:spcPts val="240"/>
              </a:spcBef>
              <a:buSzPts val="1140"/>
              <a:buFont typeface="Calibri"/>
              <a:buAutoNum type="arabicPeriod" startAt="13"/>
            </a:pPr>
            <a:r>
              <a:rPr lang="en-US" dirty="0" smtClean="0"/>
              <a:t>Coronary Artery Disease(nominal)</a:t>
            </a:r>
            <a:br>
              <a:rPr lang="en-US" dirty="0" smtClean="0"/>
            </a:br>
            <a:r>
              <a:rPr lang="en-US" dirty="0" smtClean="0"/>
              <a:t>cad - (yes,no)</a:t>
            </a:r>
          </a:p>
          <a:p>
            <a:pPr marL="274320" lvl="0" indent="-274320">
              <a:spcBef>
                <a:spcPts val="240"/>
              </a:spcBef>
              <a:buSzPts val="1140"/>
              <a:buFont typeface="Calibri"/>
              <a:buAutoNum type="arabicPeriod" startAt="13"/>
            </a:pPr>
            <a:r>
              <a:rPr lang="en-US" dirty="0" smtClean="0"/>
              <a:t>Appetite(nominal)</a:t>
            </a:r>
            <a:br>
              <a:rPr lang="en-US" dirty="0" smtClean="0"/>
            </a:br>
            <a:r>
              <a:rPr lang="en-US" dirty="0" smtClean="0"/>
              <a:t>appet - (good,poor)</a:t>
            </a:r>
          </a:p>
          <a:p>
            <a:pPr marL="274320" lvl="0" indent="-274320">
              <a:spcBef>
                <a:spcPts val="240"/>
              </a:spcBef>
              <a:buSzPts val="1140"/>
              <a:buFont typeface="Calibri"/>
              <a:buAutoNum type="arabicPeriod" startAt="13"/>
            </a:pPr>
            <a:r>
              <a:rPr lang="en-US" dirty="0" smtClean="0"/>
              <a:t>Pedal Edema(nominal)</a:t>
            </a:r>
            <a:br>
              <a:rPr lang="en-US" dirty="0" smtClean="0"/>
            </a:br>
            <a:r>
              <a:rPr lang="en-US" dirty="0" smtClean="0"/>
              <a:t>pe - (yes,no)</a:t>
            </a:r>
          </a:p>
          <a:p>
            <a:pPr marL="274320" lvl="0" indent="-274320">
              <a:spcBef>
                <a:spcPts val="240"/>
              </a:spcBef>
              <a:buSzPts val="1140"/>
              <a:buFont typeface="Calibri"/>
              <a:buAutoNum type="arabicPeriod" startAt="13"/>
            </a:pPr>
            <a:r>
              <a:rPr lang="en-US" dirty="0" smtClean="0"/>
              <a:t>Anemia(nominal)</a:t>
            </a:r>
            <a:br>
              <a:rPr lang="en-US" dirty="0" smtClean="0"/>
            </a:br>
            <a:r>
              <a:rPr lang="en-US" dirty="0" smtClean="0"/>
              <a:t>ane - (yes,no)</a:t>
            </a:r>
          </a:p>
          <a:p>
            <a:pPr marL="274320" lvl="0" indent="-274320">
              <a:spcBef>
                <a:spcPts val="240"/>
              </a:spcBef>
              <a:buSzPts val="1140"/>
              <a:buFont typeface="Calibri"/>
              <a:buAutoNum type="arabicPeriod" startAt="13"/>
            </a:pPr>
            <a:r>
              <a:rPr lang="en-US" dirty="0" smtClean="0"/>
              <a:t>Class (nominal)</a:t>
            </a:r>
            <a:br>
              <a:rPr lang="en-US" dirty="0" smtClean="0"/>
            </a:br>
            <a:r>
              <a:rPr lang="en-US" dirty="0" smtClean="0"/>
              <a:t>class - (ckd,notckd)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IN" dirty="0" smtClean="0">
                <a:solidFill>
                  <a:schemeClr val="tx1">
                    <a:lumMod val="95000"/>
                    <a:lumOff val="5000"/>
                  </a:schemeClr>
                </a:solidFill>
              </a:rPr>
              <a:t>Introduction</a:t>
            </a:r>
          </a:p>
          <a:p>
            <a:pPr>
              <a:buFont typeface="Wingdings" pitchFamily="2" charset="2"/>
              <a:buChar char="Ø"/>
            </a:pPr>
            <a:r>
              <a:rPr lang="en-IN" dirty="0" smtClean="0">
                <a:solidFill>
                  <a:schemeClr val="tx1">
                    <a:lumMod val="95000"/>
                    <a:lumOff val="5000"/>
                  </a:schemeClr>
                </a:solidFill>
              </a:rPr>
              <a:t>Domain Knowledge</a:t>
            </a:r>
          </a:p>
          <a:p>
            <a:pPr>
              <a:buFont typeface="Wingdings" pitchFamily="2" charset="2"/>
              <a:buChar char="Ø"/>
            </a:pPr>
            <a:r>
              <a:rPr lang="en-IN" dirty="0" smtClean="0">
                <a:solidFill>
                  <a:schemeClr val="tx1">
                    <a:lumMod val="95000"/>
                    <a:lumOff val="5000"/>
                  </a:schemeClr>
                </a:solidFill>
              </a:rPr>
              <a:t>Existing system</a:t>
            </a:r>
          </a:p>
          <a:p>
            <a:pPr>
              <a:buFont typeface="Wingdings" pitchFamily="2" charset="2"/>
              <a:buChar char="Ø"/>
            </a:pPr>
            <a:r>
              <a:rPr lang="en-IN" dirty="0" smtClean="0">
                <a:solidFill>
                  <a:schemeClr val="tx1">
                    <a:lumMod val="95000"/>
                    <a:lumOff val="5000"/>
                  </a:schemeClr>
                </a:solidFill>
              </a:rPr>
              <a:t>Proposed System</a:t>
            </a:r>
          </a:p>
          <a:p>
            <a:pPr>
              <a:buFont typeface="Wingdings" pitchFamily="2" charset="2"/>
              <a:buChar char="Ø"/>
            </a:pPr>
            <a:r>
              <a:rPr lang="en-IN" dirty="0" smtClean="0">
                <a:solidFill>
                  <a:schemeClr val="tx1">
                    <a:lumMod val="95000"/>
                    <a:lumOff val="5000"/>
                  </a:schemeClr>
                </a:solidFill>
              </a:rPr>
              <a:t>Requirements</a:t>
            </a:r>
          </a:p>
          <a:p>
            <a:pPr>
              <a:buFont typeface="Wingdings" pitchFamily="2" charset="2"/>
              <a:buChar char="Ø"/>
            </a:pPr>
            <a:r>
              <a:rPr lang="en-IN" dirty="0" smtClean="0">
                <a:solidFill>
                  <a:schemeClr val="tx1">
                    <a:lumMod val="95000"/>
                    <a:lumOff val="5000"/>
                  </a:schemeClr>
                </a:solidFill>
              </a:rPr>
              <a:t>Analysis</a:t>
            </a:r>
          </a:p>
          <a:p>
            <a:pPr>
              <a:buFont typeface="Wingdings" pitchFamily="2" charset="2"/>
              <a:buChar char="Ø"/>
            </a:pPr>
            <a:r>
              <a:rPr lang="en-IN" dirty="0" smtClean="0">
                <a:solidFill>
                  <a:schemeClr val="tx1">
                    <a:lumMod val="95000"/>
                    <a:lumOff val="5000"/>
                  </a:schemeClr>
                </a:solidFill>
              </a:rPr>
              <a:t>System Design</a:t>
            </a:r>
          </a:p>
          <a:p>
            <a:pPr>
              <a:buFont typeface="Wingdings" pitchFamily="2" charset="2"/>
              <a:buChar char="Ø"/>
            </a:pPr>
            <a:r>
              <a:rPr lang="en-IN" dirty="0" smtClean="0">
                <a:solidFill>
                  <a:schemeClr val="tx1">
                    <a:lumMod val="95000"/>
                    <a:lumOff val="5000"/>
                  </a:schemeClr>
                </a:solidFill>
              </a:rPr>
              <a:t>Implementation</a:t>
            </a:r>
          </a:p>
          <a:p>
            <a:pPr>
              <a:buFont typeface="Wingdings" pitchFamily="2" charset="2"/>
              <a:buChar char="Ø"/>
            </a:pPr>
            <a:r>
              <a:rPr lang="en-IN" dirty="0" smtClean="0">
                <a:solidFill>
                  <a:schemeClr val="tx1">
                    <a:lumMod val="95000"/>
                    <a:lumOff val="5000"/>
                  </a:schemeClr>
                </a:solidFill>
              </a:rPr>
              <a:t>Testing</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7467600" cy="582594"/>
          </a:xfrm>
        </p:spPr>
        <p:txBody>
          <a:bodyPr/>
          <a:lstStyle/>
          <a:p>
            <a:r>
              <a:rPr lang="en-US" dirty="0" smtClean="0"/>
              <a:t>Importing Libraries</a:t>
            </a:r>
            <a:endParaRPr lang="en-US" dirty="0"/>
          </a:p>
        </p:txBody>
      </p:sp>
      <p:pic>
        <p:nvPicPr>
          <p:cNvPr id="45062" name="Picture 6" descr="https://lh3.googleusercontent.com/c5P9jwsdWI5Sa0kKPQQg9J0G85e2OtUUW2RwTdtt7gWqUB6fbH_St8xnzUOteE0ZdFpEJnwUoDvb6mgs9axEBtWAbP0tAMNukQ07iF9sq9uM5NNLi-WgDGtcc2OaZWq8AduoCKW9"/>
          <p:cNvPicPr>
            <a:picLocks noChangeAspect="1" noChangeArrowheads="1"/>
          </p:cNvPicPr>
          <p:nvPr/>
        </p:nvPicPr>
        <p:blipFill>
          <a:blip r:embed="rId2"/>
          <a:srcRect/>
          <a:stretch>
            <a:fillRect/>
          </a:stretch>
        </p:blipFill>
        <p:spPr bwMode="auto">
          <a:xfrm>
            <a:off x="357158" y="1071546"/>
            <a:ext cx="5553075" cy="2505076"/>
          </a:xfrm>
          <a:prstGeom prst="rect">
            <a:avLst/>
          </a:prstGeom>
          <a:noFill/>
        </p:spPr>
      </p:pic>
      <p:sp>
        <p:nvSpPr>
          <p:cNvPr id="12" name="Title 6"/>
          <p:cNvSpPr txBox="1">
            <a:spLocks/>
          </p:cNvSpPr>
          <p:nvPr/>
        </p:nvSpPr>
        <p:spPr>
          <a:xfrm>
            <a:off x="285720" y="3857628"/>
            <a:ext cx="7467600" cy="71438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Importing Dataset</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45064" name="Picture 8" descr="https://lh3.googleusercontent.com/kp3a7Ofll3s4uEyPA4DjZIDYYCsaXIZKDZslRKpMNvgjfphzM-y8qv1p2-83_lUJC8h-B-ZXJj6ZRBGiVRUQv0koDsc98vadj_kxb0CWKz36zNHoBTlu-Q-zBK2bDmXMOMpIyRP4"/>
          <p:cNvPicPr>
            <a:picLocks noChangeAspect="1" noChangeArrowheads="1"/>
          </p:cNvPicPr>
          <p:nvPr/>
        </p:nvPicPr>
        <p:blipFill>
          <a:blip r:embed="rId3"/>
          <a:srcRect/>
          <a:stretch>
            <a:fillRect/>
          </a:stretch>
        </p:blipFill>
        <p:spPr bwMode="auto">
          <a:xfrm>
            <a:off x="500034" y="4929198"/>
            <a:ext cx="5943600" cy="54292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US" sz="2700" dirty="0" smtClean="0"/>
              <a:t>Detecting Outliers</a:t>
            </a:r>
            <a:endParaRPr lang="en-US" sz="2700" dirty="0"/>
          </a:p>
        </p:txBody>
      </p:sp>
      <p:pic>
        <p:nvPicPr>
          <p:cNvPr id="4" name="Picture 7"/>
          <p:cNvPicPr>
            <a:picLocks noGrp="1" noChangeAspect="1" noChangeArrowheads="1"/>
          </p:cNvPicPr>
          <p:nvPr>
            <p:ph sz="quarter" idx="1"/>
          </p:nvPr>
        </p:nvPicPr>
        <p:blipFill>
          <a:blip r:embed="rId2"/>
          <a:srcRect/>
          <a:stretch>
            <a:fillRect/>
          </a:stretch>
        </p:blipFill>
        <p:spPr bwMode="auto">
          <a:xfrm>
            <a:off x="642910" y="1214422"/>
            <a:ext cx="3571900" cy="1785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71472" y="3214686"/>
            <a:ext cx="3076575" cy="3143272"/>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4714876" y="3143248"/>
            <a:ext cx="3286116" cy="314327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1142984"/>
            <a:ext cx="8329642" cy="5500726"/>
          </a:xfrm>
        </p:spPr>
        <p:txBody>
          <a:bodyPr>
            <a:noAutofit/>
          </a:bodyPr>
          <a:lstStyle/>
          <a:p>
            <a:pPr>
              <a:buFont typeface="Wingdings" pitchFamily="2" charset="2"/>
              <a:buChar char="Ø"/>
            </a:pPr>
            <a:r>
              <a:rPr lang="en-US" sz="1800" dirty="0" smtClean="0"/>
              <a:t>Data cleaning in data mining is the process of detecting and removing corrupt or inaccurate records from a record set, table or database.</a:t>
            </a:r>
          </a:p>
          <a:p>
            <a:pPr>
              <a:buFont typeface="Wingdings" pitchFamily="2" charset="2"/>
              <a:buChar char="Ø"/>
            </a:pPr>
            <a:r>
              <a:rPr lang="en-US" sz="1800" dirty="0" smtClean="0"/>
              <a:t>This improves the quality of the training data for analytics and enables accurate decision-making.</a:t>
            </a:r>
          </a:p>
          <a:p>
            <a:pPr>
              <a:buNone/>
            </a:pPr>
            <a:r>
              <a:rPr lang="en-US" sz="1800" b="1" dirty="0" smtClean="0"/>
              <a:t>Some data cleaning methods </a:t>
            </a:r>
            <a:r>
              <a:rPr lang="en-US" sz="1800" dirty="0" smtClean="0"/>
              <a:t>:-</a:t>
            </a:r>
          </a:p>
          <a:p>
            <a:pPr marL="822960" lvl="1" indent="-457200">
              <a:buFont typeface="Wingdings" pitchFamily="2" charset="2"/>
              <a:buChar char="ü"/>
            </a:pPr>
            <a:r>
              <a:rPr lang="en-US" sz="1500" dirty="0" smtClean="0"/>
              <a:t>You can use the attribute mean to fill in the missing value.</a:t>
            </a:r>
          </a:p>
          <a:p>
            <a:pPr marL="822960" lvl="1" indent="-457200">
              <a:buFont typeface="Wingdings" pitchFamily="2" charset="2"/>
              <a:buChar char="ü"/>
            </a:pPr>
            <a:r>
              <a:rPr lang="en-US" sz="1500" dirty="0" smtClean="0"/>
              <a:t>Use the most probable value to fill in the missing value.</a:t>
            </a:r>
          </a:p>
          <a:p>
            <a:pPr marL="822960" lvl="1" indent="-457200">
              <a:buFont typeface="Wingdings" pitchFamily="2" charset="2"/>
              <a:buChar char="ü"/>
            </a:pPr>
            <a:r>
              <a:rPr lang="en-US" sz="1500" dirty="0" smtClean="0"/>
              <a:t>You can fill in the missing value manually.</a:t>
            </a:r>
          </a:p>
          <a:p>
            <a:pPr>
              <a:buNone/>
            </a:pPr>
            <a:r>
              <a:rPr lang="en-US" sz="1800" b="1" dirty="0" smtClean="0"/>
              <a:t>Encoding</a:t>
            </a:r>
          </a:p>
          <a:p>
            <a:pPr>
              <a:buFont typeface="Wingdings" pitchFamily="2" charset="2"/>
              <a:buChar char="Ø"/>
            </a:pPr>
            <a:r>
              <a:rPr lang="en-US" sz="1800" dirty="0" smtClean="0"/>
              <a:t>Machine learning models require all input and output variables to be numeric.</a:t>
            </a:r>
          </a:p>
          <a:p>
            <a:pPr>
              <a:buFont typeface="Wingdings" pitchFamily="2" charset="2"/>
              <a:buChar char="Ø"/>
            </a:pPr>
            <a:r>
              <a:rPr lang="en-US" sz="1800" dirty="0" smtClean="0"/>
              <a:t>This means that if your data contains categorical data, you must encode it to numbers before you can fit and evaluate a model.</a:t>
            </a:r>
          </a:p>
          <a:p>
            <a:pPr>
              <a:buFont typeface="Wingdings" pitchFamily="2" charset="2"/>
              <a:buChar char="Ø"/>
            </a:pPr>
            <a:r>
              <a:rPr lang="en-US" sz="1800" dirty="0" smtClean="0"/>
              <a:t>For example in our dataset, whether a person is suffering from hypertension is given as yes or no labels. We encode them to 1 and 0 respectively.</a:t>
            </a:r>
          </a:p>
        </p:txBody>
      </p:sp>
      <p:sp>
        <p:nvSpPr>
          <p:cNvPr id="4" name="Title 3"/>
          <p:cNvSpPr>
            <a:spLocks noGrp="1"/>
          </p:cNvSpPr>
          <p:nvPr>
            <p:ph type="title"/>
          </p:nvPr>
        </p:nvSpPr>
        <p:spPr>
          <a:xfrm>
            <a:off x="457200" y="274638"/>
            <a:ext cx="7467600" cy="582594"/>
          </a:xfrm>
        </p:spPr>
        <p:txBody>
          <a:bodyPr/>
          <a:lstStyle/>
          <a:p>
            <a:r>
              <a:rPr lang="en-US" dirty="0" smtClean="0"/>
              <a:t>Filling Missing Values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pPr algn="l"/>
            <a:r>
              <a:rPr lang="en-US" sz="2700" dirty="0" smtClean="0"/>
              <a:t>Handling Mistyped and null values</a:t>
            </a:r>
            <a:endParaRPr lang="en-US" sz="2700" dirty="0"/>
          </a:p>
        </p:txBody>
      </p:sp>
      <p:pic>
        <p:nvPicPr>
          <p:cNvPr id="4" name="Picture 2"/>
          <p:cNvPicPr>
            <a:picLocks noGrp="1" noChangeAspect="1" noChangeArrowheads="1"/>
          </p:cNvPicPr>
          <p:nvPr>
            <p:ph sz="quarter" idx="1"/>
          </p:nvPr>
        </p:nvPicPr>
        <p:blipFill>
          <a:blip r:embed="rId2"/>
          <a:srcRect/>
          <a:stretch>
            <a:fillRect/>
          </a:stretch>
        </p:blipFill>
        <p:spPr bwMode="auto">
          <a:xfrm>
            <a:off x="357158" y="3500438"/>
            <a:ext cx="5829300" cy="2194560"/>
          </a:xfrm>
          <a:prstGeom prst="rect">
            <a:avLst/>
          </a:prstGeom>
          <a:noFill/>
          <a:ln w="9525">
            <a:noFill/>
            <a:miter lim="800000"/>
            <a:headEnd/>
            <a:tailEnd/>
          </a:ln>
          <a:effectLst/>
        </p:spPr>
      </p:pic>
      <p:pic>
        <p:nvPicPr>
          <p:cNvPr id="5" name="Picture 7"/>
          <p:cNvPicPr>
            <a:picLocks noChangeAspect="1" noChangeArrowheads="1"/>
          </p:cNvPicPr>
          <p:nvPr/>
        </p:nvPicPr>
        <p:blipFill>
          <a:blip r:embed="rId3"/>
          <a:srcRect/>
          <a:stretch>
            <a:fillRect/>
          </a:stretch>
        </p:blipFill>
        <p:spPr bwMode="auto">
          <a:xfrm>
            <a:off x="357158" y="928670"/>
            <a:ext cx="5048250" cy="2324100"/>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428596" y="6000768"/>
            <a:ext cx="4324350" cy="666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sz="quarter" idx="1"/>
          </p:nvPr>
        </p:nvPicPr>
        <p:blipFill>
          <a:blip r:embed="rId2"/>
          <a:srcRect/>
          <a:stretch>
            <a:fillRect/>
          </a:stretch>
        </p:blipFill>
        <p:spPr bwMode="auto">
          <a:xfrm>
            <a:off x="928662" y="1357298"/>
            <a:ext cx="2428892" cy="5000660"/>
          </a:xfrm>
          <a:prstGeom prst="rect">
            <a:avLst/>
          </a:prstGeom>
          <a:noFill/>
          <a:ln w="9525">
            <a:noFill/>
            <a:miter lim="800000"/>
            <a:headEnd/>
            <a:tailEnd/>
          </a:ln>
          <a:effectLst/>
        </p:spPr>
      </p:pic>
      <p:sp>
        <p:nvSpPr>
          <p:cNvPr id="5" name="Rectangle 4"/>
          <p:cNvSpPr/>
          <p:nvPr/>
        </p:nvSpPr>
        <p:spPr>
          <a:xfrm>
            <a:off x="571472" y="500042"/>
            <a:ext cx="8001056" cy="369332"/>
          </a:xfrm>
          <a:prstGeom prst="rect">
            <a:avLst/>
          </a:prstGeom>
        </p:spPr>
        <p:txBody>
          <a:bodyPr wrap="square">
            <a:spAutoFit/>
          </a:bodyPr>
          <a:lstStyle/>
          <a:p>
            <a:r>
              <a:rPr lang="en-US" dirty="0" smtClean="0"/>
              <a:t>After filling the null values, there 0 null values in every feature of the dataset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pPr algn="l"/>
            <a:r>
              <a:rPr lang="en-US" dirty="0" smtClean="0"/>
              <a:t>Data Visualization</a:t>
            </a:r>
            <a:endParaRPr lang="en-US" dirty="0"/>
          </a:p>
        </p:txBody>
      </p:sp>
      <p:sp>
        <p:nvSpPr>
          <p:cNvPr id="4" name="Rectangle 3"/>
          <p:cNvSpPr/>
          <p:nvPr/>
        </p:nvSpPr>
        <p:spPr>
          <a:xfrm>
            <a:off x="214282" y="857232"/>
            <a:ext cx="8643998" cy="1477328"/>
          </a:xfrm>
          <a:prstGeom prst="rect">
            <a:avLst/>
          </a:prstGeom>
        </p:spPr>
        <p:txBody>
          <a:bodyPr wrap="square">
            <a:spAutoFit/>
          </a:bodyPr>
          <a:lstStyle/>
          <a:p>
            <a:pPr fontAlgn="base">
              <a:buClr>
                <a:schemeClr val="accent1"/>
              </a:buClr>
              <a:buFont typeface="Wingdings" pitchFamily="2" charset="2"/>
              <a:buChar char="Ø"/>
            </a:pPr>
            <a:r>
              <a:rPr lang="en-US" dirty="0" smtClean="0"/>
              <a:t>Visualization plays a key role in identifying key features to build our model. </a:t>
            </a:r>
          </a:p>
          <a:p>
            <a:pPr fontAlgn="base">
              <a:buClr>
                <a:schemeClr val="accent1"/>
              </a:buClr>
              <a:buFont typeface="Wingdings" pitchFamily="2" charset="2"/>
              <a:buChar char="Ø"/>
            </a:pPr>
            <a:r>
              <a:rPr lang="en-US" dirty="0" smtClean="0"/>
              <a:t>With the help of visualization, we can see how the data look like and what kind of correlation is held by the attributes of the data.</a:t>
            </a:r>
          </a:p>
          <a:p>
            <a:pPr fontAlgn="base">
              <a:buClr>
                <a:schemeClr val="accent1"/>
              </a:buClr>
              <a:buFont typeface="Wingdings" pitchFamily="2" charset="2"/>
              <a:buChar char="Ø"/>
            </a:pPr>
            <a:r>
              <a:rPr lang="en-US" dirty="0" smtClean="0"/>
              <a:t> Different methods are used for data visualization which include count plot, density plot, heap maps.</a:t>
            </a:r>
          </a:p>
        </p:txBody>
      </p:sp>
      <p:sp>
        <p:nvSpPr>
          <p:cNvPr id="9" name="TextBox 8"/>
          <p:cNvSpPr txBox="1"/>
          <p:nvPr/>
        </p:nvSpPr>
        <p:spPr>
          <a:xfrm>
            <a:off x="357158" y="2428868"/>
            <a:ext cx="3143272" cy="369332"/>
          </a:xfrm>
          <a:prstGeom prst="rect">
            <a:avLst/>
          </a:prstGeom>
          <a:noFill/>
        </p:spPr>
        <p:txBody>
          <a:bodyPr wrap="square" rtlCol="0">
            <a:spAutoFit/>
          </a:bodyPr>
          <a:lstStyle/>
          <a:p>
            <a:r>
              <a:rPr lang="en-US" b="1" u="sng" dirty="0" smtClean="0"/>
              <a:t>Seaborn Distplot</a:t>
            </a:r>
            <a:endParaRPr lang="en-US" b="1" u="sng" dirty="0"/>
          </a:p>
        </p:txBody>
      </p:sp>
      <p:sp>
        <p:nvSpPr>
          <p:cNvPr id="11" name="TextBox 10"/>
          <p:cNvSpPr txBox="1"/>
          <p:nvPr/>
        </p:nvSpPr>
        <p:spPr>
          <a:xfrm>
            <a:off x="428596" y="4357694"/>
            <a:ext cx="1785950" cy="369332"/>
          </a:xfrm>
          <a:prstGeom prst="rect">
            <a:avLst/>
          </a:prstGeom>
          <a:noFill/>
        </p:spPr>
        <p:txBody>
          <a:bodyPr wrap="square" rtlCol="0">
            <a:spAutoFit/>
          </a:bodyPr>
          <a:lstStyle/>
          <a:p>
            <a:r>
              <a:rPr lang="en-US" b="1" u="sng" dirty="0" smtClean="0"/>
              <a:t>Count Plot</a:t>
            </a:r>
            <a:endParaRPr lang="en-US" b="1" u="sng" dirty="0"/>
          </a:p>
        </p:txBody>
      </p:sp>
      <p:sp>
        <p:nvSpPr>
          <p:cNvPr id="8" name="Rectangle 7"/>
          <p:cNvSpPr/>
          <p:nvPr/>
        </p:nvSpPr>
        <p:spPr>
          <a:xfrm>
            <a:off x="285720" y="2857496"/>
            <a:ext cx="8215370" cy="1477328"/>
          </a:xfrm>
          <a:prstGeom prst="rect">
            <a:avLst/>
          </a:prstGeom>
        </p:spPr>
        <p:txBody>
          <a:bodyPr wrap="square">
            <a:spAutoFit/>
          </a:bodyPr>
          <a:lstStyle/>
          <a:p>
            <a:pPr fontAlgn="base"/>
            <a:r>
              <a:rPr lang="en-US" dirty="0" smtClean="0"/>
              <a:t>A </a:t>
            </a:r>
            <a:r>
              <a:rPr lang="en-US" b="1" dirty="0" smtClean="0"/>
              <a:t>Distplot </a:t>
            </a:r>
            <a:r>
              <a:rPr lang="en-US" dirty="0" smtClean="0"/>
              <a:t>or distribution plot, depicts the variation in the data distribution. Seaborn Distplot represents the overall distribution of continuous data variables. The Seaborn module along with the </a:t>
            </a:r>
            <a:r>
              <a:rPr lang="en-US" dirty="0" err="1" smtClean="0"/>
              <a:t>Matplotlib</a:t>
            </a:r>
            <a:r>
              <a:rPr lang="en-US" dirty="0" smtClean="0"/>
              <a:t> module is used to depict the </a:t>
            </a:r>
            <a:r>
              <a:rPr lang="en-US" dirty="0" err="1" smtClean="0"/>
              <a:t>distplot</a:t>
            </a:r>
            <a:r>
              <a:rPr lang="en-US" dirty="0" smtClean="0"/>
              <a:t> with different variations in it. The Distplot depicts the data by a histogram and a line in combination to it.</a:t>
            </a:r>
            <a:endParaRPr lang="en-US" dirty="0"/>
          </a:p>
        </p:txBody>
      </p:sp>
      <p:sp>
        <p:nvSpPr>
          <p:cNvPr id="12" name="Rectangle 11"/>
          <p:cNvSpPr/>
          <p:nvPr/>
        </p:nvSpPr>
        <p:spPr>
          <a:xfrm>
            <a:off x="357158" y="4786322"/>
            <a:ext cx="7358114" cy="1754326"/>
          </a:xfrm>
          <a:prstGeom prst="rect">
            <a:avLst/>
          </a:prstGeom>
        </p:spPr>
        <p:txBody>
          <a:bodyPr wrap="square">
            <a:spAutoFit/>
          </a:bodyPr>
          <a:lstStyle/>
          <a:p>
            <a:pPr fontAlgn="base"/>
            <a:r>
              <a:rPr lang="en-US" dirty="0" err="1" smtClean="0"/>
              <a:t>seaborn.countplot</a:t>
            </a:r>
            <a:r>
              <a:rPr lang="en-US" dirty="0" smtClean="0"/>
              <a:t>() method is used to Show the counts of observations in each categorical bin using bars. A count plot can be thought of as a histogram across a categorical, instead of quantitative, variable. The basic API and options are identical to those for </a:t>
            </a:r>
            <a:r>
              <a:rPr lang="en-US" b="1" dirty="0" err="1" smtClean="0"/>
              <a:t>barplot</a:t>
            </a:r>
            <a:r>
              <a:rPr lang="en-US" b="1" dirty="0" smtClean="0"/>
              <a:t>()</a:t>
            </a:r>
            <a:r>
              <a:rPr lang="en-US" dirty="0" smtClean="0"/>
              <a:t>, so you can compare counts across nested variables.</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lh5.googleusercontent.com/DHrsFWLtjVdEVRYR9MiFMKY9uI_5vyh1GIUfQ2Fd4BpONS68TDXtcNE2etqaCTlsxncYtirvu7_AkNIHzfSJ0VTj28-mapwG26aaKXNjI9OPFk0JzuTJxy5x1P2IbvEMobDV3UqO"/>
          <p:cNvPicPr>
            <a:picLocks noGrp="1" noChangeAspect="1" noChangeArrowheads="1"/>
          </p:cNvPicPr>
          <p:nvPr>
            <p:ph sz="quarter" idx="1"/>
          </p:nvPr>
        </p:nvPicPr>
        <p:blipFill>
          <a:blip r:embed="rId2"/>
          <a:srcRect/>
          <a:stretch>
            <a:fillRect/>
          </a:stretch>
        </p:blipFill>
        <p:spPr bwMode="auto">
          <a:xfrm>
            <a:off x="428596" y="2857496"/>
            <a:ext cx="6499860" cy="1478280"/>
          </a:xfrm>
          <a:prstGeom prst="rect">
            <a:avLst/>
          </a:prstGeom>
          <a:noFill/>
        </p:spPr>
      </p:pic>
      <p:sp>
        <p:nvSpPr>
          <p:cNvPr id="6" name="Rectangle 5"/>
          <p:cNvSpPr/>
          <p:nvPr/>
        </p:nvSpPr>
        <p:spPr>
          <a:xfrm>
            <a:off x="428596" y="357166"/>
            <a:ext cx="8143932" cy="2031325"/>
          </a:xfrm>
          <a:prstGeom prst="rect">
            <a:avLst/>
          </a:prstGeom>
        </p:spPr>
        <p:txBody>
          <a:bodyPr wrap="square">
            <a:spAutoFit/>
          </a:bodyPr>
          <a:lstStyle/>
          <a:p>
            <a:pPr fontAlgn="base"/>
            <a:r>
              <a:rPr lang="en-US" b="1" u="sng" dirty="0" smtClean="0"/>
              <a:t>Heat map</a:t>
            </a:r>
          </a:p>
          <a:p>
            <a:pPr fontAlgn="base"/>
            <a:r>
              <a:rPr lang="en-US" dirty="0" smtClean="0"/>
              <a:t>Heat map is defined as a graphical representation of data using colors to visualize the value of the matrix. In this, to represent more common values or higher activities brighter colors basically reddish colors are used and to represent less common or activity values, darker colors are preferred. Heat map is also defined by the name of the shading matrix. Heat maps in Seaborn can be plotted by using the seaborn.heatmap() function.</a:t>
            </a:r>
            <a:endParaRPr lang="en-US" dirty="0"/>
          </a:p>
        </p:txBody>
      </p:sp>
      <p:sp>
        <p:nvSpPr>
          <p:cNvPr id="7" name="TextBox 6"/>
          <p:cNvSpPr txBox="1"/>
          <p:nvPr/>
        </p:nvSpPr>
        <p:spPr>
          <a:xfrm>
            <a:off x="642910" y="2500306"/>
            <a:ext cx="2239716" cy="369332"/>
          </a:xfrm>
          <a:prstGeom prst="rect">
            <a:avLst/>
          </a:prstGeom>
          <a:noFill/>
        </p:spPr>
        <p:txBody>
          <a:bodyPr wrap="none" rtlCol="0">
            <a:spAutoFit/>
          </a:bodyPr>
          <a:lstStyle/>
          <a:p>
            <a:r>
              <a:rPr lang="en-US" b="1" dirty="0" smtClean="0"/>
              <a:t>Code for Distplot</a:t>
            </a:r>
            <a:endParaRPr lang="en-US" b="1" dirty="0"/>
          </a:p>
        </p:txBody>
      </p:sp>
      <p:pic>
        <p:nvPicPr>
          <p:cNvPr id="8" name="Picture 3"/>
          <p:cNvPicPr>
            <a:picLocks noChangeAspect="1" noChangeArrowheads="1"/>
          </p:cNvPicPr>
          <p:nvPr/>
        </p:nvPicPr>
        <p:blipFill>
          <a:blip r:embed="rId3"/>
          <a:srcRect/>
          <a:stretch>
            <a:fillRect/>
          </a:stretch>
        </p:blipFill>
        <p:spPr bwMode="auto">
          <a:xfrm>
            <a:off x="2571736" y="4500546"/>
            <a:ext cx="2619370" cy="2357454"/>
          </a:xfrm>
          <a:prstGeom prst="rect">
            <a:avLst/>
          </a:prstGeom>
          <a:noFill/>
          <a:ln w="9525">
            <a:noFill/>
            <a:miter lim="800000"/>
            <a:headEnd/>
            <a:tailEnd/>
          </a:ln>
          <a:effectLst/>
        </p:spPr>
      </p:pic>
      <p:sp>
        <p:nvSpPr>
          <p:cNvPr id="9" name="TextBox 8"/>
          <p:cNvSpPr txBox="1"/>
          <p:nvPr/>
        </p:nvSpPr>
        <p:spPr>
          <a:xfrm>
            <a:off x="642910" y="4429132"/>
            <a:ext cx="1043876" cy="369332"/>
          </a:xfrm>
          <a:prstGeom prst="rect">
            <a:avLst/>
          </a:prstGeom>
          <a:noFill/>
        </p:spPr>
        <p:txBody>
          <a:bodyPr wrap="none" rtlCol="0">
            <a:spAutoFit/>
          </a:bodyPr>
          <a:lstStyle/>
          <a:p>
            <a:r>
              <a:rPr lang="en-US" b="1" dirty="0" smtClean="0"/>
              <a:t>Output</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sz="quarter" idx="1"/>
          </p:nvPr>
        </p:nvPicPr>
        <p:blipFill>
          <a:blip r:embed="rId2"/>
          <a:srcRect/>
          <a:stretch>
            <a:fillRect/>
          </a:stretch>
        </p:blipFill>
        <p:spPr bwMode="auto">
          <a:xfrm>
            <a:off x="142844" y="3929066"/>
            <a:ext cx="2918460" cy="2232660"/>
          </a:xfrm>
          <a:prstGeom prst="rect">
            <a:avLst/>
          </a:prstGeom>
          <a:noFill/>
          <a:ln w="9525">
            <a:noFill/>
            <a:miter lim="800000"/>
            <a:headEnd/>
            <a:tailEnd/>
          </a:ln>
          <a:effectLst/>
        </p:spPr>
      </p:pic>
      <p:sp>
        <p:nvSpPr>
          <p:cNvPr id="6" name="TextBox 5"/>
          <p:cNvSpPr txBox="1"/>
          <p:nvPr/>
        </p:nvSpPr>
        <p:spPr>
          <a:xfrm>
            <a:off x="428596" y="1500174"/>
            <a:ext cx="2571538" cy="369332"/>
          </a:xfrm>
          <a:prstGeom prst="rect">
            <a:avLst/>
          </a:prstGeom>
          <a:noFill/>
        </p:spPr>
        <p:txBody>
          <a:bodyPr wrap="none" rtlCol="0">
            <a:spAutoFit/>
          </a:bodyPr>
          <a:lstStyle/>
          <a:p>
            <a:r>
              <a:rPr lang="en-US" b="1" dirty="0" smtClean="0"/>
              <a:t>Code for Count Plot</a:t>
            </a:r>
            <a:endParaRPr lang="en-US" b="1" dirty="0"/>
          </a:p>
        </p:txBody>
      </p:sp>
      <p:pic>
        <p:nvPicPr>
          <p:cNvPr id="7" name="Picture 6"/>
          <p:cNvPicPr>
            <a:picLocks noChangeAspect="1" noChangeArrowheads="1"/>
          </p:cNvPicPr>
          <p:nvPr/>
        </p:nvPicPr>
        <p:blipFill>
          <a:blip r:embed="rId3"/>
          <a:srcRect/>
          <a:stretch>
            <a:fillRect/>
          </a:stretch>
        </p:blipFill>
        <p:spPr bwMode="auto">
          <a:xfrm>
            <a:off x="357158" y="1928802"/>
            <a:ext cx="7105650" cy="1500198"/>
          </a:xfrm>
          <a:prstGeom prst="rect">
            <a:avLst/>
          </a:prstGeom>
          <a:noFill/>
          <a:ln w="9525">
            <a:noFill/>
            <a:miter lim="800000"/>
            <a:headEnd/>
            <a:tailEnd/>
          </a:ln>
          <a:effectLst/>
        </p:spPr>
      </p:pic>
      <p:sp>
        <p:nvSpPr>
          <p:cNvPr id="10" name="TextBox 9"/>
          <p:cNvSpPr txBox="1"/>
          <p:nvPr/>
        </p:nvSpPr>
        <p:spPr>
          <a:xfrm>
            <a:off x="428596" y="3429000"/>
            <a:ext cx="1043876" cy="369332"/>
          </a:xfrm>
          <a:prstGeom prst="rect">
            <a:avLst/>
          </a:prstGeom>
          <a:noFill/>
        </p:spPr>
        <p:txBody>
          <a:bodyPr wrap="none" rtlCol="0">
            <a:spAutoFit/>
          </a:bodyPr>
          <a:lstStyle/>
          <a:p>
            <a:r>
              <a:rPr lang="en-US" b="1" dirty="0" smtClean="0"/>
              <a:t>Output</a:t>
            </a:r>
            <a:endParaRPr lang="en-US" b="1" dirty="0"/>
          </a:p>
        </p:txBody>
      </p:sp>
      <p:sp>
        <p:nvSpPr>
          <p:cNvPr id="11" name="Rectangle 10"/>
          <p:cNvSpPr/>
          <p:nvPr/>
        </p:nvSpPr>
        <p:spPr>
          <a:xfrm>
            <a:off x="500034" y="214290"/>
            <a:ext cx="8143932" cy="1754326"/>
          </a:xfrm>
          <a:prstGeom prst="rect">
            <a:avLst/>
          </a:prstGeom>
        </p:spPr>
        <p:txBody>
          <a:bodyPr wrap="square">
            <a:spAutoFit/>
          </a:bodyPr>
          <a:lstStyle/>
          <a:p>
            <a:pPr algn="just"/>
            <a:r>
              <a:rPr lang="en-US" dirty="0" smtClean="0"/>
              <a:t>The above image represent the </a:t>
            </a:r>
            <a:r>
              <a:rPr lang="en-US" dirty="0" err="1" smtClean="0"/>
              <a:t>distplot</a:t>
            </a:r>
            <a:r>
              <a:rPr lang="en-US" dirty="0" smtClean="0"/>
              <a:t> for age in which, The length of the bar represent the count, The height of the line represents the density for that numerical value, The legend represents the percentage of missing values of that particular column.</a:t>
            </a:r>
          </a:p>
          <a:p>
            <a:r>
              <a:rPr lang="en-US" dirty="0" smtClean="0"/>
              <a:t/>
            </a:r>
            <a:br>
              <a:rPr lang="en-US" dirty="0" smtClean="0"/>
            </a:br>
            <a:endParaRPr lang="en-US" dirty="0"/>
          </a:p>
        </p:txBody>
      </p:sp>
      <p:sp>
        <p:nvSpPr>
          <p:cNvPr id="12" name="Rectangle 11"/>
          <p:cNvSpPr/>
          <p:nvPr/>
        </p:nvSpPr>
        <p:spPr>
          <a:xfrm>
            <a:off x="3214678" y="3929066"/>
            <a:ext cx="5357850" cy="2308324"/>
          </a:xfrm>
          <a:prstGeom prst="rect">
            <a:avLst/>
          </a:prstGeom>
        </p:spPr>
        <p:txBody>
          <a:bodyPr wrap="square">
            <a:spAutoFit/>
          </a:bodyPr>
          <a:lstStyle/>
          <a:p>
            <a:r>
              <a:rPr lang="en-US" dirty="0" smtClean="0"/>
              <a:t>The image represent the </a:t>
            </a:r>
            <a:r>
              <a:rPr lang="en-US" dirty="0" err="1" smtClean="0"/>
              <a:t>countplot</a:t>
            </a:r>
            <a:r>
              <a:rPr lang="en-US" dirty="0" smtClean="0"/>
              <a:t> for red blood cells in which, The length of the bar represent the count, X-axis represents the variables in that column, The legend represents the percentage of missing values of that particular column.</a:t>
            </a:r>
          </a:p>
          <a:p>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dirty="0" smtClean="0"/>
              <a:t>Data Augmentation</a:t>
            </a:r>
            <a:endParaRPr lang="en-US" dirty="0"/>
          </a:p>
        </p:txBody>
      </p:sp>
      <p:sp>
        <p:nvSpPr>
          <p:cNvPr id="4" name="Rectangle 3"/>
          <p:cNvSpPr/>
          <p:nvPr/>
        </p:nvSpPr>
        <p:spPr>
          <a:xfrm>
            <a:off x="285720" y="1071546"/>
            <a:ext cx="8215370" cy="4801314"/>
          </a:xfrm>
          <a:prstGeom prst="rect">
            <a:avLst/>
          </a:prstGeom>
        </p:spPr>
        <p:txBody>
          <a:bodyPr wrap="square">
            <a:spAutoFit/>
          </a:bodyPr>
          <a:lstStyle/>
          <a:p>
            <a:r>
              <a:rPr lang="en-US" dirty="0" smtClean="0"/>
              <a:t>Data augmentation is a technique used to increase the amount of data by adding slightly modified copies of already existing data or newly created synthetic data from existing data. It acts as a regularizer and helps reduce </a:t>
            </a:r>
            <a:r>
              <a:rPr lang="en-US" dirty="0" err="1" smtClean="0"/>
              <a:t>overfitting</a:t>
            </a:r>
            <a:r>
              <a:rPr lang="en-US" dirty="0" smtClean="0"/>
              <a:t> when training a machine learning model. It is closely related to oversampling in data analysis.</a:t>
            </a:r>
          </a:p>
          <a:p>
            <a:r>
              <a:rPr lang="en-US" b="1" dirty="0" smtClean="0"/>
              <a:t>Steps Involved:</a:t>
            </a:r>
            <a:endParaRPr lang="en-US" dirty="0" smtClean="0"/>
          </a:p>
          <a:p>
            <a:pPr algn="just" fontAlgn="base">
              <a:buClr>
                <a:schemeClr val="accent1"/>
              </a:buClr>
              <a:buFont typeface="Wingdings" pitchFamily="2" charset="2"/>
              <a:buChar char="Ø"/>
            </a:pPr>
            <a:r>
              <a:rPr lang="en-US" dirty="0" smtClean="0"/>
              <a:t>First, we read the dataset in the form of </a:t>
            </a:r>
            <a:r>
              <a:rPr lang="en-US" dirty="0" err="1" smtClean="0"/>
              <a:t>exce</a:t>
            </a:r>
            <a:r>
              <a:rPr lang="en-US" dirty="0" smtClean="0"/>
              <a:t>.</a:t>
            </a:r>
          </a:p>
          <a:p>
            <a:pPr algn="just" fontAlgn="base">
              <a:buClr>
                <a:schemeClr val="accent1"/>
              </a:buClr>
              <a:buFont typeface="Wingdings" pitchFamily="2" charset="2"/>
              <a:buChar char="Ø"/>
            </a:pPr>
            <a:r>
              <a:rPr lang="en-US" dirty="0" smtClean="0"/>
              <a:t>We will separate the columns, in their respective variables.</a:t>
            </a:r>
          </a:p>
          <a:p>
            <a:pPr algn="just" fontAlgn="base">
              <a:buClr>
                <a:schemeClr val="accent1"/>
              </a:buClr>
              <a:buFont typeface="Wingdings" pitchFamily="2" charset="2"/>
              <a:buChar char="Ø"/>
            </a:pPr>
            <a:r>
              <a:rPr lang="en-US" dirty="0" smtClean="0"/>
              <a:t>Later we will find the Standard Deviation for every column and store it into another variable.</a:t>
            </a:r>
          </a:p>
          <a:p>
            <a:pPr algn="just" fontAlgn="base">
              <a:buClr>
                <a:schemeClr val="accent1"/>
              </a:buClr>
              <a:buFont typeface="Wingdings" pitchFamily="2" charset="2"/>
              <a:buChar char="Ø"/>
            </a:pPr>
            <a:r>
              <a:rPr lang="en-US" dirty="0" smtClean="0"/>
              <a:t>We will consider an empty list, and we add the existing rows into the list, by considering a dictionary in which column name is key and data is considered as value.</a:t>
            </a:r>
          </a:p>
          <a:p>
            <a:pPr algn="just" fontAlgn="base">
              <a:buClr>
                <a:schemeClr val="accent1"/>
              </a:buClr>
              <a:buFont typeface="Wingdings" pitchFamily="2" charset="2"/>
              <a:buChar char="Ø"/>
            </a:pPr>
            <a:r>
              <a:rPr lang="en-US" dirty="0" smtClean="0"/>
              <a:t>Later, we will add the new rows with random values in the range of standard deviation of the columns using random() function in </a:t>
            </a:r>
            <a:r>
              <a:rPr lang="en-US" dirty="0" err="1" smtClean="0"/>
              <a:t>numpy</a:t>
            </a:r>
            <a:r>
              <a:rPr lang="en-US" dirty="0" smtClean="0"/>
              <a:t>.</a:t>
            </a:r>
          </a:p>
          <a:p>
            <a:pPr algn="just" fontAlgn="base">
              <a:buClr>
                <a:schemeClr val="accent1"/>
              </a:buClr>
              <a:buFont typeface="Wingdings" pitchFamily="2" charset="2"/>
              <a:buChar char="Ø"/>
            </a:pPr>
            <a:r>
              <a:rPr lang="en-US" dirty="0" smtClean="0"/>
              <a:t>Finally we will convert the list into a </a:t>
            </a:r>
            <a:r>
              <a:rPr lang="en-US" dirty="0" err="1" smtClean="0"/>
              <a:t>dataframe</a:t>
            </a:r>
            <a:r>
              <a:rPr lang="en-US" dirty="0" smtClean="0"/>
              <a:t> and it is converted into a csv file.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r>
              <a:rPr lang="en-US" dirty="0" smtClean="0"/>
              <a:t>Data Augmentation</a:t>
            </a:r>
            <a:endParaRPr lang="en-US" dirty="0"/>
          </a:p>
        </p:txBody>
      </p:sp>
      <p:pic>
        <p:nvPicPr>
          <p:cNvPr id="35842" name="Picture 2" descr="https://lh4.googleusercontent.com/K3N2cXResAC-IzJSEjJUq31wAbdQs6XdcbEep-olzT2vqK5Oc13XMTjaZ3e6LI0M7T75pWy2HUyZCudf8J8B8KSw9v1FnwuJFwyR4t0T49DXUsLqgwU7uxZdbnvkrYQJe4ce1Ywf"/>
          <p:cNvPicPr>
            <a:picLocks noChangeAspect="1" noChangeArrowheads="1"/>
          </p:cNvPicPr>
          <p:nvPr/>
        </p:nvPicPr>
        <p:blipFill>
          <a:blip r:embed="rId2"/>
          <a:srcRect/>
          <a:stretch>
            <a:fillRect/>
          </a:stretch>
        </p:blipFill>
        <p:spPr bwMode="auto">
          <a:xfrm>
            <a:off x="571472" y="1643050"/>
            <a:ext cx="7643866" cy="481012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pPr marL="274320" lvl="0" indent="-274320">
              <a:spcBef>
                <a:spcPts val="0"/>
              </a:spcBef>
              <a:buSzPts val="1900"/>
              <a:buFont typeface="Wingdings" pitchFamily="2" charset="2"/>
              <a:buChar char="Ø"/>
            </a:pPr>
            <a:r>
              <a:rPr lang="en-US" dirty="0" smtClean="0"/>
              <a:t>Chronic Kidney Disease is a type of kidney disease due to which kidney functionality decreased over a period of months or years.</a:t>
            </a:r>
          </a:p>
          <a:p>
            <a:pPr marL="274320" lvl="0" indent="-274320">
              <a:spcBef>
                <a:spcPts val="400"/>
              </a:spcBef>
              <a:buSzPts val="1900"/>
              <a:buFont typeface="Wingdings" pitchFamily="2" charset="2"/>
              <a:buChar char="Ø"/>
            </a:pPr>
            <a:r>
              <a:rPr lang="en-US" dirty="0" smtClean="0"/>
              <a:t>Currently, there are many people in the world suffering from chronic kidney diseases worldwide. Due to the several risk factors like food, environment and living standards many people get diseases suddenly. </a:t>
            </a:r>
          </a:p>
          <a:p>
            <a:pPr marL="274320" lvl="0" indent="-274320">
              <a:spcBef>
                <a:spcPts val="400"/>
              </a:spcBef>
              <a:buSzPts val="1900"/>
              <a:buFont typeface="Wingdings" pitchFamily="2" charset="2"/>
              <a:buChar char="Ø"/>
            </a:pPr>
            <a:r>
              <a:rPr lang="en-US" dirty="0" smtClean="0"/>
              <a:t>Diagnosing of chronic kidney diseases is generally invasive, costly, time-consuming and often risky. </a:t>
            </a:r>
          </a:p>
          <a:p>
            <a:pPr marL="274320" lvl="0" indent="-274320">
              <a:spcBef>
                <a:spcPts val="400"/>
              </a:spcBef>
              <a:buSzPts val="1900"/>
              <a:buFont typeface="Wingdings" pitchFamily="2" charset="2"/>
              <a:buChar char="Ø"/>
            </a:pPr>
            <a:r>
              <a:rPr lang="en-US" dirty="0" smtClean="0"/>
              <a:t>Therefore, the early detection of the disease remains important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lh3.googleusercontent.com/UFbcdOF9eGOjemsecaAowaXmENpY5ae4VbQMWq6xcunnLC-xcZUdHlF2qVLZGfhmZPJa9LcYjxUjGvflWKsm1NtaU355A-TjOvOw71G89XcE0Yt3yVyMAdrC3zec5sDWJ4MzkBkq"/>
          <p:cNvPicPr>
            <a:picLocks noChangeAspect="1" noChangeArrowheads="1"/>
          </p:cNvPicPr>
          <p:nvPr/>
        </p:nvPicPr>
        <p:blipFill>
          <a:blip r:embed="rId2"/>
          <a:srcRect/>
          <a:stretch>
            <a:fillRect/>
          </a:stretch>
        </p:blipFill>
        <p:spPr bwMode="auto">
          <a:xfrm>
            <a:off x="714348" y="785794"/>
            <a:ext cx="7786742" cy="561975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dirty="0" smtClean="0"/>
              <a:t>Feature Selection</a:t>
            </a:r>
            <a:endParaRPr lang="en-US" dirty="0"/>
          </a:p>
        </p:txBody>
      </p:sp>
      <p:sp>
        <p:nvSpPr>
          <p:cNvPr id="3" name="Content Placeholder 2"/>
          <p:cNvSpPr>
            <a:spLocks noGrp="1"/>
          </p:cNvSpPr>
          <p:nvPr>
            <p:ph sz="quarter" idx="1"/>
          </p:nvPr>
        </p:nvSpPr>
        <p:spPr>
          <a:xfrm>
            <a:off x="428596" y="857233"/>
            <a:ext cx="8229600" cy="1357322"/>
          </a:xfrm>
        </p:spPr>
        <p:txBody>
          <a:bodyPr>
            <a:normAutofit fontScale="92500" lnSpcReduction="20000"/>
          </a:bodyPr>
          <a:lstStyle/>
          <a:p>
            <a:r>
              <a:rPr lang="en-US" dirty="0" smtClean="0"/>
              <a:t>It is the process of reducing the number of input variables when developing a predictive model.</a:t>
            </a:r>
          </a:p>
          <a:p>
            <a:r>
              <a:rPr lang="en-US" dirty="0" smtClean="0"/>
              <a:t>Here we used Correlation heat map and one of the wrapper methods (Forward Feature Selection) techniques.</a:t>
            </a:r>
          </a:p>
        </p:txBody>
      </p:sp>
      <p:pic>
        <p:nvPicPr>
          <p:cNvPr id="37890" name="Picture 2" descr="https://lh5.googleusercontent.com/4P06JeROc55suD0cG-KqSUZquqEo-f1aO75V5Wrx3ArxvYQrvSjPEEXkhX6UBXJBo3uuJKFpbISwOqYiDMA4qVhQ_zhaTi-tm6uEdU5gw69B3PQTlN_6rHxoOfJjg1hYOT9b0AyV"/>
          <p:cNvPicPr>
            <a:picLocks noChangeAspect="1" noChangeArrowheads="1"/>
          </p:cNvPicPr>
          <p:nvPr/>
        </p:nvPicPr>
        <p:blipFill>
          <a:blip r:embed="rId2"/>
          <a:srcRect/>
          <a:stretch>
            <a:fillRect/>
          </a:stretch>
        </p:blipFill>
        <p:spPr bwMode="auto">
          <a:xfrm>
            <a:off x="857224" y="2714620"/>
            <a:ext cx="6858048" cy="3952876"/>
          </a:xfrm>
          <a:prstGeom prst="rect">
            <a:avLst/>
          </a:prstGeom>
          <a:noFill/>
        </p:spPr>
      </p:pic>
      <p:sp>
        <p:nvSpPr>
          <p:cNvPr id="5" name="TextBox 4"/>
          <p:cNvSpPr txBox="1"/>
          <p:nvPr/>
        </p:nvSpPr>
        <p:spPr>
          <a:xfrm>
            <a:off x="857224" y="2214554"/>
            <a:ext cx="2071702" cy="369332"/>
          </a:xfrm>
          <a:prstGeom prst="rect">
            <a:avLst/>
          </a:prstGeom>
          <a:noFill/>
        </p:spPr>
        <p:txBody>
          <a:bodyPr wrap="square" rtlCol="0">
            <a:spAutoFit/>
          </a:bodyPr>
          <a:lstStyle/>
          <a:p>
            <a:r>
              <a:rPr lang="en-US" b="1" dirty="0" smtClean="0"/>
              <a:t>HeatMap</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s://lh6.googleusercontent.com/A9xR3OBYwn0N2qBW97EG2y7z516t6msVhJ5L8bLZ06MoEWyAD8taVupcOfJR36lDvir_C1uDRKn4EQAb8HakRoJRNBcwFJry-V3CrrKqaMYELvAcGgLyV1Ek0kcghvHzrAWrdr6D"/>
          <p:cNvPicPr>
            <a:picLocks noChangeAspect="1" noChangeArrowheads="1"/>
          </p:cNvPicPr>
          <p:nvPr/>
        </p:nvPicPr>
        <p:blipFill>
          <a:blip r:embed="rId2"/>
          <a:srcRect/>
          <a:stretch>
            <a:fillRect/>
          </a:stretch>
        </p:blipFill>
        <p:spPr bwMode="auto">
          <a:xfrm>
            <a:off x="714348" y="285728"/>
            <a:ext cx="8143932" cy="642941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US" dirty="0" smtClean="0"/>
              <a:t>Forward Feature Selection</a:t>
            </a:r>
            <a:endParaRPr lang="en-US" dirty="0"/>
          </a:p>
        </p:txBody>
      </p:sp>
      <p:pic>
        <p:nvPicPr>
          <p:cNvPr id="39938" name="Picture 2" descr="https://lh6.googleusercontent.com/9WDzpREkucXxYDASQnLHtajk8vhd9nDUyDZJbQIxVUBl12kf4K7cdTJQi1BrsDKqGAaJHWOxybKGyJK9M6btY3ExGKbbx6ez9Hqb7umFj-kh2mBfQRi-WjNeQusa5gEUFbrYM-Sf"/>
          <p:cNvPicPr>
            <a:picLocks noChangeAspect="1" noChangeArrowheads="1"/>
          </p:cNvPicPr>
          <p:nvPr/>
        </p:nvPicPr>
        <p:blipFill>
          <a:blip r:embed="rId2"/>
          <a:srcRect/>
          <a:stretch>
            <a:fillRect/>
          </a:stretch>
        </p:blipFill>
        <p:spPr bwMode="auto">
          <a:xfrm>
            <a:off x="357158" y="1142984"/>
            <a:ext cx="7771950" cy="2933704"/>
          </a:xfrm>
          <a:prstGeom prst="rect">
            <a:avLst/>
          </a:prstGeom>
          <a:noFill/>
        </p:spPr>
      </p:pic>
      <p:pic>
        <p:nvPicPr>
          <p:cNvPr id="39940" name="Picture 4" descr="https://lh4.googleusercontent.com/WTl7rES8TCfNv4ddn3asBiSS4myE_V4wvAEv8u92CbVPz3VcDVyFehEubAPdzXQIbSKpXM04Wg1izWQxS7zBtWH4U1XEu0UPPeHAt__lww8l04ECsdpKsLDqY6e83vTPiGW5iBpf"/>
          <p:cNvPicPr>
            <a:picLocks noChangeAspect="1" noChangeArrowheads="1"/>
          </p:cNvPicPr>
          <p:nvPr/>
        </p:nvPicPr>
        <p:blipFill>
          <a:blip r:embed="rId3"/>
          <a:srcRect/>
          <a:stretch>
            <a:fillRect/>
          </a:stretch>
        </p:blipFill>
        <p:spPr bwMode="auto">
          <a:xfrm>
            <a:off x="500034" y="4429132"/>
            <a:ext cx="7643866" cy="161925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US" dirty="0" smtClean="0"/>
              <a:t>Applying classification algorithms</a:t>
            </a:r>
            <a:endParaRPr lang="en-US" dirty="0"/>
          </a:p>
        </p:txBody>
      </p:sp>
      <p:sp>
        <p:nvSpPr>
          <p:cNvPr id="3" name="Content Placeholder 2"/>
          <p:cNvSpPr>
            <a:spLocks noGrp="1"/>
          </p:cNvSpPr>
          <p:nvPr>
            <p:ph sz="quarter" idx="1"/>
          </p:nvPr>
        </p:nvSpPr>
        <p:spPr>
          <a:xfrm>
            <a:off x="357158" y="857232"/>
            <a:ext cx="8143932" cy="5616720"/>
          </a:xfrm>
        </p:spPr>
        <p:txBody>
          <a:bodyPr>
            <a:noAutofit/>
          </a:bodyPr>
          <a:lstStyle/>
          <a:p>
            <a:pPr algn="just">
              <a:buFont typeface="Wingdings" pitchFamily="2" charset="2"/>
              <a:buChar char="Ø"/>
            </a:pPr>
            <a:r>
              <a:rPr lang="en-US" sz="1800" b="1" dirty="0" smtClean="0"/>
              <a:t>Naive Bayes algorithm: </a:t>
            </a:r>
            <a:r>
              <a:rPr lang="en-US" sz="1800" dirty="0" smtClean="0"/>
              <a:t>It is a classification technique based on Bayes’ Theorem with an assumption of independence among predictors. In simple terms, a Naive Bayes classifier assumes that the presence of a particular feature in a class is unrelated to the presence of any other feature.</a:t>
            </a:r>
          </a:p>
          <a:p>
            <a:pPr algn="just">
              <a:buFont typeface="Wingdings" pitchFamily="2" charset="2"/>
              <a:buChar char="Ø"/>
            </a:pPr>
            <a:r>
              <a:rPr lang="en-US" sz="1800" b="1" dirty="0" smtClean="0"/>
              <a:t>Support Vector Machine:</a:t>
            </a:r>
            <a:r>
              <a:rPr lang="en-US" sz="1800" dirty="0" smtClean="0"/>
              <a:t> 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 that help in creating the hyperplane. These extreme cases are called Support Vectors.</a:t>
            </a:r>
          </a:p>
          <a:p>
            <a:pPr algn="just">
              <a:buFont typeface="Wingdings" pitchFamily="2" charset="2"/>
              <a:buChar char="Ø"/>
            </a:pPr>
            <a:r>
              <a:rPr lang="en-US" sz="1800" b="1" dirty="0" smtClean="0"/>
              <a:t>Random Forest:</a:t>
            </a:r>
            <a:r>
              <a:rPr lang="en-US" sz="1800" dirty="0" smtClean="0"/>
              <a:t> It is based on the concept of ensemble learning, which is a process of combining multiple classifiers to solve a complex problem and to improve the performance of the model. As the name suggests, "Random Forest is a classifier that contains a number of decision trees on various subsets of the given dataset and takes the average to improve the predictive accuracy of that dataset."</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467600" cy="774720"/>
          </a:xfrm>
        </p:spPr>
        <p:txBody>
          <a:bodyPr/>
          <a:lstStyle/>
          <a:p>
            <a:r>
              <a:rPr lang="en-US" dirty="0" smtClean="0"/>
              <a:t>Support vector Machine </a:t>
            </a:r>
            <a:endParaRPr lang="en-US" dirty="0"/>
          </a:p>
        </p:txBody>
      </p:sp>
      <p:pic>
        <p:nvPicPr>
          <p:cNvPr id="49154" name="Picture 2" descr="https://lh5.googleusercontent.com/4QTKmAjrADozHRvApTN7s-Lpa70FOFJpbMT3ErXO60ejhGnoewCS8PBfrdChBNkVaOcwijoKLsdJ2joNcEhEHLbOoLFV3OYsv68YLHouGOf-EEOCwAkjEKm0ZSi6GHNbGE5nKFol"/>
          <p:cNvPicPr>
            <a:picLocks noChangeAspect="1" noChangeArrowheads="1"/>
          </p:cNvPicPr>
          <p:nvPr/>
        </p:nvPicPr>
        <p:blipFill>
          <a:blip r:embed="rId2"/>
          <a:srcRect/>
          <a:stretch>
            <a:fillRect/>
          </a:stretch>
        </p:blipFill>
        <p:spPr bwMode="auto">
          <a:xfrm>
            <a:off x="642910" y="1500174"/>
            <a:ext cx="7429552" cy="2327469"/>
          </a:xfrm>
          <a:prstGeom prst="rect">
            <a:avLst/>
          </a:prstGeom>
          <a:noFill/>
        </p:spPr>
      </p:pic>
      <p:pic>
        <p:nvPicPr>
          <p:cNvPr id="49156" name="Picture 4" descr="https://lh3.googleusercontent.com/qtMQ-41L55y3yyA0ug6xfLmFSuEXZFNxUPmr3wiTD6UIGwjFJ465xfcmy4JSFJK8Adle1lWEpmKx6mmgvokXZq_eQ95LT4eh-fDXZivbAK3a5Y-rx00j2JrDgepM-aPjsIVBWS17"/>
          <p:cNvPicPr>
            <a:picLocks noChangeAspect="1" noChangeArrowheads="1"/>
          </p:cNvPicPr>
          <p:nvPr/>
        </p:nvPicPr>
        <p:blipFill>
          <a:blip r:embed="rId3"/>
          <a:srcRect/>
          <a:stretch>
            <a:fillRect/>
          </a:stretch>
        </p:blipFill>
        <p:spPr bwMode="auto">
          <a:xfrm>
            <a:off x="571472" y="3857628"/>
            <a:ext cx="7572428" cy="251460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US" dirty="0" smtClean="0"/>
              <a:t>Support Vector Machine</a:t>
            </a:r>
            <a:endParaRPr lang="en-US" dirty="0"/>
          </a:p>
        </p:txBody>
      </p:sp>
      <p:pic>
        <p:nvPicPr>
          <p:cNvPr id="43010" name="Picture 2" descr="https://lh4.googleusercontent.com/YsqKH0nXUMudR98abISXJMGC1QjHVx83i1zWykU5h469PELl4uUBiHw5W2pL8SWxHtE8IoJAK3QZOmzQKLwk8s50JdGmRTvIQOn4P9KC7l56U2TC3Oc2xXjRv9pFqa1g8MT8OWeV"/>
          <p:cNvPicPr>
            <a:picLocks noChangeAspect="1" noChangeArrowheads="1"/>
          </p:cNvPicPr>
          <p:nvPr/>
        </p:nvPicPr>
        <p:blipFill>
          <a:blip r:embed="rId2"/>
          <a:srcRect/>
          <a:stretch>
            <a:fillRect/>
          </a:stretch>
        </p:blipFill>
        <p:spPr bwMode="auto">
          <a:xfrm>
            <a:off x="571472" y="1214422"/>
            <a:ext cx="7643866" cy="3857652"/>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 using Feature Selection</a:t>
            </a:r>
            <a:endParaRPr lang="en-US" dirty="0"/>
          </a:p>
        </p:txBody>
      </p:sp>
      <p:pic>
        <p:nvPicPr>
          <p:cNvPr id="48132" name="Picture 4" descr="https://lh4.googleusercontent.com/0XKkIulthDzN4s1448VoaCw0-NDPcAkNjwVriSwaKOj-B2aZSWPOvYDsDkpW-R_KZwXR0jwDN0iiw3fUwF-RNPVxWTretLDsk-KBKz0HYopptTE3PGOAqV7vTA3agHek014lS1g2"/>
          <p:cNvPicPr>
            <a:picLocks noChangeAspect="1" noChangeArrowheads="1"/>
          </p:cNvPicPr>
          <p:nvPr/>
        </p:nvPicPr>
        <p:blipFill>
          <a:blip r:embed="rId2"/>
          <a:srcRect/>
          <a:stretch>
            <a:fillRect/>
          </a:stretch>
        </p:blipFill>
        <p:spPr bwMode="auto">
          <a:xfrm>
            <a:off x="571472" y="1643050"/>
            <a:ext cx="7594342" cy="435771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Bayes</a:t>
            </a:r>
            <a:endParaRPr lang="en-US" dirty="0"/>
          </a:p>
        </p:txBody>
      </p:sp>
      <p:sp>
        <p:nvSpPr>
          <p:cNvPr id="1026" name="AutoShape 2" descr="https://lh6.googleusercontent.com/-yU_ttdKA6kTx4IT9gNdbmzIZm4iDvjUYRT2AoNyCsffZgbqcH6LnDsNn1ICgJX7LIoxHp78fBpvhP2PdbuFCD7_LPoqb56HBuIzTCy4Tx10abn393y5IA7peZ0zr8oy5_e7GBpr"/>
          <p:cNvSpPr>
            <a:spLocks noChangeAspect="1" noChangeArrowheads="1"/>
          </p:cNvSpPr>
          <p:nvPr/>
        </p:nvSpPr>
        <p:spPr bwMode="auto">
          <a:xfrm>
            <a:off x="141288" y="-936625"/>
            <a:ext cx="6505575" cy="24288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https://lh6.googleusercontent.com/-yU_ttdKA6kTx4IT9gNdbmzIZm4iDvjUYRT2AoNyCsffZgbqcH6LnDsNn1ICgJX7LIoxHp78fBpvhP2PdbuFCD7_LPoqb56HBuIzTCy4Tx10abn393y5IA7peZ0zr8oy5_e7GBpr"/>
          <p:cNvPicPr>
            <a:picLocks noChangeAspect="1" noChangeArrowheads="1"/>
          </p:cNvPicPr>
          <p:nvPr/>
        </p:nvPicPr>
        <p:blipFill>
          <a:blip r:embed="rId2"/>
          <a:srcRect/>
          <a:stretch>
            <a:fillRect/>
          </a:stretch>
        </p:blipFill>
        <p:spPr bwMode="auto">
          <a:xfrm>
            <a:off x="357158" y="1785926"/>
            <a:ext cx="7786742" cy="2907202"/>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1026" name="Picture 2"/>
          <p:cNvPicPr>
            <a:picLocks noChangeAspect="1" noChangeArrowheads="1"/>
          </p:cNvPicPr>
          <p:nvPr/>
        </p:nvPicPr>
        <p:blipFill>
          <a:blip r:embed="rId2"/>
          <a:srcRect/>
          <a:stretch>
            <a:fillRect/>
          </a:stretch>
        </p:blipFill>
        <p:spPr bwMode="auto">
          <a:xfrm>
            <a:off x="357158" y="1581150"/>
            <a:ext cx="8143932" cy="449105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Domain Knowledge</a:t>
            </a:r>
            <a:endParaRPr lang="en-US" dirty="0"/>
          </a:p>
        </p:txBody>
      </p:sp>
      <p:sp>
        <p:nvSpPr>
          <p:cNvPr id="3" name="Content Placeholder 2"/>
          <p:cNvSpPr>
            <a:spLocks noGrp="1"/>
          </p:cNvSpPr>
          <p:nvPr>
            <p:ph sz="quarter" idx="1"/>
          </p:nvPr>
        </p:nvSpPr>
        <p:spPr/>
        <p:txBody>
          <a:bodyPr>
            <a:normAutofit fontScale="85000" lnSpcReduction="20000"/>
          </a:bodyPr>
          <a:lstStyle/>
          <a:p>
            <a:pPr marL="457200" indent="-336550">
              <a:spcBef>
                <a:spcPts val="360"/>
              </a:spcBef>
              <a:buSzPts val="1700"/>
              <a:buFont typeface="Wingdings" pitchFamily="2" charset="2"/>
              <a:buChar char="Ø"/>
            </a:pPr>
            <a:r>
              <a:rPr lang="en-US" dirty="0" smtClean="0"/>
              <a:t>Artificial intelligence and machine learning are the part of computer science that are correlated with each other. These two technologies are the most trending technologies which are used for creating intelligent systems.</a:t>
            </a:r>
          </a:p>
          <a:p>
            <a:pPr marL="457200" indent="-336550">
              <a:spcBef>
                <a:spcPts val="360"/>
              </a:spcBef>
              <a:buSzPts val="1700"/>
              <a:buFont typeface="Wingdings" pitchFamily="2" charset="2"/>
              <a:buChar char="Ø"/>
            </a:pPr>
            <a:r>
              <a:rPr lang="en-US" dirty="0" smtClean="0"/>
              <a:t>Artificial intelligence is a technology using which we can create intelligent systems that can simulate human intelligence</a:t>
            </a:r>
            <a:r>
              <a:rPr lang="en-US" i="1" dirty="0" smtClean="0"/>
              <a:t>.</a:t>
            </a:r>
          </a:p>
          <a:p>
            <a:pPr marL="457200" indent="-336550">
              <a:spcBef>
                <a:spcPts val="360"/>
              </a:spcBef>
              <a:buSzPts val="1700"/>
              <a:buFont typeface="Wingdings" pitchFamily="2" charset="2"/>
              <a:buChar char="Ø"/>
            </a:pPr>
            <a:r>
              <a:rPr lang="en-US" dirty="0" smtClean="0"/>
              <a:t>Machine learning is a subfield of artificial intelligence, which enables machines to learn from past data or experiences without being explicitly programmed.</a:t>
            </a:r>
            <a:endParaRPr lang="en-US" dirty="0" smtClean="0">
              <a:solidFill>
                <a:srgbClr val="262626"/>
              </a:solidFill>
            </a:endParaRPr>
          </a:p>
          <a:p>
            <a:pPr marL="457200" indent="-336550">
              <a:spcBef>
                <a:spcPts val="360"/>
              </a:spcBef>
              <a:buSzPts val="1700"/>
              <a:buFont typeface="Wingdings" pitchFamily="2" charset="2"/>
              <a:buChar char="Ø"/>
            </a:pPr>
            <a:r>
              <a:rPr lang="en-US" dirty="0" smtClean="0"/>
              <a:t>Machine learning enables a computer system to make predictions.</a:t>
            </a:r>
          </a:p>
          <a:p>
            <a:pPr marL="457200" indent="-336550">
              <a:spcBef>
                <a:spcPts val="360"/>
              </a:spcBef>
              <a:buSzPts val="1700"/>
              <a:buFont typeface="Wingdings" pitchFamily="2" charset="2"/>
              <a:buChar char="Ø"/>
            </a:pPr>
            <a:r>
              <a:rPr lang="en-US" dirty="0" smtClean="0"/>
              <a:t>Machine learning is being used in various places such as for online recommender system, for Google search algorithms, Email spam filter, etc.</a:t>
            </a:r>
          </a:p>
          <a:p>
            <a:pPr marL="457200" indent="-336550">
              <a:spcBef>
                <a:spcPts val="360"/>
              </a:spcBef>
              <a:buSzPts val="1700"/>
              <a:buFont typeface="Wingdings" pitchFamily="2" charset="2"/>
              <a:buChar char="Ø"/>
            </a:pPr>
            <a:r>
              <a:rPr lang="en-US" dirty="0" smtClean="0"/>
              <a:t>It can be divided into three types:</a:t>
            </a:r>
          </a:p>
          <a:p>
            <a:pPr>
              <a:buFont typeface="Wingdings" pitchFamily="2" charset="2"/>
              <a:buChar char="Ø"/>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pPr algn="ctr"/>
            <a:r>
              <a:rPr lang="en-US" dirty="0" smtClean="0">
                <a:latin typeface="+mn-lt"/>
              </a:rPr>
              <a:t>Testing</a:t>
            </a:r>
            <a:endParaRPr lang="en-US" dirty="0">
              <a:latin typeface="+mn-lt"/>
            </a:endParaRPr>
          </a:p>
        </p:txBody>
      </p:sp>
      <p:graphicFrame>
        <p:nvGraphicFramePr>
          <p:cNvPr id="4" name="Table 3"/>
          <p:cNvGraphicFramePr>
            <a:graphicFrameLocks noGrp="1"/>
          </p:cNvGraphicFramePr>
          <p:nvPr/>
        </p:nvGraphicFramePr>
        <p:xfrm>
          <a:off x="285720" y="2000240"/>
          <a:ext cx="7429551" cy="3214710"/>
        </p:xfrm>
        <a:graphic>
          <a:graphicData uri="http://schemas.openxmlformats.org/drawingml/2006/table">
            <a:tbl>
              <a:tblPr/>
              <a:tblGrid>
                <a:gridCol w="2476517"/>
                <a:gridCol w="2476517"/>
                <a:gridCol w="2476517"/>
              </a:tblGrid>
              <a:tr h="3214710">
                <a:tc>
                  <a:txBody>
                    <a:bodyPr/>
                    <a:lstStyle/>
                    <a:p>
                      <a:pPr algn="just" rtl="0" fontAlgn="t">
                        <a:spcBef>
                          <a:spcPts val="0"/>
                        </a:spcBef>
                        <a:spcAft>
                          <a:spcPts val="0"/>
                        </a:spcAft>
                      </a:pPr>
                      <a:r>
                        <a:rPr lang="en-US" sz="1600" b="0" i="0" u="none" strike="noStrike" dirty="0">
                          <a:solidFill>
                            <a:srgbClr val="000000"/>
                          </a:solidFill>
                          <a:latin typeface="Verdana"/>
                        </a:rPr>
                        <a:t>Age - 68</a:t>
                      </a:r>
                      <a:endParaRPr lang="en-US" sz="1600" dirty="0"/>
                    </a:p>
                    <a:p>
                      <a:pPr algn="just" rtl="0" fontAlgn="t">
                        <a:spcBef>
                          <a:spcPts val="0"/>
                        </a:spcBef>
                        <a:spcAft>
                          <a:spcPts val="0"/>
                        </a:spcAft>
                      </a:pPr>
                      <a:r>
                        <a:rPr lang="en-US" sz="1600" b="0" i="0" u="none" strike="noStrike" dirty="0">
                          <a:solidFill>
                            <a:srgbClr val="000000"/>
                          </a:solidFill>
                          <a:latin typeface="Verdana"/>
                        </a:rPr>
                        <a:t>Bp -  80</a:t>
                      </a:r>
                      <a:endParaRPr lang="en-US" sz="1600" dirty="0"/>
                    </a:p>
                    <a:p>
                      <a:pPr algn="just" rtl="0" fontAlgn="t">
                        <a:spcBef>
                          <a:spcPts val="0"/>
                        </a:spcBef>
                        <a:spcAft>
                          <a:spcPts val="0"/>
                        </a:spcAft>
                      </a:pPr>
                      <a:r>
                        <a:rPr lang="en-US" sz="1600" b="0" i="0" u="none" strike="noStrike" dirty="0">
                          <a:solidFill>
                            <a:srgbClr val="000000"/>
                          </a:solidFill>
                          <a:latin typeface="Verdana"/>
                        </a:rPr>
                        <a:t>Sg - 1.01</a:t>
                      </a:r>
                      <a:endParaRPr lang="en-US" sz="1600" dirty="0"/>
                    </a:p>
                    <a:p>
                      <a:pPr algn="just" rtl="0" fontAlgn="t">
                        <a:spcBef>
                          <a:spcPts val="0"/>
                        </a:spcBef>
                        <a:spcAft>
                          <a:spcPts val="0"/>
                        </a:spcAft>
                      </a:pPr>
                      <a:r>
                        <a:rPr lang="en-US" sz="1600" b="0" i="0" u="none" strike="noStrike" dirty="0">
                          <a:solidFill>
                            <a:srgbClr val="000000"/>
                          </a:solidFill>
                          <a:latin typeface="Verdana"/>
                        </a:rPr>
                        <a:t>Al - 3</a:t>
                      </a:r>
                      <a:endParaRPr lang="en-US" sz="1600" dirty="0"/>
                    </a:p>
                    <a:p>
                      <a:pPr algn="just" rtl="0" fontAlgn="t">
                        <a:spcBef>
                          <a:spcPts val="0"/>
                        </a:spcBef>
                        <a:spcAft>
                          <a:spcPts val="0"/>
                        </a:spcAft>
                      </a:pPr>
                      <a:r>
                        <a:rPr lang="en-US" sz="1600" b="0" i="0" u="none" strike="noStrike" dirty="0">
                          <a:solidFill>
                            <a:srgbClr val="000000"/>
                          </a:solidFill>
                          <a:latin typeface="Verdana"/>
                        </a:rPr>
                        <a:t>Su - 2</a:t>
                      </a:r>
                      <a:endParaRPr lang="en-US" sz="1600" dirty="0"/>
                    </a:p>
                    <a:p>
                      <a:pPr algn="just" rtl="0" fontAlgn="t">
                        <a:spcBef>
                          <a:spcPts val="0"/>
                        </a:spcBef>
                        <a:spcAft>
                          <a:spcPts val="0"/>
                        </a:spcAft>
                      </a:pPr>
                      <a:r>
                        <a:rPr lang="en-US" sz="1600" b="0" i="0" u="none" strike="noStrike" dirty="0">
                          <a:solidFill>
                            <a:srgbClr val="000000"/>
                          </a:solidFill>
                          <a:latin typeface="Verdana"/>
                        </a:rPr>
                        <a:t>Rbc - 0</a:t>
                      </a:r>
                      <a:endParaRPr lang="en-US" sz="1600" dirty="0"/>
                    </a:p>
                    <a:p>
                      <a:pPr algn="just" rtl="0" fontAlgn="t">
                        <a:spcBef>
                          <a:spcPts val="0"/>
                        </a:spcBef>
                        <a:spcAft>
                          <a:spcPts val="0"/>
                        </a:spcAft>
                      </a:pPr>
                      <a:r>
                        <a:rPr lang="en-US" sz="1600" b="0" i="0" u="none" strike="noStrike" dirty="0">
                          <a:solidFill>
                            <a:srgbClr val="000000"/>
                          </a:solidFill>
                          <a:latin typeface="Verdana"/>
                        </a:rPr>
                        <a:t>Pc - 1</a:t>
                      </a:r>
                      <a:endParaRPr lang="en-US" sz="1600" dirty="0"/>
                    </a:p>
                    <a:p>
                      <a:pPr algn="just" rtl="0" fontAlgn="t">
                        <a:spcBef>
                          <a:spcPts val="0"/>
                        </a:spcBef>
                        <a:spcAft>
                          <a:spcPts val="0"/>
                        </a:spcAft>
                      </a:pPr>
                      <a:r>
                        <a:rPr lang="en-US" sz="1600" b="0" i="0" u="none" strike="noStrike" dirty="0">
                          <a:solidFill>
                            <a:srgbClr val="000000"/>
                          </a:solidFill>
                          <a:latin typeface="Verdana"/>
                        </a:rPr>
                        <a:t>Pcc - 1</a:t>
                      </a:r>
                      <a:endParaRPr lang="en-US" sz="1600" dirty="0"/>
                    </a:p>
                    <a:p>
                      <a:pPr algn="just" rtl="0" fontAlgn="t">
                        <a:spcBef>
                          <a:spcPts val="0"/>
                        </a:spcBef>
                        <a:spcAft>
                          <a:spcPts val="0"/>
                        </a:spcAft>
                      </a:pPr>
                      <a:r>
                        <a:rPr lang="en-US" sz="1600" b="0" i="0" u="none" strike="noStrike" dirty="0">
                          <a:solidFill>
                            <a:srgbClr val="000000"/>
                          </a:solidFill>
                          <a:latin typeface="Verdana"/>
                        </a:rPr>
                        <a:t>Ba - 1</a:t>
                      </a:r>
                      <a:endParaRPr lang="en-US" sz="1600" dirty="0"/>
                    </a:p>
                    <a:p>
                      <a:pPr fontAlgn="t"/>
                      <a:r>
                        <a:rPr lang="en-US" sz="1600" dirty="0"/>
                        <a:t/>
                      </a:r>
                      <a:br>
                        <a:rPr lang="en-US" sz="1600" dirty="0"/>
                      </a:br>
                      <a:endParaRPr lang="en-US" sz="1600" dirty="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latin typeface="Verdana"/>
                        </a:rPr>
                        <a:t>Bgr - 157</a:t>
                      </a:r>
                      <a:endParaRPr lang="en-US" sz="1600" dirty="0"/>
                    </a:p>
                    <a:p>
                      <a:pPr algn="just" rtl="0" fontAlgn="t">
                        <a:spcBef>
                          <a:spcPts val="0"/>
                        </a:spcBef>
                        <a:spcAft>
                          <a:spcPts val="0"/>
                        </a:spcAft>
                      </a:pPr>
                      <a:r>
                        <a:rPr lang="en-US" sz="1600" b="0" i="0" u="none" strike="noStrike" dirty="0">
                          <a:solidFill>
                            <a:srgbClr val="000000"/>
                          </a:solidFill>
                          <a:latin typeface="Verdana"/>
                        </a:rPr>
                        <a:t>Bu - 90</a:t>
                      </a:r>
                      <a:endParaRPr lang="en-US" sz="1600" dirty="0"/>
                    </a:p>
                    <a:p>
                      <a:pPr algn="just" rtl="0" fontAlgn="t">
                        <a:spcBef>
                          <a:spcPts val="0"/>
                        </a:spcBef>
                        <a:spcAft>
                          <a:spcPts val="0"/>
                        </a:spcAft>
                      </a:pPr>
                      <a:r>
                        <a:rPr lang="en-US" sz="1600" b="0" i="0" u="none" strike="noStrike" dirty="0">
                          <a:solidFill>
                            <a:srgbClr val="000000"/>
                          </a:solidFill>
                          <a:latin typeface="Verdana"/>
                        </a:rPr>
                        <a:t>Sc - 4.1</a:t>
                      </a:r>
                      <a:endParaRPr lang="en-US" sz="1600" dirty="0"/>
                    </a:p>
                    <a:p>
                      <a:pPr algn="just" rtl="0" fontAlgn="t">
                        <a:spcBef>
                          <a:spcPts val="0"/>
                        </a:spcBef>
                        <a:spcAft>
                          <a:spcPts val="0"/>
                        </a:spcAft>
                      </a:pPr>
                      <a:r>
                        <a:rPr lang="en-US" sz="1600" b="0" i="0" u="none" strike="noStrike" dirty="0">
                          <a:solidFill>
                            <a:srgbClr val="000000"/>
                          </a:solidFill>
                          <a:latin typeface="Verdana"/>
                        </a:rPr>
                        <a:t>Sod - 130</a:t>
                      </a:r>
                      <a:endParaRPr lang="en-US" sz="1600" dirty="0"/>
                    </a:p>
                    <a:p>
                      <a:pPr algn="just" rtl="0" fontAlgn="t">
                        <a:spcBef>
                          <a:spcPts val="0"/>
                        </a:spcBef>
                        <a:spcAft>
                          <a:spcPts val="0"/>
                        </a:spcAft>
                      </a:pPr>
                      <a:r>
                        <a:rPr lang="en-US" sz="1600" b="0" i="0" u="none" strike="noStrike" dirty="0">
                          <a:solidFill>
                            <a:srgbClr val="000000"/>
                          </a:solidFill>
                          <a:latin typeface="Verdana"/>
                        </a:rPr>
                        <a:t>Pot - 6.4</a:t>
                      </a:r>
                      <a:endParaRPr lang="en-US" sz="1600" dirty="0"/>
                    </a:p>
                    <a:p>
                      <a:pPr algn="just" rtl="0" fontAlgn="t">
                        <a:spcBef>
                          <a:spcPts val="0"/>
                        </a:spcBef>
                        <a:spcAft>
                          <a:spcPts val="0"/>
                        </a:spcAft>
                      </a:pPr>
                      <a:r>
                        <a:rPr lang="en-US" sz="1600" b="0" i="0" u="none" strike="noStrike" dirty="0">
                          <a:solidFill>
                            <a:srgbClr val="000000"/>
                          </a:solidFill>
                          <a:latin typeface="Verdana"/>
                        </a:rPr>
                        <a:t>Hemo - 5.6</a:t>
                      </a:r>
                      <a:endParaRPr lang="en-US" sz="1600" dirty="0"/>
                    </a:p>
                    <a:p>
                      <a:pPr algn="just" rtl="0" fontAlgn="t">
                        <a:spcBef>
                          <a:spcPts val="0"/>
                        </a:spcBef>
                        <a:spcAft>
                          <a:spcPts val="0"/>
                        </a:spcAft>
                      </a:pPr>
                      <a:r>
                        <a:rPr lang="en-US" sz="1600" b="0" i="0" u="none" strike="noStrike" dirty="0" err="1">
                          <a:solidFill>
                            <a:srgbClr val="000000"/>
                          </a:solidFill>
                          <a:latin typeface="Verdana"/>
                        </a:rPr>
                        <a:t>Pcv</a:t>
                      </a:r>
                      <a:r>
                        <a:rPr lang="en-US" sz="1600" b="0" i="0" u="none" strike="noStrike" dirty="0">
                          <a:solidFill>
                            <a:srgbClr val="000000"/>
                          </a:solidFill>
                          <a:latin typeface="Verdana"/>
                        </a:rPr>
                        <a:t> - 16</a:t>
                      </a:r>
                      <a:endParaRPr lang="en-US" sz="1600" dirty="0"/>
                    </a:p>
                    <a:p>
                      <a:pPr algn="just" rtl="0" fontAlgn="t">
                        <a:spcBef>
                          <a:spcPts val="0"/>
                        </a:spcBef>
                        <a:spcAft>
                          <a:spcPts val="0"/>
                        </a:spcAft>
                      </a:pPr>
                      <a:r>
                        <a:rPr lang="en-US" sz="1600" b="0" i="0" u="none" strike="noStrike" dirty="0">
                          <a:solidFill>
                            <a:srgbClr val="000000"/>
                          </a:solidFill>
                          <a:latin typeface="Verdana"/>
                        </a:rPr>
                        <a:t>Wc - 11000</a:t>
                      </a:r>
                      <a:endParaRPr lang="en-US" sz="1600" dirty="0"/>
                    </a:p>
                    <a:p>
                      <a:pPr algn="just" rtl="0" fontAlgn="t">
                        <a:spcBef>
                          <a:spcPts val="0"/>
                        </a:spcBef>
                        <a:spcAft>
                          <a:spcPts val="0"/>
                        </a:spcAft>
                      </a:pPr>
                      <a:r>
                        <a:rPr lang="en-US" sz="1600" b="0" i="0" u="none" strike="noStrike" dirty="0">
                          <a:solidFill>
                            <a:srgbClr val="000000"/>
                          </a:solidFill>
                          <a:latin typeface="Verdana"/>
                        </a:rPr>
                        <a:t>Rc - 2.6</a:t>
                      </a:r>
                      <a:endParaRPr lang="en-US" sz="1600" dirty="0"/>
                    </a:p>
                    <a:p>
                      <a:pPr fontAlgn="t"/>
                      <a:r>
                        <a:rPr lang="en-US" sz="1600" dirty="0"/>
                        <a:t/>
                      </a:r>
                      <a:br>
                        <a:rPr lang="en-US" sz="1600" dirty="0"/>
                      </a:br>
                      <a:endParaRPr lang="en-US" sz="1600" dirty="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latin typeface="Verdana"/>
                        </a:rPr>
                        <a:t>Htn - 1</a:t>
                      </a:r>
                      <a:endParaRPr lang="en-US" sz="1600" dirty="0"/>
                    </a:p>
                    <a:p>
                      <a:pPr algn="just" rtl="0" fontAlgn="t">
                        <a:spcBef>
                          <a:spcPts val="0"/>
                        </a:spcBef>
                        <a:spcAft>
                          <a:spcPts val="0"/>
                        </a:spcAft>
                      </a:pPr>
                      <a:r>
                        <a:rPr lang="en-US" sz="1600" b="0" i="0" u="none" strike="noStrike" dirty="0">
                          <a:solidFill>
                            <a:srgbClr val="000000"/>
                          </a:solidFill>
                          <a:latin typeface="Verdana"/>
                        </a:rPr>
                        <a:t>Dm - 1</a:t>
                      </a:r>
                      <a:endParaRPr lang="en-US" sz="1600" dirty="0"/>
                    </a:p>
                    <a:p>
                      <a:pPr algn="just" rtl="0" fontAlgn="t">
                        <a:spcBef>
                          <a:spcPts val="0"/>
                        </a:spcBef>
                        <a:spcAft>
                          <a:spcPts val="0"/>
                        </a:spcAft>
                      </a:pPr>
                      <a:r>
                        <a:rPr lang="en-US" sz="1600" b="0" i="0" u="none" strike="noStrike" dirty="0">
                          <a:solidFill>
                            <a:srgbClr val="000000"/>
                          </a:solidFill>
                          <a:latin typeface="Verdana"/>
                        </a:rPr>
                        <a:t>Cad - 1</a:t>
                      </a:r>
                      <a:endParaRPr lang="en-US" sz="1600" dirty="0"/>
                    </a:p>
                    <a:p>
                      <a:pPr algn="just" rtl="0" fontAlgn="t">
                        <a:spcBef>
                          <a:spcPts val="0"/>
                        </a:spcBef>
                        <a:spcAft>
                          <a:spcPts val="0"/>
                        </a:spcAft>
                      </a:pPr>
                      <a:r>
                        <a:rPr lang="en-US" sz="1600" b="0" i="0" u="none" strike="noStrike" dirty="0">
                          <a:solidFill>
                            <a:srgbClr val="000000"/>
                          </a:solidFill>
                          <a:latin typeface="Verdana"/>
                        </a:rPr>
                        <a:t>Appetite - 1</a:t>
                      </a:r>
                      <a:endParaRPr lang="en-US" sz="1600" dirty="0"/>
                    </a:p>
                    <a:p>
                      <a:pPr algn="just" rtl="0" fontAlgn="t">
                        <a:spcBef>
                          <a:spcPts val="0"/>
                        </a:spcBef>
                        <a:spcAft>
                          <a:spcPts val="0"/>
                        </a:spcAft>
                      </a:pPr>
                      <a:r>
                        <a:rPr lang="en-US" sz="1600" b="0" i="0" u="none" strike="noStrike" dirty="0">
                          <a:solidFill>
                            <a:srgbClr val="000000"/>
                          </a:solidFill>
                          <a:latin typeface="Verdana"/>
                        </a:rPr>
                        <a:t>Pe - 1</a:t>
                      </a:r>
                      <a:endParaRPr lang="en-US" sz="1600" dirty="0"/>
                    </a:p>
                    <a:p>
                      <a:pPr algn="just" rtl="0" fontAlgn="t">
                        <a:spcBef>
                          <a:spcPts val="0"/>
                        </a:spcBef>
                        <a:spcAft>
                          <a:spcPts val="0"/>
                        </a:spcAft>
                      </a:pPr>
                      <a:r>
                        <a:rPr lang="en-US" sz="1600" b="0" i="0" u="none" strike="noStrike" dirty="0">
                          <a:solidFill>
                            <a:srgbClr val="000000"/>
                          </a:solidFill>
                          <a:latin typeface="Verdana"/>
                        </a:rPr>
                        <a:t>Ane - 0</a:t>
                      </a:r>
                      <a:endParaRPr lang="en-US" sz="1600" dirty="0"/>
                    </a:p>
                    <a:p>
                      <a:pPr fontAlgn="t"/>
                      <a:r>
                        <a:rPr lang="en-US" sz="1600" dirty="0"/>
                        <a:t/>
                      </a:r>
                      <a:br>
                        <a:rPr lang="en-US" sz="1600" dirty="0"/>
                      </a:br>
                      <a:endParaRPr lang="en-US" sz="1600" dirty="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428596" y="6072206"/>
          <a:ext cx="998220" cy="370840"/>
        </p:xfrm>
        <a:graphic>
          <a:graphicData uri="http://schemas.openxmlformats.org/drawingml/2006/table">
            <a:tbl>
              <a:tblPr/>
              <a:tblGrid>
                <a:gridCol w="998220"/>
              </a:tblGrid>
              <a:tr h="257175">
                <a:tc>
                  <a:txBody>
                    <a:bodyPr/>
                    <a:lstStyle/>
                    <a:p>
                      <a:pPr algn="just" rtl="0" fontAlgn="t">
                        <a:spcBef>
                          <a:spcPts val="0"/>
                        </a:spcBef>
                        <a:spcAft>
                          <a:spcPts val="0"/>
                        </a:spcAft>
                      </a:pPr>
                      <a:r>
                        <a:rPr lang="en-US" sz="1600" b="0" i="0" u="none" strike="noStrike" dirty="0">
                          <a:solidFill>
                            <a:srgbClr val="000000"/>
                          </a:solidFill>
                          <a:latin typeface="Verdana"/>
                        </a:rPr>
                        <a:t>1</a:t>
                      </a:r>
                      <a:endParaRPr lang="en-US" sz="1600"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142844" y="1000108"/>
            <a:ext cx="8572528"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cs typeface="Arial" pitchFamily="34" charset="0"/>
              </a:rPr>
              <a:t>Test Case1:</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row =[68.0, 80.0, 1.01, 3.0, 2.0, 0.0, 1.0, 1.0, 1.0, 157.0, 90.0, 4.1, 130.0, 6.4, 5.6, 16.0, 11000.0, 2.6, 1.0, 1.0, 1.0, 1.0, 1.0, 0.0]</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285720" y="5572140"/>
            <a:ext cx="1023037" cy="369332"/>
          </a:xfrm>
          <a:prstGeom prst="rect">
            <a:avLst/>
          </a:prstGeom>
        </p:spPr>
        <p:txBody>
          <a:bodyPr wrap="none">
            <a:spAutoFit/>
          </a:bodyPr>
          <a:lstStyle/>
          <a:p>
            <a:pPr lvl="0" eaLnBrk="0" fontAlgn="base" hangingPunct="0">
              <a:spcBef>
                <a:spcPct val="0"/>
              </a:spcBef>
              <a:spcAft>
                <a:spcPct val="0"/>
              </a:spcAft>
            </a:pPr>
            <a:r>
              <a:rPr lang="en-US" dirty="0" smtClean="0">
                <a:solidFill>
                  <a:srgbClr val="000000"/>
                </a:solidFill>
                <a:cs typeface="Arial" pitchFamily="34" charset="0"/>
              </a:rPr>
              <a:t>Output:</a:t>
            </a:r>
            <a:endParaRPr lang="en-US" dirty="0" smtClean="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09" y="1928802"/>
          <a:ext cx="7786743" cy="2523034"/>
        </p:xfrm>
        <a:graphic>
          <a:graphicData uri="http://schemas.openxmlformats.org/drawingml/2006/table">
            <a:tbl>
              <a:tblPr/>
              <a:tblGrid>
                <a:gridCol w="2595581"/>
                <a:gridCol w="2595581"/>
                <a:gridCol w="2595581"/>
              </a:tblGrid>
              <a:tr h="2523034">
                <a:tc>
                  <a:txBody>
                    <a:bodyPr/>
                    <a:lstStyle/>
                    <a:p>
                      <a:pPr algn="just" rtl="0" fontAlgn="t">
                        <a:spcBef>
                          <a:spcPts val="0"/>
                        </a:spcBef>
                        <a:spcAft>
                          <a:spcPts val="0"/>
                        </a:spcAft>
                      </a:pPr>
                      <a:r>
                        <a:rPr lang="en-US" sz="1000" b="0" i="0" u="none" strike="noStrike">
                          <a:solidFill>
                            <a:srgbClr val="000000"/>
                          </a:solidFill>
                          <a:latin typeface="Verdana"/>
                        </a:rPr>
                        <a:t>Age - 52</a:t>
                      </a:r>
                      <a:endParaRPr lang="en-US" sz="1800"/>
                    </a:p>
                    <a:p>
                      <a:pPr algn="just" rtl="0" fontAlgn="t">
                        <a:spcBef>
                          <a:spcPts val="0"/>
                        </a:spcBef>
                        <a:spcAft>
                          <a:spcPts val="0"/>
                        </a:spcAft>
                      </a:pPr>
                      <a:r>
                        <a:rPr lang="en-US" sz="1000" b="0" i="0" u="none" strike="noStrike">
                          <a:solidFill>
                            <a:srgbClr val="000000"/>
                          </a:solidFill>
                          <a:latin typeface="Verdana"/>
                        </a:rPr>
                        <a:t>Bp -  80.3</a:t>
                      </a:r>
                      <a:endParaRPr lang="en-US" sz="1800"/>
                    </a:p>
                    <a:p>
                      <a:pPr algn="just" rtl="0" fontAlgn="t">
                        <a:spcBef>
                          <a:spcPts val="0"/>
                        </a:spcBef>
                        <a:spcAft>
                          <a:spcPts val="0"/>
                        </a:spcAft>
                      </a:pPr>
                      <a:r>
                        <a:rPr lang="en-US" sz="1000" b="0" i="0" u="none" strike="noStrike">
                          <a:solidFill>
                            <a:srgbClr val="000000"/>
                          </a:solidFill>
                          <a:latin typeface="Verdana"/>
                        </a:rPr>
                        <a:t>Sg - 1.01</a:t>
                      </a:r>
                      <a:endParaRPr lang="en-US" sz="1800"/>
                    </a:p>
                    <a:p>
                      <a:pPr algn="just" rtl="0" fontAlgn="t">
                        <a:spcBef>
                          <a:spcPts val="0"/>
                        </a:spcBef>
                        <a:spcAft>
                          <a:spcPts val="0"/>
                        </a:spcAft>
                      </a:pPr>
                      <a:r>
                        <a:rPr lang="en-US" sz="1000" b="0" i="0" u="none" strike="noStrike">
                          <a:solidFill>
                            <a:srgbClr val="000000"/>
                          </a:solidFill>
                          <a:latin typeface="Verdana"/>
                        </a:rPr>
                        <a:t>Al - 0</a:t>
                      </a:r>
                      <a:endParaRPr lang="en-US" sz="1800"/>
                    </a:p>
                    <a:p>
                      <a:pPr algn="just" rtl="0" fontAlgn="t">
                        <a:spcBef>
                          <a:spcPts val="0"/>
                        </a:spcBef>
                        <a:spcAft>
                          <a:spcPts val="0"/>
                        </a:spcAft>
                      </a:pPr>
                      <a:r>
                        <a:rPr lang="en-US" sz="1000" b="0" i="0" u="none" strike="noStrike">
                          <a:solidFill>
                            <a:srgbClr val="000000"/>
                          </a:solidFill>
                          <a:latin typeface="Verdana"/>
                        </a:rPr>
                        <a:t>Su - 0</a:t>
                      </a:r>
                      <a:endParaRPr lang="en-US" sz="1800"/>
                    </a:p>
                    <a:p>
                      <a:pPr algn="just" rtl="0" fontAlgn="t">
                        <a:spcBef>
                          <a:spcPts val="0"/>
                        </a:spcBef>
                        <a:spcAft>
                          <a:spcPts val="0"/>
                        </a:spcAft>
                      </a:pPr>
                      <a:r>
                        <a:rPr lang="en-US" sz="1000" b="0" i="0" u="none" strike="noStrike">
                          <a:solidFill>
                            <a:srgbClr val="000000"/>
                          </a:solidFill>
                          <a:latin typeface="Verdana"/>
                        </a:rPr>
                        <a:t>Rbc - 0</a:t>
                      </a:r>
                      <a:endParaRPr lang="en-US" sz="1800"/>
                    </a:p>
                    <a:p>
                      <a:pPr algn="just" rtl="0" fontAlgn="t">
                        <a:spcBef>
                          <a:spcPts val="0"/>
                        </a:spcBef>
                        <a:spcAft>
                          <a:spcPts val="0"/>
                        </a:spcAft>
                      </a:pPr>
                      <a:r>
                        <a:rPr lang="en-US" sz="1000" b="0" i="0" u="none" strike="noStrike">
                          <a:solidFill>
                            <a:srgbClr val="000000"/>
                          </a:solidFill>
                          <a:latin typeface="Verdana"/>
                        </a:rPr>
                        <a:t>Pc - 0</a:t>
                      </a:r>
                      <a:endParaRPr lang="en-US" sz="1800"/>
                    </a:p>
                    <a:p>
                      <a:pPr algn="just" rtl="0" fontAlgn="t">
                        <a:spcBef>
                          <a:spcPts val="0"/>
                        </a:spcBef>
                        <a:spcAft>
                          <a:spcPts val="0"/>
                        </a:spcAft>
                      </a:pPr>
                      <a:r>
                        <a:rPr lang="en-US" sz="1000" b="0" i="0" u="none" strike="noStrike">
                          <a:solidFill>
                            <a:srgbClr val="000000"/>
                          </a:solidFill>
                          <a:latin typeface="Verdana"/>
                        </a:rPr>
                        <a:t>Pcc - 0</a:t>
                      </a:r>
                      <a:endParaRPr lang="en-US" sz="1800"/>
                    </a:p>
                    <a:p>
                      <a:pPr algn="just" rtl="0" fontAlgn="t">
                        <a:spcBef>
                          <a:spcPts val="0"/>
                        </a:spcBef>
                        <a:spcAft>
                          <a:spcPts val="0"/>
                        </a:spcAft>
                      </a:pPr>
                      <a:r>
                        <a:rPr lang="en-US" sz="1000" b="0" i="0" u="none" strike="noStrike">
                          <a:solidFill>
                            <a:srgbClr val="000000"/>
                          </a:solidFill>
                          <a:latin typeface="Verdana"/>
                        </a:rPr>
                        <a:t>Ba - 0</a:t>
                      </a:r>
                      <a:endParaRPr lang="en-US" sz="1800"/>
                    </a:p>
                    <a:p>
                      <a:pPr fontAlgn="t"/>
                      <a:r>
                        <a:rPr lang="en-US" sz="1800"/>
                        <a:t/>
                      </a:r>
                      <a:br>
                        <a:rPr lang="en-US" sz="1800"/>
                      </a:br>
                      <a:endParaRPr lang="en-US" sz="180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000" b="0" i="0" u="none" strike="noStrike">
                          <a:solidFill>
                            <a:srgbClr val="000000"/>
                          </a:solidFill>
                          <a:latin typeface="Verdana"/>
                        </a:rPr>
                        <a:t>Bgr - 120</a:t>
                      </a:r>
                      <a:endParaRPr lang="en-US" sz="1800"/>
                    </a:p>
                    <a:p>
                      <a:pPr algn="just" rtl="0" fontAlgn="t">
                        <a:spcBef>
                          <a:spcPts val="0"/>
                        </a:spcBef>
                        <a:spcAft>
                          <a:spcPts val="0"/>
                        </a:spcAft>
                      </a:pPr>
                      <a:r>
                        <a:rPr lang="en-US" sz="1000" b="0" i="0" u="none" strike="noStrike">
                          <a:solidFill>
                            <a:srgbClr val="000000"/>
                          </a:solidFill>
                          <a:latin typeface="Verdana"/>
                        </a:rPr>
                        <a:t>Bu - 34</a:t>
                      </a:r>
                      <a:endParaRPr lang="en-US" sz="1800"/>
                    </a:p>
                    <a:p>
                      <a:pPr algn="just" rtl="0" fontAlgn="t">
                        <a:spcBef>
                          <a:spcPts val="0"/>
                        </a:spcBef>
                        <a:spcAft>
                          <a:spcPts val="0"/>
                        </a:spcAft>
                      </a:pPr>
                      <a:r>
                        <a:rPr lang="en-US" sz="1000" b="0" i="0" u="none" strike="noStrike">
                          <a:solidFill>
                            <a:srgbClr val="000000"/>
                          </a:solidFill>
                          <a:latin typeface="Verdana"/>
                        </a:rPr>
                        <a:t>Sc - 1</a:t>
                      </a:r>
                      <a:endParaRPr lang="en-US" sz="1800"/>
                    </a:p>
                    <a:p>
                      <a:pPr algn="just" rtl="0" fontAlgn="t">
                        <a:spcBef>
                          <a:spcPts val="0"/>
                        </a:spcBef>
                        <a:spcAft>
                          <a:spcPts val="0"/>
                        </a:spcAft>
                      </a:pPr>
                      <a:r>
                        <a:rPr lang="en-US" sz="1000" b="0" i="0" u="none" strike="noStrike">
                          <a:solidFill>
                            <a:srgbClr val="000000"/>
                          </a:solidFill>
                          <a:latin typeface="Verdana"/>
                        </a:rPr>
                        <a:t>Sod - 138.3</a:t>
                      </a:r>
                      <a:endParaRPr lang="en-US" sz="1800"/>
                    </a:p>
                    <a:p>
                      <a:pPr algn="just" rtl="0" fontAlgn="t">
                        <a:spcBef>
                          <a:spcPts val="0"/>
                        </a:spcBef>
                        <a:spcAft>
                          <a:spcPts val="0"/>
                        </a:spcAft>
                      </a:pPr>
                      <a:r>
                        <a:rPr lang="en-US" sz="1000" b="0" i="0" u="none" strike="noStrike">
                          <a:solidFill>
                            <a:srgbClr val="000000"/>
                          </a:solidFill>
                          <a:latin typeface="Verdana"/>
                        </a:rPr>
                        <a:t>Pot - 6.5</a:t>
                      </a:r>
                      <a:endParaRPr lang="en-US" sz="1800"/>
                    </a:p>
                    <a:p>
                      <a:pPr algn="just" rtl="0" fontAlgn="t">
                        <a:spcBef>
                          <a:spcPts val="0"/>
                        </a:spcBef>
                        <a:spcAft>
                          <a:spcPts val="0"/>
                        </a:spcAft>
                      </a:pPr>
                      <a:r>
                        <a:rPr lang="en-US" sz="1000" b="0" i="0" u="none" strike="noStrike">
                          <a:solidFill>
                            <a:srgbClr val="000000"/>
                          </a:solidFill>
                          <a:latin typeface="Verdana"/>
                        </a:rPr>
                        <a:t>Hemo - 13.6</a:t>
                      </a:r>
                      <a:endParaRPr lang="en-US" sz="1800"/>
                    </a:p>
                    <a:p>
                      <a:pPr algn="just" rtl="0" fontAlgn="t">
                        <a:spcBef>
                          <a:spcPts val="0"/>
                        </a:spcBef>
                        <a:spcAft>
                          <a:spcPts val="0"/>
                        </a:spcAft>
                      </a:pPr>
                      <a:r>
                        <a:rPr lang="en-US" sz="1000" b="0" i="0" u="none" strike="noStrike">
                          <a:solidFill>
                            <a:srgbClr val="000000"/>
                          </a:solidFill>
                          <a:latin typeface="Verdana"/>
                        </a:rPr>
                        <a:t>Pcv - 38.8</a:t>
                      </a:r>
                      <a:endParaRPr lang="en-US" sz="1800"/>
                    </a:p>
                    <a:p>
                      <a:pPr algn="just" rtl="0" fontAlgn="t">
                        <a:spcBef>
                          <a:spcPts val="0"/>
                        </a:spcBef>
                        <a:spcAft>
                          <a:spcPts val="0"/>
                        </a:spcAft>
                      </a:pPr>
                      <a:r>
                        <a:rPr lang="en-US" sz="1000" b="0" i="0" u="none" strike="noStrike">
                          <a:solidFill>
                            <a:srgbClr val="000000"/>
                          </a:solidFill>
                          <a:latin typeface="Verdana"/>
                        </a:rPr>
                        <a:t>Wc - 10016.6</a:t>
                      </a:r>
                      <a:endParaRPr lang="en-US" sz="1800"/>
                    </a:p>
                    <a:p>
                      <a:pPr algn="just" rtl="0" fontAlgn="t">
                        <a:spcBef>
                          <a:spcPts val="0"/>
                        </a:spcBef>
                        <a:spcAft>
                          <a:spcPts val="0"/>
                        </a:spcAft>
                      </a:pPr>
                      <a:r>
                        <a:rPr lang="en-US" sz="1000" b="0" i="0" u="none" strike="noStrike">
                          <a:solidFill>
                            <a:srgbClr val="000000"/>
                          </a:solidFill>
                          <a:latin typeface="Verdana"/>
                        </a:rPr>
                        <a:t>Rc - 8</a:t>
                      </a:r>
                      <a:endParaRPr lang="en-US" sz="1800"/>
                    </a:p>
                    <a:p>
                      <a:pPr fontAlgn="t"/>
                      <a:r>
                        <a:rPr lang="en-US" sz="1800"/>
                        <a:t/>
                      </a:r>
                      <a:br>
                        <a:rPr lang="en-US" sz="1800"/>
                      </a:br>
                      <a:endParaRPr lang="en-US" sz="180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000" b="0" i="0" u="none" strike="noStrike" dirty="0">
                          <a:solidFill>
                            <a:srgbClr val="000000"/>
                          </a:solidFill>
                          <a:latin typeface="Verdana"/>
                        </a:rPr>
                        <a:t>Htn - 0</a:t>
                      </a:r>
                      <a:endParaRPr lang="en-US" sz="1800" dirty="0"/>
                    </a:p>
                    <a:p>
                      <a:pPr algn="just" rtl="0" fontAlgn="t">
                        <a:spcBef>
                          <a:spcPts val="0"/>
                        </a:spcBef>
                        <a:spcAft>
                          <a:spcPts val="0"/>
                        </a:spcAft>
                      </a:pPr>
                      <a:r>
                        <a:rPr lang="en-US" sz="1000" b="0" i="0" u="none" strike="noStrike" dirty="0">
                          <a:solidFill>
                            <a:srgbClr val="000000"/>
                          </a:solidFill>
                          <a:latin typeface="Verdana"/>
                        </a:rPr>
                        <a:t>Dm - 0</a:t>
                      </a:r>
                      <a:endParaRPr lang="en-US" sz="1800" dirty="0"/>
                    </a:p>
                    <a:p>
                      <a:pPr algn="just" rtl="0" fontAlgn="t">
                        <a:spcBef>
                          <a:spcPts val="0"/>
                        </a:spcBef>
                        <a:spcAft>
                          <a:spcPts val="0"/>
                        </a:spcAft>
                      </a:pPr>
                      <a:r>
                        <a:rPr lang="en-US" sz="1000" b="0" i="0" u="none" strike="noStrike" dirty="0">
                          <a:solidFill>
                            <a:srgbClr val="000000"/>
                          </a:solidFill>
                          <a:latin typeface="Verdana"/>
                        </a:rPr>
                        <a:t>Cad - 0</a:t>
                      </a:r>
                      <a:endParaRPr lang="en-US" sz="1800" dirty="0"/>
                    </a:p>
                    <a:p>
                      <a:pPr algn="just" rtl="0" fontAlgn="t">
                        <a:spcBef>
                          <a:spcPts val="0"/>
                        </a:spcBef>
                        <a:spcAft>
                          <a:spcPts val="0"/>
                        </a:spcAft>
                      </a:pPr>
                      <a:r>
                        <a:rPr lang="en-US" sz="1000" b="0" i="0" u="none" strike="noStrike" dirty="0">
                          <a:solidFill>
                            <a:srgbClr val="000000"/>
                          </a:solidFill>
                          <a:latin typeface="Verdana"/>
                        </a:rPr>
                        <a:t>Appetite - 1</a:t>
                      </a:r>
                      <a:endParaRPr lang="en-US" sz="1800" dirty="0"/>
                    </a:p>
                    <a:p>
                      <a:pPr algn="just" rtl="0" fontAlgn="t">
                        <a:spcBef>
                          <a:spcPts val="0"/>
                        </a:spcBef>
                        <a:spcAft>
                          <a:spcPts val="0"/>
                        </a:spcAft>
                      </a:pPr>
                      <a:r>
                        <a:rPr lang="en-US" sz="1000" b="0" i="0" u="none" strike="noStrike" dirty="0">
                          <a:solidFill>
                            <a:srgbClr val="000000"/>
                          </a:solidFill>
                          <a:latin typeface="Verdana"/>
                        </a:rPr>
                        <a:t>Pe - 1</a:t>
                      </a:r>
                      <a:endParaRPr lang="en-US" sz="1800" dirty="0"/>
                    </a:p>
                    <a:p>
                      <a:pPr algn="just" rtl="0" fontAlgn="t">
                        <a:spcBef>
                          <a:spcPts val="0"/>
                        </a:spcBef>
                        <a:spcAft>
                          <a:spcPts val="0"/>
                        </a:spcAft>
                      </a:pPr>
                      <a:r>
                        <a:rPr lang="en-US" sz="1000" b="0" i="0" u="none" strike="noStrike" dirty="0">
                          <a:solidFill>
                            <a:srgbClr val="000000"/>
                          </a:solidFill>
                          <a:latin typeface="Verdana"/>
                        </a:rPr>
                        <a:t>Ane - 0</a:t>
                      </a:r>
                      <a:endParaRPr lang="en-US" sz="1800" dirty="0"/>
                    </a:p>
                    <a:p>
                      <a:pPr fontAlgn="t"/>
                      <a:r>
                        <a:rPr lang="en-US" sz="1800" dirty="0"/>
                        <a:t/>
                      </a:r>
                      <a:br>
                        <a:rPr lang="en-US" sz="1800" dirty="0"/>
                      </a:br>
                      <a:endParaRPr lang="en-US" sz="1800" dirty="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642910" y="5143512"/>
          <a:ext cx="1059180" cy="370840"/>
        </p:xfrm>
        <a:graphic>
          <a:graphicData uri="http://schemas.openxmlformats.org/drawingml/2006/table">
            <a:tbl>
              <a:tblPr/>
              <a:tblGrid>
                <a:gridCol w="1059180"/>
              </a:tblGrid>
              <a:tr h="0">
                <a:tc>
                  <a:txBody>
                    <a:bodyPr/>
                    <a:lstStyle/>
                    <a:p>
                      <a:pPr rtl="0" fontAlgn="t">
                        <a:spcBef>
                          <a:spcPts val="0"/>
                        </a:spcBef>
                        <a:spcAft>
                          <a:spcPts val="0"/>
                        </a:spcAft>
                      </a:pPr>
                      <a:r>
                        <a:rPr lang="en-US" sz="1600" b="0" i="0" u="none" strike="noStrike" dirty="0" smtClean="0">
                          <a:solidFill>
                            <a:srgbClr val="000000"/>
                          </a:solidFill>
                          <a:latin typeface="+mn-lt"/>
                        </a:rPr>
                        <a:t>0</a:t>
                      </a:r>
                      <a:endParaRPr lang="en-US" sz="1600" dirty="0">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2225" name="Rectangle 1"/>
          <p:cNvSpPr>
            <a:spLocks noChangeArrowheads="1"/>
          </p:cNvSpPr>
          <p:nvPr/>
        </p:nvSpPr>
        <p:spPr bwMode="auto">
          <a:xfrm>
            <a:off x="214282" y="428604"/>
            <a:ext cx="8358246"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cs typeface="Arial" pitchFamily="34" charset="0"/>
              </a:rPr>
              <a:t>Test Case2:</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row = [52.0, 80.3, 1.01, 0.0, 0.0, 0.0, 0.0, 0.0, 0.0, 120.0, 34.0, 1.0, 138.3, 6.5, 13.6, 38.8, 10016.6, 8.0, 0.0, 0.0, 0.0, 1.0, 1.0, 0.0]</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642910" y="4714884"/>
            <a:ext cx="984565" cy="369332"/>
          </a:xfrm>
          <a:prstGeom prst="rect">
            <a:avLst/>
          </a:prstGeom>
        </p:spPr>
        <p:txBody>
          <a:bodyPr wrap="none">
            <a:spAutoFit/>
          </a:bodyPr>
          <a:lstStyle/>
          <a:p>
            <a:pPr fontAlgn="t"/>
            <a:r>
              <a:rPr lang="en-US" dirty="0" smtClean="0">
                <a:solidFill>
                  <a:srgbClr val="000000"/>
                </a:solidFill>
              </a:rPr>
              <a:t>Output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7356" y="3071810"/>
            <a:ext cx="480772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500042"/>
            <a:ext cx="8329642" cy="5626121"/>
          </a:xfrm>
        </p:spPr>
        <p:txBody>
          <a:bodyPr>
            <a:normAutofit/>
          </a:bodyPr>
          <a:lstStyle/>
          <a:p>
            <a:pPr marL="457200" lvl="0" indent="-356235">
              <a:spcBef>
                <a:spcPts val="360"/>
              </a:spcBef>
              <a:buSzPts val="2010"/>
              <a:buAutoNum type="arabicPeriod"/>
            </a:pPr>
            <a:r>
              <a:rPr lang="en-US" dirty="0" smtClean="0">
                <a:solidFill>
                  <a:srgbClr val="262626"/>
                </a:solidFill>
              </a:rPr>
              <a:t>Supervised Learning: </a:t>
            </a:r>
            <a:r>
              <a:rPr lang="en-US" dirty="0" smtClean="0"/>
              <a:t>Supervised learning is when the model is getting trained on a labeled dataset. Labeled dataset is one which have both input and output parameters.</a:t>
            </a:r>
            <a:endParaRPr lang="en-US" dirty="0" smtClean="0">
              <a:solidFill>
                <a:srgbClr val="262626"/>
              </a:solidFill>
            </a:endParaRPr>
          </a:p>
          <a:p>
            <a:pPr marL="457200" lvl="0" indent="-356235">
              <a:spcBef>
                <a:spcPts val="360"/>
              </a:spcBef>
              <a:buSzPts val="2010"/>
              <a:buAutoNum type="arabicPeriod"/>
            </a:pPr>
            <a:endParaRPr lang="en-US" dirty="0" smtClean="0">
              <a:solidFill>
                <a:srgbClr val="262626"/>
              </a:solidFill>
            </a:endParaRPr>
          </a:p>
          <a:p>
            <a:pPr marL="457200" lvl="0" indent="-355600">
              <a:spcBef>
                <a:spcPts val="0"/>
              </a:spcBef>
              <a:buSzPts val="2000"/>
              <a:buAutoNum type="arabicPeriod"/>
            </a:pPr>
            <a:r>
              <a:rPr lang="en-US" dirty="0" smtClean="0"/>
              <a:t>Unsupervised learning: There are no labels or correct outputs. The task is to discover the structure of the data</a:t>
            </a:r>
            <a:endParaRPr lang="en-US" dirty="0" smtClean="0">
              <a:solidFill>
                <a:srgbClr val="262626"/>
              </a:solidFill>
            </a:endParaRPr>
          </a:p>
          <a:p>
            <a:pPr marL="457200" lvl="0" indent="-355600">
              <a:spcBef>
                <a:spcPts val="0"/>
              </a:spcBef>
              <a:buSzPts val="2000"/>
              <a:buAutoNum type="arabicPeriod"/>
            </a:pPr>
            <a:endParaRPr lang="en-US" dirty="0" smtClean="0">
              <a:solidFill>
                <a:srgbClr val="262626"/>
              </a:solidFill>
            </a:endParaRPr>
          </a:p>
          <a:p>
            <a:pPr marL="457200" lvl="0" indent="-355600">
              <a:spcBef>
                <a:spcPts val="0"/>
              </a:spcBef>
              <a:buSzPts val="2000"/>
              <a:buAutoNum type="arabicPeriod"/>
            </a:pPr>
            <a:r>
              <a:rPr lang="en-US" dirty="0" smtClean="0"/>
              <a:t>Reinforcement learning: Commonly used in situations where an AI agent like a self-driving car must operate in an environment and where feedback about good or bad choices is available with some delay.</a:t>
            </a:r>
            <a:endParaRPr lang="en-US" dirty="0" smtClean="0">
              <a:solidFill>
                <a:srgbClr val="262626"/>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Existing System</a:t>
            </a:r>
            <a:endParaRPr lang="en-US" dirty="0"/>
          </a:p>
        </p:txBody>
      </p:sp>
      <p:sp>
        <p:nvSpPr>
          <p:cNvPr id="3" name="Content Placeholder 2"/>
          <p:cNvSpPr>
            <a:spLocks noGrp="1"/>
          </p:cNvSpPr>
          <p:nvPr>
            <p:ph sz="quarter" idx="1"/>
          </p:nvPr>
        </p:nvSpPr>
        <p:spPr/>
        <p:txBody>
          <a:bodyPr>
            <a:normAutofit/>
          </a:bodyPr>
          <a:lstStyle/>
          <a:p>
            <a:pPr marL="274320" lvl="0" indent="-274320">
              <a:spcBef>
                <a:spcPts val="0"/>
              </a:spcBef>
              <a:buSzPct val="95000"/>
              <a:buFont typeface="Wingdings" pitchFamily="2" charset="2"/>
              <a:buChar char="Ø"/>
            </a:pPr>
            <a:r>
              <a:rPr lang="en-US" dirty="0" smtClean="0"/>
              <a:t>The existing system of diagnosis is based on the examination of urine with the help of serum creatinine level. </a:t>
            </a:r>
          </a:p>
          <a:p>
            <a:pPr marL="274320" lvl="0" indent="-274320">
              <a:spcBef>
                <a:spcPts val="481"/>
              </a:spcBef>
              <a:buSzPct val="95000"/>
              <a:buFont typeface="Wingdings" pitchFamily="2" charset="2"/>
              <a:buChar char="Ø"/>
            </a:pPr>
            <a:r>
              <a:rPr lang="en-US" dirty="0" smtClean="0"/>
              <a:t>Many medical methods are used for this purpose such as screening, ultrasound method. </a:t>
            </a:r>
          </a:p>
          <a:p>
            <a:pPr marL="274320" lvl="0" indent="-274320">
              <a:spcBef>
                <a:spcPts val="481"/>
              </a:spcBef>
              <a:buSzPct val="95000"/>
              <a:buFont typeface="Wingdings" pitchFamily="2" charset="2"/>
              <a:buChar char="Ø"/>
            </a:pPr>
            <a:r>
              <a:rPr lang="en-US" dirty="0" smtClean="0"/>
              <a:t>In screening, the patients with hypertension, history of cardiovascular disease, and the patients who have relatives who had kidney disease are screened. </a:t>
            </a:r>
          </a:p>
          <a:p>
            <a:pPr marL="274320" lvl="0" indent="-274320">
              <a:spcBef>
                <a:spcPts val="481"/>
              </a:spcBef>
              <a:buSzPct val="95000"/>
              <a:buFont typeface="Wingdings" pitchFamily="2" charset="2"/>
              <a:buChar char="Ø"/>
            </a:pPr>
            <a:r>
              <a:rPr lang="en-US" dirty="0" smtClean="0"/>
              <a:t>This technique includes the calculation of the estimated GFR from the serum creatinine level.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indent="-336550">
              <a:spcBef>
                <a:spcPts val="0"/>
              </a:spcBef>
              <a:buSzPts val="1800"/>
              <a:buFont typeface="Wingdings" pitchFamily="2" charset="2"/>
              <a:buChar char="Ø"/>
            </a:pPr>
            <a:r>
              <a:rPr lang="en-US" sz="2000" dirty="0" smtClean="0"/>
              <a:t>The proposed system focuses on predicting this life-threatening disease Chronic Kidney Disease (CKD) using Classification algorithms.</a:t>
            </a:r>
            <a:endParaRPr lang="en-US" dirty="0" smtClean="0"/>
          </a:p>
          <a:p>
            <a:pPr lvl="0" indent="-336550">
              <a:spcBef>
                <a:spcPts val="400"/>
              </a:spcBef>
              <a:buSzPts val="1800"/>
              <a:buFont typeface="Wingdings" pitchFamily="2" charset="2"/>
              <a:buChar char="Ø"/>
            </a:pPr>
            <a:r>
              <a:rPr lang="en-US" sz="2000" dirty="0" smtClean="0"/>
              <a:t>Proposed system is automation for chronic kidney disease prediction using classification techniques and supervised learning algorithms.</a:t>
            </a:r>
            <a:endParaRPr lang="en-US" dirty="0" smtClean="0"/>
          </a:p>
          <a:p>
            <a:pPr lvl="0" indent="-336550">
              <a:spcBef>
                <a:spcPts val="400"/>
              </a:spcBef>
              <a:buSzPts val="1800"/>
              <a:buFont typeface="Wingdings" pitchFamily="2" charset="2"/>
              <a:buChar char="Ø"/>
            </a:pPr>
            <a:r>
              <a:rPr lang="en-US" sz="2000" dirty="0" smtClean="0"/>
              <a:t>These include</a:t>
            </a:r>
            <a:endParaRPr lang="en-US" dirty="0" smtClean="0"/>
          </a:p>
          <a:p>
            <a:pPr marL="708660" lvl="1" indent="-342898">
              <a:spcBef>
                <a:spcPts val="360"/>
              </a:spcBef>
              <a:buSzPts val="1530"/>
              <a:buFont typeface="Wingdings" pitchFamily="2" charset="2"/>
              <a:buChar char="Ø"/>
            </a:pPr>
            <a:r>
              <a:rPr lang="en-US" sz="1800" dirty="0" smtClean="0"/>
              <a:t>Random Forest.</a:t>
            </a:r>
            <a:endParaRPr lang="en-US" dirty="0" smtClean="0"/>
          </a:p>
          <a:p>
            <a:pPr marL="708660" lvl="1" indent="-342898">
              <a:spcBef>
                <a:spcPts val="360"/>
              </a:spcBef>
              <a:buSzPts val="1530"/>
              <a:buFont typeface="Wingdings" pitchFamily="2" charset="2"/>
              <a:buChar char="Ø"/>
            </a:pPr>
            <a:r>
              <a:rPr lang="en-US" sz="1800" dirty="0" smtClean="0"/>
              <a:t>Support Vector Machine.</a:t>
            </a:r>
          </a:p>
          <a:p>
            <a:pPr marL="708660" lvl="1" indent="-342898">
              <a:spcBef>
                <a:spcPts val="360"/>
              </a:spcBef>
              <a:buSzPts val="1530"/>
              <a:buFont typeface="Wingdings" pitchFamily="2" charset="2"/>
              <a:buChar char="Ø"/>
            </a:pPr>
            <a:r>
              <a:rPr lang="en-US" sz="1800" dirty="0" smtClean="0"/>
              <a:t>Naïve Bayes</a:t>
            </a:r>
            <a:endParaRPr lang="en-US" dirty="0" smtClean="0"/>
          </a:p>
          <a:p>
            <a:pPr lvl="0" indent="-222250">
              <a:spcBef>
                <a:spcPts val="400"/>
              </a:spcBef>
              <a:buSzPts val="1900"/>
              <a:buNone/>
            </a:pPr>
            <a:endParaRPr lang="en-US" sz="2000" dirty="0">
              <a:ea typeface="Calibri"/>
              <a:cs typeface="Calibri"/>
              <a:sym typeface="Calibri"/>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en-US" dirty="0" smtClean="0"/>
              <a:t>Requirements</a:t>
            </a:r>
            <a:endParaRPr lang="en-US" dirty="0"/>
          </a:p>
        </p:txBody>
      </p:sp>
      <p:sp>
        <p:nvSpPr>
          <p:cNvPr id="4" name="Content Placeholder 7"/>
          <p:cNvSpPr>
            <a:spLocks noGrp="1"/>
          </p:cNvSpPr>
          <p:nvPr>
            <p:ph sz="quarter" idx="1"/>
          </p:nvPr>
        </p:nvSpPr>
        <p:spPr>
          <a:xfrm>
            <a:off x="285720" y="1214422"/>
            <a:ext cx="8258204" cy="5411807"/>
          </a:xfrm>
        </p:spPr>
        <p:txBody>
          <a:bodyPr/>
          <a:lstStyle/>
          <a:p>
            <a:pPr marL="0" indent="0">
              <a:spcBef>
                <a:spcPts val="360"/>
              </a:spcBef>
              <a:buSzPts val="1710"/>
              <a:buNone/>
            </a:pPr>
            <a:r>
              <a:rPr lang="en-US" b="1" u="sng" dirty="0" smtClean="0">
                <a:solidFill>
                  <a:srgbClr val="262626"/>
                </a:solidFill>
              </a:rPr>
              <a:t>Software Requirements:</a:t>
            </a:r>
          </a:p>
          <a:p>
            <a:pPr marL="0" indent="0">
              <a:spcBef>
                <a:spcPts val="360"/>
              </a:spcBef>
              <a:buSzPts val="1710"/>
              <a:buFont typeface="Wingdings" pitchFamily="2" charset="2"/>
              <a:buChar char="Ø"/>
            </a:pPr>
            <a:endParaRPr lang="en-US" sz="1100" dirty="0" smtClean="0"/>
          </a:p>
          <a:p>
            <a:pPr marL="457200" lvl="0" indent="-355600">
              <a:spcBef>
                <a:spcPts val="360"/>
              </a:spcBef>
              <a:buSzPts val="2000"/>
              <a:buFont typeface="Wingdings" pitchFamily="2" charset="2"/>
              <a:buChar char="Ø"/>
            </a:pPr>
            <a:r>
              <a:rPr lang="en-US" dirty="0" smtClean="0"/>
              <a:t>Operating system: Windows 8/ Windows 10</a:t>
            </a:r>
          </a:p>
          <a:p>
            <a:pPr marL="457200" lvl="0" indent="-355600">
              <a:spcBef>
                <a:spcPts val="0"/>
              </a:spcBef>
              <a:buSzPts val="2000"/>
              <a:buFont typeface="Wingdings" pitchFamily="2" charset="2"/>
              <a:buChar char="Ø"/>
            </a:pPr>
            <a:r>
              <a:rPr lang="en-US" dirty="0" smtClean="0"/>
              <a:t>Language: Python</a:t>
            </a:r>
          </a:p>
          <a:p>
            <a:pPr marL="457200" lvl="0" indent="-355600">
              <a:spcBef>
                <a:spcPts val="0"/>
              </a:spcBef>
              <a:buSzPts val="2000"/>
              <a:buFont typeface="Wingdings" pitchFamily="2" charset="2"/>
              <a:buChar char="Ø"/>
            </a:pPr>
            <a:r>
              <a:rPr lang="en-US" dirty="0" smtClean="0"/>
              <a:t>Dataset: MS Excel (csv)</a:t>
            </a:r>
          </a:p>
          <a:p>
            <a:pPr marL="457200" lvl="0" indent="-355600">
              <a:spcBef>
                <a:spcPts val="0"/>
              </a:spcBef>
              <a:buSzPts val="2000"/>
              <a:buFont typeface="Wingdings" pitchFamily="2" charset="2"/>
              <a:buChar char="Ø"/>
            </a:pPr>
            <a:r>
              <a:rPr lang="en-US" dirty="0" smtClean="0"/>
              <a:t>Software IDE/Online working tool: Anaconda Navigator/ Google Collaboratory</a:t>
            </a:r>
          </a:p>
          <a:p>
            <a:pPr marL="457200" lvl="0" indent="-355600">
              <a:spcBef>
                <a:spcPts val="0"/>
              </a:spcBef>
              <a:buSzPts val="2000"/>
              <a:buFont typeface="Wingdings" pitchFamily="2" charset="2"/>
              <a:buChar char="Ø"/>
            </a:pPr>
            <a:r>
              <a:rPr lang="en-US" dirty="0" smtClean="0"/>
              <a:t>Documentation: Microsoft Office</a:t>
            </a:r>
          </a:p>
          <a:p>
            <a:pPr marL="457200" lvl="0" indent="-355600">
              <a:spcBef>
                <a:spcPts val="0"/>
              </a:spcBef>
              <a:buSzPts val="2000"/>
              <a:buNone/>
            </a:pPr>
            <a:endParaRPr lang="en-US" dirty="0" smtClean="0"/>
          </a:p>
          <a:p>
            <a:pPr marL="0" lvl="0" indent="0">
              <a:spcBef>
                <a:spcPts val="360"/>
              </a:spcBef>
              <a:buSzPts val="1710"/>
              <a:buNone/>
            </a:pPr>
            <a:r>
              <a:rPr lang="en-US" b="1" u="sng" dirty="0" smtClean="0"/>
              <a:t>Hardware Requirements:</a:t>
            </a:r>
          </a:p>
          <a:p>
            <a:pPr marL="0" lvl="0" indent="0">
              <a:spcBef>
                <a:spcPts val="360"/>
              </a:spcBef>
              <a:buSzPts val="1710"/>
              <a:buNone/>
            </a:pPr>
            <a:endParaRPr lang="en-US" sz="2000" dirty="0" smtClean="0"/>
          </a:p>
          <a:p>
            <a:pPr marL="457200" lvl="0" indent="-356235">
              <a:spcBef>
                <a:spcPts val="360"/>
              </a:spcBef>
              <a:buSzPts val="2010"/>
              <a:buFont typeface="Wingdings" pitchFamily="2" charset="2"/>
              <a:buChar char="Ø"/>
            </a:pPr>
            <a:r>
              <a:rPr lang="en-US" dirty="0" smtClean="0"/>
              <a:t>Processor  : i5</a:t>
            </a:r>
          </a:p>
          <a:p>
            <a:pPr marL="457200" lvl="0" indent="-355600">
              <a:spcBef>
                <a:spcPts val="360"/>
              </a:spcBef>
              <a:buSzPts val="2000"/>
              <a:buFont typeface="Wingdings" pitchFamily="2" charset="2"/>
              <a:buChar char="Ø"/>
            </a:pPr>
            <a:r>
              <a:rPr lang="en-US" dirty="0" smtClean="0"/>
              <a:t>RAM          : 8 GB</a:t>
            </a:r>
          </a:p>
          <a:p>
            <a:pPr marL="457200" lvl="0" indent="-355600">
              <a:spcBef>
                <a:spcPts val="360"/>
              </a:spcBef>
              <a:buSzPts val="2000"/>
              <a:buFont typeface="Wingdings" pitchFamily="2" charset="2"/>
              <a:buChar char="Ø"/>
            </a:pPr>
            <a:r>
              <a:rPr lang="en-US" dirty="0" smtClean="0"/>
              <a:t>Hard Disk  : 1 TB</a:t>
            </a:r>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357166"/>
            <a:ext cx="7467600" cy="6000792"/>
          </a:xfrm>
        </p:spPr>
        <p:txBody>
          <a:bodyPr>
            <a:normAutofit/>
          </a:bodyPr>
          <a:lstStyle/>
          <a:p>
            <a:pPr marL="457200" lvl="0" indent="-355600">
              <a:spcBef>
                <a:spcPts val="360"/>
              </a:spcBef>
              <a:buSzPts val="2000"/>
              <a:buNone/>
            </a:pPr>
            <a:r>
              <a:rPr lang="en-US" b="1" u="sng" dirty="0" smtClean="0"/>
              <a:t>Functional Requirements</a:t>
            </a:r>
          </a:p>
          <a:p>
            <a:pPr fontAlgn="base">
              <a:buFont typeface="Wingdings" pitchFamily="2" charset="2"/>
              <a:buChar char="Ø"/>
            </a:pPr>
            <a:r>
              <a:rPr lang="en-US" sz="1900" dirty="0" smtClean="0"/>
              <a:t>Collection of data set.</a:t>
            </a:r>
          </a:p>
          <a:p>
            <a:pPr fontAlgn="base">
              <a:buFont typeface="Wingdings" pitchFamily="2" charset="2"/>
              <a:buChar char="Ø"/>
            </a:pPr>
            <a:r>
              <a:rPr lang="en-US" sz="1900" dirty="0" smtClean="0"/>
              <a:t>Data Pre-processing.</a:t>
            </a:r>
          </a:p>
          <a:p>
            <a:pPr fontAlgn="base">
              <a:buFont typeface="Wingdings" pitchFamily="2" charset="2"/>
              <a:buChar char="Ø"/>
            </a:pPr>
            <a:r>
              <a:rPr lang="en-US" sz="1900" dirty="0" smtClean="0"/>
              <a:t>Data Visualization</a:t>
            </a:r>
          </a:p>
          <a:p>
            <a:pPr fontAlgn="base">
              <a:buFont typeface="Wingdings" pitchFamily="2" charset="2"/>
              <a:buChar char="Ø"/>
            </a:pPr>
            <a:r>
              <a:rPr lang="en-US" sz="1900" dirty="0" smtClean="0"/>
              <a:t>Data Augmentation</a:t>
            </a:r>
          </a:p>
          <a:p>
            <a:pPr fontAlgn="base">
              <a:buFont typeface="Wingdings" pitchFamily="2" charset="2"/>
              <a:buChar char="Ø"/>
            </a:pPr>
            <a:r>
              <a:rPr lang="en-US" sz="1900" dirty="0" smtClean="0"/>
              <a:t>Feature Selection</a:t>
            </a:r>
          </a:p>
          <a:p>
            <a:pPr fontAlgn="base">
              <a:buFont typeface="Wingdings" pitchFamily="2" charset="2"/>
              <a:buChar char="Ø"/>
            </a:pPr>
            <a:r>
              <a:rPr lang="en-US" sz="1900" dirty="0" smtClean="0"/>
              <a:t>Working on various Machine Learning algorithms.</a:t>
            </a:r>
          </a:p>
          <a:p>
            <a:pPr>
              <a:buFont typeface="Wingdings" pitchFamily="2" charset="2"/>
              <a:buChar char="Ø"/>
            </a:pPr>
            <a:r>
              <a:rPr lang="en-US" sz="1900" dirty="0" smtClean="0"/>
              <a:t> The system can predict whether the person is suffering from disease or not.</a:t>
            </a:r>
          </a:p>
          <a:p>
            <a:pPr>
              <a:buNone/>
            </a:pPr>
            <a:endParaRPr lang="en-US" sz="1900" dirty="0" smtClean="0"/>
          </a:p>
          <a:p>
            <a:pPr>
              <a:buNone/>
            </a:pPr>
            <a:r>
              <a:rPr lang="en-US" sz="2200" b="1" u="sng" dirty="0" smtClean="0"/>
              <a:t>Non Functional Requirements</a:t>
            </a:r>
          </a:p>
          <a:p>
            <a:pPr>
              <a:buNone/>
            </a:pPr>
            <a:endParaRPr lang="en-US" sz="2200" b="1" u="sng" dirty="0" smtClean="0"/>
          </a:p>
          <a:p>
            <a:pPr>
              <a:buFont typeface="Wingdings" pitchFamily="2" charset="2"/>
              <a:buChar char="Ø"/>
            </a:pPr>
            <a:r>
              <a:rPr lang="en-US" sz="1800" dirty="0" smtClean="0"/>
              <a:t>Accuracy</a:t>
            </a:r>
          </a:p>
          <a:p>
            <a:pPr>
              <a:buFont typeface="Wingdings" pitchFamily="2" charset="2"/>
              <a:buChar char="Ø"/>
            </a:pPr>
            <a:r>
              <a:rPr lang="en-US" sz="1800" dirty="0" smtClean="0"/>
              <a:t>Scalability</a:t>
            </a:r>
          </a:p>
          <a:p>
            <a:pPr>
              <a:buFont typeface="Wingdings" pitchFamily="2" charset="2"/>
              <a:buChar char="Ø"/>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269</TotalTime>
  <Words>1828</Words>
  <Application>Microsoft Office PowerPoint</Application>
  <PresentationFormat>On-screen Show (4:3)</PresentationFormat>
  <Paragraphs>274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Oriel</vt:lpstr>
      <vt:lpstr>Slide 1</vt:lpstr>
      <vt:lpstr>Contents</vt:lpstr>
      <vt:lpstr>Introduction</vt:lpstr>
      <vt:lpstr>Domain Knowledge</vt:lpstr>
      <vt:lpstr>Slide 5</vt:lpstr>
      <vt:lpstr>Existing System</vt:lpstr>
      <vt:lpstr>Proposed System</vt:lpstr>
      <vt:lpstr>Requirements</vt:lpstr>
      <vt:lpstr>Slide 9</vt:lpstr>
      <vt:lpstr>Design</vt:lpstr>
      <vt:lpstr>Architecture</vt:lpstr>
      <vt:lpstr>Use Case Diagram</vt:lpstr>
      <vt:lpstr>Activity Diagram</vt:lpstr>
      <vt:lpstr>Sequence Diagram</vt:lpstr>
      <vt:lpstr>Implementation</vt:lpstr>
      <vt:lpstr>Steps involved</vt:lpstr>
      <vt:lpstr>Data Preprocessing</vt:lpstr>
      <vt:lpstr>Dataset</vt:lpstr>
      <vt:lpstr>Slide 19</vt:lpstr>
      <vt:lpstr>Importing Libraries</vt:lpstr>
      <vt:lpstr>Detecting Outliers</vt:lpstr>
      <vt:lpstr>Filling Missing Values</vt:lpstr>
      <vt:lpstr>Handling Mistyped and null values</vt:lpstr>
      <vt:lpstr>Slide 24</vt:lpstr>
      <vt:lpstr>Data Visualization</vt:lpstr>
      <vt:lpstr>Slide 26</vt:lpstr>
      <vt:lpstr>Slide 27</vt:lpstr>
      <vt:lpstr>Data Augmentation</vt:lpstr>
      <vt:lpstr>Data Augmentation</vt:lpstr>
      <vt:lpstr>Slide 30</vt:lpstr>
      <vt:lpstr>Feature Selection</vt:lpstr>
      <vt:lpstr>Slide 32</vt:lpstr>
      <vt:lpstr>Forward Feature Selection</vt:lpstr>
      <vt:lpstr>Applying classification algorithms</vt:lpstr>
      <vt:lpstr>Support vector Machine </vt:lpstr>
      <vt:lpstr>Support Vector Machine</vt:lpstr>
      <vt:lpstr>Support Vector Machine using Feature Selection</vt:lpstr>
      <vt:lpstr>Naive Bayes</vt:lpstr>
      <vt:lpstr>Random Forest</vt:lpstr>
      <vt:lpstr>Testing</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Dedeepya</cp:lastModifiedBy>
  <cp:revision>28</cp:revision>
  <dcterms:created xsi:type="dcterms:W3CDTF">2021-06-29T10:49:04Z</dcterms:created>
  <dcterms:modified xsi:type="dcterms:W3CDTF">2021-06-30T17:37:39Z</dcterms:modified>
</cp:coreProperties>
</file>