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84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6" r:id="rId20"/>
    <p:sldId id="301" r:id="rId21"/>
    <p:sldId id="302" r:id="rId22"/>
    <p:sldId id="305" r:id="rId23"/>
    <p:sldId id="304" r:id="rId24"/>
    <p:sldId id="303" r:id="rId2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4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9"/>
            <a:ext cx="2628558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365129"/>
            <a:ext cx="7733293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43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6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076"/>
            <a:ext cx="515711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076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9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3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9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3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4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4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4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73338" y="271924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(5)-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6085" y="45412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蔡钦镒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0555" y="5002899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5380" y="214041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极分解理论及其相关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5485" y="544569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2017.6.17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一个在有限维复杂内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积空间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的非零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线性算子。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存在一个半正定算子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其在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上的矩阵为半正定矩阵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，和一个酉算子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𝜐𝜌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。此外，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是唯一的，如果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可逆那么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也是唯一的。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38" r="-581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一个在有限维复杂内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积空间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的非零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线性算子。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类似地，存在一个半正定算子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𝜎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其在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上的矩阵为半正定矩阵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，和一个酉算子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𝜎</m:t>
                    </m:r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。此外，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𝜎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是唯一的，如果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可逆那么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也是唯一的。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38" r="-5550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）证明：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让我们先假设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ea typeface="华文楷体" panose="02010600040101010101" pitchFamily="2" charset="-122"/>
                            </a:rPr>
                            <m:t>𝜐𝜌</m:t>
                          </m:r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𝜐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zh-CN" altLang="en-US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𝜌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𝜐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𝜐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𝜐𝜌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𝜌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同样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地，如果取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r>
                      <a:rPr lang="en-US" altLang="zh-CN" sz="3600" b="0" i="0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这些等式给了我们如何去取定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的线索。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38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268" y="1476595"/>
                <a:ext cx="124775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我们先定义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是半正定算子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 smtClean="0">
                            <a:latin typeface="Cambria Math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的唯一的半正定平方根，则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𝜌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=&lt;</m:t>
                      </m:r>
                      <m:r>
                        <a:rPr lang="zh-CN" altLang="en-US" sz="3600" i="1">
                          <a:latin typeface="Cambria Math"/>
                          <a:ea typeface="华文楷体" panose="02010600040101010101" pitchFamily="2" charset="-122"/>
                        </a:rPr>
                        <m:t>𝜌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3600" i="1">
                          <a:latin typeface="Cambria Math"/>
                          <a:ea typeface="华文楷体" panose="02010600040101010101" pitchFamily="2" charset="-122"/>
                        </a:rPr>
                        <m:t>𝜌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&gt;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=&lt;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&gt;=&lt;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/>
                              <a:ea typeface="华文楷体" panose="02010600040101010101" pitchFamily="2" charset="-122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3600" i="1">
                          <a:latin typeface="Cambria Math"/>
                          <a:ea typeface="华文楷体" panose="02010600040101010101" pitchFamily="2" charset="-122"/>
                        </a:rPr>
                        <m:t>𝜏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&gt;=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||</m:t>
                          </m:r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𝜏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||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,(1)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5746" y="3230921"/>
                <a:ext cx="12477531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限定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上，使得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𝜌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𝜖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6" y="3230921"/>
                <a:ext cx="12477531" cy="844205"/>
              </a:xfrm>
              <a:prstGeom prst="rect">
                <a:avLst/>
              </a:prstGeom>
              <a:blipFill rotWithShape="1">
                <a:blip r:embed="rId4"/>
                <a:stretch>
                  <a:fillRect l="-1514" b="-26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57027" y="3446809"/>
            <a:ext cx="4383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那么这是一个映射吗？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25744" y="4227526"/>
                <a:ext cx="122161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(1)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式可以看出当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0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i="1" dirty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是一个映射。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4227526"/>
                <a:ext cx="12216157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1547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1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268" y="1476595"/>
                <a:ext cx="12477531" cy="186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甚至，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上还是等距的，即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𝜐</m:t>
                              </m:r>
                              <m:d>
                                <m:dPr>
                                  <m:ctrlPr>
                                    <a:rPr lang="en-US" altLang="zh-CN" sz="3600" b="0" i="1" smtClean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b="0" i="1" smtClean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𝜌</m:t>
                                  </m:r>
                                  <m:r>
                                    <a:rPr lang="en-US" altLang="zh-CN" sz="3600" b="0" i="1" smtClean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𝜏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𝜌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1861407"/>
              </a:xfrm>
              <a:prstGeom prst="rect">
                <a:avLst/>
              </a:prstGeom>
              <a:blipFill rotWithShape="1"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25744" y="3490402"/>
                <a:ext cx="12477531" cy="177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于是，如果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……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i="1" dirty="0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上的一组正交基，则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r>
                      <a:rPr lang="en-US" altLang="zh-CN" sz="3600" i="1" smtClean="0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={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Cambria Math"/>
                      </a:rPr>
                      <m:t>,……,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𝜐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是一组正交基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𝐼𝑚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𝜌</m:t>
                            </m:r>
                          </m:e>
                        </m:d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3490402"/>
                <a:ext cx="12477531" cy="1773884"/>
              </a:xfrm>
              <a:prstGeom prst="rect">
                <a:avLst/>
              </a:prstGeom>
              <a:blipFill rotWithShape="1">
                <a:blip r:embed="rId4"/>
                <a:stretch>
                  <a:fillRect l="-1514" b="-10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268" y="1476595"/>
                <a:ext cx="124775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最后，我们可以将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这组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𝐼𝑚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上的正交基扩充为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上的正交基，并且将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扩充为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上的一个等距算子，使得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𝜐𝜌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466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25744" y="3383321"/>
                <a:ext cx="1303054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至于其唯一性，我们已经知道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 smtClean="0">
                            <a:latin typeface="Cambria Math"/>
                            <a:ea typeface="华文楷体" panose="02010600040101010101" pitchFamily="2" charset="-122"/>
                          </a:rPr>
                          <m:t>𝜌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有唯一的半正定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平方根，故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𝜌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是唯一的。此外，如果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是可逆的，因为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/>
                            <a:ea typeface="华文楷体" panose="02010600040101010101" pitchFamily="2" charset="-122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𝜌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3600" b="0" i="1" dirty="0" smtClean="0">
                  <a:latin typeface="Cambria Math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/>
                        <a:ea typeface="Cambria Math"/>
                      </a:rPr>
                      <m:t>ker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zh-CN" altLang="en-US" sz="36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𝜐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𝜌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𝜏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唯一决定。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3383321"/>
                <a:ext cx="13030544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451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7885" y="1476595"/>
                <a:ext cx="1153252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）证明：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可以用类似的方法分析映射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i="1" smtClean="0">
                            <a:latin typeface="Cambria Math"/>
                            <a:ea typeface="华文楷体" panose="02010600040101010101" pitchFamily="2" charset="-122"/>
                          </a:rPr>
                          <m:t>𝜏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，得到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  <a:ea typeface="华文楷体" panose="02010600040101010101" pitchFamily="2" charset="-122"/>
                        </a:rPr>
                        <m:t>𝜏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𝜐𝜌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zh-CN" altLang="en-US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𝜌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𝜐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zh-CN" altLang="en-US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𝜌𝜇</m:t>
                      </m:r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是半正定的。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1638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8940" y="191587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9086" y="1472733"/>
                <a:ext cx="1117188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有这样一个结论：如果矩阵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的列向量有相同的度量矩阵，则存在正交矩阵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𝑄𝐵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，可以把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的列向量映射成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的列向量。意义是：当两个向量组对应向量的度量特性（长度，角度）完全相同时，它们实际上是由正交变换联系起来的。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6" y="1472733"/>
                <a:ext cx="11171883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92" r="-1528" b="-2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8940" y="191587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9086" y="1472733"/>
                <a:ext cx="11171883" cy="280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实际上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列向量的度量特性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60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ra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度量特性完全相同，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ra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就是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极分解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𝑆𝑉𝐷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分解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就把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rad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再谱分解一下。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6" y="1472733"/>
                <a:ext cx="11171883" cy="2808269"/>
              </a:xfrm>
              <a:prstGeom prst="rect">
                <a:avLst/>
              </a:prstGeom>
              <a:blipFill rotWithShape="1">
                <a:blip r:embed="rId3"/>
                <a:stretch>
                  <a:fillRect l="-1692" b="-7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885" y="1476595"/>
                <a:ext cx="11532528" cy="257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证明：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先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的情形证明。如果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有对称正定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平方根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易验证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O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是正交的。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2577372"/>
              </a:xfrm>
              <a:prstGeom prst="rect">
                <a:avLst/>
              </a:prstGeom>
              <a:blipFill rotWithShape="1">
                <a:blip r:embed="rId3"/>
                <a:stretch>
                  <a:fillRect l="-1638" r="-1004" b="-5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9086" y="3890448"/>
                <a:ext cx="1153252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可逆的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情形，首先注意到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𝐺𝐿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（向量空间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上所有可逆线性变换组成的乘法群）是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（域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上所有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阶矩阵组成的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  <a:hlinkClick r:id="rId4" action="ppaction://hlinksldjump"/>
                  </a:rPr>
                  <a:t>代数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）的稠密开集。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6" y="3890448"/>
                <a:ext cx="11532528" cy="2585323"/>
              </a:xfrm>
              <a:prstGeom prst="rect">
                <a:avLst/>
              </a:prstGeom>
              <a:blipFill rotWithShape="1">
                <a:blip r:embed="rId5"/>
                <a:stretch>
                  <a:fillRect l="-1639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5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1335132" y="2249706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12965" y="209144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分解理论推导（重点）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5464" y="4579207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0382" y="439016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极分解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计算（大致讲一下）</a:t>
            </a:r>
            <a:endParaRPr lang="zh-CN" altLang="en-US" sz="2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3338" y="271924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(5)-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1403" y="2750451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7549" y="2629176"/>
                <a:ext cx="3254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  <a:ea typeface="华文楷体" pitchFamily="2" charset="-122"/>
                      </a:rPr>
                      <m:t>𝑺𝑽𝑫</m:t>
                    </m:r>
                  </m:oMath>
                </a14:m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</a:rPr>
                  <a:t>分解的角度进行证明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49" y="2629176"/>
                <a:ext cx="32544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064" t="-6061" r="-1689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041403" y="317862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77546" y="30613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从线性变换的角度进行证明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41403" y="360679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77546" y="34793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从群表示论的角度进行证明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268" y="1476595"/>
                <a:ext cx="124775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所以存在一个可逆的序列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用极分解，有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。因为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（由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上全体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阶实正交矩阵组成）是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𝐺𝐿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的一个紧子群</a:t>
                </a:r>
                <a:r>
                  <a:rPr lang="zh-CN" altLang="en-US" sz="36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hlinkClick r:id="rId3" action="ppaction://hlinksldjump"/>
                  </a:rPr>
                  <a:t>（这东西该怎么理解呢？）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466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25744" y="3854863"/>
                <a:ext cx="12477531" cy="263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的子列收敛到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，不妨设其极限为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𝑂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是收敛的。此外，因为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是正定的，故其极限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是半正定的，则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𝑂𝑆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3854863"/>
                <a:ext cx="12477531" cy="2639120"/>
              </a:xfrm>
              <a:prstGeom prst="rect">
                <a:avLst/>
              </a:prstGeom>
              <a:blipFill rotWithShape="1">
                <a:blip r:embed="rId5"/>
                <a:stretch>
                  <a:fillRect l="-1514" b="-4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3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940" y="191587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9086" y="1472733"/>
            <a:ext cx="11171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全体正交变换构成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群，且如果把矩阵构成的线性空间配备范数的话，则正交变换是闭集，也是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有界集（正交矩阵的范数总是有界的），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所以是紧集。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2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940" y="1915873"/>
            <a:ext cx="193499" cy="14514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59086" y="1472733"/>
                <a:ext cx="1117188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是一个非空集合，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是一个域，如果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上定义了加法与乘法运算，</a:t>
                </a:r>
                <a:r>
                  <a:rPr lang="en-US" altLang="zh-CN" sz="36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定义了纯量乘法运算，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对于加法与乘法成为一个环，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对于加法与纯量乘法成为域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上的一个线性空间，且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的乘法与纯量乘法满足，对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𝑘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𝑎𝑏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𝑘𝑎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𝑎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𝑘𝑏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是域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上的一个代数。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6" y="1472733"/>
                <a:ext cx="11171883" cy="5078313"/>
              </a:xfrm>
              <a:prstGeom prst="rect">
                <a:avLst/>
              </a:prstGeom>
              <a:blipFill rotWithShape="1">
                <a:blip r:embed="rId4"/>
                <a:stretch>
                  <a:fillRect l="-1692" r="-1583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7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分解的计算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0586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0581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33234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极分解的计算其实已经在用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𝑆𝑉𝐷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证明的过程当中给了出来，将矩阵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𝑆𝑉𝐷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分解得到：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𝑈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∑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然后令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360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即可得到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的极分解：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𝑄𝑆</m:t>
                      </m:r>
                      <m:r>
                        <a:rPr lang="zh-CN" altLang="en-US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。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0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7486" y="1828800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45"/>
          <p:cNvSpPr txBox="1"/>
          <p:nvPr/>
        </p:nvSpPr>
        <p:spPr>
          <a:xfrm>
            <a:off x="1272901" y="2929808"/>
            <a:ext cx="1034128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latin typeface="华文楷体" panose="02010600040101010101" pitchFamily="2" charset="-122"/>
                <a:ea typeface="华文楷体" panose="02010600040101010101" pitchFamily="2" charset="-122"/>
              </a:rPr>
              <a:t>各位多多提问题吧！</a:t>
            </a:r>
            <a:endParaRPr lang="zh-CN" altLang="en-US" sz="8800" dirty="0">
              <a:ln w="0"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9" name="矩形 8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85" y="1476595"/>
                <a:ext cx="1127307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任一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阶实矩阵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楷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都可以被分解为：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楷体" panose="02010609060101010101" pitchFamily="49" charset="-122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楷体" panose="02010609060101010101" pitchFamily="49" charset="-122"/>
                        </a:rPr>
                        <m:t>𝑄𝑆</m:t>
                      </m:r>
                      <m:r>
                        <a:rPr lang="en-US" altLang="zh-CN" sz="3600" b="0" i="1" smtClean="0">
                          <a:latin typeface="Cambria Math"/>
                          <a:ea typeface="楷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这称为极分解，其中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楷体" panose="02010609060101010101" pitchFamily="49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是实正交矩阵，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是实对称半正定矩阵。若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楷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是一个复矩阵，则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楷体" panose="02010609060101010101" pitchFamily="49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是酉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楷体" panose="02010609060101010101" pitchFamily="49" charset="-122"/>
                      </a:rPr>
                      <m:t>𝑢𝑛𝑖𝑡𝑎𝑟𝑦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矩阵，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/>
                        <a:ea typeface="楷体" panose="02010609060101010101" pitchFamily="49" charset="-122"/>
                      </a:rPr>
                      <m:t>𝐻𝑒𝑟</m:t>
                    </m:r>
                    <m:r>
                      <a:rPr lang="en-US" altLang="zh-CN" sz="3600" b="0" i="1" dirty="0" smtClean="0">
                        <a:latin typeface="Cambria Math"/>
                        <a:ea typeface="楷体" panose="02010609060101010101" pitchFamily="49" charset="-122"/>
                      </a:rPr>
                      <m:t>𝑚𝑖𝑡</m:t>
                    </m:r>
                    <m:r>
                      <a:rPr lang="en-US" altLang="zh-CN" sz="3600" i="1" dirty="0">
                        <a:latin typeface="Cambria Math"/>
                        <a:ea typeface="楷体" panose="02010609060101010101" pitchFamily="49" charset="-122"/>
                      </a:rPr>
                      <m:t>𝑖𝑎𝑛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（埃尔米特）半正定矩阵。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273079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77" r="-1622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9" name="矩形 8"/>
          <p:cNvSpPr/>
          <p:nvPr/>
        </p:nvSpPr>
        <p:spPr>
          <a:xfrm>
            <a:off x="464388" y="1727191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85" y="1287913"/>
                <a:ext cx="1127307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证明：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注意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是半正定矩阵，于是可以将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实正交相似到对角元非负的对角阵，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∧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∧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是对角元非负的对角阵，且非零元都放在左上角，即形式如下：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287913"/>
                <a:ext cx="11273079" cy="4247317"/>
              </a:xfrm>
              <a:prstGeom prst="rect">
                <a:avLst/>
              </a:prstGeom>
              <a:blipFill rotWithShape="1">
                <a:blip r:embed="rId4"/>
                <a:stretch>
                  <a:fillRect l="-1677" r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68716"/>
              </p:ext>
            </p:extLst>
          </p:nvPr>
        </p:nvGraphicFramePr>
        <p:xfrm>
          <a:off x="4526982" y="4737614"/>
          <a:ext cx="2721518" cy="181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6982" y="4737614"/>
                        <a:ext cx="2721518" cy="181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7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69" y="1476595"/>
                <a:ext cx="12171144" cy="166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𝐷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𝑑𝑖𝑎𝑔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𝐼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，并设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𝐷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来分块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。于是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𝑑𝑖𝑎𝑔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𝐼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9" y="1476595"/>
                <a:ext cx="12171144" cy="1669688"/>
              </a:xfrm>
              <a:prstGeom prst="rect">
                <a:avLst/>
              </a:prstGeom>
              <a:blipFill rotWithShape="1">
                <a:blip r:embed="rId3"/>
                <a:stretch>
                  <a:fillRect l="-1502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3149646"/>
                <a:ext cx="1219041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仅仅看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前面的一些列，它们应该都是规范正交的列向量，后面的一些列全是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。于是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形如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是规范正交的列向量。把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扩充为正交基，得到正交矩阵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𝑈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 =(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𝑈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∑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zh-CN" altLang="en-US" sz="3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49646"/>
                <a:ext cx="12190413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500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616473" y="5570066"/>
            <a:ext cx="467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有木有很熟悉？！！</a:t>
            </a:r>
          </a:p>
        </p:txBody>
      </p:sp>
    </p:spTree>
    <p:extLst>
      <p:ext uri="{BB962C8B-B14F-4D97-AF65-F5344CB8AC3E}">
        <p14:creationId xmlns:p14="http://schemas.microsoft.com/office/powerpoint/2010/main" val="26600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9" name="矩形 8"/>
          <p:cNvSpPr/>
          <p:nvPr/>
        </p:nvSpPr>
        <p:spPr>
          <a:xfrm>
            <a:off x="464388" y="1727191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85" y="1287913"/>
                <a:ext cx="1127307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  <a:ea typeface="华文楷体" panose="02010600040101010101" pitchFamily="2" charset="-122"/>
                      </a:rPr>
                      <m:t>𝑺𝑽𝑫</m:t>
                    </m:r>
                  </m:oMath>
                </a14:m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分解：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为一个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阶实矩阵，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𝑟𝑎𝑛𝑘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𝑆𝑉𝐷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具有以下形式：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𝑈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∑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𝑈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阶矩阵，</a:t>
                </a:r>
                <a:r>
                  <a:rPr lang="en-US" altLang="zh-CN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矩阵，</a:t>
                </a:r>
                <a:r>
                  <a:rPr lang="en-US" altLang="zh-CN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阶矩阵。特别地是，方阵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𝑈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都是实正交矩阵。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287913"/>
                <a:ext cx="11273079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677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68" y="1839445"/>
                <a:ext cx="1247753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Cambria Math"/>
                    <a:ea typeface="华文楷体" panose="02010600040101010101" pitchFamily="2" charset="-122"/>
                  </a:rPr>
                  <a:t>继续看回证明，为了符合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𝑆𝑉𝐷</m:t>
                    </m:r>
                  </m:oMath>
                </a14:m>
                <a:r>
                  <a:rPr lang="zh-CN" altLang="en-US" sz="3600" dirty="0" smtClean="0">
                    <a:latin typeface="Cambria Math"/>
                    <a:ea typeface="华文楷体" panose="02010600040101010101" pitchFamily="2" charset="-122"/>
                  </a:rPr>
                  <a:t>的写法，我们可以依旧将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Cambria Math"/>
                    <a:ea typeface="华文楷体" panose="02010600040101010101" pitchFamily="2" charset="-122"/>
                  </a:rPr>
                  <a:t>命名为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Cambria Math"/>
                    <a:ea typeface="华文楷体" panose="02010600040101010101" pitchFamily="2" charset="-122"/>
                  </a:rPr>
                  <a:t>，则</a:t>
                </a:r>
                <a:endParaRPr lang="en-US" altLang="zh-CN" sz="3600" dirty="0" smtClean="0">
                  <a:latin typeface="Cambria Math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𝑈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∑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𝐼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代入上式，可得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𝑈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</m:d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)(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839445"/>
                <a:ext cx="12477531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466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68" y="1476595"/>
                <a:ext cx="124775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36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是正交矩阵，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是对称半正定矩阵。直接计算检查：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𝑉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𝑈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𝑉𝑉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𝐼</m:t>
                      </m:r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81755" y="3853523"/>
                <a:ext cx="124775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是对称半正定，对于任一非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，就有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𝑆𝑥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∑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∑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)≥0</m:t>
                      </m:r>
                      <m:r>
                        <a:rPr lang="zh-CN" altLang="en-US" sz="3600" b="0" i="1" smtClean="0">
                          <a:latin typeface="Cambria Math"/>
                          <a:ea typeface="Cambria Math"/>
                        </a:rPr>
                        <m:t>。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是可逆时，</a:t>
                </a:r>
                <a:r>
                  <a:rPr lang="en-US" altLang="zh-CN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的主对角元皆不为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是正定矩阵。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55" y="3853523"/>
                <a:ext cx="12477531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515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68" y="1476595"/>
                <a:ext cx="12477531" cy="416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我们也可以写出反方向的极分解，如下：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en-US" altLang="zh-CN" sz="3600" b="0" i="0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上式中，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仍为原来的正交矩阵，利用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𝑄𝑆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，可知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𝑄𝑆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𝑉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∑</m:t>
                      </m:r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b="0" dirty="0" smtClean="0">
                  <a:latin typeface="华文楷体" panose="02010600040101010101" pitchFamily="2" charset="-122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𝑑𝑒𝑡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𝑑𝑒𝑡𝑄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𝑑𝑒𝑡𝑆</m:t>
                        </m:r>
                      </m:e>
                    </m:d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𝑑𝑒𝑡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𝑑𝑒𝑡𝑆</m:t>
                        </m:r>
                      </m:e>
                    </m:d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𝑑𝑒𝑡𝑄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𝑑𝑒𝑡𝑆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" y="1476595"/>
                <a:ext cx="12477531" cy="4162678"/>
              </a:xfrm>
              <a:prstGeom prst="rect">
                <a:avLst/>
              </a:prstGeom>
              <a:blipFill rotWithShape="1">
                <a:blip r:embed="rId3"/>
                <a:stretch>
                  <a:fillRect l="-1466" b="-4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2377</Words>
  <Application>Microsoft Office PowerPoint</Application>
  <PresentationFormat>自定义</PresentationFormat>
  <Paragraphs>161</Paragraphs>
  <Slides>24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153</cp:revision>
  <dcterms:created xsi:type="dcterms:W3CDTF">2015-05-05T08:02:14Z</dcterms:created>
  <dcterms:modified xsi:type="dcterms:W3CDTF">2017-06-16T08:13:59Z</dcterms:modified>
</cp:coreProperties>
</file>