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7" r:id="rId4"/>
    <p:sldId id="304" r:id="rId5"/>
    <p:sldId id="305" r:id="rId6"/>
    <p:sldId id="306" r:id="rId7"/>
    <p:sldId id="284" r:id="rId8"/>
    <p:sldId id="307" r:id="rId9"/>
    <p:sldId id="308" r:id="rId10"/>
    <p:sldId id="320" r:id="rId11"/>
    <p:sldId id="321" r:id="rId12"/>
    <p:sldId id="309" r:id="rId13"/>
    <p:sldId id="310" r:id="rId14"/>
    <p:sldId id="311" r:id="rId15"/>
    <p:sldId id="286" r:id="rId16"/>
    <p:sldId id="312" r:id="rId17"/>
    <p:sldId id="313" r:id="rId18"/>
    <p:sldId id="314" r:id="rId19"/>
    <p:sldId id="315" r:id="rId20"/>
    <p:sldId id="316" r:id="rId21"/>
    <p:sldId id="318" r:id="rId22"/>
    <p:sldId id="319" r:id="rId23"/>
    <p:sldId id="303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0" autoAdjust="0"/>
    <p:restoredTop sz="94660"/>
  </p:normalViewPr>
  <p:slideViewPr>
    <p:cSldViewPr snapToGrid="0">
      <p:cViewPr>
        <p:scale>
          <a:sx n="66" d="100"/>
          <a:sy n="66" d="100"/>
        </p:scale>
        <p:origin x="-76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129"/>
            <a:ext cx="2628558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365129"/>
            <a:ext cx="7733293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43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6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9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076"/>
            <a:ext cx="515711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076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9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3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9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3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4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4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4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73338" y="271924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(7)-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6085" y="45412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蔡钦镒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0555" y="5002899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8723" y="214041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对于随机矩阵可逆概率问题的一些研究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3350" y="5445690"/>
            <a:ext cx="147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2017.07.15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55" y="3588285"/>
                <a:ext cx="12185658" cy="336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显然，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均为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  <a:hlinkClick r:id="rId2" action="ppaction://hlinksldjump"/>
                  </a:rPr>
                  <a:t>连续函数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而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>
                              <a:latin typeface="Cambria Math"/>
                              <a:ea typeface="华文楷体" panose="02010600040101010101" pitchFamily="2" charset="-122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−|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亦为一个连续函数。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3588285"/>
                <a:ext cx="12185658" cy="3361626"/>
              </a:xfrm>
              <a:prstGeom prst="rect">
                <a:avLst/>
              </a:prstGeom>
              <a:blipFill rotWithShape="1">
                <a:blip r:embed="rId3"/>
                <a:stretch>
                  <a:fillRect l="-1551" b="-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881521"/>
                <a:ext cx="12185658" cy="298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不妨考虑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𝜙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,……,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Pre>
                      <m:sPre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PrePr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𝛼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≠0</m:t>
                        </m:r>
                      </m:sub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𝑚𝑖𝑛</m:t>
                        </m:r>
                      </m:sup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sPre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的有限形式，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𝜙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,……,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/>
                            <a:ea typeface="华文楷体" panose="0201060004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altLang="zh-CN" sz="36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3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b="0" dirty="0" smtClean="0">
                  <a:latin typeface="华文楷体" panose="02010600040101010101" pitchFamily="2" charset="-122"/>
                  <a:ea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881521"/>
                <a:ext cx="12185658" cy="29842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</p:spTree>
    <p:extLst>
      <p:ext uri="{BB962C8B-B14F-4D97-AF65-F5344CB8AC3E}">
        <p14:creationId xmlns:p14="http://schemas.microsoft.com/office/powerpoint/2010/main" val="31747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55" y="1200829"/>
                <a:ext cx="12185658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是两个复数，则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≥|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00829"/>
                <a:ext cx="12185658" cy="841192"/>
              </a:xfrm>
              <a:prstGeom prst="rect">
                <a:avLst/>
              </a:prstGeom>
              <a:blipFill rotWithShape="1">
                <a:blip r:embed="rId4"/>
                <a:stretch>
                  <a:fillRect l="-1551" b="-26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55" y="1970071"/>
                <a:ext cx="12185658" cy="368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证明：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利用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𝑅𝑒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𝑅𝑒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36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可推得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≥|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970071"/>
                <a:ext cx="12185658" cy="3687484"/>
              </a:xfrm>
              <a:prstGeom prst="rect">
                <a:avLst/>
              </a:prstGeom>
              <a:blipFill rotWithShape="1">
                <a:blip r:embed="rId5"/>
                <a:stretch>
                  <a:fillRect l="-1551" b="-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55" y="5602516"/>
                <a:ext cx="12185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如此一来，便很容易地可由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𝜀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𝛿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语言证得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=|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5602516"/>
                <a:ext cx="12185658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551" b="-15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容易知道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={0}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。现在假设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Cambria Math"/>
                      </a:rPr>
                      <m:t>=0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,1≤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。不妨令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=0(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Cambria Math"/>
                      </a:rPr>
                      <m:t>=0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，同时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⊂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1551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25744" y="3876635"/>
                <a:ext cx="121856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考虑点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……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3600" b="0" i="0" smtClean="0">
                        <a:latin typeface="Cambria Math"/>
                        <a:ea typeface="Cambria Math"/>
                      </a:rPr>
                      <m:t>\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，这样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,……,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是线性无关的，但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,……,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是线性相关的，即</a:t>
                </a:r>
                <a:endParaRPr lang="en-US" altLang="zh-CN" sz="3600" b="0" i="1" dirty="0" smtClean="0">
                  <a:latin typeface="Cambria Math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𝑠𝑝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,……,</m:t>
                          </m:r>
                          <m:sSub>
                            <m:sSubPr>
                              <m:ctrlP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dirty="0" smtClean="0">
                          <a:latin typeface="Cambria Math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3876635"/>
                <a:ext cx="12185658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551" r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828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注意到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𝑠𝑝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3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600" i="1" dirty="0">
                                <a:latin typeface="Cambria Math"/>
                                <a:ea typeface="华文楷体" panose="02010600040101010101" pitchFamily="2" charset="-122"/>
                              </a:rPr>
                              <m:t>,……,</m:t>
                            </m:r>
                            <m:sSub>
                              <m:sSubPr>
                                <m:ctrlP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600" i="1" dirty="0">
                                    <a:latin typeface="Cambria Math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3600" b="0" i="0" dirty="0" smtClean="0">
                        <a:latin typeface="Cambria Math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，由傅比尼定理有：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15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25744" y="1906449"/>
                <a:ext cx="12185658" cy="479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3600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∫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3600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𝑁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∫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𝑠𝑝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6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𝑑𝑥𝑑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i="1" dirty="0">
                          <a:latin typeface="Cambria Math"/>
                          <a:ea typeface="华文楷体" panose="02010600040101010101" pitchFamily="2" charset="-122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      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∫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∫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𝑠𝑝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6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i="1" dirty="0">
                          <a:latin typeface="Cambria Math"/>
                          <a:ea typeface="华文楷体" panose="02010600040101010101" pitchFamily="2" charset="-122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zh-CN" sz="3600" i="1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∫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𝑠𝑝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,……,</m:t>
                          </m:r>
                          <m:sSub>
                            <m:sSubPr>
                              <m:ctrlP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 dirty="0">
                                  <a:latin typeface="Cambria Math"/>
                                  <a:ea typeface="华文楷体" panose="02010600040101010101" pitchFamily="2" charset="-122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i="1" dirty="0">
                                      <a:latin typeface="Cambria Math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i="1" dirty="0">
                          <a:latin typeface="Cambria Math"/>
                          <a:ea typeface="华文楷体" panose="02010600040101010101" pitchFamily="2" charset="-122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      =0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1906449"/>
                <a:ext cx="12185658" cy="47916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0" y="3323771"/>
            <a:ext cx="4755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37911" y="2762786"/>
            <a:ext cx="4397908" cy="238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5636865" y="2762786"/>
            <a:ext cx="0" cy="2389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49599" y="2989850"/>
                <a:ext cx="16744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99" y="2989850"/>
                <a:ext cx="1674465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78635" y="4223835"/>
                <a:ext cx="16744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4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400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5" y="4223835"/>
                <a:ext cx="1674465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99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0" grpId="1" animBg="1"/>
      <p:bldP spid="13" grpId="0"/>
      <p:bldP spid="13" grpId="1"/>
      <p:bldP spid="40" grpId="0"/>
      <p:bldP spid="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4" y="1287913"/>
                <a:ext cx="124049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这样一来，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36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360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𝑚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b="0" i="0" smtClean="0">
                        <a:latin typeface="Cambria Math"/>
                        <a:ea typeface="Cambria Math"/>
                      </a:rPr>
                      <m:t>=0,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=1,……,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87913"/>
                <a:ext cx="12404959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523" r="-1474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3323771"/>
            <a:ext cx="4755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46" y="2998698"/>
            <a:ext cx="3681190" cy="36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885" y="1476595"/>
                <a:ext cx="11532528" cy="350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不妨从代数意义上进行证明：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定义随机矩阵可逆的概率为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/>
                              <a:ea typeface="华文楷体" panose="02010600040101010101" pitchFamily="2" charset="-122"/>
                            </a:rPr>
                            <m:t>矩阵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zh-CN" altLang="en-US" sz="3600" i="1">
                              <a:latin typeface="Cambria Math"/>
                              <a:ea typeface="华文楷体" panose="02010600040101010101" pitchFamily="2" charset="-122"/>
                            </a:rPr>
                            <m:t>可逆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|{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zh-CN" altLang="en-US" sz="3600" i="1">
                              <a:latin typeface="Cambria Math"/>
                              <a:ea typeface="华文楷体" panose="02010600040101010101" pitchFamily="2" charset="-122"/>
                            </a:rPr>
                            <m:t>可逆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}|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|{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}|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476595"/>
                <a:ext cx="11532528" cy="3504164"/>
              </a:xfrm>
              <a:prstGeom prst="rect">
                <a:avLst/>
              </a:prstGeom>
              <a:blipFill rotWithShape="1">
                <a:blip r:embed="rId3"/>
                <a:stretch>
                  <a:fillRect l="-1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25744" y="4773696"/>
                <a:ext cx="122161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要使得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矩阵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zh-CN" altLang="en-US" sz="3600" i="1">
                            <a:latin typeface="Cambria Math"/>
                            <a:ea typeface="华文楷体" panose="02010600040101010101" pitchFamily="2" charset="-122"/>
                          </a:rPr>
                          <m:t>可逆</m:t>
                        </m:r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=1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的“集合个数”是相同的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换言之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它们之间应该存在一个一一映射。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4773696"/>
                <a:ext cx="1221615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547" r="-1946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5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因此，若能证明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是同构的，那它们之间自然而然存在一个一一映射。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523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54" y="2838630"/>
                <a:ext cx="124049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联系一下高等代数里面的线性空间的概念，其中有一条很重要的定理：数域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上两个有限维线性空间同构的充分必要条件是它们有相同的维数。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2838630"/>
                <a:ext cx="12404959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523" r="-1130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容易知道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在实数域上是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维的，那么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的维数又是多少呢？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blipFill rotWithShape="1">
                <a:blip r:embed="rId3"/>
                <a:stretch>
                  <a:fillRect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-25744" y="2838635"/>
            <a:ext cx="12404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接下来就不得不吐槽一下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Keller J B. Multiple eigenvalues[J]. Linear Algebra &amp; Its Applications, 2008, 429(8–9):2209-2220.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这一篇文章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了。它对于上述问题是直接列了个表。。。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301910"/>
                  </p:ext>
                </p:extLst>
              </p:nvPr>
            </p:nvGraphicFramePr>
            <p:xfrm>
              <a:off x="203174" y="1402190"/>
              <a:ext cx="11810562" cy="1616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854"/>
                    <a:gridCol w="3936854"/>
                    <a:gridCol w="3936854"/>
                  </a:tblGrid>
                  <a:tr h="538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𝑺𝒆𝒕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𝒐𝒇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𝑴𝒂𝒕𝒓𝒊𝒄𝒆𝒔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𝒊𝒏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1" i="1" smtClean="0"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zh-CN" sz="2600" b="1" i="1" smtClean="0">
                                        <a:latin typeface="Cambria Math"/>
                                      </a:rPr>
                                      <m:t>𝒏𝒏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𝑪𝒐𝒎𝒑𝒍𝒆𝒙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𝒅𝒊𝒎𝒆𝒏𝒔𝒊𝒐𝒏</m:t>
                                </m:r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𝑹𝒆𝒂𝒍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600" b="1" i="1" smtClean="0">
                                    <a:latin typeface="Cambria Math"/>
                                  </a:rPr>
                                  <m:t>𝒅𝒊𝒎𝒆𝒏𝒔𝒊𝒐𝒏</m:t>
                                </m:r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</a:tr>
                  <a:tr h="538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0" i="1" smtClean="0">
                                    <a:latin typeface="Cambria Math"/>
                                  </a:rPr>
                                  <m:t>𝐴𝑙𝑙</m:t>
                                </m:r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</a:tr>
                  <a:tr h="538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0" i="1" smtClean="0">
                                    <a:latin typeface="Cambria Math"/>
                                  </a:rPr>
                                  <m:t>𝐼𝑛𝑣𝑒𝑟𝑡𝑖𝑏𝑙𝑒</m:t>
                                </m:r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6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2886" marR="132886" marT="66443" marB="664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301910"/>
                  </p:ext>
                </p:extLst>
              </p:nvPr>
            </p:nvGraphicFramePr>
            <p:xfrm>
              <a:off x="203174" y="1402190"/>
              <a:ext cx="11810562" cy="1616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854"/>
                    <a:gridCol w="3936854"/>
                    <a:gridCol w="3936854"/>
                  </a:tblGrid>
                  <a:tr h="5389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r="-200000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100000" r="-100000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200000" b="-202273"/>
                          </a:stretch>
                        </a:blipFill>
                      </a:tcPr>
                    </a:tc>
                  </a:tr>
                  <a:tr h="5389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t="-98876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100000" t="-98876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200000" t="-98876" b="-100000"/>
                          </a:stretch>
                        </a:blipFill>
                      </a:tcPr>
                    </a:tc>
                  </a:tr>
                  <a:tr h="5389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t="-201136" r="-200000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100000" t="-201136" r="-100000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2886" marR="132886" marT="66443" marB="66443">
                        <a:blipFill rotWithShape="1">
                          <a:blip r:embed="rId3"/>
                          <a:stretch>
                            <a:fillRect l="-200000" t="-201136" b="-11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7324" y="3034574"/>
                <a:ext cx="124049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:r>
                  <a:rPr lang="en-US" altLang="zh-CN" sz="3600" dirty="0" smtClean="0">
                    <a:ea typeface="华文楷体" panose="02010600040101010101" pitchFamily="2" charset="-122"/>
                  </a:rPr>
                  <a:t>    </a:t>
                </a:r>
                <a14:m/>
              </a:p>
              <a:p>
                <a:pPr>
                  <a:lnSpc>
                    <a:spcPct val="150000"/>
                  </a:lnSpc>
                </a:pP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" y="3034574"/>
                <a:ext cx="12404959" cy="1754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 descr="C:\Users\Administrator\AppData\Roaming\Tencent\QQ\Temp\ETRCU}1(~J)6R%%$XRTYM]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9" y="4707166"/>
            <a:ext cx="1800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846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54" y="1256981"/>
                <a:ext cx="1240495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好吧，就算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的维数是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维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的，但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也并不是一个线性空间：如果代数运算是普通的矩阵加法，那么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对加法不封闭，因为两个可逆矩阵的和不一定是可逆矩阵；如果代数运算是普通的矩阵乘法，那么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将不满足交换律。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56981"/>
                <a:ext cx="12404959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523" r="-147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40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1335132" y="2249706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12965" y="2091443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从信息熵上进行直观理解及对二维情形的简单证明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5464" y="4579207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0382" y="439016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  <a:endParaRPr lang="zh-CN" altLang="en-US" sz="2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3338" y="271924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(7)-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5132" y="3374562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2965" y="3216299"/>
                <a:ext cx="6162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华文楷体" pitchFamily="2" charset="-122"/>
                    <a:ea typeface="华文楷体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itchFamily="2" charset="-122"/>
                      </a:rPr>
                      <m:t>𝑳𝒆𝒃𝒆𝒔𝒈𝒖𝒆</m:t>
                    </m:r>
                  </m:oMath>
                </a14:m>
                <a:r>
                  <a:rPr lang="zh-CN" altLang="en-US" sz="2800" b="1" dirty="0" smtClean="0">
                    <a:latin typeface="华文楷体" pitchFamily="2" charset="-122"/>
                    <a:ea typeface="华文楷体" pitchFamily="2" charset="-122"/>
                  </a:rPr>
                  <a:t>测度意义上进行完整证明</a:t>
                </a:r>
                <a:endParaRPr lang="zh-CN" altLang="en-US" sz="28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5" y="3216299"/>
                <a:ext cx="61622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978" t="-11765" r="-138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3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54" y="1256981"/>
                <a:ext cx="12404959" cy="250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注意到，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对于普通的矩阵乘法而言能够构成一个群，那么不妨将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的维数定义为该群的生成元的个数，提出一个小猜想：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56981"/>
                <a:ext cx="12404959" cy="2506199"/>
              </a:xfrm>
              <a:prstGeom prst="rect">
                <a:avLst/>
              </a:prstGeom>
              <a:blipFill rotWithShape="1">
                <a:blip r:embed="rId3"/>
                <a:stretch>
                  <a:fillRect l="-1523" r="-983" b="-8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-34303" y="3671395"/>
            <a:ext cx="12404959" cy="84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如果一个群和一个线性空间的维数相同，那么它们同构。</a:t>
            </a:r>
            <a:endParaRPr lang="en-US" altLang="zh-CN" sz="3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上述内容是证明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同构的一种思路，还有一种思路是利用群表示论当中的线性表示进行证明。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" y="1256981"/>
                <a:ext cx="12404959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523" r="-2457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16052" y="3309217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9549" y="2869939"/>
                <a:ext cx="1188086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𝐺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是一个群，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≠{0}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是域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上的一个线性空间。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𝐺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𝐺𝐿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的一个群同态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𝐺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在域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上的一个线性表示（简称为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𝐾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表示或者表示）。</a:t>
                </a:r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称为表示空间。若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是有限维的，则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𝑑𝑖𝑚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𝐾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称为表示的维数，记作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𝑑𝑒𝑔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9" y="2869939"/>
                <a:ext cx="11880864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591" r="-1026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0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5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基于群论的一些小猜想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4" y="1256981"/>
            <a:ext cx="1240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那么，如果能够证明如下猜想，将使得最终的同构性证明变得简单顺利得多。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9416" y="1469798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4749" y="1046138"/>
                <a:ext cx="11880864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小猜想</a:t>
                </a:r>
                <a:r>
                  <a:rPr lang="en-US" altLang="zh-CN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号：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上所有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阶矩阵组成的集合记作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，它是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维线性空间。令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  <a:ea typeface="华文楷体" panose="02010600040101010101" pitchFamily="2" charset="-122"/>
                        </a:rPr>
                        <m:t>𝜑</m:t>
                      </m:r>
                      <m:r>
                        <a:rPr lang="zh-CN" altLang="en-US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：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𝐺𝐿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𝑅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𝐺𝐿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3600" b="0" dirty="0" smtClean="0">
                  <a:latin typeface="华文楷体" panose="02010600040101010101" pitchFamily="2" charset="-122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那么，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𝐺𝐿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600" i="1" dirty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3600" dirty="0" smtClean="0">
                    <a:ea typeface="华文楷体" panose="02010600040101010101" pitchFamily="2" charset="-122"/>
                  </a:rPr>
                  <a:t>次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𝑅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表示。如果再令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/>
                          <a:ea typeface="华文楷体" panose="02010600040101010101" pitchFamily="2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≔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𝐴𝑋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𝐺𝐿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  <a:ea typeface="华文楷体" panose="02010600040101010101" pitchFamily="2" charset="-122"/>
                            </a:rPr>
                            <m:t>𝑅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则能够构造一个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𝐺𝐿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的同态映射，那是否能再证明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可逆呢？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9" y="1046138"/>
                <a:ext cx="11880864" cy="5909310"/>
              </a:xfrm>
              <a:prstGeom prst="rect">
                <a:avLst/>
              </a:prstGeom>
              <a:blipFill rotWithShape="1">
                <a:blip r:embed="rId3"/>
                <a:stretch>
                  <a:fillRect l="-1591" r="-1539" b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7486" y="1828800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45"/>
          <p:cNvSpPr txBox="1"/>
          <p:nvPr/>
        </p:nvSpPr>
        <p:spPr>
          <a:xfrm>
            <a:off x="1272901" y="1217122"/>
            <a:ext cx="1034128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latin typeface="华文楷体" panose="02010600040101010101" pitchFamily="2" charset="-122"/>
                <a:ea typeface="华文楷体" panose="02010600040101010101" pitchFamily="2" charset="-122"/>
              </a:rPr>
              <a:t>各位多多提问题吧！</a:t>
            </a:r>
            <a:endParaRPr lang="zh-CN" altLang="en-US" sz="8800" dirty="0">
              <a:ln w="0"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1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0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pic>
        <p:nvPicPr>
          <p:cNvPr id="13313" name="Picture 1" descr="C:\Users\Administrator\AppData\Roaming\Tencent\QQ\Temp\~CD}WC6SCMSMUY@TEFJM]Y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56" y="2532645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Administrator\AppData\Roaming\Tencent\QQ\Temp\2IN73B@XKFJMJL~(O3R~}_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6" y="2561672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4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从信息熵上进行直观理解及对二维情形的简单证明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sp>
        <p:nvSpPr>
          <p:cNvPr id="9" name="矩形 8"/>
          <p:cNvSpPr/>
          <p:nvPr/>
        </p:nvSpPr>
        <p:spPr>
          <a:xfrm>
            <a:off x="464388" y="1727191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85" y="1287913"/>
                <a:ext cx="1153252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从信息熵上进行直观</a:t>
                </a: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理解：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是可逆的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⟺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/>
                        <a:ea typeface="华文楷体" panose="02010600040101010101" pitchFamily="2" charset="-122"/>
                      </a:rPr>
                      <m:t>det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⁡(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)≠0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。如果我们有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  <a:ea typeface="华文楷体" panose="02010600040101010101" pitchFamily="2" charset="-12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，我们应该能够轻微地扰动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的某些元素，使得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/>
                        <a:ea typeface="华文楷体" panose="02010600040101010101" pitchFamily="2" charset="-122"/>
                      </a:rPr>
                      <m:t>det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⁡(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)≠0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。同样地，如果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/>
                        <a:ea typeface="华文楷体" panose="02010600040101010101" pitchFamily="2" charset="-122"/>
                      </a:rPr>
                      <m:t>det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⁡(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)≠0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，则对于矩阵某些元素任何小的扰动将不会使得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/>
                            <a:ea typeface="华文楷体" panose="02010600040101010101" pitchFamily="2" charset="-12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突然变为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。所以在这个意义上，大多数矩阵是可逆的。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287913"/>
                <a:ext cx="11532528" cy="5078313"/>
              </a:xfrm>
              <a:prstGeom prst="rect">
                <a:avLst/>
              </a:prstGeom>
              <a:blipFill rotWithShape="1">
                <a:blip r:embed="rId3"/>
                <a:stretch>
                  <a:fillRect l="-1638" r="-5550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从信息熵上进行直观理解及对二维情形的简单证明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sp>
        <p:nvSpPr>
          <p:cNvPr id="9" name="矩形 8"/>
          <p:cNvSpPr/>
          <p:nvPr/>
        </p:nvSpPr>
        <p:spPr>
          <a:xfrm>
            <a:off x="464388" y="1727191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85" y="1287913"/>
                <a:ext cx="1153252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对二</a:t>
                </a:r>
                <a:r>
                  <a:rPr lang="zh-CN" altLang="en-US" sz="36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维情形的简单证明</a:t>
                </a:r>
                <a:r>
                  <a:rPr lang="zh-CN" altLang="en-US" sz="36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考虑一个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[0,1]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上的均匀分布。然后，由这个均匀分布产生两个数分别作为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5" y="1287913"/>
                <a:ext cx="11532528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638" r="-1004" b="-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4743"/>
              </p:ext>
            </p:extLst>
          </p:nvPr>
        </p:nvGraphicFramePr>
        <p:xfrm>
          <a:off x="5636865" y="1326118"/>
          <a:ext cx="2451802" cy="94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1117440" imgH="431640" progId="Equation.DSMT4">
                  <p:embed/>
                </p:oleObj>
              </mc:Choice>
              <mc:Fallback>
                <p:oleObj name="Equation" r:id="rId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6865" y="1326118"/>
                        <a:ext cx="2451802" cy="94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7922" y="3658906"/>
                <a:ext cx="11532528" cy="262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那么，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倍：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/>
                                  <a:ea typeface="华文楷体" panose="02010600040101010101" pitchFamily="2" charset="-122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smtClean="0">
                          <a:latin typeface="Cambria Math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2" y="3658906"/>
                <a:ext cx="11532528" cy="2620461"/>
              </a:xfrm>
              <a:prstGeom prst="rect">
                <a:avLst/>
              </a:prstGeom>
              <a:blipFill rotWithShape="1">
                <a:blip r:embed="rId7"/>
                <a:stretch>
                  <a:fillRect l="-1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1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从信息熵上进行直观理解及对二维情形的简单证明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为了使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为奇异矩阵，则应有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22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𝑘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。这意味着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为奇异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为一个特定的值，而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是由一个均匀分布产生的。这样一个连续型随机变量取得一个特定的离散值的概率为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551" r="-1301" b="-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9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从信息熵上进行直观理解及对二维情形的简单证明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从𝑳𝒆𝒃𝒆𝒔𝒈𝒖𝒆测度意义上进行完整证明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220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事实上，对于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的一些值，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11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12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&gt;1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的情形是有可能出现的。譬如说，考虑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2206310"/>
              </a:xfrm>
              <a:prstGeom prst="rect">
                <a:avLst/>
              </a:prstGeom>
              <a:blipFill rotWithShape="1">
                <a:blip r:embed="rId4"/>
                <a:stretch>
                  <a:fillRect l="-1551" b="-6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40672"/>
              </p:ext>
            </p:extLst>
          </p:nvPr>
        </p:nvGraphicFramePr>
        <p:xfrm>
          <a:off x="3394756" y="3494223"/>
          <a:ext cx="4559452" cy="161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4756" y="3494223"/>
                        <a:ext cx="4559452" cy="1614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5744" y="4938174"/>
                <a:ext cx="121856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显然，要想使得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为奇异矩阵，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应为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1.5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，而这是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[0,1]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上的均匀分布无法产生的一个值。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4938174"/>
                <a:ext cx="12185658" cy="1754326"/>
              </a:xfrm>
              <a:prstGeom prst="rect">
                <a:avLst/>
              </a:prstGeom>
              <a:blipFill rotWithShape="1">
                <a:blip r:embed="rId7"/>
                <a:stretch>
                  <a:fillRect l="-1551" r="-750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2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388" y="1915873"/>
            <a:ext cx="193499" cy="1451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7885" y="1476595"/>
            <a:ext cx="11532528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（𝑳𝒆𝒃𝒆𝒔𝒈𝒖𝒆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测度意义）：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这里的概率指的是什么？</a:t>
            </a: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-25744" y="2359600"/>
                <a:ext cx="12246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对于矩阵集合的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𝐿𝑒𝑏𝑒𝑠𝑔𝑢𝑒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测度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，非可逆矩阵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集合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的测度为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4" y="2359600"/>
                <a:ext cx="1224619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543" r="-5226" b="-15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86342" y="3280229"/>
            <a:ext cx="4264499" cy="342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83641" y="3280229"/>
            <a:ext cx="3428650" cy="3428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02589" y="4510383"/>
                <a:ext cx="111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dirty="0" smtClean="0">
                          <a:latin typeface="Cambria Math"/>
                          <a:ea typeface="华文楷体" panose="02010600040101010101" pitchFamily="2" charset="-122"/>
                        </a:rPr>
                        <m:t>圆</m:t>
                      </m:r>
                      <m:r>
                        <a:rPr lang="en-US" altLang="zh-CN" sz="3600" b="0" i="1" dirty="0" smtClean="0">
                          <a:latin typeface="Cambria Math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89" y="4510383"/>
                <a:ext cx="11176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77941" y="6059847"/>
                <a:ext cx="111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dirty="0" smtClean="0">
                          <a:latin typeface="Cambria Math"/>
                          <a:ea typeface="华文楷体" panose="02010600040101010101" pitchFamily="2" charset="-122"/>
                        </a:rPr>
                        <m:t>矩形</m:t>
                      </m:r>
                      <m:r>
                        <a:rPr lang="en-US" altLang="zh-CN" sz="3600" b="0" i="1" dirty="0" smtClean="0">
                          <a:latin typeface="Cambria Math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41" y="6059847"/>
                <a:ext cx="1117600" cy="646331"/>
              </a:xfrm>
              <a:prstGeom prst="rect">
                <a:avLst/>
              </a:prstGeom>
              <a:blipFill rotWithShape="1">
                <a:blip r:embed="rId5"/>
                <a:stretch>
                  <a:fillRect r="-1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77345" y="4364269"/>
                <a:ext cx="5963794" cy="122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/>
                          <a:ea typeface="华文楷体" panose="0201060004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b="0" i="1" dirty="0" smtClean="0">
                              <a:latin typeface="Cambria Math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dirty="0" smtClean="0">
                              <a:latin typeface="Cambria Math"/>
                              <a:ea typeface="华文楷体" panose="02010600040101010101" pitchFamily="2" charset="-122"/>
                            </a:rPr>
                            <m:t>𝑥</m:t>
                          </m:r>
                          <m:r>
                            <a:rPr lang="en-US" altLang="zh-CN" sz="3600" b="0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3600" b="0" i="1" dirty="0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sz="36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45" y="4364269"/>
                <a:ext cx="5963794" cy="12237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  <p:bldP spid="5" grpId="0" animBg="1"/>
      <p:bldP spid="7" grpId="0"/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首先注意到，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/>
                            <a:ea typeface="华文楷体" panose="02010600040101010101" pitchFamily="2" charset="-12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当且仅当矩阵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的列是线性相关的。不妨令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={(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……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)|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3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,……,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线</m:t>
                    </m:r>
                    <m:r>
                      <a:rPr lang="zh-CN" altLang="en-US" sz="3600" b="0" i="1" smtClean="0">
                        <a:latin typeface="Cambria Math"/>
                        <a:ea typeface="华文楷体" panose="02010600040101010101" pitchFamily="2" charset="-122"/>
                      </a:rPr>
                      <m:t>性</m:t>
                    </m:r>
                  </m:oMath>
                </a14:m>
                <a:endParaRPr lang="en-US" altLang="zh-CN" sz="3600" b="0" dirty="0" smtClean="0"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相关的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}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。然后如果我们能够证明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𝐿𝑒𝑏𝑒𝑠𝑔𝑢𝑒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测度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，那么集合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  <m:func>
                      <m:func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/>
                            <a:ea typeface="华文楷体" panose="02010600040101010101" pitchFamily="2" charset="-12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}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  <a:ea typeface="华文楷体" panose="02010600040101010101" pitchFamily="2" charset="-122"/>
                      </a:rPr>
                      <m:t>𝐿𝑒𝑏𝑒𝑠𝑔𝑢𝑒</m:t>
                    </m:r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测度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亦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551" b="-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-18319" y="4469434"/>
                <a:ext cx="12185658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事实上，我们可以采用数学归纳法，证明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=0,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=1,……,</m:t>
                    </m:r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36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3600" i="1" dirty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3600" i="1" dirty="0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360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（共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层）上的测度。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19" y="4469434"/>
                <a:ext cx="12185658" cy="1672189"/>
              </a:xfrm>
              <a:prstGeom prst="rect">
                <a:avLst/>
              </a:prstGeom>
              <a:blipFill rotWithShape="1">
                <a:blip r:embed="rId4"/>
                <a:stretch>
                  <a:fillRect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744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63" y="5602516"/>
            <a:ext cx="1757906" cy="1150156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5" y="1287913"/>
                <a:ext cx="12185658" cy="360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首先我们必须证明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是可测的。不妨令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华文楷体" panose="02010600040101010101" pitchFamily="2" charset="-122"/>
                      </a:rPr>
                      <m:t>𝜙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……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Pre>
                      <m:sPre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PrePr>
                      <m:sub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zh-CN" altLang="en-US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𝛼</m:t>
                        </m:r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𝑚𝑖𝑛</m:t>
                        </m:r>
                      </m:sup>
                      <m:e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600" b="0" i="1" smtClean="0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/>
                                <a:ea typeface="Cambria Math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6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sPre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，易知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𝜙</m:t>
                    </m:r>
                    <m:d>
                      <m:d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,……,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600" i="1" dirty="0">
                        <a:latin typeface="Cambria Math"/>
                        <a:ea typeface="华文楷体" panose="02010600040101010101" pitchFamily="2" charset="-122"/>
                      </a:rPr>
                      <m:t>……</m:t>
                    </m:r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是线性相关的。因为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/>
                        <a:ea typeface="华文楷体" panose="02010600040101010101" pitchFamily="2" charset="-122"/>
                      </a:rPr>
                      <m:t>𝜙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</a:t>
                </a:r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3600" b="0" i="1" smtClean="0">
                        <a:latin typeface="Cambria Math"/>
                        <a:ea typeface="华文楷体" panose="02010600040101010101" pitchFamily="2" charset="-122"/>
                      </a:rPr>
                      <m:t>{0}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是可测的。</a:t>
                </a:r>
                <a:endParaRPr lang="en-US" altLang="zh-CN" sz="36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" y="1287913"/>
                <a:ext cx="12185658" cy="3601114"/>
              </a:xfrm>
              <a:prstGeom prst="rect">
                <a:avLst/>
              </a:prstGeom>
              <a:blipFill rotWithShape="1">
                <a:blip r:embed="rId3"/>
                <a:stretch>
                  <a:fillRect l="-1551" r="-500" b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25744" y="230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极分解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2942" y="3024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从𝑺𝑽𝑫分解的角度进行证明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2937" y="43034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从线性变换的角度进行证明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5590" y="79006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从群表示论的角度进行证明</a:t>
            </a:r>
          </a:p>
        </p:txBody>
      </p:sp>
      <p:sp>
        <p:nvSpPr>
          <p:cNvPr id="33" name="AutoShape 2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0" y="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3" descr="C:\Users\ASUS\AppData\Roaming\Tencent\Users\469676727\QQ\WinTemp\RichOle\0[W3)1%L51B@7IFK~V&amp;`D.png"/>
          <p:cNvSpPr>
            <a:spLocks noChangeAspect="1" noChangeArrowheads="1"/>
          </p:cNvSpPr>
          <p:nvPr/>
        </p:nvSpPr>
        <p:spPr bwMode="auto">
          <a:xfrm>
            <a:off x="203174" y="152400"/>
            <a:ext cx="40634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"/>
            <a:ext cx="12190413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25744" y="2302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随机矩阵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可逆概率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9482" y="3024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从信息熵上进行直观理解及对二维情形的简单证明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77" y="43034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从𝑳𝒆𝒃𝒆𝒔𝒈𝒖𝒆测度意义上进行完整证明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2130" y="79006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基于群论的一些小猜想</a:t>
            </a: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4890522" y="3303119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连续</a:t>
            </a:r>
          </a:p>
        </p:txBody>
      </p:sp>
    </p:spTree>
    <p:extLst>
      <p:ext uri="{BB962C8B-B14F-4D97-AF65-F5344CB8AC3E}">
        <p14:creationId xmlns:p14="http://schemas.microsoft.com/office/powerpoint/2010/main" val="14372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2336</Words>
  <Application>Microsoft Office PowerPoint</Application>
  <PresentationFormat>自定义</PresentationFormat>
  <Paragraphs>270</Paragraphs>
  <Slides>23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206</cp:revision>
  <dcterms:created xsi:type="dcterms:W3CDTF">2015-05-05T08:02:14Z</dcterms:created>
  <dcterms:modified xsi:type="dcterms:W3CDTF">2017-07-15T12:15:39Z</dcterms:modified>
</cp:coreProperties>
</file>