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0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8.wdp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7.wdp"/><Relationship Id="rId5" Type="http://schemas.openxmlformats.org/officeDocument/2006/relationships/image" Target="../media/image40.png"/><Relationship Id="rId10" Type="http://schemas.microsoft.com/office/2007/relationships/hdphoto" Target="../media/hdphoto39.wdp"/><Relationship Id="rId4" Type="http://schemas.microsoft.com/office/2007/relationships/hdphoto" Target="../media/hdphoto33.wdp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2.wdp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1.wdp"/><Relationship Id="rId5" Type="http://schemas.openxmlformats.org/officeDocument/2006/relationships/image" Target="../media/image45.png"/><Relationship Id="rId4" Type="http://schemas.microsoft.com/office/2007/relationships/hdphoto" Target="../media/hdphoto40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microsoft.com/office/2007/relationships/hdphoto" Target="../media/hdphoto4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microsoft.com/office/2007/relationships/hdphoto" Target="../media/hdphoto43.wdp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5.wdp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4.wdp"/><Relationship Id="rId5" Type="http://schemas.openxmlformats.org/officeDocument/2006/relationships/image" Target="../media/image49.png"/><Relationship Id="rId10" Type="http://schemas.microsoft.com/office/2007/relationships/hdphoto" Target="../media/hdphoto46.wdp"/><Relationship Id="rId4" Type="http://schemas.microsoft.com/office/2007/relationships/hdphoto" Target="../media/hdphoto43.wdp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9.wdp"/><Relationship Id="rId13" Type="http://schemas.openxmlformats.org/officeDocument/2006/relationships/image" Target="../media/image57.png"/><Relationship Id="rId18" Type="http://schemas.microsoft.com/office/2007/relationships/hdphoto" Target="../media/hdphoto54.wdp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microsoft.com/office/2007/relationships/hdphoto" Target="../media/hdphoto51.wdp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microsoft.com/office/2007/relationships/hdphoto" Target="../media/hdphoto53.wdp"/><Relationship Id="rId20" Type="http://schemas.microsoft.com/office/2007/relationships/hdphoto" Target="../media/hdphoto5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48.wdp"/><Relationship Id="rId11" Type="http://schemas.openxmlformats.org/officeDocument/2006/relationships/image" Target="../media/image56.png"/><Relationship Id="rId24" Type="http://schemas.microsoft.com/office/2007/relationships/hdphoto" Target="../media/hdphoto57.wdp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microsoft.com/office/2007/relationships/hdphoto" Target="../media/hdphoto50.wdp"/><Relationship Id="rId19" Type="http://schemas.openxmlformats.org/officeDocument/2006/relationships/image" Target="../media/image60.png"/><Relationship Id="rId4" Type="http://schemas.microsoft.com/office/2007/relationships/hdphoto" Target="../media/hdphoto47.wdp"/><Relationship Id="rId9" Type="http://schemas.openxmlformats.org/officeDocument/2006/relationships/image" Target="../media/image55.png"/><Relationship Id="rId14" Type="http://schemas.microsoft.com/office/2007/relationships/hdphoto" Target="../media/hdphoto52.wdp"/><Relationship Id="rId22" Type="http://schemas.microsoft.com/office/2007/relationships/hdphoto" Target="../media/hdphoto56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9.wdp"/><Relationship Id="rId13" Type="http://schemas.openxmlformats.org/officeDocument/2006/relationships/image" Target="../media/image57.png"/><Relationship Id="rId18" Type="http://schemas.microsoft.com/office/2007/relationships/hdphoto" Target="../media/hdphoto59.wdp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microsoft.com/office/2007/relationships/hdphoto" Target="../media/hdphoto51.wdp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microsoft.com/office/2007/relationships/hdphoto" Target="../media/hdphoto58.wdp"/><Relationship Id="rId20" Type="http://schemas.microsoft.com/office/2007/relationships/hdphoto" Target="../media/hdphoto60.wdp"/><Relationship Id="rId1" Type="http://schemas.openxmlformats.org/officeDocument/2006/relationships/slideLayout" Target="../slideLayouts/slideLayout1.xml"/><Relationship Id="rId6" Type="http://schemas.microsoft.com/office/2007/relationships/hdphoto" Target="../media/hdphoto48.wdp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microsoft.com/office/2007/relationships/hdphoto" Target="../media/hdphoto50.wdp"/><Relationship Id="rId19" Type="http://schemas.openxmlformats.org/officeDocument/2006/relationships/image" Target="../media/image65.png"/><Relationship Id="rId4" Type="http://schemas.microsoft.com/office/2007/relationships/hdphoto" Target="../media/hdphoto47.wdp"/><Relationship Id="rId9" Type="http://schemas.openxmlformats.org/officeDocument/2006/relationships/image" Target="../media/image55.png"/><Relationship Id="rId14" Type="http://schemas.microsoft.com/office/2007/relationships/hdphoto" Target="../media/hdphoto52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62.wdp"/><Relationship Id="rId13" Type="http://schemas.openxmlformats.org/officeDocument/2006/relationships/image" Target="../media/image70.png"/><Relationship Id="rId18" Type="http://schemas.microsoft.com/office/2007/relationships/hdphoto" Target="../media/hdphoto67.wdp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microsoft.com/office/2007/relationships/hdphoto" Target="../media/hdphoto64.wdp"/><Relationship Id="rId1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microsoft.com/office/2007/relationships/hdphoto" Target="../media/hdphoto66.wdp"/><Relationship Id="rId1" Type="http://schemas.openxmlformats.org/officeDocument/2006/relationships/slideLayout" Target="../slideLayouts/slideLayout1.xml"/><Relationship Id="rId6" Type="http://schemas.microsoft.com/office/2007/relationships/hdphoto" Target="../media/hdphoto52.wdp"/><Relationship Id="rId11" Type="http://schemas.openxmlformats.org/officeDocument/2006/relationships/image" Target="../media/image69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microsoft.com/office/2007/relationships/hdphoto" Target="../media/hdphoto63.wdp"/><Relationship Id="rId4" Type="http://schemas.microsoft.com/office/2007/relationships/hdphoto" Target="../media/hdphoto61.wdp"/><Relationship Id="rId9" Type="http://schemas.openxmlformats.org/officeDocument/2006/relationships/image" Target="../media/image68.png"/><Relationship Id="rId14" Type="http://schemas.microsoft.com/office/2007/relationships/hdphoto" Target="../media/hdphoto65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microsoft.com/office/2007/relationships/hdphoto" Target="../media/hdphoto73.wdp"/><Relationship Id="rId18" Type="http://schemas.openxmlformats.org/officeDocument/2006/relationships/image" Target="../media/image81.png"/><Relationship Id="rId26" Type="http://schemas.microsoft.com/office/2007/relationships/hdphoto" Target="../media/hdphoto79.wdp"/><Relationship Id="rId3" Type="http://schemas.microsoft.com/office/2007/relationships/hdphoto" Target="../media/hdphoto68.wdp"/><Relationship Id="rId21" Type="http://schemas.microsoft.com/office/2007/relationships/hdphoto" Target="../media/hdphoto77.wdp"/><Relationship Id="rId7" Type="http://schemas.microsoft.com/office/2007/relationships/hdphoto" Target="../media/hdphoto70.wdp"/><Relationship Id="rId12" Type="http://schemas.openxmlformats.org/officeDocument/2006/relationships/image" Target="../media/image78.png"/><Relationship Id="rId17" Type="http://schemas.microsoft.com/office/2007/relationships/hdphoto" Target="../media/hdphoto75.wdp"/><Relationship Id="rId25" Type="http://schemas.openxmlformats.org/officeDocument/2006/relationships/image" Target="../media/image84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microsoft.com/office/2007/relationships/hdphoto" Target="../media/hdphoto72.wdp"/><Relationship Id="rId24" Type="http://schemas.microsoft.com/office/2007/relationships/hdphoto" Target="../media/hdphoto78.wdp"/><Relationship Id="rId5" Type="http://schemas.microsoft.com/office/2007/relationships/hdphoto" Target="../media/hdphoto69.wdp"/><Relationship Id="rId15" Type="http://schemas.microsoft.com/office/2007/relationships/hdphoto" Target="../media/hdphoto74.wdp"/><Relationship Id="rId23" Type="http://schemas.openxmlformats.org/officeDocument/2006/relationships/image" Target="../media/image83.png"/><Relationship Id="rId28" Type="http://schemas.microsoft.com/office/2007/relationships/hdphoto" Target="../media/hdphoto80.wdp"/><Relationship Id="rId10" Type="http://schemas.openxmlformats.org/officeDocument/2006/relationships/image" Target="../media/image77.png"/><Relationship Id="rId19" Type="http://schemas.microsoft.com/office/2007/relationships/hdphoto" Target="../media/hdphoto76.wdp"/><Relationship Id="rId4" Type="http://schemas.openxmlformats.org/officeDocument/2006/relationships/image" Target="../media/image74.png"/><Relationship Id="rId9" Type="http://schemas.microsoft.com/office/2007/relationships/hdphoto" Target="../media/hdphoto71.wdp"/><Relationship Id="rId14" Type="http://schemas.openxmlformats.org/officeDocument/2006/relationships/image" Target="../media/image79.png"/><Relationship Id="rId22" Type="http://schemas.openxmlformats.org/officeDocument/2006/relationships/image" Target="../media/image1.png"/><Relationship Id="rId27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6.wdp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1.wdp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image" Target="../media/image88.png"/><Relationship Id="rId4" Type="http://schemas.microsoft.com/office/2007/relationships/hdphoto" Target="../media/hdphoto45.wdp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hdphoto" Target="../media/hdphoto84.wdp"/><Relationship Id="rId18" Type="http://schemas.microsoft.com/office/2007/relationships/hdphoto" Target="../media/hdphoto86.wdp"/><Relationship Id="rId3" Type="http://schemas.microsoft.com/office/2007/relationships/hdphoto" Target="../media/hdphoto40.wdp"/><Relationship Id="rId7" Type="http://schemas.microsoft.com/office/2007/relationships/hdphoto" Target="../media/hdphoto82.wdp"/><Relationship Id="rId12" Type="http://schemas.openxmlformats.org/officeDocument/2006/relationships/image" Target="../media/image92.png"/><Relationship Id="rId17" Type="http://schemas.openxmlformats.org/officeDocument/2006/relationships/image" Target="../media/image94.png"/><Relationship Id="rId2" Type="http://schemas.openxmlformats.org/officeDocument/2006/relationships/image" Target="../media/image44.png"/><Relationship Id="rId16" Type="http://schemas.microsoft.com/office/2007/relationships/hdphoto" Target="../media/hdphoto85.wdp"/><Relationship Id="rId20" Type="http://schemas.microsoft.com/office/2007/relationships/hdphoto" Target="../media/hdphoto8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microsoft.com/office/2007/relationships/hdphoto" Target="../media/hdphoto83.wdp"/><Relationship Id="rId5" Type="http://schemas.microsoft.com/office/2007/relationships/hdphoto" Target="../media/hdphoto41.wdp"/><Relationship Id="rId15" Type="http://schemas.openxmlformats.org/officeDocument/2006/relationships/image" Target="../media/image93.png"/><Relationship Id="rId10" Type="http://schemas.openxmlformats.org/officeDocument/2006/relationships/image" Target="../media/image91.png"/><Relationship Id="rId19" Type="http://schemas.openxmlformats.org/officeDocument/2006/relationships/image" Target="../media/image95.png"/><Relationship Id="rId4" Type="http://schemas.openxmlformats.org/officeDocument/2006/relationships/image" Target="../media/image45.png"/><Relationship Id="rId9" Type="http://schemas.microsoft.com/office/2007/relationships/hdphoto" Target="../media/hdphoto42.wdp"/><Relationship Id="rId1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89.wdp"/><Relationship Id="rId3" Type="http://schemas.openxmlformats.org/officeDocument/2006/relationships/image" Target="../media/image96.png"/><Relationship Id="rId7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5.wdp"/><Relationship Id="rId5" Type="http://schemas.openxmlformats.org/officeDocument/2006/relationships/image" Target="../media/image80.png"/><Relationship Id="rId4" Type="http://schemas.microsoft.com/office/2007/relationships/hdphoto" Target="../media/hdphoto88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6.wdp"/><Relationship Id="rId5" Type="http://schemas.openxmlformats.org/officeDocument/2006/relationships/image" Target="../media/image71.png"/><Relationship Id="rId4" Type="http://schemas.microsoft.com/office/2007/relationships/hdphoto" Target="../media/hdphoto61.wdp"/><Relationship Id="rId9" Type="http://schemas.microsoft.com/office/2007/relationships/hdphoto" Target="../media/hdphoto90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93.wdp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12" Type="http://schemas.microsoft.com/office/2007/relationships/hdphoto" Target="../media/hdphoto6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2.wdp"/><Relationship Id="rId11" Type="http://schemas.openxmlformats.org/officeDocument/2006/relationships/image" Target="../media/image66.png"/><Relationship Id="rId5" Type="http://schemas.openxmlformats.org/officeDocument/2006/relationships/image" Target="../media/image101.png"/><Relationship Id="rId10" Type="http://schemas.microsoft.com/office/2007/relationships/hdphoto" Target="../media/hdphoto94.wdp"/><Relationship Id="rId4" Type="http://schemas.microsoft.com/office/2007/relationships/hdphoto" Target="../media/hdphoto91.wdp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96.wdp"/><Relationship Id="rId3" Type="http://schemas.openxmlformats.org/officeDocument/2006/relationships/image" Target="../media/image66.png"/><Relationship Id="rId7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5.wdp"/><Relationship Id="rId5" Type="http://schemas.openxmlformats.org/officeDocument/2006/relationships/image" Target="../media/image104.png"/><Relationship Id="rId4" Type="http://schemas.microsoft.com/office/2007/relationships/hdphoto" Target="../media/hdphoto61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95.wdp"/><Relationship Id="rId13" Type="http://schemas.openxmlformats.org/officeDocument/2006/relationships/image" Target="../media/image49.png"/><Relationship Id="rId3" Type="http://schemas.openxmlformats.org/officeDocument/2006/relationships/image" Target="../media/image66.png"/><Relationship Id="rId7" Type="http://schemas.openxmlformats.org/officeDocument/2006/relationships/image" Target="../media/image104.png"/><Relationship Id="rId12" Type="http://schemas.microsoft.com/office/2007/relationships/hdphoto" Target="../media/hdphoto96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7.wdp"/><Relationship Id="rId11" Type="http://schemas.openxmlformats.org/officeDocument/2006/relationships/image" Target="../media/image105.png"/><Relationship Id="rId5" Type="http://schemas.openxmlformats.org/officeDocument/2006/relationships/image" Target="../media/image106.png"/><Relationship Id="rId10" Type="http://schemas.openxmlformats.org/officeDocument/2006/relationships/image" Target="../media/image107.png"/><Relationship Id="rId4" Type="http://schemas.microsoft.com/office/2007/relationships/hdphoto" Target="../media/hdphoto61.wdp"/><Relationship Id="rId9" Type="http://schemas.openxmlformats.org/officeDocument/2006/relationships/image" Target="../media/image1.png"/><Relationship Id="rId14" Type="http://schemas.microsoft.com/office/2007/relationships/hdphoto" Target="../media/hdphoto44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44.wdp"/><Relationship Id="rId3" Type="http://schemas.microsoft.com/office/2007/relationships/hdphoto" Target="../media/hdphoto61.wdp"/><Relationship Id="rId7" Type="http://schemas.microsoft.com/office/2007/relationships/hdphoto" Target="../media/hdphoto95.wdp"/><Relationship Id="rId12" Type="http://schemas.openxmlformats.org/officeDocument/2006/relationships/image" Target="../media/image4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microsoft.com/office/2007/relationships/hdphoto" Target="../media/hdphoto98.wdp"/><Relationship Id="rId5" Type="http://schemas.microsoft.com/office/2007/relationships/hdphoto" Target="../media/hdphoto97.wdp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10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5.png"/><Relationship Id="rId18" Type="http://schemas.microsoft.com/office/2007/relationships/hdphoto" Target="../media/hdphoto15.wdp"/><Relationship Id="rId26" Type="http://schemas.microsoft.com/office/2007/relationships/hdphoto" Target="../media/hdphoto19.wdp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microsoft.com/office/2007/relationships/hdphoto" Target="../media/hdphoto12.wdp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hdphoto" Target="../media/hdphoto14.wdp"/><Relationship Id="rId20" Type="http://schemas.microsoft.com/office/2007/relationships/hdphoto" Target="../media/hdphoto16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24" Type="http://schemas.microsoft.com/office/2007/relationships/hdphoto" Target="../media/hdphoto18.wdp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microsoft.com/office/2007/relationships/hdphoto" Target="../media/hdphoto20.wdp"/><Relationship Id="rId10" Type="http://schemas.microsoft.com/office/2007/relationships/hdphoto" Target="../media/hdphoto4.wdp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13.wdp"/><Relationship Id="rId22" Type="http://schemas.microsoft.com/office/2007/relationships/hdphoto" Target="../media/hdphoto17.wdp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25.wdp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microsoft.com/office/2007/relationships/hdphoto" Target="../media/hdphoto29.wdp"/><Relationship Id="rId7" Type="http://schemas.microsoft.com/office/2007/relationships/hdphoto" Target="../media/hdphoto22.wdp"/><Relationship Id="rId12" Type="http://schemas.openxmlformats.org/officeDocument/2006/relationships/image" Target="../media/image28.png"/><Relationship Id="rId17" Type="http://schemas.microsoft.com/office/2007/relationships/hdphoto" Target="../media/hdphoto27.wdp"/><Relationship Id="rId25" Type="http://schemas.microsoft.com/office/2007/relationships/hdphoto" Target="../media/hdphoto31.wdp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microsoft.com/office/2007/relationships/hdphoto" Target="../media/hdphoto24.wdp"/><Relationship Id="rId24" Type="http://schemas.openxmlformats.org/officeDocument/2006/relationships/image" Target="../media/image34.jpeg"/><Relationship Id="rId5" Type="http://schemas.microsoft.com/office/2007/relationships/hdphoto" Target="../media/hdphoto21.wdp"/><Relationship Id="rId15" Type="http://schemas.microsoft.com/office/2007/relationships/hdphoto" Target="../media/hdphoto26.wdp"/><Relationship Id="rId23" Type="http://schemas.microsoft.com/office/2007/relationships/hdphoto" Target="../media/hdphoto30.wdp"/><Relationship Id="rId10" Type="http://schemas.openxmlformats.org/officeDocument/2006/relationships/image" Target="../media/image27.png"/><Relationship Id="rId19" Type="http://schemas.microsoft.com/office/2007/relationships/hdphoto" Target="../media/hdphoto28.wdp"/><Relationship Id="rId4" Type="http://schemas.openxmlformats.org/officeDocument/2006/relationships/image" Target="../media/image24.png"/><Relationship Id="rId9" Type="http://schemas.microsoft.com/office/2007/relationships/hdphoto" Target="../media/hdphoto23.wdp"/><Relationship Id="rId14" Type="http://schemas.openxmlformats.org/officeDocument/2006/relationships/image" Target="../media/image29.png"/><Relationship Id="rId22" Type="http://schemas.openxmlformats.org/officeDocument/2006/relationships/image" Target="../media/image33.jpeg"/><Relationship Id="rId27" Type="http://schemas.microsoft.com/office/2007/relationships/hdphoto" Target="../media/hdphoto3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5.wdp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4.wdp"/><Relationship Id="rId5" Type="http://schemas.openxmlformats.org/officeDocument/2006/relationships/image" Target="../media/image37.png"/><Relationship Id="rId10" Type="http://schemas.microsoft.com/office/2007/relationships/hdphoto" Target="../media/hdphoto36.wdp"/><Relationship Id="rId4" Type="http://schemas.microsoft.com/office/2007/relationships/hdphoto" Target="../media/hdphoto33.wdp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(2)-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145" y="454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黄中展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615" y="5002895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6778" y="2140410"/>
            <a:ext cx="583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分解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理论及其相关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8543" y="5445687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2017.5.26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53" y="136108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算法：</a:t>
            </a:r>
            <a:endParaRPr lang="en-US" altLang="zh-CN" sz="24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512" y="152850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69" name="Picture 1" descr="C:\Users\ASUS\AppData\Roaming\Tencent\Users\469676727\QQ\WinTemp\RichOle\0%]BVZP48@PW8YR$3R)R]_6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18" y="1849849"/>
            <a:ext cx="2255479" cy="103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403077" y="418849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03076" y="4834378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6" name="Picture 4" descr="C:\Users\ASUS\AppData\Roaming\Tencent\Users\469676727\QQ\WinTemp\RichOle\61IH])DZOJP]KES_AN$M6IO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64" y="2907507"/>
            <a:ext cx="3842186" cy="54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SUS\AppData\Roaming\Tencent\Users\469676727\QQ\WinTemp\RichOle\5`86P0~N[)6W$T4(8LJ15(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83" y="4143922"/>
            <a:ext cx="1349070" cy="3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70837" y="412323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相似矩阵有相同的特征值，特征值传递</a:t>
            </a:r>
            <a:endParaRPr lang="en-US" altLang="zh-CN" sz="2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8198" name="Picture 6" descr="C:\Users\ASUS\AppData\Roaming\Tencent\Users\469676727\QQ\WinTemp\RichOle\{DCDDJZN9GZEVS}8QT3GVQD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93" y="4687861"/>
            <a:ext cx="4508957" cy="4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210150" y="468786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(why?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满足迭代条件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97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53" y="136108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算法：</a:t>
            </a:r>
            <a:endParaRPr lang="en-US" altLang="zh-CN" sz="24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512" y="152850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" name="Picture 5" descr="C:\Users\ASUS\AppData\Roaming\Tencent\QQ\Temp\VH{RMFWVOS7B@KE]`%6R9{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13" y="1822753"/>
            <a:ext cx="5252195" cy="45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53" y="1361089"/>
            <a:ext cx="71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分解</a:t>
            </a:r>
            <a:r>
              <a: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512" y="152850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98277" y="222395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98277" y="4460910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2774" y="2036663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线性方程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2774" y="4302648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9217" name="Picture 1" descr="C:\Users\ASUS\AppData\Roaming\Tencent\Users\469676727\QQ\WinTemp\RichOle\FO7J[V8_QMZGK7SC6%UT78Y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23" y="2122352"/>
            <a:ext cx="1432077" cy="3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SUS\AppData\Roaming\Tencent\Users\469676727\QQ\WinTemp\RichOle\24B{A[L[_K~W{%)$@BYXO73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64" y="2719779"/>
            <a:ext cx="1741913" cy="8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815781" y="321070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类似高斯消元法解即可</a:t>
            </a:r>
            <a:endParaRPr lang="zh-CN" altLang="en-US" sz="2000" dirty="0"/>
          </a:p>
        </p:txBody>
      </p:sp>
      <p:pic>
        <p:nvPicPr>
          <p:cNvPr id="9219" name="Picture 3" descr="C:\Users\ASUS\AppData\Roaming\Tencent\Users\469676727\QQ\WinTemp\RichOle\U$FAL80G63XNK~NA6(K}[8N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24" y="4815111"/>
            <a:ext cx="3625974" cy="5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1" name="Picture 1" descr="C:\Users\ASUS\AppData\Roaming\Tencent\Users\469676727\QQ\WinTemp\RichOle\]S%(SR[WL0AOVU}A{Y_CI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7" y="1641474"/>
            <a:ext cx="7159426" cy="36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1409024" y="5551713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3" name="Picture 3" descr="C:\Users\ASUS\AppData\Roaming\Tencent\Users\469676727\QQ\WinTemp\RichOle\5K77J)O7X{_$~SL%$TEUC79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95" y="5408838"/>
            <a:ext cx="660715" cy="4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1410162" y="610502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 descr="C:\Users\ASUS\AppData\Roaming\Tencent\Users\469676727\QQ\WinTemp\RichOle\WKBL[YA[7A9U~2T_6NXUR88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52" y="6006142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229396" y="546123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为正交矩阵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944597" y="600379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含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对角矩阵子块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09024" y="5551713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3" name="Picture 3" descr="C:\Users\ASUS\AppData\Roaming\Tencent\Users\469676727\QQ\WinTemp\RichOle\5K77J)O7X{_$~SL%$TEUC7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95" y="5408838"/>
            <a:ext cx="660715" cy="4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1410162" y="610502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 descr="C:\Users\ASUS\AppData\Roaming\Tencent\Users\469676727\QQ\WinTemp\RichOle\WKBL[YA[7A9U~2T_6NXUR88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52" y="6006142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229396" y="546123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为正交矩阵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944597" y="600379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含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对角矩阵子块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19" name="Picture 1" descr="C:\Users\ASUS\AppData\Roaming\Tencent\Users\469676727\QQ\WinTemp\RichOle\XBC7MVL7ZKA3)K35]W2LE6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2390"/>
            <a:ext cx="6386286" cy="1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SUS\AppData\Roaming\Tencent\Users\469676727\QQ\WinTemp\RichOle\98)BX00C(CXNBYKPLLL_USO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6" y="3539044"/>
            <a:ext cx="8034988" cy="12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9424" y="2039256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55022" y="1880994"/>
            <a:ext cx="6898930" cy="1408943"/>
            <a:chOff x="1055022" y="1880994"/>
            <a:chExt cx="6898930" cy="1408943"/>
          </a:xfrm>
        </p:grpSpPr>
        <p:sp>
          <p:nvSpPr>
            <p:cNvPr id="4" name="矩形 3"/>
            <p:cNvSpPr/>
            <p:nvPr/>
          </p:nvSpPr>
          <p:spPr>
            <a:xfrm>
              <a:off x="1055022" y="1880994"/>
              <a:ext cx="3877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问题起源：对于任意的矩阵</a:t>
              </a:r>
              <a:endParaRPr lang="zh-CN" altLang="en-US" sz="2400" dirty="0"/>
            </a:p>
          </p:txBody>
        </p:sp>
        <p:pic>
          <p:nvPicPr>
            <p:cNvPr id="11265" name="Picture 1" descr="C:\Users\ASUS\AppData\Roaming\Tencent\Users\469676727\QQ\WinTemp\RichOle\91Y(SVPP91YOJL5C0E@0DC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489" y="1931792"/>
              <a:ext cx="1144575" cy="36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892133" y="1880994"/>
              <a:ext cx="1531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lang="zh-CN" altLang="en-US" sz="24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是否</a:t>
              </a:r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存在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1025" name="Picture 1" descr="C:\Users\ASUS\AppData\Roaming\Tencent\Users\469676727\QQ\WinTemp\RichOle\KOP85{M0FH4NAAZ37L(5{~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29" y="2482489"/>
              <a:ext cx="426098" cy="31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055023" y="2363815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上的一组标准正交基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45683" y="2366607"/>
              <a:ext cx="21082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和     上的一组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1026" name="Picture 2" descr="C:\Users\ASUS\AppData\Roaming\Tencent\Users\469676727\QQ\WinTemp\RichOle\GA~_QBY)RLO1S]RP[G`RUW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410" y="1949990"/>
              <a:ext cx="421200" cy="34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SUS\AppData\Roaming\Tencent\Users\469676727\QQ\WinTemp\RichOle\ZIQ68S2(F9`CBO[)%D27(~C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132" y="2349301"/>
              <a:ext cx="2034001" cy="46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1055023" y="2828272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标准正交基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1028" name="Picture 4" descr="C:\Users\ASUS\AppData\Roaming\Tencent\Users\469676727\QQ\WinTemp\RichOle\[$68RH4K(%L95S97B]V7QBS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849" y="2828271"/>
              <a:ext cx="2034000" cy="43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4737687" y="2814812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使得：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1030" name="Picture 6" descr="C:\Users\ASUS\AppData\Roaming\Tencent\Users\469676727\QQ\WinTemp\RichOle\%RMMYHNJLKIAS)64PM(BBB4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781" y="2886747"/>
              <a:ext cx="1363986" cy="37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799423" y="5007415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C:\Users\ASUS\AppData\Roaming\Tencent\Users\469676727\QQ\WinTemp\RichOle\(@IAT2KAIW%$3T2T31Z@YQK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82" y="5544443"/>
            <a:ext cx="2086431" cy="3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SUS\AppData\Roaming\Tencent\Users\469676727\QQ\WinTemp\RichOle\00%EUTGG8{K]RH`2O3J5[DN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86" y="4888805"/>
            <a:ext cx="4165818" cy="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3178412" y="3385113"/>
            <a:ext cx="2668846" cy="632052"/>
            <a:chOff x="2052054" y="3011034"/>
            <a:chExt cx="2668846" cy="632052"/>
          </a:xfrm>
        </p:grpSpPr>
        <p:pic>
          <p:nvPicPr>
            <p:cNvPr id="37" name="Picture 2" descr="C:\Users\ASUS\AppData\Roaming\Tencent\Users\469676727\QQ\WinTemp\RichOle\F54_{GA(9D7`RUOZ$Y{IY$F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054" y="3236686"/>
              <a:ext cx="742122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ASUS\AppData\Roaming\Tencent\Users\469676727\QQ\WinTemp\RichOle\(PD$0P9BLW49@A1{O_VP}%S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148" y="3236686"/>
              <a:ext cx="682752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直接箭头连接符 38"/>
            <p:cNvCxnSpPr/>
            <p:nvPr/>
          </p:nvCxnSpPr>
          <p:spPr>
            <a:xfrm>
              <a:off x="2888343" y="3468914"/>
              <a:ext cx="1035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4" descr="C:\Users\ASUS\AppData\Roaming\Tencent\Users\469676727\QQ\WinTemp\RichOle\QK3ACURFT[VL{86H5ZT8YSQ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040" y="3011034"/>
              <a:ext cx="391561" cy="42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65605" y="4256310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对同一特征值下的不同</a:t>
            </a:r>
            <a:endParaRPr lang="en-US" altLang="zh-CN" dirty="0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特征向量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Schmidt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正交化</a:t>
            </a:r>
            <a:endParaRPr lang="zh-CN" altLang="en-US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2228" y="1560285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2228" y="3628587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9600" y="347032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对称矩阵合同于对角阵即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60213" y="1477804"/>
            <a:ext cx="6898930" cy="1408943"/>
            <a:chOff x="1055022" y="1880994"/>
            <a:chExt cx="6898930" cy="1408943"/>
          </a:xfrm>
        </p:grpSpPr>
        <p:sp>
          <p:nvSpPr>
            <p:cNvPr id="29" name="矩形 28"/>
            <p:cNvSpPr/>
            <p:nvPr/>
          </p:nvSpPr>
          <p:spPr>
            <a:xfrm>
              <a:off x="1055022" y="1880994"/>
              <a:ext cx="3877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问题起源：对于任意的矩阵</a:t>
              </a:r>
              <a:endParaRPr lang="zh-CN" altLang="en-US" sz="2400" dirty="0"/>
            </a:p>
          </p:txBody>
        </p:sp>
        <p:pic>
          <p:nvPicPr>
            <p:cNvPr id="30" name="Picture 1" descr="C:\Users\ASUS\AppData\Roaming\Tencent\Users\469676727\QQ\WinTemp\RichOle\91Y(SVPP91YOJL5C0E@0DC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489" y="1931792"/>
              <a:ext cx="1144575" cy="36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5892133" y="1880994"/>
              <a:ext cx="1531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lang="zh-CN" altLang="en-US" sz="24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是否</a:t>
              </a:r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存在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32" name="Picture 1" descr="C:\Users\ASUS\AppData\Roaming\Tencent\Users\469676727\QQ\WinTemp\RichOle\KOP85{M0FH4NAAZ37L(5{~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29" y="2482489"/>
              <a:ext cx="426098" cy="31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矩形 32"/>
            <p:cNvSpPr/>
            <p:nvPr/>
          </p:nvSpPr>
          <p:spPr>
            <a:xfrm>
              <a:off x="1055023" y="2363815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上的一组标准正交基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845683" y="2366607"/>
              <a:ext cx="21082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和     上的一组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35" name="Picture 2" descr="C:\Users\ASUS\AppData\Roaming\Tencent\Users\469676727\QQ\WinTemp\RichOle\GA~_QBY)RLO1S]RP[G`RUW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410" y="1949990"/>
              <a:ext cx="421200" cy="34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ASUS\AppData\Roaming\Tencent\Users\469676727\QQ\WinTemp\RichOle\ZIQ68S2(F9`CBO[)%D27(~C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132" y="2349301"/>
              <a:ext cx="2034001" cy="46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1055023" y="2828272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标准正交基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38" name="Picture 4" descr="C:\Users\ASUS\AppData\Roaming\Tencent\Users\469676727\QQ\WinTemp\RichOle\[$68RH4K(%L95S97B]V7QBS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849" y="2828271"/>
              <a:ext cx="2034000" cy="43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4737687" y="2814812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使得：</a:t>
              </a:r>
              <a:endParaRPr lang="zh-CN" altLang="en-US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40" name="Picture 6" descr="C:\Users\ASUS\AppData\Roaming\Tencent\Users\469676727\QQ\WinTemp\RichOle\%RMMYHNJLKIAS)64PM(BBB4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781" y="2886747"/>
              <a:ext cx="1363986" cy="37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49" name="Picture 1" descr="C:\Users\ASUS\AppData\Roaming\Tencent\Users\469676727\QQ\WinTemp\RichOle\4EV~WHYHUPM9B~M1R9X~2ST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86" y="3523828"/>
            <a:ext cx="1336788" cy="3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5326053" y="3457205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二次型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特别地：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054" name="Picture 6" descr="C:\Users\ASUS\AppData\Roaming\Tencent\Users\469676727\QQ\WinTemp\RichOle\YK4BKN@{7`XR_)@W[%)4Y3L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8" y="3980872"/>
            <a:ext cx="5472954" cy="119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接箭头连接符 50"/>
          <p:cNvCxnSpPr/>
          <p:nvPr/>
        </p:nvCxnSpPr>
        <p:spPr>
          <a:xfrm>
            <a:off x="152400" y="4579476"/>
            <a:ext cx="29246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ASUS\AppData\Roaming\Tencent\Users\469676727\QQ\WinTemp\RichOle\1B8URBX_}(`B`C~XEEZCIU0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0" y="5032829"/>
            <a:ext cx="1904998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666858" y="19306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9424" y="2039256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9423" y="5152555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55023" y="1880994"/>
            <a:ext cx="295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的构造性证明：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11185" y="2620949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56328" y="249346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考虑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073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99" y="2493465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2740773" y="2497730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这是一个对称矩阵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Gram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矩阵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12802" y="316523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6" descr="C:\Users\ASUS\AppData\Roaming\Tencent\Users\469676727\QQ\WinTemp\RichOle\%RMMYHNJLKIAS)64PM(BBB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07" y="1938205"/>
            <a:ext cx="1363986" cy="3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1620059" y="372403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863199" y="30502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7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67" y="3050240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2839986" y="3053447"/>
            <a:ext cx="4737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                   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个已经正交的特征向量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作为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074" name="Picture 2" descr="C:\Users\ASUS\AppData\Roaming\Tencent\Users\469676727\QQ\WinTemp\RichOle\LD7F6V3JL4F@7%Z]{NW~)E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6" y="3074188"/>
            <a:ext cx="1183469" cy="3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SUS\AppData\Roaming\Tencent\Users\469676727\QQ\WinTemp\RichOle\$K99A~%VWZBJ(R0]UQUV@)Q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22" y="3082444"/>
            <a:ext cx="368529" cy="3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1849170" y="36027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076" name="Picture 4" descr="C:\Users\ASUS\AppData\Roaming\Tencent\Users\469676727\QQ\WinTemp\RichOle\SE636)N_V]XM_[MA[677ZUN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74" y="3507560"/>
            <a:ext cx="1753016" cy="7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>
          <a:xfrm>
            <a:off x="3984790" y="3634986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pic>
        <p:nvPicPr>
          <p:cNvPr id="3077" name="Picture 5" descr="C:\Users\ASUS\AppData\Roaming\Tencent\Users\469676727\QQ\WinTemp\RichOle\8N]LKC}[(KRH80]PS$$(UNC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67" y="3643515"/>
            <a:ext cx="355691" cy="3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50"/>
          <p:cNvSpPr/>
          <p:nvPr/>
        </p:nvSpPr>
        <p:spPr>
          <a:xfrm>
            <a:off x="4934860" y="3643515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         的特征值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52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72" y="3626457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27316" y="4193140"/>
            <a:ext cx="7467909" cy="416173"/>
            <a:chOff x="1627316" y="4193140"/>
            <a:chExt cx="7467909" cy="416173"/>
          </a:xfrm>
        </p:grpSpPr>
        <p:sp>
          <p:nvSpPr>
            <p:cNvPr id="53" name="矩形 52"/>
            <p:cNvSpPr/>
            <p:nvPr/>
          </p:nvSpPr>
          <p:spPr>
            <a:xfrm>
              <a:off x="1627316" y="4278631"/>
              <a:ext cx="145143" cy="145143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0" name="Picture 8" descr="C:\Users\ASUS\AppData\Roaming\Tencent\Users\469676727\QQ\WinTemp\RichOle\QM[UWJTTO3%BUGRBFBL]WF8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315" y="4241809"/>
              <a:ext cx="674767" cy="35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矩形 56"/>
            <p:cNvSpPr/>
            <p:nvPr/>
          </p:nvSpPr>
          <p:spPr>
            <a:xfrm>
              <a:off x="1849169" y="420920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将</a:t>
              </a:r>
              <a:endPara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39986" y="4193140"/>
              <a:ext cx="62552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分别扩充为            的一组基即可</a:t>
              </a:r>
              <a:r>
                <a:rPr lang="en-US" altLang="zh-CN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zh-CN" altLang="en-US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对于</a:t>
              </a:r>
              <a:r>
                <a:rPr lang="en-US" altLang="zh-CN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SVD</a:t>
              </a:r>
              <a:r>
                <a:rPr lang="zh-CN" altLang="en-US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而言没必要</a:t>
              </a:r>
              <a:r>
                <a:rPr lang="en-US" altLang="zh-CN" sz="2000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</a:t>
              </a:r>
              <a:endPara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pic>
          <p:nvPicPr>
            <p:cNvPr id="3082" name="Picture 10" descr="C:\Users\ASUS\AppData\Roaming\Tencent\Users\469676727\QQ\WinTemp\RichOle\58)RU_9TUEZ5POA314`@WZM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364" y="4235088"/>
              <a:ext cx="810028" cy="34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矩形 60"/>
          <p:cNvSpPr/>
          <p:nvPr/>
        </p:nvSpPr>
        <p:spPr>
          <a:xfrm>
            <a:off x="1055023" y="5028202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验证上述两组向量为标准正交基即可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/>
      <p:bldP spid="41" grpId="0"/>
      <p:bldP spid="43" grpId="0" animBg="1"/>
      <p:bldP spid="45" grpId="0" animBg="1"/>
      <p:bldP spid="46" grpId="0"/>
      <p:bldP spid="48" grpId="0"/>
      <p:bldP spid="49" grpId="0"/>
      <p:bldP spid="50" grpId="0"/>
      <p:bldP spid="51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0462" y="150223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0461" y="4891303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6061" y="1343976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的唯一性？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2223" y="208393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77366" y="195644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构造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76061" y="4766950"/>
            <a:ext cx="3520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那么取定      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SVD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是否唯一？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097" name="Picture 1" descr="C:\Users\ASUS\AppData\Roaming\Tencent\Users\469676727\QQ\WinTemp\RichOle\0~~3E9YIAFRQQB8{TCX[JL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61" y="1376616"/>
            <a:ext cx="1537974" cy="3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SUS\AppData\Roaming\Tencent\Users\469676727\QQ\WinTemp\RichOle\[PI%F$JU3Z8NRJAM0OASS0I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93" y="1958941"/>
            <a:ext cx="2808965" cy="3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SUS\AppData\Roaming\Tencent\Users\469676727\QQ\WinTemp\RichOle\GLE`G@{F[[5}}J%L71CJ65F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24" y="2986316"/>
            <a:ext cx="406399" cy="3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矩形 53"/>
          <p:cNvSpPr/>
          <p:nvPr/>
        </p:nvSpPr>
        <p:spPr>
          <a:xfrm>
            <a:off x="1133840" y="258354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641962" y="2430178"/>
            <a:ext cx="7023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为置换矩阵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单位阵的行或列变换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，左乘行变换，右乘列变换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100" name="Picture 4" descr="C:\Users\ASUS\AppData\Roaming\Tencent\Users\469676727\QQ\WinTemp\RichOle\(AVWG{7@CZ{B3T_D)6~G(XH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27" y="2477832"/>
            <a:ext cx="375558" cy="3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/>
          <p:cNvSpPr/>
          <p:nvPr/>
        </p:nvSpPr>
        <p:spPr>
          <a:xfrm>
            <a:off x="1141097" y="306977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342533" y="29422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不妨设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101" name="Picture 5" descr="C:\Users\ASUS\AppData\Roaming\Tencent\Users\469676727\QQ\WinTemp\RichOle\_J_F74P0BB275HHFH4TJYJF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42" y="2986316"/>
            <a:ext cx="945848" cy="3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矩形 59"/>
          <p:cNvSpPr/>
          <p:nvPr/>
        </p:nvSpPr>
        <p:spPr>
          <a:xfrm>
            <a:off x="3040708" y="2942290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pic>
        <p:nvPicPr>
          <p:cNvPr id="4102" name="Picture 6" descr="C:\Users\ASUS\AppData\Roaming\Tencent\Users\469676727\QQ\WinTemp\RichOle\[9308XO09MB817402EZX~Y1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67" y="2775375"/>
            <a:ext cx="1341214" cy="6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839480" y="3571646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75949" y="345207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本质上就是对角阵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103" name="Picture 7" descr="C:\Users\ASUS\AppData\Roaming\Tencent\Users\469676727\QQ\WinTemp\RichOle\KII~}F]7X9E(2`}F0%5$Y{3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19" y="3513065"/>
            <a:ext cx="316057" cy="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3318647" y="346719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的对角元排列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3840" y="4020459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401620" y="3892975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规定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104" name="Picture 8" descr="C:\Users\ASUS\AppData\Roaming\Tencent\Users\469676727\QQ\WinTemp\RichOle\A8Z@J$[[QYOTV4SKTJ_VP}E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18" y="3909432"/>
            <a:ext cx="2633682" cy="3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7" descr="C:\Users\ASUS\AppData\Roaming\Tencent\Users\469676727\QQ\WinTemp\RichOle\KII~}F]7X9E(2`}F0%5$Y{3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13" y="4817560"/>
            <a:ext cx="332532" cy="2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矩形 67"/>
          <p:cNvSpPr/>
          <p:nvPr/>
        </p:nvSpPr>
        <p:spPr>
          <a:xfrm>
            <a:off x="839480" y="538480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50176" y="52573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构造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153846" y="579531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688469" y="5647821"/>
            <a:ext cx="5186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为对角为形如      的对角阵，且     互不相同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107" name="Picture 11" descr="C:\Users\ASUS\AppData\Roaming\Tencent\Users\469676727\QQ\WinTemp\RichOle\@Q[92`XQ~J3(YAML(@KDGC2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73" y="5658587"/>
            <a:ext cx="349842" cy="3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ASUS\AppData\Roaming\Tencent\Users\469676727\QQ\WinTemp\RichOle\SPBCI~{QC3XDWU@WV75)NM2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47" y="5696104"/>
            <a:ext cx="306627" cy="3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49" name="Picture 1" descr="C:\Users\ASUS\AppData\Roaming\Tencent\Users\469676727\QQ\WinTemp\RichOle\GVVV5W32NEC37RDC2DFXH42.png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42" y="5211990"/>
            <a:ext cx="4106514" cy="4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SUS\AppData\Roaming\Tencent\Users\469676727\QQ\WinTemp\RichOle\G`X79PK`6FA6_X1{2`P7B8I.png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29" y="5282322"/>
            <a:ext cx="2691440" cy="3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6413" y="604793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实际上只要为正交的对角阵即可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1" name="Picture 3" descr="C:\Users\ASUS\AppData\Roaming\Tencent\Users\469676727\QQ\WinTemp\RichOle\N`XBCLFS}FCOSDW$4HV8H%Y.png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60" y="5705028"/>
            <a:ext cx="293226" cy="2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1161103" y="617759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" descr="C:\Users\ASUS\AppData\Roaming\Tencent\Users\469676727\QQ\WinTemp\RichOle\N`XBCLFS}FCOSDW$4HV8H%Y.png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56" y="6091623"/>
            <a:ext cx="293226" cy="2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/>
      <p:bldP spid="61" grpId="0"/>
      <p:bldP spid="54" grpId="0" animBg="1"/>
      <p:bldP spid="55" grpId="0"/>
      <p:bldP spid="56" grpId="0" animBg="1"/>
      <p:bldP spid="59" grpId="0"/>
      <p:bldP spid="60" grpId="0"/>
      <p:bldP spid="62" grpId="0" animBg="1"/>
      <p:bldP spid="63" grpId="0"/>
      <p:bldP spid="64" grpId="0"/>
      <p:bldP spid="65" grpId="0" animBg="1"/>
      <p:bldP spid="66" grpId="0"/>
      <p:bldP spid="68" grpId="0" animBg="1"/>
      <p:bldP spid="69" grpId="0"/>
      <p:bldP spid="70" grpId="0" animBg="1"/>
      <p:bldP spid="71" grpId="0"/>
      <p:bldP spid="6" grpId="0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788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93488" y="1324989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做满秩分解：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5" name="Picture 1" descr="C:\Users\ASUS\AppData\Roaming\Tencent\Users\469676727\QQ\WinTemp\RichOle\XBC7MVL7ZKA3)K35]W2LE6A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6" y="1786654"/>
            <a:ext cx="6386286" cy="1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SUS\AppData\Roaming\Tencent\Users\469676727\QQ\WinTemp\RichOle\}P)FW6L[GWZD_9%L[3O@6AG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9" y="3839676"/>
            <a:ext cx="370309" cy="3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SUS\AppData\Roaming\Tencent\Users\469676727\QQ\WinTemp\RichOle\98)BX00C(CXNBYKPLLL_USO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8" y="3375937"/>
            <a:ext cx="8034988" cy="12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8288" y="3375937"/>
            <a:ext cx="4151086" cy="1266928"/>
          </a:xfrm>
          <a:prstGeom prst="rect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 descr="C:\Users\ASUS\AppData\Roaming\Tencent\Users\469676727\QQ\WinTemp\RichOle\CXC6GCA1C5XIGC]0`0ND2D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04121"/>
            <a:ext cx="1657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SUS\AppData\Roaming\Tencent\Users\469676727\QQ\WinTemp\RichOle\7$DFVH2_IT]]4%VZ2G%][~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" y="5473927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SUS\AppData\Roaming\Tencent\Users\469676727\QQ\WinTemp\RichOle\KNTG1DQ%)(V6}$0FA3])6Z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23" y="5391685"/>
            <a:ext cx="23145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1817729" y="4484914"/>
            <a:ext cx="678728" cy="9067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2000" y="4517384"/>
            <a:ext cx="377374" cy="87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522516" y="174171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0937" y="158345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262" y="4071216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1500" y="3882175"/>
            <a:ext cx="546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en-US" altLang="zh-CN" sz="2800" dirty="0" smtClean="0"/>
              <a:t>(Singular </a:t>
            </a:r>
            <a:r>
              <a:rPr lang="en-US" altLang="zh-CN" sz="2800" dirty="0"/>
              <a:t>Value </a:t>
            </a:r>
            <a:r>
              <a:rPr lang="en-US" altLang="zh-CN" sz="2800" dirty="0" smtClean="0"/>
              <a:t>Decomposition)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(2)-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2286" y="224245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9420" y="2121186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2286" y="267063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29420" y="2553392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2286" y="3098801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29420" y="2971317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80433" y="4552551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57567" y="4431279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0433" y="498072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57567" y="4863485"/>
            <a:ext cx="5684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线性方程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最小二乘法等</a:t>
            </a:r>
            <a:r>
              <a:rPr lang="en-US" altLang="zh-CN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8348" y="13249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3632" y="4195220"/>
            <a:ext cx="145143" cy="14514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129" y="4007930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7" name="Picture 1" descr="C:\Users\ASUS\AppData\Roaming\Tencent\Users\469676727\QQ\WinTemp\RichOle\FO7J[V8_QMZGK7SC6%UT78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5" y="1835926"/>
            <a:ext cx="1432077" cy="3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SUS\AppData\Roaming\Tencent\Users\469676727\QQ\WinTemp\RichOle\24B{A[L[_K~W{%)$@BYXO7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20" y="2238000"/>
            <a:ext cx="2033367" cy="9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" descr="C:\Users\ASUS\AppData\Roaming\Tencent\Users\469676727\QQ\WinTemp\RichOle\FO7J[V8_QMZGK7SC6%UT78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2" y="1802571"/>
            <a:ext cx="1432077" cy="3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C:\Users\ASUS\AppData\Roaming\Tencent\Users\469676727\QQ\WinTemp\RichOle\26QFHDJNNGKSBUOD55CSR}M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30" y="2229346"/>
            <a:ext cx="2650353" cy="9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493269" y="189525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87081" y="18952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039" y="1745909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en-US" altLang="zh-CN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65266" y="1736990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SVD: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82819" y="4615869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8400" y="5751857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5788" y="560251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en-US" altLang="zh-CN" sz="24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425788" y="4471316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SVD:</a:t>
            </a:r>
            <a:endParaRPr lang="zh-CN" altLang="en-US" sz="2400" dirty="0"/>
          </a:p>
        </p:txBody>
      </p:sp>
      <p:pic>
        <p:nvPicPr>
          <p:cNvPr id="41" name="Picture 3" descr="C:\Users\ASUS\AppData\Roaming\Tencent\Users\469676727\QQ\WinTemp\RichOle\U$FAL80G63XNK~NA6(K}[8N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91" y="3990204"/>
            <a:ext cx="3625974" cy="5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SUS\AppData\Roaming\Tencent\Users\469676727\QQ\WinTemp\RichOle\DS1${}(KYJ4Y]VSM134OP`E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5" y="5558065"/>
            <a:ext cx="40290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SUS\AppData\Roaming\Tencent\Users\469676727\QQ\WinTemp\RichOle\L5TI[RRLP`FVQYMVEV2SJXD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8" y="5748375"/>
            <a:ext cx="2742226" cy="4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3" name="Picture 5" descr="C:\Users\ASUS\AppData\Roaming\Tencent\Users\469676727\QQ\WinTemp\RichOle\{Q(DTW2IBX7RVE4_RSILQ@I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7" y="6281965"/>
            <a:ext cx="1283911" cy="4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SUS\AppData\Roaming\Tencent\Users\469676727\QQ\WinTemp\RichOle\M(LI3R8R34~QVTXTXI]QS15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75" y="4469595"/>
            <a:ext cx="38766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ASUS\AppData\Roaming\Tencent\Users\469676727\QQ\WinTemp\RichOle\6UDF5FCQ_}_BCSPAG7JWW76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39" y="4658187"/>
            <a:ext cx="30003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SVD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80" y="155546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8580" y="555656"/>
            <a:ext cx="562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的应用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解线性方程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最小二乘法等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8348" y="132498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图像压缩：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ASUS\AppData\Roaming\Tencent\Users\469676727\QQ\WinTemp\RichOle\N[80V1O{SG(N5B~KIE21{K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23" y="3033486"/>
            <a:ext cx="6279462" cy="7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SUS\AppData\Roaming\Tencent\Users\469676727\QQ\WinTemp\RichOle\A8Z@J$[[QYOTV4SKTJ_VP}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6" y="1392474"/>
            <a:ext cx="2845297" cy="3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AppData\Roaming\Tencent\Users\469676727\QQ\WinTemp\RichOle\VY3X4K4UIEEHPXYE$Z7J`H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36" y="3788229"/>
            <a:ext cx="1645749" cy="10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下期预告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897" y="15048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897" y="561945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矩阵分析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(3):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8348" y="1324989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作业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矩形 19"/>
          <p:cNvSpPr/>
          <p:nvPr/>
        </p:nvSpPr>
        <p:spPr>
          <a:xfrm>
            <a:off x="134693" y="453850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0292" y="4380246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作业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程序</a:t>
            </a:r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69" y="189525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1999" y="1767768"/>
            <a:ext cx="342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证明：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算法是基本收敛的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270" y="2468568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62000" y="2341084"/>
            <a:ext cx="79448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证明：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          构造出来的两组标准正交基           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分别是矩阵</a:t>
            </a:r>
            <a:endParaRPr lang="en-US" altLang="zh-CN" sz="2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行空间和列空间的标准正交基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5030340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62000" y="4902856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实现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分解和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457" y="5603655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55600" y="5403600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SVD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进行图片压缩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7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88" y="2341084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ASUS\AppData\Roaming\Tencent\Users\469676727\QQ\WinTemp\RichOle\QM[UWJTTO3%BUGRBFBL]WF8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29" y="2365418"/>
            <a:ext cx="674767" cy="3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C:\Users\ASUS\AppData\Roaming\Tencent\Users\469676727\QQ\WinTemp\RichOle\0MTG$L~@@P(F60%O`Z$]U]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71" y="2401729"/>
            <a:ext cx="326499" cy="2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SUS\AppData\Roaming\Tencent\Users\469676727\QQ\WinTemp\RichOle\5FV3UL[N0CCMB0TD~LX`Z$F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65" y="3157917"/>
            <a:ext cx="2533505" cy="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98259" y="31973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证明：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998" y="333724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下期预告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897" y="15048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897" y="561945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矩阵分析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(3):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/>
          <p:cNvSpPr/>
          <p:nvPr/>
        </p:nvSpPr>
        <p:spPr>
          <a:xfrm>
            <a:off x="304800" y="13711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342" y="384182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5" name="Picture 1" descr="C:\Users\ASUS\AppData\Roaming\Tencent\Users\469676727\QQ\WinTemp\RichOle\~8J1~}[$W7@F{ZSEB)U4S~K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09143"/>
            <a:ext cx="2498935" cy="5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304800" y="372753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问题引入：线性回归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6146" name="Picture 2" descr="C:\Users\ASUS\AppData\Roaming\Tencent\Users\469676727\QQ\WinTemp\RichOle\3PVS5FL_9L9XW4E_P5FBOS3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9" y="4165600"/>
            <a:ext cx="3486906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SUS\AppData\Roaming\Tencent\Users\469676727\QQ\WinTemp\RichOle\7IYVY}`D9~L0SIDIOY1TI)F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6" y="4934858"/>
            <a:ext cx="3783071" cy="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SUS\AppData\Roaming\Tencent\Users\469676727\QQ\WinTemp\RichOle\NBF6[$O0F3NFM5Q_PG2$6Z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62" y="5585255"/>
            <a:ext cx="2587851" cy="5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30" y="2141029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1936014" y="214102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4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下期预告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897" y="15048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897" y="561945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矩阵分析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(3):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/>
          <p:cNvSpPr/>
          <p:nvPr/>
        </p:nvSpPr>
        <p:spPr>
          <a:xfrm>
            <a:off x="304800" y="13711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342" y="384182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04800" y="372753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问题引入：线性回归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43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30" y="2141029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1936014" y="214102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可逆性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537028" y="437719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5520" y="42497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对于矩阵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7169" name="Picture 1" descr="C:\Users\ASUS\AppData\Roaming\Tencent\Users\469676727\QQ\WinTemp\RichOle\X2%DU1N63EG1ZTBE79_)[9A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14" y="4285443"/>
            <a:ext cx="1095477" cy="3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3031491" y="4249709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传说由于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7170" name="Picture 2" descr="C:\Users\ASUS\AppData\Roaming\Tencent\Users\469676727\QQ\WinTemp\RichOle\[(0QXH`UTP21}R~2VO3OP97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316415"/>
            <a:ext cx="855209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8076755" y="4270029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所以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8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4" y="4626597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5050971" y="4267916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数据量一般比变量多得多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45602" y="4626280"/>
            <a:ext cx="1787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一般是可逆的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 descr="C:\Users\ASUS\AppData\Roaming\Tencent\Users\469676727\QQ\WinTemp\RichOle\]S%(SR[WL0AOVU}A{Y_CI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4017041"/>
            <a:ext cx="5407858" cy="27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下期预告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897" y="15048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897" y="561945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矩阵分析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(3):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800" y="13711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342" y="384182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30" y="2141029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1936014" y="214102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可逆性</a:t>
            </a:r>
            <a:endParaRPr lang="zh-CN" altLang="en-US" sz="2000" dirty="0"/>
          </a:p>
        </p:txBody>
      </p:sp>
      <p:pic>
        <p:nvPicPr>
          <p:cNvPr id="31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4338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980144" y="371433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</a:t>
            </a:r>
            <a:endParaRPr lang="zh-CN" altLang="en-US" sz="2000" dirty="0"/>
          </a:p>
        </p:txBody>
      </p:sp>
      <p:pic>
        <p:nvPicPr>
          <p:cNvPr id="8193" name="Picture 1" descr="C:\Users\ASUS\AppData\Roaming\Tencent\Users\469676727\QQ\WinTemp\RichOle\I8Z64Q_K[T]XKKYD{A~UK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44" y="3790115"/>
            <a:ext cx="410390" cy="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1997501" y="372587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特征值非零</a:t>
            </a:r>
            <a:endParaRPr lang="zh-CN" altLang="en-US" sz="2000" dirty="0"/>
          </a:p>
        </p:txBody>
      </p:sp>
      <p:pic>
        <p:nvPicPr>
          <p:cNvPr id="34" name="Picture 1" descr="C:\Users\ASUS\AppData\Roaming\Tencent\Users\469676727\QQ\WinTemp\RichOle\I8Z64Q_K[T]XKKYD{A~UK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50" y="3771985"/>
            <a:ext cx="410390" cy="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" descr="C:\Users\ASUS\AppData\Roaming\Tencent\Users\469676727\QQ\WinTemp\RichOle\X2%DU1N63EG1ZTBE79_)[9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32" y="3782829"/>
            <a:ext cx="1095477" cy="3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913809" y="374709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奇异值非零</a:t>
            </a:r>
            <a:endParaRPr lang="zh-CN" altLang="en-US" sz="20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4" name="Picture 2" descr="C:\Users\ASUS\AppData\Roaming\Tencent\Users\469676727\QQ\WinTemp\RichOle\HUPRH~F91WZAX3X(CMKD6{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14" y="3222171"/>
            <a:ext cx="1569614" cy="49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2284829" y="2541139"/>
            <a:ext cx="658585" cy="6585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14122" y="2602877"/>
            <a:ext cx="596847" cy="596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21828" y="437719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2" descr="C:\Users\ASUS\AppData\Roaming\Tencent\Users\469676727\QQ\WinTemp\RichOle\[(0QXH`UTP21}R~2VO3OP97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20" y="4316415"/>
            <a:ext cx="855209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6941563" y="426633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表示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8" name="Picture 4" descr="C:\Users\ASUS\AppData\Roaming\Tencent\Users\469676727\QQ\WinTemp\RichOle\WKBL[YA[7A9U~2T_6NXUR88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80" y="4281267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7838891" y="425266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狭长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29085" y="4848908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074228" y="472142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考察</a:t>
            </a:r>
          </a:p>
        </p:txBody>
      </p:sp>
      <p:pic>
        <p:nvPicPr>
          <p:cNvPr id="52" name="Picture 4" descr="C:\Users\ASUS\AppData\Roaming\Tencent\Users\469676727\QQ\WinTemp\RichOle\WKBL[YA[7A9U~2T_6NXUR88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20" y="4749606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6969359" y="472142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对角线非零情况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9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45" grpId="0" animBg="1"/>
      <p:bldP spid="47" grpId="0"/>
      <p:bldP spid="49" grpId="0"/>
      <p:bldP spid="50" grpId="0" animBg="1"/>
      <p:bldP spid="5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23905" y="5069767"/>
            <a:ext cx="566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的随机性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分布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会不会因为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SVD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而改变      的分布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?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9310" y="2302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下期预告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897" y="15048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&amp;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程序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897" y="561945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矩阵分析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(3):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C:\Users\ASUS\AppData\Roaming\Tencent\Users\469676727\QQ\WinTemp\RichOle\M`UJR8OJDP5LT(5X9_{Q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749" y="148325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utoShape 6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C:\Users\ASUS\AppData\Roaming\Tencent\Users\469676727\QQ\WinTemp\RichOle\JC`X9_4N[(5$Z$@]X]OZE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800" y="13711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矩阵可逆的概率</a:t>
            </a: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342" y="384182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30" y="2141029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1936014" y="214102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可逆性</a:t>
            </a:r>
            <a:endParaRPr lang="zh-CN" altLang="en-US" sz="2000" dirty="0"/>
          </a:p>
        </p:txBody>
      </p:sp>
      <p:pic>
        <p:nvPicPr>
          <p:cNvPr id="31" name="Picture 1" descr="C:\Users\ASUS\AppData\Roaming\Tencent\Users\469676727\QQ\WinTemp\RichOle\F9@2Q9FE163}4X~UDV$URD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4338"/>
            <a:ext cx="58682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980144" y="371433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</a:t>
            </a:r>
            <a:endParaRPr lang="zh-CN" altLang="en-US" sz="2000" dirty="0"/>
          </a:p>
        </p:txBody>
      </p:sp>
      <p:pic>
        <p:nvPicPr>
          <p:cNvPr id="8193" name="Picture 1" descr="C:\Users\ASUS\AppData\Roaming\Tencent\Users\469676727\QQ\WinTemp\RichOle\I8Z64Q_K[T]XKKYD{A~UKA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44" y="3790115"/>
            <a:ext cx="410390" cy="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1997501" y="372587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特征值非零</a:t>
            </a:r>
            <a:endParaRPr lang="zh-CN" altLang="en-US" sz="2000" dirty="0"/>
          </a:p>
        </p:txBody>
      </p:sp>
      <p:pic>
        <p:nvPicPr>
          <p:cNvPr id="34" name="Picture 1" descr="C:\Users\ASUS\AppData\Roaming\Tencent\Users\469676727\QQ\WinTemp\RichOle\I8Z64Q_K[T]XKKYD{A~UKA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50" y="3771985"/>
            <a:ext cx="410390" cy="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" descr="C:\Users\ASUS\AppData\Roaming\Tencent\Users\469676727\QQ\WinTemp\RichOle\X2%DU1N63EG1ZTBE79_)[9A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32" y="3782829"/>
            <a:ext cx="1095477" cy="3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913809" y="374709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奇异值非零</a:t>
            </a:r>
            <a:endParaRPr lang="zh-CN" altLang="en-US" sz="20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4" name="Picture 2" descr="C:\Users\ASUS\AppData\Roaming\Tencent\Users\469676727\QQ\WinTemp\RichOle\HUPRH~F91WZAX3X(CMKD6{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14" y="3222171"/>
            <a:ext cx="1569614" cy="49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2284829" y="2541139"/>
            <a:ext cx="658585" cy="6585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14122" y="2602877"/>
            <a:ext cx="596847" cy="596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56251" y="4224610"/>
            <a:ext cx="5120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个实数，其中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全不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gay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率是多少？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28147" y="478359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328957" y="4656110"/>
            <a:ext cx="7566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个实数出现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gay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率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会比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个实数的情况大吗？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有限的情况成立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1" name="Picture 1" descr="C:\Users\ASUS\AppData\Roaming\Tencent\Users\469676727\QQ\WinTemp\RichOle\Z[$L3O6LV[GHB4QUFDA9EGU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5" y="4244215"/>
            <a:ext cx="458181" cy="4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矩形 53"/>
          <p:cNvSpPr/>
          <p:nvPr/>
        </p:nvSpPr>
        <p:spPr>
          <a:xfrm>
            <a:off x="1135404" y="5197251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4" descr="C:\Users\ASUS\AppData\Roaming\Tencent\Users\469676727\QQ\WinTemp\RichOle\WKBL[YA[7A9U~2T_6NXUR88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09" y="5070734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" descr="C:\Users\ASUS\AppData\Roaming\Tencent\Users\469676727\QQ\WinTemp\RichOle\X2%DU1N63EG1ZTBE79_)[9A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8" y="5141234"/>
            <a:ext cx="1095477" cy="3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" descr="C:\Users\ASUS\AppData\Roaming\Tencent\Users\469676727\QQ\WinTemp\RichOle\Z[$L3O6LV[GHB4QUFDA9EGU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2" y="5692449"/>
            <a:ext cx="458181" cy="4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883366" y="5646855"/>
            <a:ext cx="5376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个特征值，其中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全不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gay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率是多少？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0" name="Picture 1" descr="C:\Users\ASUS\AppData\Roaming\Tencent\Users\469676727\QQ\WinTemp\RichOle\Z[$L3O6LV[GHB4QUFDA9EGU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2" y="6146611"/>
            <a:ext cx="458181" cy="4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60790" y="6095648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阶方阵可逆性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44387" y="2141029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阶方阵可逆性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4760686" y="2541139"/>
            <a:ext cx="886657" cy="681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2943414" y="2341084"/>
            <a:ext cx="18172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7" grpId="0"/>
      <p:bldP spid="39" grpId="0" animBg="1"/>
      <p:bldP spid="40" grpId="0"/>
      <p:bldP spid="54" grpId="0" animBg="1"/>
      <p:bldP spid="59" grpId="0"/>
      <p:bldP spid="5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 descr="http://images.cnitblog.com/blog/533521/201307/23145605-d4d4d7c090a04117ac93542ef3f401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7" y="1398474"/>
            <a:ext cx="5324830" cy="29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 descr="http://images.cnitblog.com/blog/533521/201307/23145605-d4d4d7c090a04117ac93542ef3f401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7" y="1398474"/>
            <a:ext cx="5324830" cy="29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7154" y="4372056"/>
            <a:ext cx="9228808" cy="830997"/>
            <a:chOff x="167154" y="4372056"/>
            <a:chExt cx="9228808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167154" y="4372056"/>
              <a:ext cx="92288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en-US" altLang="zh-CN" sz="24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QR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分解定理</a:t>
              </a:r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任意满秩实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复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  ,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都可以唯一地分解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其中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为正交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酉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, 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是具有正对角元的上三角矩阵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2049" name="Picture 1" descr="C:\Users\ASUS\AppData\Roaming\Tencent\Users\469676727\QQ\WinTemp\RichOle\(N{[Z$UJL2DMW@{L$[ZRFT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47" y="4424697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ASUS\AppData\Roaming\Tencent\Users\469676727\QQ\WinTemp\RichOle\B9P4}0J7X[`G}CU]HE66SK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0" y="4410183"/>
              <a:ext cx="1109513" cy="43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ASUS\AppData\Roaming\Tencent\Users\469676727\QQ\WinTemp\RichOle\KPR$ZZIWEI1CK$P]E7N6MUU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437" y="4815964"/>
              <a:ext cx="239003" cy="27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SUS\AppData\Roaming\Tencent\Users\469676727\QQ\WinTemp\RichOle\9SKXW79K6~@BTUAP(GKP2H0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36" y="4785262"/>
              <a:ext cx="245461" cy="32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409024" y="5537199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09024" y="5965371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4167" y="5425104"/>
            <a:ext cx="1266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正交矩阵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:</a:t>
            </a:r>
            <a:endParaRPr lang="zh-CN" altLang="en-US" sz="2000" dirty="0"/>
          </a:p>
        </p:txBody>
      </p:sp>
      <p:pic>
        <p:nvPicPr>
          <p:cNvPr id="2053" name="Picture 5" descr="C:\Users\ASUS\AppData\Roaming\Tencent\Users\469676727\QQ\WinTemp\RichOle\[QZZ2L5UW6NV$B$Q]X7$Z)C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83" y="5439618"/>
            <a:ext cx="2090979" cy="3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54167" y="58645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酉矩阵：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4" name="Picture 6" descr="C:\Users\ASUS\AppData\Roaming\Tencent\Users\469676727\QQ\WinTemp\RichOle\EHWD)JLGD73$H@J)0W3]1WF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84" y="5872390"/>
            <a:ext cx="1876063" cy="2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1598" y="1440168"/>
            <a:ext cx="9228808" cy="830997"/>
            <a:chOff x="167154" y="4372056"/>
            <a:chExt cx="922880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167154" y="4372056"/>
              <a:ext cx="92288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en-US" altLang="zh-CN" sz="24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QR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分解定理</a:t>
              </a:r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任意满秩实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复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  ,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都可以唯一地分解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其中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为正交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酉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, 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是具有正对角元的上三角矩阵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11" name="Picture 1" descr="C:\Users\ASUS\AppData\Roaming\Tencent\Users\469676727\QQ\WinTemp\RichOle\(N{[Z$UJL2DMW@{L$[ZRFT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47" y="4424697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SUS\AppData\Roaming\Tencent\Users\469676727\QQ\WinTemp\RichOle\B9P4}0J7X[`G}CU]HE66SK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0" y="4410183"/>
              <a:ext cx="1109513" cy="43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SUS\AppData\Roaming\Tencent\Users\469676727\QQ\WinTemp\RichOle\KPR$ZZIWEI1CK$P]E7N6MUU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437" y="4815964"/>
              <a:ext cx="239003" cy="27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SUS\AppData\Roaming\Tencent\Users\469676727\QQ\WinTemp\RichOle\9SKXW79K6~@BTUAP(GKP2H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36" y="4785262"/>
              <a:ext cx="245461" cy="32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7610" y="255644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(Schmidt)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正交化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6" name="Picture 4" descr="C:\Users\ASUS\AppData\Roaming\Tencent\Users\469676727\QQ\WinTemp\RichOle\V~Y}L]C~$@3ZK5PFC6L8JMB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4" y="2771212"/>
            <a:ext cx="2871432" cy="51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SUS\AppData\Roaming\Tencent\Users\469676727\QQ\WinTemp\RichOle\__I(T$)0%])D`ZX}4$6(GEV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68" y="2755651"/>
            <a:ext cx="1930402" cy="5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461008" y="3062517"/>
            <a:ext cx="22300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ASUS\AppData\Roaming\Tencent\Users\469676727\QQ\WinTemp\RichOle\BET_WV2){N0M3FL~[5KWCV2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" y="4180115"/>
            <a:ext cx="4159766" cy="1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>
            <a:off x="2815127" y="4855032"/>
            <a:ext cx="1299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C:\Users\ASUS\AppData\Roaming\Tencent\Users\469676727\QQ\WinTemp\RichOle\WIC%B%YXITBO[(76`3LB6_9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99" y="4252687"/>
            <a:ext cx="4917231" cy="13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1598" y="1440168"/>
            <a:ext cx="9228808" cy="830997"/>
            <a:chOff x="167154" y="4372056"/>
            <a:chExt cx="922880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167154" y="4372056"/>
              <a:ext cx="92288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en-US" altLang="zh-CN" sz="24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QR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分解定理</a:t>
              </a:r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任意满秩实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复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  ,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都可以唯一地分解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其中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为正交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酉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, 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是具有正对角元的上三角矩阵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11" name="Picture 1" descr="C:\Users\ASUS\AppData\Roaming\Tencent\Users\469676727\QQ\WinTemp\RichOle\(N{[Z$UJL2DMW@{L$[ZRFT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47" y="4424697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SUS\AppData\Roaming\Tencent\Users\469676727\QQ\WinTemp\RichOle\B9P4}0J7X[`G}CU]HE66SK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0" y="4410183"/>
              <a:ext cx="1109513" cy="43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SUS\AppData\Roaming\Tencent\Users\469676727\QQ\WinTemp\RichOle\KPR$ZZIWEI1CK$P]E7N6MUU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437" y="4815964"/>
              <a:ext cx="239003" cy="27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SUS\AppData\Roaming\Tencent\Users\469676727\QQ\WinTemp\RichOle\9SKXW79K6~@BTUAP(GKP2H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36" y="4785262"/>
              <a:ext cx="245461" cy="32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7" descr="C:\Users\ASUS\AppData\Roaming\Tencent\Users\469676727\QQ\WinTemp\RichOle\WIC%B%YXITBO[(76`3LB6_9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6" y="3077023"/>
            <a:ext cx="7296534" cy="20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C:\Users\ASUS\AppData\Roaming\Tencent\Users\469676727\QQ\WinTemp\RichOle\`Z1E])8J%[JNUK@)E05G}NX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81" y="5436507"/>
            <a:ext cx="1463710" cy="4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1598" y="1440168"/>
            <a:ext cx="9228808" cy="830997"/>
            <a:chOff x="167154" y="4372056"/>
            <a:chExt cx="9228808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167154" y="4372056"/>
              <a:ext cx="92288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en-US" altLang="zh-CN" sz="24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QR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分解定理</a:t>
              </a:r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任意满秩实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复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  ,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都可以唯一地分解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其中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为正交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酉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)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,  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是具有正对角元的上三角矩阵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25" name="Picture 1" descr="C:\Users\ASUS\AppData\Roaming\Tencent\Users\469676727\QQ\WinTemp\RichOle\(N{[Z$UJL2DMW@{L$[ZRFT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47" y="4424697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SUS\AppData\Roaming\Tencent\Users\469676727\QQ\WinTemp\RichOle\B9P4}0J7X[`G}CU]HE66SK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0" y="4410183"/>
              <a:ext cx="1109513" cy="43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ASUS\AppData\Roaming\Tencent\Users\469676727\QQ\WinTemp\RichOle\KPR$ZZIWEI1CK$P]E7N6MUU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437" y="4815964"/>
              <a:ext cx="239003" cy="27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ASUS\AppData\Roaming\Tencent\Users\469676727\QQ\WinTemp\RichOle\9SKXW79K6~@BTUAP(GKP2H0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36" y="4785262"/>
              <a:ext cx="245461" cy="32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455547" y="23734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唯一性：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0244" y="2529988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 descr="C:\Users\ASUS\AppData\Roaming\Tencent\Users\469676727\QQ\WinTemp\RichOle\[65D8NZE1`ED715`G}ZV4W3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40" y="3497943"/>
            <a:ext cx="2999955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SUS\AppData\Roaming\Tencent\Users\469676727\QQ\WinTemp\RichOle\I{(2YTIFD_7GWCUEH%EX(BX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5" y="4078514"/>
            <a:ext cx="1554405" cy="3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SUS\AppData\Roaming\Tencent\Users\469676727\QQ\WinTemp\RichOle\@~%C(4YF~_PXVM]G5~JT@Y6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93" y="4512765"/>
            <a:ext cx="1018943" cy="4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SUS\AppData\Roaming\Tencent\Users\469676727\QQ\WinTemp\RichOle\UDP2HXX~]F%)3Y_26%U6DDO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20" y="5036457"/>
            <a:ext cx="682170" cy="4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773237" y="505901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为正交矩阵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84554" y="2924627"/>
            <a:ext cx="7549846" cy="406401"/>
            <a:chOff x="984554" y="2924627"/>
            <a:chExt cx="7549846" cy="406401"/>
          </a:xfrm>
        </p:grpSpPr>
        <p:sp>
          <p:nvSpPr>
            <p:cNvPr id="31" name="矩形 30"/>
            <p:cNvSpPr/>
            <p:nvPr/>
          </p:nvSpPr>
          <p:spPr>
            <a:xfrm>
              <a:off x="984554" y="2930916"/>
              <a:ext cx="75498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设                                ，易得</a:t>
              </a:r>
              <a:endParaRPr lang="zh-CN" altLang="en-US" sz="20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6145" name="Picture 1" descr="C:\Users\ASUS\AppData\Roaming\Tencent\Users\469676727\QQ\WinTemp\RichOle\%Q(CJNH6_K8Q4X0YM7)I0XO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4" y="2939141"/>
              <a:ext cx="2009670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C:\Users\ASUS\AppData\Roaming\Tencent\Users\469676727\QQ\WinTemp\RichOle\LAP1TK}{TU]U(OU6HGGS{RT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0" y="2924627"/>
              <a:ext cx="2714181" cy="40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6942243" y="2950417"/>
            <a:ext cx="2084738" cy="369332"/>
            <a:chOff x="6942243" y="2950417"/>
            <a:chExt cx="208473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6942243" y="2950417"/>
              <a:ext cx="2084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 </a:t>
              </a:r>
              <a:r>
                <a:rPr lang="en-US" altLang="zh-CN" dirty="0" smtClean="0">
                  <a:latin typeface="华文楷体" pitchFamily="2" charset="-122"/>
                  <a:ea typeface="华文楷体" pitchFamily="2" charset="-122"/>
                </a:rPr>
                <a:t>    </a:t>
              </a:r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为上三角</a:t>
              </a:r>
              <a:r>
                <a:rPr lang="en-US" altLang="zh-CN" dirty="0" smtClean="0"/>
                <a:t>,why?)</a:t>
              </a:r>
              <a:endParaRPr lang="zh-CN" altLang="en-US" dirty="0"/>
            </a:p>
          </p:txBody>
        </p:sp>
        <p:pic>
          <p:nvPicPr>
            <p:cNvPr id="6152" name="Picture 8" descr="C:\Users\ASUS\AppData\Roaming\Tencent\Users\469676727\QQ\WinTemp\RichOle\}U0K6%FT2FLQ]BF%0QX6OEN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770" y="2953655"/>
              <a:ext cx="304800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7" descr="C:\Users\ASUS\AppData\Roaming\Tencent\Users\469676727\QQ\WinTemp\RichOle\UDP2HXX~]F%)3Y_26%U6DDO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27" y="5566228"/>
            <a:ext cx="682170" cy="4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1773237" y="5566228"/>
            <a:ext cx="4696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为单位矩阵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dirty="0" smtClean="0"/>
              <a:t>why?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正交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正对角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元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上三角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54" name="Picture 10" descr="C:\Users\ASUS\AppData\Roaming\Tencent\Users\469676727\QQ\WinTemp\RichOle\(Y]4~R`A{1{DDS5R$5$TDNO.png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46" y="6134912"/>
            <a:ext cx="2103769" cy="3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ASUS\AppData\Roaming\Tencent\Users\469676727\QQ\WinTemp\RichOle\WGH${M(V[Q98V}S4`CM~Y5H.png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78" y="6134912"/>
            <a:ext cx="1646699" cy="3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304862" y="6336578"/>
            <a:ext cx="192015" cy="1920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5598223" y="1763876"/>
            <a:ext cx="3725694" cy="115679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59" y="1370666"/>
            <a:ext cx="1790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815" y="1371991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512" y="152850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1" name="Picture 1" descr="C:\Users\ASUS\AppData\Roaming\Tencent\Users\469676727\QQ\WinTemp\RichOle\SN`)TT_HEFODKZB)R8`WTXP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39" y="1371991"/>
            <a:ext cx="1045028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SUS\AppData\Roaming\Tencent\Users\469676727\QQ\WinTemp\RichOle\{PGQNKL53(D[%C5L%4[@%SC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5" y="2438396"/>
            <a:ext cx="2279706" cy="44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SUS\AppData\Roaming\Tencent\Users\469676727\QQ\WinTemp\RichOle\])RC1]UDZ@2@Y7FYWN]OE6I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0" y="3904346"/>
            <a:ext cx="3010133" cy="6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78019" y="203789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正交化：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483" y="2167125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8019" y="37042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单位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化：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83" y="3833523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5" name="Picture 5" descr="C:\Users\ASUS\AppData\Roaming\Tencent\Users\469676727\QQ\WinTemp\RichOle\5SRB_AMHX30S_5O~NXU%F{I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" y="2888337"/>
            <a:ext cx="4390325" cy="7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C:\Users\ASUS\AppData\Roaming\Tencent\Users\469676727\QQ\WinTemp\RichOle\!T%G%I]W{U83G87Y}GD1Y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C:\Users\ASUS\AppData\Roaming\Tencent\Users\469676727\QQ\WinTemp\RichOle\!T%G%I]W{U83G87Y}GD1Y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C:\Users\ASUS\AppData\Roaming\Tencent\Users\469676727\QQ\WinTemp\RichOle\!T%G%I]W{U83G87Y}GD1Y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C:\Users\ASUS\AppData\Roaming\Tencent\Users\469676727\QQ\WinTemp\RichOle\!T%G%I]W{U83G87Y}GD1Y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0" name="Picture 10" descr="C:\Users\ASUS\AppData\Roaming\Tencent\Users\469676727\QQ\WinTemp\RichOle\5`~L}UYO_V7O}[F@YMM_8%L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5" y="4528467"/>
            <a:ext cx="315883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ASUS\AppData\Roaming\Tencent\Users\469676727\QQ\WinTemp\RichOle\XA4)(I_QS%T6N63}D0S2BGH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64" y="1233714"/>
            <a:ext cx="1767647" cy="11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472761" y="51339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整理：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7225" y="5263190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3" name="Picture 13" descr="C:\Users\ASUS\AppData\Roaming\Tencent\Users\469676727\QQ\WinTemp\RichOle\CXLMUU$@3`LJC6NDZNALODN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6" y="5595710"/>
            <a:ext cx="3020845" cy="3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ASUS\AppData\Roaming\Tencent\Users\469676727\QQ\WinTemp\RichOle\Q{9`1H][$7~{AUWES2OKMQP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54611"/>
            <a:ext cx="6813662" cy="6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ASUS\AppData\Roaming\Tencent\Users\469676727\QQ\WinTemp\RichOle\5)@RF@N52YOC_RJ~UD8}5A0.png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70" y="1297664"/>
            <a:ext cx="1001678" cy="10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6508229" y="1371991"/>
            <a:ext cx="1763616" cy="940277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02200" y="2714802"/>
            <a:ext cx="1769645" cy="989489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星 34"/>
          <p:cNvSpPr/>
          <p:nvPr/>
        </p:nvSpPr>
        <p:spPr>
          <a:xfrm rot="1489497">
            <a:off x="7453018" y="2480586"/>
            <a:ext cx="407761" cy="407761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7" name="Picture 17" descr="C:\Users\ASUS\AppData\Roaming\Tencent\QQ\Temp\6HD{(S84E}V~NHEH(7ML7J4.jpg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1654" y="3622459"/>
            <a:ext cx="1320668" cy="12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:\Users\ASUS\AppData\Roaming\Tencent\QQ\Temp\TU34[7~O~93$IG7T{K5XQ@0.jpg"/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99832" y="3626568"/>
            <a:ext cx="1292490" cy="12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6344108" y="37812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毛爷爷皱紧眉头，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认为事情并不简单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3" name="Picture 1" descr="C:\Users\ASUS\AppData\Roaming\Tencent\Users\469676727\QQ\WinTemp\RichOle\FDN()(N9(AI%ZOH7(P84}QF.png"/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29" y="4427566"/>
            <a:ext cx="1494336" cy="153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6" grpId="0"/>
      <p:bldP spid="27" grpId="0" animBg="1"/>
      <p:bldP spid="33" grpId="0" animBg="1"/>
      <p:bldP spid="34" grpId="0" animBg="1"/>
      <p:bldP spid="35" grpId="0" animBg="1"/>
      <p:bldP spid="35" grpId="1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19310" y="2302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36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461" y="302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分解的理论推导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2461" y="430350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求全体特征值</a:t>
            </a:r>
            <a:r>
              <a:rPr lang="en-US" altLang="zh-CN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9453" y="79006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分解的应用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解线性方程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最小二乘法</a:t>
            </a:r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53" y="136108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QR</a:t>
            </a:r>
            <a:r>
              <a:rPr lang="zh-CN" altLang="en-US" sz="24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算法：</a:t>
            </a:r>
            <a:endParaRPr lang="en-US" altLang="zh-CN" sz="24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512" y="1528502"/>
            <a:ext cx="145143" cy="145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69" name="Picture 1" descr="C:\Users\ASUS\AppData\Roaming\Tencent\Users\469676727\QQ\WinTemp\RichOle\0%]BVZP48@PW8YR$3R)R]_6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18" y="1849849"/>
            <a:ext cx="2255479" cy="103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SUS\AppData\Roaming\Tencent\Users\469676727\QQ\WinTemp\RichOle\_H(POE`L`2POC%N%U$%K%PA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1" y="4449764"/>
            <a:ext cx="2748639" cy="4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SUS\AppData\Roaming\Tencent\Users\469676727\QQ\WinTemp\RichOle\2KO)[FN@KAKK`EDM_S%}`Z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13" y="3570512"/>
            <a:ext cx="783234" cy="4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>
            <a:off x="2795547" y="3795486"/>
            <a:ext cx="27489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C:\Users\ASUS\AppData\Roaming\Tencent\Users\469676727\QQ\WinTemp\RichOle\GDLJ6S6BE2Z$@4J)NZ8P~H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49" y="2938008"/>
            <a:ext cx="2242635" cy="171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437183" y="33462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基本收敛</a:t>
            </a:r>
            <a:endParaRPr lang="en-US" altLang="zh-CN" sz="2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591" y="465296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93342" y="45254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收敛条件：</a:t>
            </a:r>
            <a:endParaRPr lang="en-US" altLang="zh-CN" sz="2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9590" y="5298850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93342" y="517136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基本收敛：主对角线及其以下元收敛</a:t>
            </a:r>
            <a:endParaRPr lang="en-US" altLang="zh-CN" sz="2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9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1285</Words>
  <Application>Microsoft Office PowerPoint</Application>
  <PresentationFormat>全屏显示(4:3)</PresentationFormat>
  <Paragraphs>220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100</cp:revision>
  <dcterms:created xsi:type="dcterms:W3CDTF">2015-05-05T08:02:14Z</dcterms:created>
  <dcterms:modified xsi:type="dcterms:W3CDTF">2017-05-26T08:39:49Z</dcterms:modified>
</cp:coreProperties>
</file>