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95" r:id="rId3"/>
    <p:sldId id="267" r:id="rId4"/>
    <p:sldId id="266" r:id="rId5"/>
    <p:sldId id="296" r:id="rId6"/>
    <p:sldId id="315" r:id="rId7"/>
    <p:sldId id="302" r:id="rId8"/>
    <p:sldId id="311" r:id="rId9"/>
    <p:sldId id="304" r:id="rId10"/>
    <p:sldId id="305" r:id="rId11"/>
    <p:sldId id="312" r:id="rId12"/>
    <p:sldId id="306" r:id="rId13"/>
    <p:sldId id="307" r:id="rId14"/>
    <p:sldId id="308" r:id="rId15"/>
    <p:sldId id="313" r:id="rId16"/>
    <p:sldId id="309" r:id="rId17"/>
    <p:sldId id="310" r:id="rId18"/>
    <p:sldId id="314" r:id="rId19"/>
    <p:sldId id="297" r:id="rId20"/>
    <p:sldId id="320" r:id="rId21"/>
    <p:sldId id="321" r:id="rId22"/>
    <p:sldId id="269" r:id="rId23"/>
    <p:sldId id="322" r:id="rId24"/>
    <p:sldId id="299" r:id="rId25"/>
    <p:sldId id="324" r:id="rId26"/>
    <p:sldId id="275" r:id="rId27"/>
    <p:sldId id="323" r:id="rId28"/>
    <p:sldId id="300" r:id="rId29"/>
    <p:sldId id="271"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A499"/>
    <a:srgbClr val="FF6864"/>
    <a:srgbClr val="6197A7"/>
    <a:srgbClr val="CDC4A6"/>
    <a:srgbClr val="FFD2AA"/>
    <a:srgbClr val="FFAD95"/>
    <a:srgbClr val="D47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4"/>
    <p:restoredTop sz="60496"/>
  </p:normalViewPr>
  <p:slideViewPr>
    <p:cSldViewPr snapToGrid="0">
      <p:cViewPr varScale="1">
        <p:scale>
          <a:sx n="69" d="100"/>
          <a:sy n="69" d="100"/>
        </p:scale>
        <p:origin x="230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D35BC-3415-A84A-AC0F-B9BAF9684CB8}" type="datetimeFigureOut">
              <a:rPr lang="en-GB" smtClean="0"/>
              <a:t>19/03/2024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445FF-4733-214A-A610-5BCBADBCE2B6}" type="slidenum">
              <a:rPr lang="en-GB" smtClean="0"/>
              <a:t>‹#›</a:t>
            </a:fld>
            <a:endParaRPr lang="en-GB"/>
          </a:p>
        </p:txBody>
      </p:sp>
    </p:spTree>
    <p:extLst>
      <p:ext uri="{BB962C8B-B14F-4D97-AF65-F5344CB8AC3E}">
        <p14:creationId xmlns:p14="http://schemas.microsoft.com/office/powerpoint/2010/main" val="3395239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welcome to my fourth-year dissertation project: Accessible solutions – a low-cost assistive web-app for deaf and hard-of-hearing users</a:t>
            </a:r>
          </a:p>
        </p:txBody>
      </p:sp>
      <p:sp>
        <p:nvSpPr>
          <p:cNvPr id="4" name="Slide Number Placeholder 3"/>
          <p:cNvSpPr>
            <a:spLocks noGrp="1"/>
          </p:cNvSpPr>
          <p:nvPr>
            <p:ph type="sldNum" sz="quarter" idx="5"/>
          </p:nvPr>
        </p:nvSpPr>
        <p:spPr/>
        <p:txBody>
          <a:bodyPr/>
          <a:lstStyle/>
          <a:p>
            <a:fld id="{E47445FF-4733-214A-A610-5BCBADBCE2B6}" type="slidenum">
              <a:rPr lang="en-GB" smtClean="0"/>
              <a:t>1</a:t>
            </a:fld>
            <a:endParaRPr lang="en-GB"/>
          </a:p>
        </p:txBody>
      </p:sp>
    </p:spTree>
    <p:extLst>
      <p:ext uri="{BB962C8B-B14F-4D97-AF65-F5344CB8AC3E}">
        <p14:creationId xmlns:p14="http://schemas.microsoft.com/office/powerpoint/2010/main" val="3322320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The Web Speech API smoothly integrates speech synthesis, enabling text-to-speech conversion.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It enhances vocal communication by providing clear, customizable auditory feedback. Controlled by the </a:t>
            </a:r>
            <a:r>
              <a:rPr lang="en-GB" b="0" i="0" dirty="0" err="1">
                <a:effectLst/>
                <a:highlight>
                  <a:srgbClr val="FFFFFF"/>
                </a:highlight>
                <a:latin typeface="Arial" panose="020B0604020202020204" pitchFamily="34" charset="0"/>
              </a:rPr>
              <a:t>SpeechSynthesis</a:t>
            </a:r>
            <a:r>
              <a:rPr lang="en-GB" b="0" i="0" dirty="0">
                <a:effectLst/>
                <a:highlight>
                  <a:srgbClr val="FFFFFF"/>
                </a:highlight>
                <a:latin typeface="Arial" panose="020B0604020202020204" pitchFamily="34" charset="0"/>
              </a:rPr>
              <a:t> interface, it utilizes the device's default speech synthesizer.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Various voice options are managed by </a:t>
            </a:r>
            <a:r>
              <a:rPr lang="en-GB" b="0" i="0" dirty="0" err="1">
                <a:effectLst/>
                <a:highlight>
                  <a:srgbClr val="FFFFFF"/>
                </a:highlight>
                <a:latin typeface="Arial" panose="020B0604020202020204" pitchFamily="34" charset="0"/>
              </a:rPr>
              <a:t>SpeechSynthesisVoice</a:t>
            </a:r>
            <a:r>
              <a:rPr lang="en-GB" b="0" i="0" dirty="0">
                <a:effectLst/>
                <a:highlight>
                  <a:srgbClr val="FFFFFF"/>
                </a:highlight>
                <a:latin typeface="Arial" panose="020B0604020202020204" pitchFamily="34" charset="0"/>
              </a:rPr>
              <a:t> objects, while </a:t>
            </a:r>
            <a:r>
              <a:rPr lang="en-GB" b="0" i="0" dirty="0" err="1">
                <a:effectLst/>
                <a:highlight>
                  <a:srgbClr val="FFFFFF"/>
                </a:highlight>
                <a:latin typeface="Arial" panose="020B0604020202020204" pitchFamily="34" charset="0"/>
              </a:rPr>
              <a:t>SpeechSynthesisUtterance</a:t>
            </a:r>
            <a:r>
              <a:rPr lang="en-GB" b="0" i="0" dirty="0">
                <a:effectLst/>
                <a:highlight>
                  <a:srgbClr val="FFFFFF"/>
                </a:highlight>
                <a:latin typeface="Arial" panose="020B0604020202020204" pitchFamily="34" charset="0"/>
              </a:rPr>
              <a:t> objects encapsulate designated text sections for speech. This feature ensures compatibility and optimal performance across operating systems.</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10</a:t>
            </a:fld>
            <a:endParaRPr lang="en-GB"/>
          </a:p>
        </p:txBody>
      </p:sp>
    </p:spTree>
    <p:extLst>
      <p:ext uri="{BB962C8B-B14F-4D97-AF65-F5344CB8AC3E}">
        <p14:creationId xmlns:p14="http://schemas.microsoft.com/office/powerpoint/2010/main" val="1405890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E47445FF-4733-214A-A610-5BCBADBCE2B6}" type="slidenum">
              <a:rPr lang="en-GB" smtClean="0"/>
              <a:t>11</a:t>
            </a:fld>
            <a:endParaRPr lang="en-GB"/>
          </a:p>
        </p:txBody>
      </p:sp>
    </p:spTree>
    <p:extLst>
      <p:ext uri="{BB962C8B-B14F-4D97-AF65-F5344CB8AC3E}">
        <p14:creationId xmlns:p14="http://schemas.microsoft.com/office/powerpoint/2010/main" val="3545509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Web Audio API for real-time sound manipulation to allow for the audio playback feature.</a:t>
            </a:r>
          </a:p>
        </p:txBody>
      </p:sp>
      <p:sp>
        <p:nvSpPr>
          <p:cNvPr id="4" name="Slide Number Placeholder 3"/>
          <p:cNvSpPr>
            <a:spLocks noGrp="1"/>
          </p:cNvSpPr>
          <p:nvPr>
            <p:ph type="sldNum" sz="quarter" idx="5"/>
          </p:nvPr>
        </p:nvSpPr>
        <p:spPr/>
        <p:txBody>
          <a:bodyPr/>
          <a:lstStyle/>
          <a:p>
            <a:fld id="{E47445FF-4733-214A-A610-5BCBADBCE2B6}" type="slidenum">
              <a:rPr lang="en-GB" smtClean="0"/>
              <a:t>12</a:t>
            </a:fld>
            <a:endParaRPr lang="en-GB"/>
          </a:p>
        </p:txBody>
      </p:sp>
    </p:spTree>
    <p:extLst>
      <p:ext uri="{BB962C8B-B14F-4D97-AF65-F5344CB8AC3E}">
        <p14:creationId xmlns:p14="http://schemas.microsoft.com/office/powerpoint/2010/main" val="385493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Audio API offers developers a comprehensive toolset for audio manipulation on the web. </a:t>
            </a:r>
          </a:p>
          <a:p>
            <a:endParaRPr lang="en-GB" dirty="0"/>
          </a:p>
          <a:p>
            <a:r>
              <a:rPr lang="en-GB" dirty="0"/>
              <a:t>Operating within an audio context, it utilizes a modular routing system where interconnected audio nodes form an audio routing graph. </a:t>
            </a:r>
          </a:p>
          <a:p>
            <a:endParaRPr lang="en-GB" dirty="0"/>
          </a:p>
          <a:p>
            <a:r>
              <a:rPr lang="en-GB" dirty="0"/>
              <a:t>These nodes represent various audio sources like oscillators, buffers, media elements, and streams. </a:t>
            </a:r>
          </a:p>
          <a:p>
            <a:endParaRPr lang="en-GB" dirty="0"/>
          </a:p>
          <a:p>
            <a:r>
              <a:rPr lang="en-GB" dirty="0"/>
              <a:t>Developers can dynamically process audio samples, applying effects, adjusting volume levels, and spatializing audio. </a:t>
            </a:r>
          </a:p>
        </p:txBody>
      </p:sp>
      <p:sp>
        <p:nvSpPr>
          <p:cNvPr id="4" name="Slide Number Placeholder 3"/>
          <p:cNvSpPr>
            <a:spLocks noGrp="1"/>
          </p:cNvSpPr>
          <p:nvPr>
            <p:ph type="sldNum" sz="quarter" idx="5"/>
          </p:nvPr>
        </p:nvSpPr>
        <p:spPr/>
        <p:txBody>
          <a:bodyPr/>
          <a:lstStyle/>
          <a:p>
            <a:fld id="{E47445FF-4733-214A-A610-5BCBADBCE2B6}" type="slidenum">
              <a:rPr lang="en-GB" smtClean="0"/>
              <a:t>13</a:t>
            </a:fld>
            <a:endParaRPr lang="en-GB"/>
          </a:p>
        </p:txBody>
      </p:sp>
    </p:spTree>
    <p:extLst>
      <p:ext uri="{BB962C8B-B14F-4D97-AF65-F5344CB8AC3E}">
        <p14:creationId xmlns:p14="http://schemas.microsoft.com/office/powerpoint/2010/main" val="209296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14</a:t>
            </a:fld>
            <a:endParaRPr lang="en-GB"/>
          </a:p>
        </p:txBody>
      </p:sp>
    </p:spTree>
    <p:extLst>
      <p:ext uri="{BB962C8B-B14F-4D97-AF65-F5344CB8AC3E}">
        <p14:creationId xmlns:p14="http://schemas.microsoft.com/office/powerpoint/2010/main" val="2446442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Clerk to be able to make profiles for users to save audio instances. </a:t>
            </a:r>
          </a:p>
        </p:txBody>
      </p:sp>
      <p:sp>
        <p:nvSpPr>
          <p:cNvPr id="4" name="Slide Number Placeholder 3"/>
          <p:cNvSpPr>
            <a:spLocks noGrp="1"/>
          </p:cNvSpPr>
          <p:nvPr>
            <p:ph type="sldNum" sz="quarter" idx="5"/>
          </p:nvPr>
        </p:nvSpPr>
        <p:spPr/>
        <p:txBody>
          <a:bodyPr/>
          <a:lstStyle/>
          <a:p>
            <a:fld id="{E47445FF-4733-214A-A610-5BCBADBCE2B6}" type="slidenum">
              <a:rPr lang="en-GB" smtClean="0"/>
              <a:t>15</a:t>
            </a:fld>
            <a:endParaRPr lang="en-GB"/>
          </a:p>
        </p:txBody>
      </p:sp>
    </p:spTree>
    <p:extLst>
      <p:ext uri="{BB962C8B-B14F-4D97-AF65-F5344CB8AC3E}">
        <p14:creationId xmlns:p14="http://schemas.microsoft.com/office/powerpoint/2010/main" val="330726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Clerk is a cloud-based authentication service, offering seamless integration with various front-end frameworks. It boasts a feature-rich environment covering user management, multi-factor authentication (MFA), and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Clerk's React API simplifies authentication tasks with pre-built components reducing development overhead.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Additionally, Clerk provides a solution for storing and managing user instances, enhancing the user experience. Developers can implement a secure system for users to save and select instances within their applications. </a:t>
            </a:r>
          </a:p>
        </p:txBody>
      </p:sp>
      <p:sp>
        <p:nvSpPr>
          <p:cNvPr id="4" name="Slide Number Placeholder 3"/>
          <p:cNvSpPr>
            <a:spLocks noGrp="1"/>
          </p:cNvSpPr>
          <p:nvPr>
            <p:ph type="sldNum" sz="quarter" idx="5"/>
          </p:nvPr>
        </p:nvSpPr>
        <p:spPr/>
        <p:txBody>
          <a:bodyPr/>
          <a:lstStyle/>
          <a:p>
            <a:fld id="{E47445FF-4733-214A-A610-5BCBADBCE2B6}" type="slidenum">
              <a:rPr lang="en-GB" smtClean="0"/>
              <a:t>16</a:t>
            </a:fld>
            <a:endParaRPr lang="en-GB"/>
          </a:p>
        </p:txBody>
      </p:sp>
    </p:spTree>
    <p:extLst>
      <p:ext uri="{BB962C8B-B14F-4D97-AF65-F5344CB8AC3E}">
        <p14:creationId xmlns:p14="http://schemas.microsoft.com/office/powerpoint/2010/main" val="59093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17</a:t>
            </a:fld>
            <a:endParaRPr lang="en-GB"/>
          </a:p>
        </p:txBody>
      </p:sp>
    </p:spTree>
    <p:extLst>
      <p:ext uri="{BB962C8B-B14F-4D97-AF65-F5344CB8AC3E}">
        <p14:creationId xmlns:p14="http://schemas.microsoft.com/office/powerpoint/2010/main" val="893536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we published the web-app using GitHub Pages </a:t>
            </a:r>
            <a:r>
              <a:rPr lang="en-GB" b="0" i="0" dirty="0">
                <a:effectLst/>
                <a:highlight>
                  <a:srgbClr val="FFFFFF"/>
                </a:highlight>
                <a:latin typeface="Arial" panose="020B0604020202020204" pitchFamily="34" charset="0"/>
              </a:rPr>
              <a:t>with the advantage of seamless integration with other GitHub features, including issues and pull requests, streamlining the development workflow.</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18</a:t>
            </a:fld>
            <a:endParaRPr lang="en-GB"/>
          </a:p>
        </p:txBody>
      </p:sp>
    </p:spTree>
    <p:extLst>
      <p:ext uri="{BB962C8B-B14F-4D97-AF65-F5344CB8AC3E}">
        <p14:creationId xmlns:p14="http://schemas.microsoft.com/office/powerpoint/2010/main" val="130095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will perform a live demo!</a:t>
            </a:r>
          </a:p>
        </p:txBody>
      </p:sp>
      <p:sp>
        <p:nvSpPr>
          <p:cNvPr id="4" name="Slide Number Placeholder 3"/>
          <p:cNvSpPr>
            <a:spLocks noGrp="1"/>
          </p:cNvSpPr>
          <p:nvPr>
            <p:ph type="sldNum" sz="quarter" idx="5"/>
          </p:nvPr>
        </p:nvSpPr>
        <p:spPr/>
        <p:txBody>
          <a:bodyPr/>
          <a:lstStyle/>
          <a:p>
            <a:fld id="{E47445FF-4733-214A-A610-5BCBADBCE2B6}" type="slidenum">
              <a:rPr lang="en-GB" smtClean="0"/>
              <a:t>19</a:t>
            </a:fld>
            <a:endParaRPr lang="en-GB"/>
          </a:p>
        </p:txBody>
      </p:sp>
    </p:spTree>
    <p:extLst>
      <p:ext uri="{BB962C8B-B14F-4D97-AF65-F5344CB8AC3E}">
        <p14:creationId xmlns:p14="http://schemas.microsoft.com/office/powerpoint/2010/main" val="102817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 5% of the global population, need rehabilitation for their hearing loss. By 2050, it is projected that this number will surpass 700 million, affecting approximately one in every ten people worldwide. </a:t>
            </a:r>
          </a:p>
          <a:p>
            <a:endParaRPr lang="en-GB" dirty="0"/>
          </a:p>
          <a:p>
            <a:r>
              <a:rPr lang="en-GB" dirty="0"/>
              <a:t>Currently, approximately 80% of individuals with hearing loss reside in countries classified as low- and middle-income. Several frameworks aim to advance assistive technology implementation in low- and middle-income countries, such as the Global Cooperation on Assistive Technology and the United Nations Convention on the Rights of Persons with Disabilities (CRPD). However, these mandates have been neglected due to insufficient funding, hindering progress.</a:t>
            </a:r>
          </a:p>
          <a:p>
            <a:endParaRPr lang="en-GB" dirty="0"/>
          </a:p>
          <a:p>
            <a:r>
              <a:rPr lang="en-GB" dirty="0"/>
              <a:t>In the UK, the cost-of-living crisis hits impoverished individuals hard, making essential assistive technology unaffordable. This worsens existing inequalities, hindering health management and communication for those in need. </a:t>
            </a:r>
          </a:p>
          <a:p>
            <a:endParaRPr lang="en-GB" dirty="0"/>
          </a:p>
          <a:p>
            <a:r>
              <a:rPr lang="en-GB" sz="1200" dirty="0">
                <a:solidFill>
                  <a:schemeClr val="bg1"/>
                </a:solidFill>
                <a:latin typeface="Britannic Bold" panose="020B0903060703020204" pitchFamily="34" charset="77"/>
              </a:rPr>
              <a:t>Abandoning assistive technology </a:t>
            </a:r>
            <a:r>
              <a:rPr lang="en-GB" b="0" i="0" dirty="0">
                <a:solidFill>
                  <a:srgbClr val="ECECEC"/>
                </a:solidFill>
                <a:effectLst/>
                <a:highlight>
                  <a:srgbClr val="212121"/>
                </a:highlight>
                <a:latin typeface="Söhne"/>
              </a:rPr>
              <a:t>poses challenges in speech interpretation, leading to diminished capacity for effective communication, delays in language acquisition, economic and educational disadvantages, social isolation, stigmatisation, and a compromised quality of life. Recent studies have also shown links to abandoning hearing aids to dementia and mortality. Hearing aids are crucial interventions, effectively mitigating these challenges and improving the quality of life for individuals with hearing loss.</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a:t>
            </a:fld>
            <a:endParaRPr lang="en-GB"/>
          </a:p>
        </p:txBody>
      </p:sp>
    </p:spTree>
    <p:extLst>
      <p:ext uri="{BB962C8B-B14F-4D97-AF65-F5344CB8AC3E}">
        <p14:creationId xmlns:p14="http://schemas.microsoft.com/office/powerpoint/2010/main" val="1125105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
                <a:srgbClr val="7FC9D9"/>
              </a:buClr>
              <a:buSzTx/>
              <a:buFontTx/>
              <a:buNone/>
              <a:tabLst/>
              <a:defRPr/>
            </a:pPr>
            <a:r>
              <a:rPr lang="en-GB" dirty="0">
                <a:solidFill>
                  <a:schemeClr val="bg1"/>
                </a:solidFill>
                <a:latin typeface="Britannic Bold" panose="020B0903060703020204" pitchFamily="34" charset="77"/>
              </a:rPr>
              <a:t>Our first survey had a majority of individuals aged 45 to 64, indicating a skew towards an older demographic. This underscores the importance of tailoring the web-app's UI/UX to suit the needs and preferences of this age group. However our second survey had a majority of 35-44 indicating a need to be versatile for all age groups. </a:t>
            </a:r>
          </a:p>
          <a:p>
            <a:pPr marL="0" marR="0" lvl="0" indent="0" algn="l" defTabSz="914400" rtl="0" eaLnBrk="1" fontAlgn="auto" latinLnBrk="0" hangingPunct="1">
              <a:lnSpc>
                <a:spcPct val="120000"/>
              </a:lnSpc>
              <a:spcBef>
                <a:spcPts val="0"/>
              </a:spcBef>
              <a:spcAft>
                <a:spcPts val="0"/>
              </a:spcAft>
              <a:buClr>
                <a:srgbClr val="7FC9D9"/>
              </a:buClr>
              <a:buSzTx/>
              <a:buFontTx/>
              <a:buNone/>
              <a:tabLst/>
              <a:defRPr/>
            </a:pPr>
            <a:endParaRPr lang="en-GB" dirty="0">
              <a:solidFill>
                <a:schemeClr val="bg1"/>
              </a:solidFill>
              <a:latin typeface="Britannic Bold" panose="020B0903060703020204" pitchFamily="34" charset="77"/>
            </a:endParaRPr>
          </a:p>
          <a:p>
            <a:pPr marL="0" marR="0" lvl="0" indent="0" algn="l" defTabSz="914400" rtl="0" eaLnBrk="1" fontAlgn="auto" latinLnBrk="0" hangingPunct="1">
              <a:lnSpc>
                <a:spcPct val="120000"/>
              </a:lnSpc>
              <a:spcBef>
                <a:spcPts val="0"/>
              </a:spcBef>
              <a:spcAft>
                <a:spcPts val="0"/>
              </a:spcAft>
              <a:buClr>
                <a:srgbClr val="7FC9D9"/>
              </a:buClr>
              <a:buSzTx/>
              <a:buFontTx/>
              <a:buNone/>
              <a:tabLst/>
              <a:defRPr/>
            </a:pPr>
            <a:r>
              <a:rPr lang="en-GB" dirty="0">
                <a:solidFill>
                  <a:schemeClr val="bg1"/>
                </a:solidFill>
                <a:latin typeface="Britannic Bold" panose="020B0903060703020204" pitchFamily="34" charset="77"/>
              </a:rPr>
              <a:t>For technology, a large majority of participants relied on hearing aids, along with speech-to-text and text-to-speech. </a:t>
            </a:r>
          </a:p>
          <a:p>
            <a:pPr marL="0" marR="0" lvl="0" indent="0" algn="l" defTabSz="914400" rtl="0" eaLnBrk="1" fontAlgn="auto" latinLnBrk="0" hangingPunct="1">
              <a:lnSpc>
                <a:spcPct val="120000"/>
              </a:lnSpc>
              <a:spcBef>
                <a:spcPts val="0"/>
              </a:spcBef>
              <a:spcAft>
                <a:spcPts val="0"/>
              </a:spcAft>
              <a:buClr>
                <a:srgbClr val="7FC9D9"/>
              </a:buClr>
              <a:buSzTx/>
              <a:buFontTx/>
              <a:buNone/>
              <a:tabLst/>
              <a:defRPr/>
            </a:pPr>
            <a:endParaRPr lang="en-GB" dirty="0">
              <a:solidFill>
                <a:schemeClr val="bg1"/>
              </a:solidFill>
              <a:latin typeface="Britannic Bold" panose="020B0903060703020204" pitchFamily="34" charset="77"/>
            </a:endParaRPr>
          </a:p>
        </p:txBody>
      </p:sp>
      <p:sp>
        <p:nvSpPr>
          <p:cNvPr id="4" name="Slide Number Placeholder 3"/>
          <p:cNvSpPr>
            <a:spLocks noGrp="1"/>
          </p:cNvSpPr>
          <p:nvPr>
            <p:ph type="sldNum" sz="quarter" idx="5"/>
          </p:nvPr>
        </p:nvSpPr>
        <p:spPr/>
        <p:txBody>
          <a:bodyPr/>
          <a:lstStyle/>
          <a:p>
            <a:fld id="{E47445FF-4733-214A-A610-5BCBADBCE2B6}" type="slidenum">
              <a:rPr lang="en-GB" smtClean="0"/>
              <a:t>20</a:t>
            </a:fld>
            <a:endParaRPr lang="en-GB"/>
          </a:p>
        </p:txBody>
      </p:sp>
    </p:spTree>
    <p:extLst>
      <p:ext uri="{BB962C8B-B14F-4D97-AF65-F5344CB8AC3E}">
        <p14:creationId xmlns:p14="http://schemas.microsoft.com/office/powerpoint/2010/main" val="4016817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20000"/>
              </a:lnSpc>
              <a:buClr>
                <a:srgbClr val="7FC9D9"/>
              </a:buClr>
            </a:pPr>
            <a:r>
              <a:rPr lang="en-GB" b="0" i="0" dirty="0">
                <a:effectLst/>
                <a:highlight>
                  <a:srgbClr val="FFFFFF"/>
                </a:highlight>
                <a:latin typeface="Arial" panose="020B0604020202020204" pitchFamily="34" charset="0"/>
              </a:rPr>
              <a:t>While the satisfaction levels for hearing aids are spread out, the majority express high satisfaction. This satisfaction level drops with speech to text technology and drops even more with text-to-speech features. Our application aims to increases these satisfaction levels. </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21</a:t>
            </a:fld>
            <a:endParaRPr lang="en-GB"/>
          </a:p>
        </p:txBody>
      </p:sp>
    </p:spTree>
    <p:extLst>
      <p:ext uri="{BB962C8B-B14F-4D97-AF65-F5344CB8AC3E}">
        <p14:creationId xmlns:p14="http://schemas.microsoft.com/office/powerpoint/2010/main" val="1462152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A noteworthy finding from the survey relates to the funding status of assistive technologies, with a slight majority of respondents receiving funding support.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However, satisfaction levels differ between funded and non-funded individuals, with funded users expressing higher levels of satisfaction.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Interestingly, while a considerable portion of respondents spend nothing on assistive technology, those who do report spending over £1,000 exhibit varying levels of satisfaction. These findings emphasise the complex interplay between funding, costs, and user satisfaction in the adoption and utilisation of assistive technologies. It </a:t>
            </a:r>
            <a:r>
              <a:rPr lang="en-GB" b="0" i="0">
                <a:effectLst/>
                <a:highlight>
                  <a:srgbClr val="FFFFFF"/>
                </a:highlight>
                <a:latin typeface="Arial" panose="020B0604020202020204" pitchFamily="34" charset="0"/>
              </a:rPr>
              <a:t>also underscores </a:t>
            </a:r>
            <a:r>
              <a:rPr lang="en-GB" b="0" i="0" dirty="0">
                <a:effectLst/>
                <a:highlight>
                  <a:srgbClr val="FFFFFF"/>
                </a:highlight>
                <a:latin typeface="Arial" panose="020B0604020202020204" pitchFamily="34" charset="0"/>
              </a:rPr>
              <a:t>the need for low-cost solutions.</a:t>
            </a:r>
          </a:p>
        </p:txBody>
      </p:sp>
      <p:sp>
        <p:nvSpPr>
          <p:cNvPr id="4" name="Slide Number Placeholder 3"/>
          <p:cNvSpPr>
            <a:spLocks noGrp="1"/>
          </p:cNvSpPr>
          <p:nvPr>
            <p:ph type="sldNum" sz="quarter" idx="5"/>
          </p:nvPr>
        </p:nvSpPr>
        <p:spPr/>
        <p:txBody>
          <a:bodyPr/>
          <a:lstStyle/>
          <a:p>
            <a:fld id="{E47445FF-4733-214A-A610-5BCBADBCE2B6}" type="slidenum">
              <a:rPr lang="en-GB" smtClean="0"/>
              <a:t>22</a:t>
            </a:fld>
            <a:endParaRPr lang="en-GB"/>
          </a:p>
        </p:txBody>
      </p:sp>
    </p:spTree>
    <p:extLst>
      <p:ext uri="{BB962C8B-B14F-4D97-AF65-F5344CB8AC3E}">
        <p14:creationId xmlns:p14="http://schemas.microsoft.com/office/powerpoint/2010/main" val="1226387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20000"/>
              </a:lnSpc>
              <a:buClr>
                <a:srgbClr val="7FC9D9"/>
              </a:buClr>
            </a:pPr>
            <a:r>
              <a:rPr lang="en-GB" sz="1200" dirty="0">
                <a:solidFill>
                  <a:schemeClr val="bg1"/>
                </a:solidFill>
                <a:latin typeface="Britannic Bold" panose="020B0903060703020204" pitchFamily="34" charset="77"/>
              </a:rPr>
              <a:t>Overall, the average System Usability Scale (SUS) score of 59.69, reflects generally positive usability experiences with assistive technologies, suggesting areas for improvement that we hope this web-app will bridge.</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23</a:t>
            </a:fld>
            <a:endParaRPr lang="en-GB"/>
          </a:p>
        </p:txBody>
      </p:sp>
    </p:spTree>
    <p:extLst>
      <p:ext uri="{BB962C8B-B14F-4D97-AF65-F5344CB8AC3E}">
        <p14:creationId xmlns:p14="http://schemas.microsoft.com/office/powerpoint/2010/main" val="748041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Our evaluation intends to assess each feature against qualities such as being:</a:t>
            </a:r>
            <a:br>
              <a:rPr lang="en-GB" dirty="0"/>
            </a:br>
            <a:r>
              <a:rPr lang="en-GB" dirty="0"/>
              <a:t>- </a:t>
            </a:r>
            <a:r>
              <a:rPr lang="en-GB" b="0" i="0" dirty="0">
                <a:effectLst/>
                <a:highlight>
                  <a:srgbClr val="FFFFFF"/>
                </a:highlight>
                <a:latin typeface="Arial" panose="020B0604020202020204" pitchFamily="34" charset="0"/>
              </a:rPr>
              <a:t>does each feature feel intuitive?</a:t>
            </a:r>
            <a:br>
              <a:rPr lang="en-GB" dirty="0"/>
            </a:br>
            <a:r>
              <a:rPr lang="en-GB" b="0" i="0" dirty="0">
                <a:effectLst/>
                <a:highlight>
                  <a:srgbClr val="FFFFFF"/>
                </a:highlight>
                <a:latin typeface="Courier New" panose="02070309020205020404" pitchFamily="49" charset="0"/>
              </a:rPr>
              <a:t>- </a:t>
            </a:r>
            <a:r>
              <a:rPr lang="en-GB" b="0" i="0" dirty="0">
                <a:effectLst/>
                <a:highlight>
                  <a:srgbClr val="FFFFFF"/>
                </a:highlight>
                <a:latin typeface="Arial" panose="020B0604020202020204" pitchFamily="34" charset="0"/>
              </a:rPr>
              <a:t>does each feature perform accurately?</a:t>
            </a:r>
            <a:br>
              <a:rPr lang="en-GB" dirty="0"/>
            </a:br>
            <a:r>
              <a:rPr lang="en-GB" b="0" i="0" dirty="0">
                <a:effectLst/>
                <a:highlight>
                  <a:srgbClr val="FFFFFF"/>
                </a:highlight>
                <a:latin typeface="Courier New" panose="02070309020205020404" pitchFamily="49" charset="0"/>
              </a:rPr>
              <a:t>- </a:t>
            </a:r>
            <a:r>
              <a:rPr lang="en-GB" b="0" i="0" dirty="0">
                <a:effectLst/>
                <a:highlight>
                  <a:srgbClr val="FFFFFF"/>
                </a:highlight>
                <a:latin typeface="Arial" panose="020B0604020202020204" pitchFamily="34" charset="0"/>
              </a:rPr>
              <a:t>does each feature feel comfortable to use?</a:t>
            </a:r>
            <a:br>
              <a:rPr lang="en-GB" dirty="0"/>
            </a:br>
            <a:r>
              <a:rPr lang="en-GB" b="0" i="0" dirty="0">
                <a:effectLst/>
                <a:highlight>
                  <a:srgbClr val="FFFFFF"/>
                </a:highlight>
                <a:latin typeface="Courier New" panose="02070309020205020404" pitchFamily="49" charset="0"/>
              </a:rPr>
              <a:t>- </a:t>
            </a:r>
            <a:r>
              <a:rPr lang="en-GB" b="0" i="0" dirty="0">
                <a:effectLst/>
                <a:highlight>
                  <a:srgbClr val="FFFFFF"/>
                </a:highlight>
                <a:latin typeface="Arial" panose="020B0604020202020204" pitchFamily="34" charset="0"/>
              </a:rPr>
              <a:t>is each feature usable?</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We measure these by allowing participant engagement by introducing them to the entire system and guiding them through five tasks, each followed by a questionnaire. Finally, we administer a usability questionnaire, a modified </a:t>
            </a:r>
            <a:r>
              <a:rPr lang="en-GB" sz="1200" dirty="0">
                <a:solidFill>
                  <a:schemeClr val="bg1"/>
                </a:solidFill>
                <a:latin typeface="Britannic Bold" panose="020B0903060703020204" pitchFamily="34" charset="77"/>
              </a:rPr>
              <a:t>System Usability Scale (SUS)</a:t>
            </a:r>
            <a:r>
              <a:rPr lang="en-GB" b="0" i="0" dirty="0">
                <a:effectLst/>
                <a:highlight>
                  <a:srgbClr val="FFFFFF"/>
                </a:highlight>
                <a:latin typeface="Arial" panose="020B0604020202020204" pitchFamily="34" charset="0"/>
              </a:rPr>
              <a:t>, to assess the web-app's effectiveness in meeting its requirements.</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24</a:t>
            </a:fld>
            <a:endParaRPr lang="en-GB"/>
          </a:p>
        </p:txBody>
      </p:sp>
    </p:spTree>
    <p:extLst>
      <p:ext uri="{BB962C8B-B14F-4D97-AF65-F5344CB8AC3E}">
        <p14:creationId xmlns:p14="http://schemas.microsoft.com/office/powerpoint/2010/main" val="2011442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task was rated higher or equal to 2.9 on a scale of 0-4, which is higher than the scores given in the survey for speech-to-text and text-to-speech. This indicates that each feature was indeed intuitive, accurate and comfortable with room for improvement. </a:t>
            </a:r>
          </a:p>
          <a:p>
            <a:endParaRPr lang="en-GB" dirty="0"/>
          </a:p>
          <a:p>
            <a:r>
              <a:rPr lang="en-GB" dirty="0"/>
              <a:t>Some challenges outlined in the speech-to-text feature were:</a:t>
            </a:r>
          </a:p>
          <a:p>
            <a:pPr marL="171450" indent="-171450">
              <a:buFontTx/>
              <a:buChar char="-"/>
            </a:pPr>
            <a:r>
              <a:rPr lang="en-GB" b="0" i="0" dirty="0">
                <a:effectLst/>
                <a:highlight>
                  <a:srgbClr val="FFFFFF"/>
                </a:highlight>
                <a:latin typeface="Arial" panose="020B0604020202020204" pitchFamily="34" charset="0"/>
              </a:rPr>
              <a:t>the feature’s occasional failure to recognise acronyms like ’LOL’, often mistaking them for ’Hello’.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a:effectLst/>
                <a:highlight>
                  <a:srgbClr val="FFFFFF"/>
                </a:highlight>
                <a:latin typeface="Arial" panose="020B0604020202020204" pitchFamily="34" charset="0"/>
              </a:rPr>
              <a:t>Others observed minor inaccuracies in the transcription, attributing them to their strong Yorkshire accent. The persistent challenge posed by accent variations in speech recognition systems is a notable issue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a:effectLst/>
                <a:highlight>
                  <a:srgbClr val="FFFFFF"/>
                </a:highlight>
                <a:latin typeface="Arial" panose="020B0604020202020204" pitchFamily="34" charset="0"/>
              </a:rPr>
              <a:t>Accuracy was dependant on the microphone device uses (i.e. wired headphones or the laptops built-in microphone had better accuracy)</a:t>
            </a:r>
          </a:p>
          <a:p>
            <a:pPr marL="171450" indent="-171450">
              <a:buFontTx/>
              <a:buChar char="-"/>
            </a:pPr>
            <a:r>
              <a:rPr lang="en-GB" b="0" i="0" dirty="0">
                <a:effectLst/>
                <a:highlight>
                  <a:srgbClr val="FFFFFF"/>
                </a:highlight>
                <a:latin typeface="Arial" panose="020B0604020202020204" pitchFamily="34" charset="0"/>
              </a:rPr>
              <a:t>one participant reported compatibility issues with the ’Ark’ browser, attributed to restrictions within the Web Speech API that render it suitable for specific browsers</a:t>
            </a:r>
          </a:p>
          <a:p>
            <a:pPr marL="171450" indent="-171450">
              <a:buFontTx/>
              <a:buChar char="-"/>
            </a:pPr>
            <a:endParaRPr lang="en-GB" b="0" i="0" dirty="0">
              <a:effectLst/>
              <a:highlight>
                <a:srgbClr val="FFFFFF"/>
              </a:highlight>
              <a:latin typeface="Arial" panose="020B0604020202020204" pitchFamily="34" charset="0"/>
            </a:endParaRPr>
          </a:p>
          <a:p>
            <a:pPr marL="171450" indent="-171450">
              <a:buFontTx/>
              <a:buChar char="-"/>
            </a:pPr>
            <a:r>
              <a:rPr lang="en-GB" b="0" i="0" dirty="0">
                <a:effectLst/>
                <a:highlight>
                  <a:srgbClr val="FFFFFF"/>
                </a:highlight>
                <a:latin typeface="Arial" panose="020B0604020202020204" pitchFamily="34" charset="0"/>
              </a:rPr>
              <a:t>For playback:</a:t>
            </a:r>
          </a:p>
          <a:p>
            <a:pPr marL="171450" indent="-171450">
              <a:buFontTx/>
              <a:buChar char="-"/>
            </a:pPr>
            <a:r>
              <a:rPr lang="en-GB" b="0" i="0" dirty="0">
                <a:effectLst/>
                <a:highlight>
                  <a:srgbClr val="FFFFFF"/>
                </a:highlight>
                <a:latin typeface="Arial" panose="020B0604020202020204" pitchFamily="34" charset="0"/>
              </a:rPr>
              <a:t>Some suggested that although the amount of variables can be effective to manipulate sound, some may find it difficult to learn, hence abandoning the web-app</a:t>
            </a:r>
          </a:p>
          <a:p>
            <a:pPr marL="171450" indent="-171450">
              <a:buFontTx/>
              <a:buChar char="-"/>
            </a:pPr>
            <a:r>
              <a:rPr lang="en-GB" b="0" i="0" dirty="0">
                <a:effectLst/>
                <a:highlight>
                  <a:srgbClr val="FFFFFF"/>
                </a:highlight>
                <a:latin typeface="Arial" panose="020B0604020202020204" pitchFamily="34" charset="0"/>
              </a:rPr>
              <a:t>Others suggested a better user guide, which we did update for more clarity and understanding, aiming to mitigate this issue</a:t>
            </a:r>
          </a:p>
          <a:p>
            <a:pPr algn="l"/>
            <a:r>
              <a:rPr lang="en-GB" b="0" i="0" dirty="0">
                <a:solidFill>
                  <a:srgbClr val="495365"/>
                </a:solidFill>
                <a:effectLst/>
                <a:latin typeface="Arial" panose="020B0604020202020204" pitchFamily="34" charset="0"/>
              </a:rPr>
              <a:t>- One participant highlighted the necessity for significant layout improvements. They specifically noted the need for increase spacing between elements, noting frustration when using the web-app on a mobile devices due</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to their larger fingers. In response, we implemented borders between each</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feature and increased spacing between variables to address these usability concerns effectively.</a:t>
            </a:r>
            <a:endParaRPr lang="en-GB" b="0" i="0" dirty="0">
              <a:solidFill>
                <a:srgbClr val="495365"/>
              </a:solidFill>
              <a:effectLst/>
              <a:latin typeface="Lato" panose="020F0502020204030203" pitchFamily="34" charset="0"/>
            </a:endParaRPr>
          </a:p>
          <a:p>
            <a:pPr algn="l"/>
            <a:endParaRPr lang="en-GB" b="0" i="0" dirty="0">
              <a:solidFill>
                <a:srgbClr val="495365"/>
              </a:solidFill>
              <a:effectLst/>
              <a:latin typeface="Lato" panose="020F0502020204030203" pitchFamily="34" charset="0"/>
            </a:endParaRPr>
          </a:p>
          <a:p>
            <a:pPr algn="l"/>
            <a:r>
              <a:rPr lang="en-GB" b="0" i="0" dirty="0">
                <a:solidFill>
                  <a:srgbClr val="495365"/>
                </a:solidFill>
                <a:effectLst/>
                <a:latin typeface="Lato" panose="020F0502020204030203" pitchFamily="34" charset="0"/>
              </a:rPr>
              <a:t>For saves:</a:t>
            </a:r>
          </a:p>
          <a:p>
            <a:pPr algn="l"/>
            <a:r>
              <a:rPr lang="en-GB" b="0" i="0" dirty="0">
                <a:effectLst/>
                <a:highlight>
                  <a:srgbClr val="FFFFFF"/>
                </a:highlight>
                <a:latin typeface="Arial" panose="020B0604020202020204" pitchFamily="34" charset="0"/>
              </a:rPr>
              <a:t>Despite many positive responses regarding the trigger word feature for naming saves, it was observed that the accuracy of save names depended heavily on how the speech recognition system formatted words. For instance, one participant named a save "passthrough”, as a full word, but the system outputted the text as "pass through," leading to the trigger word not being detected</a:t>
            </a:r>
          </a:p>
          <a:p>
            <a:pPr algn="l"/>
            <a:endParaRPr lang="en-GB" b="0" i="0" dirty="0">
              <a:solidFill>
                <a:srgbClr val="495365"/>
              </a:solidFill>
              <a:effectLst/>
              <a:highlight>
                <a:srgbClr val="FFFFFF"/>
              </a:highlight>
              <a:latin typeface="Arial" panose="020B0604020202020204" pitchFamily="34" charset="0"/>
            </a:endParaRPr>
          </a:p>
          <a:p>
            <a:pPr marL="171450" indent="-171450">
              <a:buFontTx/>
              <a:buChar char="-"/>
            </a:pPr>
            <a:r>
              <a:rPr lang="en-GB" b="0" i="0" dirty="0">
                <a:effectLst/>
                <a:highlight>
                  <a:srgbClr val="FFFFFF"/>
                </a:highlight>
                <a:latin typeface="Arial" panose="020B0604020202020204" pitchFamily="34" charset="0"/>
              </a:rPr>
              <a:t>For text to speech;</a:t>
            </a:r>
          </a:p>
          <a:p>
            <a:pPr marL="171450" indent="-171450">
              <a:buFontTx/>
              <a:buChar char="-"/>
            </a:pPr>
            <a:r>
              <a:rPr lang="en-GB" b="0" i="0" dirty="0">
                <a:effectLst/>
                <a:highlight>
                  <a:srgbClr val="FFFFFF"/>
                </a:highlight>
                <a:latin typeface="Arial" panose="020B0604020202020204" pitchFamily="34" charset="0"/>
              </a:rPr>
              <a:t>Participants expressed frustration with default settings, mentioning that their devices would revert to default settings, requiring them to change language or voice settings repeatedly, which they found cumbersome</a:t>
            </a:r>
          </a:p>
          <a:p>
            <a:pPr marL="171450" indent="-171450">
              <a:buFontTx/>
              <a:buChar char="-"/>
            </a:pPr>
            <a:r>
              <a:rPr lang="en-GB" b="0" i="0" dirty="0">
                <a:effectLst/>
                <a:highlight>
                  <a:srgbClr val="FFFFFF"/>
                </a:highlight>
                <a:latin typeface="Arial" panose="020B0604020202020204" pitchFamily="34" charset="0"/>
              </a:rPr>
              <a:t>some participants found the text-to-speech output to be choppy and unnatural, lacking the fluidity of a normal conversation.</a:t>
            </a:r>
          </a:p>
          <a:p>
            <a:pPr algn="l"/>
            <a:br>
              <a:rPr lang="en-GB" b="0" i="0" dirty="0">
                <a:solidFill>
                  <a:srgbClr val="495365"/>
                </a:solidFill>
                <a:effectLst/>
                <a:latin typeface="Lato" panose="020F0502020204030203" pitchFamily="34" charset="0"/>
              </a:rPr>
            </a:br>
            <a:endParaRPr lang="en-GB" b="0" i="0" dirty="0">
              <a:solidFill>
                <a:srgbClr val="495365"/>
              </a:solidFill>
              <a:effectLst/>
              <a:latin typeface="Lato" panose="020F0502020204030203" pitchFamily="34" charset="0"/>
            </a:endParaRPr>
          </a:p>
          <a:p>
            <a:pPr marL="171450" indent="-171450">
              <a:buFontTx/>
              <a:buChar char="-"/>
            </a:pPr>
            <a:endParaRPr lang="en-GB" b="0" i="0" dirty="0">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E47445FF-4733-214A-A610-5BCBADBCE2B6}" type="slidenum">
              <a:rPr lang="en-GB" smtClean="0"/>
              <a:t>25</a:t>
            </a:fld>
            <a:endParaRPr lang="en-GB"/>
          </a:p>
        </p:txBody>
      </p:sp>
    </p:spTree>
    <p:extLst>
      <p:ext uri="{BB962C8B-B14F-4D97-AF65-F5344CB8AC3E}">
        <p14:creationId xmlns:p14="http://schemas.microsoft.com/office/powerpoint/2010/main" val="551096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question in the survey was linked to a specific project requirement to assess if project aims were achieved. </a:t>
            </a:r>
          </a:p>
          <a:p>
            <a:endParaRPr lang="en-GB" dirty="0"/>
          </a:p>
          <a:p>
            <a:r>
              <a:rPr lang="en-GB" dirty="0"/>
              <a:t>The examination revealed that all requirements received ratings equal to or greater than 2.75, with an average of 3.12 and a standard deviation on 0.2, indicating successful fulfilment of all objectives. </a:t>
            </a:r>
          </a:p>
          <a:p>
            <a:endParaRPr lang="en-GB" dirty="0"/>
          </a:p>
          <a:p>
            <a:r>
              <a:rPr lang="en-GB" dirty="0"/>
              <a:t>The requirement with the highest rating, reflected the web-app's consistency. This positive feedback highlights the effectiveness of maintaining uniformity throughout the user interface, contributing to a smoother user experience.</a:t>
            </a:r>
          </a:p>
          <a:p>
            <a:endParaRPr lang="en-GB" dirty="0"/>
          </a:p>
          <a:p>
            <a:r>
              <a:rPr lang="en-GB" dirty="0"/>
              <a:t>Notably, the lowest rated requirements reflected the need to enhance error communication and user guides. Participants encountered difficulties with the user guide, prompting revisions for clearer explanations. </a:t>
            </a:r>
          </a:p>
        </p:txBody>
      </p:sp>
      <p:sp>
        <p:nvSpPr>
          <p:cNvPr id="4" name="Slide Number Placeholder 3"/>
          <p:cNvSpPr>
            <a:spLocks noGrp="1"/>
          </p:cNvSpPr>
          <p:nvPr>
            <p:ph type="sldNum" sz="quarter" idx="5"/>
          </p:nvPr>
        </p:nvSpPr>
        <p:spPr/>
        <p:txBody>
          <a:bodyPr/>
          <a:lstStyle/>
          <a:p>
            <a:fld id="{E47445FF-4733-214A-A610-5BCBADBCE2B6}" type="slidenum">
              <a:rPr lang="en-GB" smtClean="0"/>
              <a:t>26</a:t>
            </a:fld>
            <a:endParaRPr lang="en-GB"/>
          </a:p>
        </p:txBody>
      </p:sp>
    </p:spTree>
    <p:extLst>
      <p:ext uri="{BB962C8B-B14F-4D97-AF65-F5344CB8AC3E}">
        <p14:creationId xmlns:p14="http://schemas.microsoft.com/office/powerpoint/2010/main" val="983584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calculated an official SUS score of 75.6 from hearing participants and 70 from Deaf and Hard-of-Hearing participants. While the 5.6-point deviation isn't notably large, it suggests areas for improvement in the web-app.</a:t>
            </a:r>
          </a:p>
          <a:p>
            <a:endParaRPr lang="en-GB" dirty="0"/>
          </a:p>
          <a:p>
            <a:r>
              <a:rPr lang="en-GB" dirty="0"/>
              <a:t>Comparing these SUS scores to those from the usability survey, a remarkable increase is evident. The survey SUS score was significantly lower than the score obtained in this evaluation. This suggests that our web-app exhibits greater usability compared to current assistive technologies utilized by the Deaf and Hard-of-Hearing community.</a:t>
            </a:r>
          </a:p>
          <a:p>
            <a:endParaRPr lang="en-GB" dirty="0"/>
          </a:p>
          <a:p>
            <a:r>
              <a:rPr lang="en-GB" dirty="0"/>
              <a:t>** pause in case want to remove **</a:t>
            </a:r>
          </a:p>
          <a:p>
            <a:endParaRPr lang="en-GB" dirty="0"/>
          </a:p>
          <a:p>
            <a:r>
              <a:rPr lang="en-GB" dirty="0"/>
              <a:t>It is important to note that there are limitations within this evaluation with it’s small sample size of 17 (noting that only 5 of these are Deaf or Hard-of-Hearing). Additionally, </a:t>
            </a:r>
            <a:r>
              <a:rPr lang="en-GB" b="0" i="0" dirty="0">
                <a:effectLst/>
                <a:highlight>
                  <a:srgbClr val="FFFFFF"/>
                </a:highlight>
                <a:latin typeface="Arial" panose="020B0604020202020204" pitchFamily="34" charset="0"/>
              </a:rPr>
              <a:t>participants with personal connections to the developers may provide feedback influenced by loyalty or familiarity, rather than unbiased assessments of usability.</a:t>
            </a:r>
          </a:p>
          <a:p>
            <a:endParaRPr lang="en-GB" b="0" i="0" dirty="0">
              <a:effectLst/>
              <a:highlight>
                <a:srgbClr val="FFFFFF"/>
              </a:highligh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pause in case want to remove **</a:t>
            </a:r>
          </a:p>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27</a:t>
            </a:fld>
            <a:endParaRPr lang="en-GB"/>
          </a:p>
        </p:txBody>
      </p:sp>
    </p:spTree>
    <p:extLst>
      <p:ext uri="{BB962C8B-B14F-4D97-AF65-F5344CB8AC3E}">
        <p14:creationId xmlns:p14="http://schemas.microsoft.com/office/powerpoint/2010/main" val="3339283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solidFill>
                <a:latin typeface="Britannic Bold" panose="020B0903060703020204" pitchFamily="34" charset="77"/>
              </a:rPr>
              <a:t>This study delved into the technical aspects of utilising the Web Speech API, evaluating its effectiveness in real-time scenarios, and considering the user experience and usability of the developed features in an attempt to bridge the </a:t>
            </a:r>
            <a:r>
              <a:rPr lang="en-GB" dirty="0"/>
              <a:t>gap left vacant by legislation.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Throughout this project, we defined numerous requirements to be fulfilled to demonstrate the feasibility of low-cost assistive technology. The analysis of our outlined requirements indicated that the web-app met these requirements, with room for improvement. Additionally, the evaluation resulted in a usability rating 17.4% higher than the score given for current assistive technology.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algn="l"/>
            <a:r>
              <a:rPr lang="en-GB" b="0" i="0" dirty="0">
                <a:solidFill>
                  <a:srgbClr val="495365"/>
                </a:solidFill>
                <a:effectLst/>
                <a:latin typeface="Arial" panose="020B0604020202020204" pitchFamily="34" charset="0"/>
              </a:rPr>
              <a:t>Although this project did involve the Deaf and Hard-of-Hearing community for their opinions</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and guidance on assistive technology, it is important to note that this web-app is an infirmity</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model as the web-app’s features aim to modify hearing loss to accustom Deaf users</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to a hearing society. </a:t>
            </a:r>
          </a:p>
          <a:p>
            <a:pPr algn="l"/>
            <a:endParaRPr lang="en-GB" b="0" i="0" dirty="0">
              <a:solidFill>
                <a:srgbClr val="495365"/>
              </a:solidFill>
              <a:effectLst/>
              <a:latin typeface="Arial" panose="020B0604020202020204" pitchFamily="34" charset="0"/>
            </a:endParaRPr>
          </a:p>
          <a:p>
            <a:pPr algn="l"/>
            <a:r>
              <a:rPr lang="en-GB" b="0" i="0" dirty="0">
                <a:solidFill>
                  <a:srgbClr val="495365"/>
                </a:solidFill>
                <a:effectLst/>
                <a:latin typeface="Arial" panose="020B0604020202020204" pitchFamily="34" charset="0"/>
              </a:rPr>
              <a:t>The Deaf and Hard-of-Hearing community</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are tired of the countless surveys being forced upon them with no significant outcome for their</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community. We should consider their opinions about replacing assistive technology with sign</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language to integrate both hearing and Deaf communities together, such as Deafness on Martha’s</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Vineyard, leading to a fully integrated community where communication barriers</a:t>
            </a:r>
            <a:r>
              <a:rPr lang="en-GB" b="0" i="0" dirty="0">
                <a:solidFill>
                  <a:srgbClr val="495365"/>
                </a:solidFill>
                <a:effectLst/>
                <a:latin typeface="Lato" panose="020F0502020204030203" pitchFamily="34" charset="0"/>
              </a:rPr>
              <a:t> </a:t>
            </a:r>
            <a:r>
              <a:rPr lang="en-GB" b="0" i="0" dirty="0">
                <a:solidFill>
                  <a:srgbClr val="495365"/>
                </a:solidFill>
                <a:effectLst/>
                <a:latin typeface="Arial" panose="020B0604020202020204" pitchFamily="34" charset="0"/>
              </a:rPr>
              <a:t>and feelings of isolation due to their hearing loss are rare.</a:t>
            </a:r>
            <a:endParaRPr lang="en-GB" b="0" i="0" dirty="0">
              <a:solidFill>
                <a:srgbClr val="495365"/>
              </a:solidFill>
              <a:effectLst/>
              <a:latin typeface="Lato" panose="020F0502020204030203" pitchFamily="34" charset="0"/>
            </a:endParaRPr>
          </a:p>
          <a:p>
            <a:pPr algn="l"/>
            <a:br>
              <a:rPr lang="en-GB" b="0" i="0" dirty="0">
                <a:solidFill>
                  <a:srgbClr val="495365"/>
                </a:solidFill>
                <a:effectLst/>
                <a:latin typeface="Lato" panose="020F0502020204030203" pitchFamily="34" charset="0"/>
              </a:rPr>
            </a:br>
            <a:endParaRPr lang="en-GB" b="0" i="0" dirty="0">
              <a:solidFill>
                <a:srgbClr val="495365"/>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28</a:t>
            </a:fld>
            <a:endParaRPr lang="en-GB"/>
          </a:p>
        </p:txBody>
      </p:sp>
    </p:spTree>
    <p:extLst>
      <p:ext uri="{BB962C8B-B14F-4D97-AF65-F5344CB8AC3E}">
        <p14:creationId xmlns:p14="http://schemas.microsoft.com/office/powerpoint/2010/main" val="3205548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For future work, it is worthwhile delving deeper into speech recognition, particularly in terms of accent variability as this emerged as a notable challenge during the evaluation process.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Additionally, there is a need to explore complex features, such as the initial real-time amplification, speaker detection, siren detection, and offline capabilities, which were not fully implemented in this project.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Moreover, a participant dd describe an intriguing feature involving speaker detection leveraging directional sound cues. This feature would visually represent the speaker’s orientation on the screen, potentially through an arrow indicator. </a:t>
            </a:r>
          </a:p>
          <a:p>
            <a:endParaRPr lang="en-GB" b="0" i="0" dirty="0">
              <a:effectLst/>
              <a:highlight>
                <a:srgbClr val="FFFFFF"/>
              </a:highlight>
              <a:latin typeface="Arial" panose="020B0604020202020204" pitchFamily="34" charset="0"/>
            </a:endParaRPr>
          </a:p>
          <a:p>
            <a:r>
              <a:rPr lang="en-GB" b="0" i="0" dirty="0">
                <a:effectLst/>
                <a:highlight>
                  <a:srgbClr val="FFFFFF"/>
                </a:highlight>
                <a:latin typeface="Arial" panose="020B0604020202020204" pitchFamily="34" charset="0"/>
              </a:rPr>
              <a:t>Such advancements could significantly enhance the accessibility and usability of the web-app for users with diverse needs.</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29</a:t>
            </a:fld>
            <a:endParaRPr lang="en-GB"/>
          </a:p>
        </p:txBody>
      </p:sp>
    </p:spTree>
    <p:extLst>
      <p:ext uri="{BB962C8B-B14F-4D97-AF65-F5344CB8AC3E}">
        <p14:creationId xmlns:p14="http://schemas.microsoft.com/office/powerpoint/2010/main" val="3831394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b="0" i="0" dirty="0">
                <a:solidFill>
                  <a:srgbClr val="495365"/>
                </a:solidFill>
                <a:effectLst/>
                <a:highlight>
                  <a:srgbClr val="FFFFFF"/>
                </a:highlight>
                <a:latin typeface="Arial" panose="020B0604020202020204" pitchFamily="34" charset="0"/>
              </a:rPr>
              <a:t>Here we define 6 project aims that we wish to accomplish:</a:t>
            </a:r>
          </a:p>
          <a:p>
            <a:pPr algn="l" rtl="0"/>
            <a:endParaRPr lang="en-GB" b="0" i="0" dirty="0">
              <a:solidFill>
                <a:srgbClr val="495365"/>
              </a:solidFill>
              <a:effectLst/>
              <a:highlight>
                <a:srgbClr val="FFFFFF"/>
              </a:highlight>
              <a:latin typeface="Arial" panose="020B0604020202020204"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affordable with the application’s primary aim being to offer its services entirely free of charge,</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lessening any financial barriers that could limit access to essential assistive technologies for</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the Deaf and Hard-of-Hearing community.</a:t>
            </a:r>
            <a:endParaRPr lang="en-GB" b="0" i="0" dirty="0">
              <a:solidFill>
                <a:srgbClr val="495365"/>
              </a:solidFill>
              <a:effectLst/>
              <a:highlight>
                <a:srgbClr val="FFFFFF"/>
              </a:highlight>
              <a:latin typeface="Lato" panose="020F0502020204030203" pitchFamily="34" charset="0"/>
            </a:endParaRPr>
          </a:p>
          <a:p>
            <a:pPr algn="l" rtl="0"/>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inclusive and should aim to cater to individuals across the spectrum of</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hearing loss, acknowledging and addressing the diverse needs and variations among users.</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Its features are tailored to be adaptable and accommodating for all levels of hearing loss.</a:t>
            </a:r>
            <a:endParaRPr lang="en-GB" b="0" i="0" dirty="0">
              <a:solidFill>
                <a:srgbClr val="495365"/>
              </a:solidFill>
              <a:effectLst/>
              <a:highlight>
                <a:srgbClr val="FFFFFF"/>
              </a:highlight>
              <a:latin typeface="Lato" panose="020F0502020204030203" pitchFamily="34" charset="0"/>
            </a:endParaRPr>
          </a:p>
          <a:p>
            <a:pPr algn="l" rtl="0"/>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user-centric meaning that throughout the development and evolution of the application, the primary</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focus is to prioritise user needs, preferences, and feedback. Regular updates and feature</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enhancements stem from user engagement studies, ensuring that the platform evolves in</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direct response to user input.</a:t>
            </a:r>
            <a:endParaRPr lang="en-GB" b="0" i="0" dirty="0">
              <a:solidFill>
                <a:srgbClr val="495365"/>
              </a:solidFill>
              <a:effectLst/>
              <a:highlight>
                <a:srgbClr val="FFFFFF"/>
              </a:highlight>
              <a:latin typeface="Lato" panose="020F0502020204030203" pitchFamily="34" charset="0"/>
            </a:endParaRPr>
          </a:p>
          <a:p>
            <a:pPr algn="l" rtl="0"/>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usable where the application is engineered with usability at its core, ensuring users of all abilities</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can utilise the web-app. This includes adherence to universal design principles, variability</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for text features, being able to access the web-app on various devices and integrating</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intuitive interfaces to accommodate a wide range of users.</a:t>
            </a:r>
            <a:br>
              <a:rPr lang="en-GB" b="0" i="0" dirty="0">
                <a:solidFill>
                  <a:srgbClr val="495365"/>
                </a:solidFill>
                <a:effectLst/>
                <a:highlight>
                  <a:srgbClr val="FFFFFF"/>
                </a:highlight>
                <a:latin typeface="Lato" panose="020F0502020204030203" pitchFamily="34" charset="0"/>
              </a:rPr>
            </a:br>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collaborative meaning The platform should foster a sense of community and engagement, encouraging</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the Deaf and Hard-of-Hearing community to actively participate in its upkeep, suggest</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improvements, report issues, and collectively contribute to its maintenance and growth.</a:t>
            </a:r>
            <a:endParaRPr lang="en-GB" b="0" i="0" dirty="0">
              <a:solidFill>
                <a:srgbClr val="495365"/>
              </a:solidFill>
              <a:effectLst/>
              <a:highlight>
                <a:srgbClr val="FFFFFF"/>
              </a:highlight>
              <a:latin typeface="Lato" panose="020F0502020204030203" pitchFamily="34" charset="0"/>
            </a:endParaRPr>
          </a:p>
          <a:p>
            <a:pPr algn="l" rtl="0"/>
            <a:endParaRPr lang="en-GB" b="0" i="0" dirty="0">
              <a:solidFill>
                <a:srgbClr val="495365"/>
              </a:solidFill>
              <a:effectLst/>
              <a:highlight>
                <a:srgbClr val="FFFFFF"/>
              </a:highlight>
              <a:latin typeface="Lato" panose="020F0502020204030203" pitchFamily="34" charset="0"/>
            </a:endParaRPr>
          </a:p>
          <a:p>
            <a:pPr algn="l" rtl="0"/>
            <a:r>
              <a:rPr lang="en-GB" b="0" i="0" dirty="0">
                <a:solidFill>
                  <a:srgbClr val="495365"/>
                </a:solidFill>
                <a:effectLst/>
                <a:highlight>
                  <a:srgbClr val="FFFFFF"/>
                </a:highlight>
                <a:latin typeface="Arial" panose="020B0604020202020204" pitchFamily="34" charset="0"/>
              </a:rPr>
              <a:t>The web-app should be versatile, recognising the diversity in device usage, ensuring seamless functionality across various devices and operating systems,</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including smartphones, tablets, laptops, Raspberry pi, and desktops. This ensures users can</a:t>
            </a:r>
            <a:r>
              <a:rPr lang="en-GB" b="0" i="0" dirty="0">
                <a:solidFill>
                  <a:srgbClr val="495365"/>
                </a:solidFill>
                <a:effectLst/>
                <a:highlight>
                  <a:srgbClr val="FFFFFF"/>
                </a:highlight>
                <a:latin typeface="Lato" panose="020F0502020204030203" pitchFamily="34" charset="0"/>
              </a:rPr>
              <a:t> </a:t>
            </a:r>
            <a:r>
              <a:rPr lang="en-GB" b="0" i="0" dirty="0">
                <a:solidFill>
                  <a:srgbClr val="495365"/>
                </a:solidFill>
                <a:effectLst/>
                <a:highlight>
                  <a:srgbClr val="FFFFFF"/>
                </a:highlight>
                <a:latin typeface="Arial" panose="020B0604020202020204" pitchFamily="34" charset="0"/>
              </a:rPr>
              <a:t>access the platform conveniently regardless of their preferred device.</a:t>
            </a:r>
          </a:p>
          <a:p>
            <a:pPr algn="l" rtl="0"/>
            <a:endParaRPr lang="en-GB" b="0" i="0" dirty="0">
              <a:solidFill>
                <a:srgbClr val="495365"/>
              </a:solidFill>
              <a:effectLst/>
              <a:highlight>
                <a:srgbClr val="FFFFFF"/>
              </a:highlight>
              <a:latin typeface="Arial" panose="020B0604020202020204" pitchFamily="34" charset="0"/>
            </a:endParaRPr>
          </a:p>
          <a:p>
            <a:pPr algn="l" rtl="0"/>
            <a:r>
              <a:rPr lang="en-GB" b="0" i="0" dirty="0">
                <a:solidFill>
                  <a:srgbClr val="495365"/>
                </a:solidFill>
                <a:effectLst/>
                <a:highlight>
                  <a:srgbClr val="FFFFFF"/>
                </a:highlight>
                <a:latin typeface="Arial" panose="020B0604020202020204" pitchFamily="34" charset="0"/>
              </a:rPr>
              <a:t>From these aims we also define UI and UX requirements that will be assessed in the final evaluation.</a:t>
            </a:r>
            <a:endParaRPr lang="en-GB" b="0" i="0" dirty="0">
              <a:solidFill>
                <a:srgbClr val="495365"/>
              </a:solidFill>
              <a:effectLst/>
              <a:highlight>
                <a:srgbClr val="FFFFFF"/>
              </a:highlight>
              <a:latin typeface="Lato" panose="020F0502020204030203" pitchFamily="34" charset="0"/>
            </a:endParaRPr>
          </a:p>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3</a:t>
            </a:fld>
            <a:endParaRPr lang="en-GB"/>
          </a:p>
        </p:txBody>
      </p:sp>
    </p:spTree>
    <p:extLst>
      <p:ext uri="{BB962C8B-B14F-4D97-AF65-F5344CB8AC3E}">
        <p14:creationId xmlns:p14="http://schemas.microsoft.com/office/powerpoint/2010/main" val="28033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30</a:t>
            </a:fld>
            <a:endParaRPr lang="en-GB"/>
          </a:p>
        </p:txBody>
      </p:sp>
    </p:spTree>
    <p:extLst>
      <p:ext uri="{BB962C8B-B14F-4D97-AF65-F5344CB8AC3E}">
        <p14:creationId xmlns:p14="http://schemas.microsoft.com/office/powerpoint/2010/main" val="397978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design architecture of the web-app, allowing users to interact with the user interface with or without hardware depending on their intended features. We leverage </a:t>
            </a:r>
            <a:r>
              <a:rPr lang="en-GB" dirty="0" err="1"/>
              <a:t>React's</a:t>
            </a:r>
            <a:r>
              <a:rPr lang="en-GB" dirty="0"/>
              <a:t> client and server-based architecture, utilizing RESTful APIs for simplified data exchange and ensuring interoperability.</a:t>
            </a:r>
          </a:p>
        </p:txBody>
      </p:sp>
      <p:sp>
        <p:nvSpPr>
          <p:cNvPr id="4" name="Slide Number Placeholder 3"/>
          <p:cNvSpPr>
            <a:spLocks noGrp="1"/>
          </p:cNvSpPr>
          <p:nvPr>
            <p:ph type="sldNum" sz="quarter" idx="5"/>
          </p:nvPr>
        </p:nvSpPr>
        <p:spPr/>
        <p:txBody>
          <a:bodyPr/>
          <a:lstStyle/>
          <a:p>
            <a:fld id="{E47445FF-4733-214A-A610-5BCBADBCE2B6}" type="slidenum">
              <a:rPr lang="en-GB" smtClean="0"/>
              <a:t>4</a:t>
            </a:fld>
            <a:endParaRPr lang="en-GB"/>
          </a:p>
        </p:txBody>
      </p:sp>
    </p:spTree>
    <p:extLst>
      <p:ext uri="{BB962C8B-B14F-4D97-AF65-F5344CB8AC3E}">
        <p14:creationId xmlns:p14="http://schemas.microsoft.com/office/powerpoint/2010/main" val="32530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Moving onto implementation, the initial </a:t>
            </a:r>
            <a:r>
              <a:rPr lang="en-GB" b="0" i="0" dirty="0">
                <a:solidFill>
                  <a:srgbClr val="ECECEC"/>
                </a:solidFill>
                <a:effectLst/>
                <a:highlight>
                  <a:srgbClr val="212121"/>
                </a:highlight>
                <a:latin typeface="Söhne"/>
              </a:rPr>
              <a:t>requirements of the project aimed at real-time sound amplification, alongside edge computing for additional functionalities like user information management, speech recognition, and synthesis.</a:t>
            </a:r>
          </a:p>
          <a:p>
            <a:endParaRPr lang="en-GB" b="0" i="0" dirty="0">
              <a:solidFill>
                <a:srgbClr val="ECECEC"/>
              </a:solidFill>
              <a:effectLst/>
              <a:highlight>
                <a:srgbClr val="212121"/>
              </a:highlight>
              <a:latin typeface="Söhne"/>
            </a:endParaRPr>
          </a:p>
          <a:p>
            <a:r>
              <a:rPr lang="en-GB" b="0" i="0" dirty="0">
                <a:solidFill>
                  <a:srgbClr val="ECECEC"/>
                </a:solidFill>
                <a:effectLst/>
                <a:highlight>
                  <a:srgbClr val="212121"/>
                </a:highlight>
                <a:latin typeface="Söhne"/>
              </a:rPr>
              <a:t>However, as our research deepened and time constraints became apparent, we made strategic decisions to streamline our focus to a simplified approach, substituting real-time amplification with a more manageable frequency cut-off mechanism along-side gain and Q value adjustment, enabling users to manipulate sound waves effectively through their earbuds.</a:t>
            </a:r>
          </a:p>
          <a:p>
            <a:endParaRPr lang="en-GB" b="0" i="0" dirty="0">
              <a:solidFill>
                <a:srgbClr val="ECECEC"/>
              </a:solidFill>
              <a:effectLst/>
              <a:highlight>
                <a:srgbClr val="212121"/>
              </a:highlight>
              <a:latin typeface="Söhne"/>
            </a:endParaRPr>
          </a:p>
          <a:p>
            <a:r>
              <a:rPr lang="en-GB" b="0" i="0" dirty="0">
                <a:solidFill>
                  <a:srgbClr val="ECECEC"/>
                </a:solidFill>
                <a:effectLst/>
                <a:highlight>
                  <a:srgbClr val="212121"/>
                </a:highlight>
                <a:latin typeface="Söhne"/>
              </a:rPr>
              <a:t>Additionally, instead of delving into intricate edge computing processes, we simplified the architecture to incorporate essential elements through API calls.</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5</a:t>
            </a:fld>
            <a:endParaRPr lang="en-GB"/>
          </a:p>
        </p:txBody>
      </p:sp>
    </p:spTree>
    <p:extLst>
      <p:ext uri="{BB962C8B-B14F-4D97-AF65-F5344CB8AC3E}">
        <p14:creationId xmlns:p14="http://schemas.microsoft.com/office/powerpoint/2010/main" val="220738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will outline our technological stack</a:t>
            </a:r>
          </a:p>
        </p:txBody>
      </p:sp>
      <p:sp>
        <p:nvSpPr>
          <p:cNvPr id="4" name="Slide Number Placeholder 3"/>
          <p:cNvSpPr>
            <a:spLocks noGrp="1"/>
          </p:cNvSpPr>
          <p:nvPr>
            <p:ph type="sldNum" sz="quarter" idx="5"/>
          </p:nvPr>
        </p:nvSpPr>
        <p:spPr/>
        <p:txBody>
          <a:bodyPr/>
          <a:lstStyle/>
          <a:p>
            <a:fld id="{E47445FF-4733-214A-A610-5BCBADBCE2B6}" type="slidenum">
              <a:rPr lang="en-GB" smtClean="0"/>
              <a:t>6</a:t>
            </a:fld>
            <a:endParaRPr lang="en-GB"/>
          </a:p>
        </p:txBody>
      </p:sp>
    </p:spTree>
    <p:extLst>
      <p:ext uri="{BB962C8B-B14F-4D97-AF65-F5344CB8AC3E}">
        <p14:creationId xmlns:p14="http://schemas.microsoft.com/office/powerpoint/2010/main" val="198978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React being the framework that allowed us to build the web application. </a:t>
            </a:r>
          </a:p>
        </p:txBody>
      </p:sp>
      <p:sp>
        <p:nvSpPr>
          <p:cNvPr id="4" name="Slide Number Placeholder 3"/>
          <p:cNvSpPr>
            <a:spLocks noGrp="1"/>
          </p:cNvSpPr>
          <p:nvPr>
            <p:ph type="sldNum" sz="quarter" idx="5"/>
          </p:nvPr>
        </p:nvSpPr>
        <p:spPr/>
        <p:txBody>
          <a:bodyPr/>
          <a:lstStyle/>
          <a:p>
            <a:fld id="{E47445FF-4733-214A-A610-5BCBADBCE2B6}" type="slidenum">
              <a:rPr lang="en-GB" smtClean="0"/>
              <a:t>7</a:t>
            </a:fld>
            <a:endParaRPr lang="en-GB"/>
          </a:p>
        </p:txBody>
      </p:sp>
    </p:spTree>
    <p:extLst>
      <p:ext uri="{BB962C8B-B14F-4D97-AF65-F5344CB8AC3E}">
        <p14:creationId xmlns:p14="http://schemas.microsoft.com/office/powerpoint/2010/main" val="139752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Web Speech API for Speech Recognition and Speech Synthesis. </a:t>
            </a:r>
            <a:r>
              <a:rPr lang="en-GB" b="0" i="0" dirty="0">
                <a:effectLst/>
                <a:highlight>
                  <a:srgbClr val="FFFFFF"/>
                </a:highlight>
                <a:latin typeface="Arial" panose="020B0604020202020204" pitchFamily="34" charset="0"/>
              </a:rPr>
              <a:t>The Web Speech API empowers the integration of voice data into web applications, consisting of two primary components: </a:t>
            </a:r>
            <a:r>
              <a:rPr lang="en-GB" b="0" i="0" dirty="0" err="1">
                <a:effectLst/>
                <a:highlight>
                  <a:srgbClr val="FFFFFF"/>
                </a:highlight>
                <a:latin typeface="Arial" panose="020B0604020202020204" pitchFamily="34" charset="0"/>
              </a:rPr>
              <a:t>SpeechRecognition</a:t>
            </a:r>
            <a:r>
              <a:rPr lang="en-GB" b="0" i="0" dirty="0">
                <a:effectLst/>
                <a:highlight>
                  <a:srgbClr val="FFFFFF"/>
                </a:highlight>
                <a:latin typeface="Arial" panose="020B0604020202020204" pitchFamily="34" charset="0"/>
              </a:rPr>
              <a:t> for Asynchronous Speech Recognition and </a:t>
            </a:r>
            <a:r>
              <a:rPr lang="en-GB" b="0" i="0" dirty="0" err="1">
                <a:effectLst/>
                <a:highlight>
                  <a:srgbClr val="FFFFFF"/>
                </a:highlight>
                <a:latin typeface="Arial" panose="020B0604020202020204" pitchFamily="34" charset="0"/>
              </a:rPr>
              <a:t>SpeechSynthesis</a:t>
            </a:r>
            <a:r>
              <a:rPr lang="en-GB" b="0" i="0" dirty="0">
                <a:effectLst/>
                <a:highlight>
                  <a:srgbClr val="FFFFFF"/>
                </a:highlight>
                <a:latin typeface="Arial" panose="020B0604020202020204" pitchFamily="34" charset="0"/>
              </a:rPr>
              <a:t> for Text-to-Speech capabilities.</a:t>
            </a:r>
          </a:p>
        </p:txBody>
      </p:sp>
      <p:sp>
        <p:nvSpPr>
          <p:cNvPr id="4" name="Slide Number Placeholder 3"/>
          <p:cNvSpPr>
            <a:spLocks noGrp="1"/>
          </p:cNvSpPr>
          <p:nvPr>
            <p:ph type="sldNum" sz="quarter" idx="5"/>
          </p:nvPr>
        </p:nvSpPr>
        <p:spPr/>
        <p:txBody>
          <a:bodyPr/>
          <a:lstStyle/>
          <a:p>
            <a:fld id="{E47445FF-4733-214A-A610-5BCBADBCE2B6}" type="slidenum">
              <a:rPr lang="en-GB" smtClean="0"/>
              <a:t>8</a:t>
            </a:fld>
            <a:endParaRPr lang="en-GB"/>
          </a:p>
        </p:txBody>
      </p:sp>
    </p:spTree>
    <p:extLst>
      <p:ext uri="{BB962C8B-B14F-4D97-AF65-F5344CB8AC3E}">
        <p14:creationId xmlns:p14="http://schemas.microsoft.com/office/powerpoint/2010/main" val="951303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highlight>
                  <a:srgbClr val="FFFFFF"/>
                </a:highlight>
                <a:latin typeface="Arial" panose="020B0604020202020204" pitchFamily="34" charset="0"/>
              </a:rPr>
              <a:t>The Web Speech API's speech recognition captures speech via a device's microphone. This input is checked against a predefined grammar list. Upon successful recognition, the result is returned as text, triggering subsequent actions. </a:t>
            </a:r>
            <a:endParaRPr lang="en-GB" dirty="0"/>
          </a:p>
        </p:txBody>
      </p:sp>
      <p:sp>
        <p:nvSpPr>
          <p:cNvPr id="4" name="Slide Number Placeholder 3"/>
          <p:cNvSpPr>
            <a:spLocks noGrp="1"/>
          </p:cNvSpPr>
          <p:nvPr>
            <p:ph type="sldNum" sz="quarter" idx="5"/>
          </p:nvPr>
        </p:nvSpPr>
        <p:spPr/>
        <p:txBody>
          <a:bodyPr/>
          <a:lstStyle/>
          <a:p>
            <a:fld id="{E47445FF-4733-214A-A610-5BCBADBCE2B6}" type="slidenum">
              <a:rPr lang="en-GB" smtClean="0"/>
              <a:t>9</a:t>
            </a:fld>
            <a:endParaRPr lang="en-GB"/>
          </a:p>
        </p:txBody>
      </p:sp>
    </p:spTree>
    <p:extLst>
      <p:ext uri="{BB962C8B-B14F-4D97-AF65-F5344CB8AC3E}">
        <p14:creationId xmlns:p14="http://schemas.microsoft.com/office/powerpoint/2010/main" val="122273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FF84-DE4B-E9EE-F6EF-964BEAAF56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EA15BB9-E492-DF11-CB7E-16C9E5736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6ED24AA-0EB1-2CCA-B80B-3127D05F2EC7}"/>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39123C60-BF9D-8EE9-0B30-968FDCB107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AFF397-0E65-4190-D347-B01D3CA9928E}"/>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1772202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FCD7-68D9-504D-F5F4-B00353AC4C0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AFB592D-733D-36B3-C5BB-77635C83A4A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D78D271-EAE5-89CB-64B3-F5B41B2D444C}"/>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0C0C57C4-53E3-D501-1A98-FB7B99DE28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F4A435-F4E6-4E3C-D538-13B582EC97AC}"/>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917723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4871E-A886-35F8-F14D-19C7E34507C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C80988B-EF4D-BAA1-CBA4-DB7E1BEBBD6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50834DD-DA0B-3DC8-CD5A-77107B23EC41}"/>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781D4465-5FDA-920E-0B60-80BEBF3699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45FBF-8C27-B10D-7F8A-53A9AE73CB8C}"/>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3861824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8D1F-5453-4EE8-941D-7E1A577458C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BB1E213-685D-F06A-2EE2-0A6FE804FF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17547A2-0598-9763-772E-0A6E33EFF6B8}"/>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1ACCDEEF-14F5-8816-639A-25D44EBCF5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1BDC22-5B6C-17FE-F6A5-E49CEAD3C82A}"/>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3204783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46A3-14F7-5191-1B0F-883744B8C1F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53F7EA9-D215-E6B7-2B4C-5FEDD477DC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F18257-0E4D-160F-BE6C-B0D6C8CF3AC7}"/>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511EC03A-487C-8E93-D690-3011B84A8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73FE44-4816-B647-0585-A419E575CED2}"/>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160247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D464-C6BD-8E8C-884F-D7DB0F43C75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BF087FE-9301-FC27-76C0-54CFDB0E031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BFAC37D-48F3-0D57-FBBD-BAA12BFF37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117D35A-C5DC-C49F-3FA1-84EE41BCBF6F}"/>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6" name="Footer Placeholder 5">
            <a:extLst>
              <a:ext uri="{FF2B5EF4-FFF2-40B4-BE49-F238E27FC236}">
                <a16:creationId xmlns:a16="http://schemas.microsoft.com/office/drawing/2014/main" id="{50B3984D-014F-DD68-6EF1-860B9C435C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6C51CE-C944-C0EF-972D-7D6EEA2682CC}"/>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191335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30E8-8FDA-6F7B-15D3-E40FA5EC84D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5E4B3FD-8BB6-21BD-5765-2277DAD3B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BBBD1B6-1FB5-473F-4119-B2E49AD7BCE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74A496D-EBF5-8F01-0F6B-843C2A2F91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56C897E-0F12-91CD-8185-9E986645FD0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365CF33-6BD5-899F-77E7-CE1472054B87}"/>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8" name="Footer Placeholder 7">
            <a:extLst>
              <a:ext uri="{FF2B5EF4-FFF2-40B4-BE49-F238E27FC236}">
                <a16:creationId xmlns:a16="http://schemas.microsoft.com/office/drawing/2014/main" id="{D35FEBFC-1564-0433-A4DA-BC9F3077F83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2475BB-3853-0404-6E8B-8721923C5F44}"/>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2470790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E0DB-166B-495D-3991-B939650545F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0DD2BF3-7E8F-DF9E-885E-641DBED8C411}"/>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4" name="Footer Placeholder 3">
            <a:extLst>
              <a:ext uri="{FF2B5EF4-FFF2-40B4-BE49-F238E27FC236}">
                <a16:creationId xmlns:a16="http://schemas.microsoft.com/office/drawing/2014/main" id="{E0B4F69C-80C9-6557-2E4B-D7267250643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1436DF-2FAF-C80B-7090-4ED65BB0EB51}"/>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41213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69BDD-AC67-5807-D141-0812E78A51BB}"/>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3" name="Footer Placeholder 2">
            <a:extLst>
              <a:ext uri="{FF2B5EF4-FFF2-40B4-BE49-F238E27FC236}">
                <a16:creationId xmlns:a16="http://schemas.microsoft.com/office/drawing/2014/main" id="{51547C41-1874-EB00-1206-6E630F5826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6256A44-3B1E-C4B9-3D4F-50E2E904FE77}"/>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3434737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4DB1-E6F3-09C4-B98A-8EC342CBAB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82E0AE4-927C-3950-2B05-F39942760D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6D4A4F1-08CE-3EE0-F720-10E5A0F86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0914CC-83FF-44C2-FF76-7C058FDB004F}"/>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6" name="Footer Placeholder 5">
            <a:extLst>
              <a:ext uri="{FF2B5EF4-FFF2-40B4-BE49-F238E27FC236}">
                <a16:creationId xmlns:a16="http://schemas.microsoft.com/office/drawing/2014/main" id="{EB2F07C6-0CB3-486D-13DD-7931B0F463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B109F1-7BE4-72E4-DFD0-453A11453E37}"/>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400143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3EBC-47E2-BB58-B388-4DE94C3602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1B0AB62-6401-FE4B-84BC-C153BEB7E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B11DE6-15C5-E6E1-0E4D-20198C69C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5F44FA-07E8-944A-5497-220E484D83D0}"/>
              </a:ext>
            </a:extLst>
          </p:cNvPr>
          <p:cNvSpPr>
            <a:spLocks noGrp="1"/>
          </p:cNvSpPr>
          <p:nvPr>
            <p:ph type="dt" sz="half" idx="10"/>
          </p:nvPr>
        </p:nvSpPr>
        <p:spPr/>
        <p:txBody>
          <a:bodyPr/>
          <a:lstStyle/>
          <a:p>
            <a:fld id="{894E88CD-F937-914B-A1D2-FBA01E2CEB1B}" type="datetimeFigureOut">
              <a:rPr lang="en-GB" smtClean="0"/>
              <a:t>19/03/2024</a:t>
            </a:fld>
            <a:endParaRPr lang="en-GB"/>
          </a:p>
        </p:txBody>
      </p:sp>
      <p:sp>
        <p:nvSpPr>
          <p:cNvPr id="6" name="Footer Placeholder 5">
            <a:extLst>
              <a:ext uri="{FF2B5EF4-FFF2-40B4-BE49-F238E27FC236}">
                <a16:creationId xmlns:a16="http://schemas.microsoft.com/office/drawing/2014/main" id="{46C0DD9F-04F7-4060-6ACA-48C61E9BF1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BCEE9B-1629-8161-D698-1E725F4F7A7B}"/>
              </a:ext>
            </a:extLst>
          </p:cNvPr>
          <p:cNvSpPr>
            <a:spLocks noGrp="1"/>
          </p:cNvSpPr>
          <p:nvPr>
            <p:ph type="sldNum" sz="quarter" idx="12"/>
          </p:nvPr>
        </p:nvSpPr>
        <p:spPr/>
        <p:txBody>
          <a:bodyPr/>
          <a:lstStyle/>
          <a:p>
            <a:fld id="{474C325E-F3B0-1E4C-969E-CD8CAA71EBED}" type="slidenum">
              <a:rPr lang="en-GB" smtClean="0"/>
              <a:t>‹#›</a:t>
            </a:fld>
            <a:endParaRPr lang="en-GB"/>
          </a:p>
        </p:txBody>
      </p:sp>
    </p:spTree>
    <p:extLst>
      <p:ext uri="{BB962C8B-B14F-4D97-AF65-F5344CB8AC3E}">
        <p14:creationId xmlns:p14="http://schemas.microsoft.com/office/powerpoint/2010/main" val="3615659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8FF84-7EF2-D85B-E2E0-67D6FA154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D1BDCDA-BF03-BD4A-D474-DEB578476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3939BAE-CE27-9CD5-4F88-999009F35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4E88CD-F937-914B-A1D2-FBA01E2CEB1B}" type="datetimeFigureOut">
              <a:rPr lang="en-GB" smtClean="0"/>
              <a:t>19/03/2024</a:t>
            </a:fld>
            <a:endParaRPr lang="en-GB"/>
          </a:p>
        </p:txBody>
      </p:sp>
      <p:sp>
        <p:nvSpPr>
          <p:cNvPr id="5" name="Footer Placeholder 4">
            <a:extLst>
              <a:ext uri="{FF2B5EF4-FFF2-40B4-BE49-F238E27FC236}">
                <a16:creationId xmlns:a16="http://schemas.microsoft.com/office/drawing/2014/main" id="{43DB9E89-D5A9-C3CA-5F3F-0B9804853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7F843CD-36DF-6AE3-B126-D397CCA24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4C325E-F3B0-1E4C-969E-CD8CAA71EBED}" type="slidenum">
              <a:rPr lang="en-GB" smtClean="0"/>
              <a:t>‹#›</a:t>
            </a:fld>
            <a:endParaRPr lang="en-GB"/>
          </a:p>
        </p:txBody>
      </p:sp>
    </p:spTree>
    <p:extLst>
      <p:ext uri="{BB962C8B-B14F-4D97-AF65-F5344CB8AC3E}">
        <p14:creationId xmlns:p14="http://schemas.microsoft.com/office/powerpoint/2010/main" val="1810630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85806E8-F3D8-E07F-3246-2685C6D18DCF}"/>
              </a:ext>
            </a:extLst>
          </p:cNvPr>
          <p:cNvGrpSpPr/>
          <p:nvPr/>
        </p:nvGrpSpPr>
        <p:grpSpPr>
          <a:xfrm>
            <a:off x="-2343153" y="0"/>
            <a:ext cx="7722097" cy="6858000"/>
            <a:chOff x="-1851643" y="0"/>
            <a:chExt cx="6144736"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6C552135-9AAF-5770-30C7-6F7A6B29FD37}"/>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ound Same-side Corner of Rectangle 4">
              <a:extLst>
                <a:ext uri="{FF2B5EF4-FFF2-40B4-BE49-F238E27FC236}">
                  <a16:creationId xmlns:a16="http://schemas.microsoft.com/office/drawing/2014/main" id="{BEF27EF6-355C-39F9-8114-A077A335C1DA}"/>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451D9050-CFED-F933-D788-6045B58A92FB}"/>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40" name="Group 39">
            <a:extLst>
              <a:ext uri="{FF2B5EF4-FFF2-40B4-BE49-F238E27FC236}">
                <a16:creationId xmlns:a16="http://schemas.microsoft.com/office/drawing/2014/main" id="{CAEA17B4-4419-51BE-6F6F-991FF0A37A9C}"/>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41" name="Rectangle 40">
              <a:extLst>
                <a:ext uri="{FF2B5EF4-FFF2-40B4-BE49-F238E27FC236}">
                  <a16:creationId xmlns:a16="http://schemas.microsoft.com/office/drawing/2014/main" id="{1DD530AB-B8FE-82BE-5EB4-EC3BEE9E6541}"/>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ound Same-side Corner of Rectangle 41">
              <a:extLst>
                <a:ext uri="{FF2B5EF4-FFF2-40B4-BE49-F238E27FC236}">
                  <a16:creationId xmlns:a16="http://schemas.microsoft.com/office/drawing/2014/main" id="{851E6253-E6EF-9FF2-BF9B-1609CF54D0E1}"/>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TextBox 42">
              <a:extLst>
                <a:ext uri="{FF2B5EF4-FFF2-40B4-BE49-F238E27FC236}">
                  <a16:creationId xmlns:a16="http://schemas.microsoft.com/office/drawing/2014/main" id="{DF87AA53-5172-5AD2-DC6F-71CED800EA83}"/>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20" name="Group 19">
            <a:extLst>
              <a:ext uri="{FF2B5EF4-FFF2-40B4-BE49-F238E27FC236}">
                <a16:creationId xmlns:a16="http://schemas.microsoft.com/office/drawing/2014/main" id="{1452CF0A-F684-3A43-DAB0-C317B4016DE2}"/>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D60D8022-8705-52DF-B523-6B7108119A60}"/>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F92DAF50-830E-07DF-B05A-A043CA2FC885}"/>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19FFC961-3778-789B-C4FF-2F68897E4A95}"/>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19" name="Group 18">
            <a:extLst>
              <a:ext uri="{FF2B5EF4-FFF2-40B4-BE49-F238E27FC236}">
                <a16:creationId xmlns:a16="http://schemas.microsoft.com/office/drawing/2014/main" id="{F766E3B3-3EC3-1994-9F9F-30CCA3F14FE6}"/>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4A18A326-95BA-7131-4F12-68E680223D3C}"/>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ound Same-side Corner of Rectangle 16">
              <a:extLst>
                <a:ext uri="{FF2B5EF4-FFF2-40B4-BE49-F238E27FC236}">
                  <a16:creationId xmlns:a16="http://schemas.microsoft.com/office/drawing/2014/main" id="{4219575C-5084-C44F-C42C-DFFC044A4811}"/>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9A2DAE60-208F-99C1-DD8E-0F80898DA3EE}"/>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7" name="Group 26">
            <a:extLst>
              <a:ext uri="{FF2B5EF4-FFF2-40B4-BE49-F238E27FC236}">
                <a16:creationId xmlns:a16="http://schemas.microsoft.com/office/drawing/2014/main" id="{A572D41D-BA4E-EB38-5351-1602BB3E1417}"/>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C4D2767A-6E29-6CF6-FF91-BC45B11E0940}"/>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 Same-side Corner of Rectangle 24">
              <a:extLst>
                <a:ext uri="{FF2B5EF4-FFF2-40B4-BE49-F238E27FC236}">
                  <a16:creationId xmlns:a16="http://schemas.microsoft.com/office/drawing/2014/main" id="{688F9638-EE5D-3833-9137-335E7748943B}"/>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9C72D146-16D9-124A-7B07-DF4C64D09C40}"/>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2" name="Group 31">
            <a:extLst>
              <a:ext uri="{FF2B5EF4-FFF2-40B4-BE49-F238E27FC236}">
                <a16:creationId xmlns:a16="http://schemas.microsoft.com/office/drawing/2014/main" id="{7A4F1201-9504-8AF8-1E16-85E15BCFB33D}"/>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29" name="Rectangle 28">
              <a:extLst>
                <a:ext uri="{FF2B5EF4-FFF2-40B4-BE49-F238E27FC236}">
                  <a16:creationId xmlns:a16="http://schemas.microsoft.com/office/drawing/2014/main" id="{8765EDDF-D814-01AE-44E5-7117EBE16516}"/>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 Same-side Corner of Rectangle 29">
              <a:extLst>
                <a:ext uri="{FF2B5EF4-FFF2-40B4-BE49-F238E27FC236}">
                  <a16:creationId xmlns:a16="http://schemas.microsoft.com/office/drawing/2014/main" id="{C5E74E40-A44D-95F4-A71A-FA0713D51770}"/>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a:extLst>
                <a:ext uri="{FF2B5EF4-FFF2-40B4-BE49-F238E27FC236}">
                  <a16:creationId xmlns:a16="http://schemas.microsoft.com/office/drawing/2014/main" id="{78BDC05D-D250-0D5D-0D7C-CC63BC986393}"/>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4" name="TextBox 33">
            <a:extLst>
              <a:ext uri="{FF2B5EF4-FFF2-40B4-BE49-F238E27FC236}">
                <a16:creationId xmlns:a16="http://schemas.microsoft.com/office/drawing/2014/main" id="{1D0AD39F-1E69-52D5-B55F-BB6A560B69FB}"/>
              </a:ext>
            </a:extLst>
          </p:cNvPr>
          <p:cNvSpPr txBox="1"/>
          <p:nvPr/>
        </p:nvSpPr>
        <p:spPr>
          <a:xfrm>
            <a:off x="5622687" y="1794777"/>
            <a:ext cx="4972050" cy="2308324"/>
          </a:xfrm>
          <a:prstGeom prst="rect">
            <a:avLst/>
          </a:prstGeom>
          <a:noFill/>
        </p:spPr>
        <p:txBody>
          <a:bodyPr wrap="square" rtlCol="0">
            <a:spAutoFit/>
          </a:bodyPr>
          <a:lstStyle/>
          <a:p>
            <a:r>
              <a:rPr lang="en-GB" sz="7200" dirty="0">
                <a:solidFill>
                  <a:srgbClr val="FFFFFF"/>
                </a:solidFill>
                <a:latin typeface="Bauhaus 93" pitchFamily="82" charset="77"/>
              </a:rPr>
              <a:t>Accessible solutions</a:t>
            </a:r>
            <a:endParaRPr lang="en-GB" sz="7200" dirty="0">
              <a:latin typeface="Bauhaus 93" pitchFamily="82" charset="77"/>
            </a:endParaRPr>
          </a:p>
        </p:txBody>
      </p:sp>
      <p:sp>
        <p:nvSpPr>
          <p:cNvPr id="36" name="Subtitle 2">
            <a:extLst>
              <a:ext uri="{FF2B5EF4-FFF2-40B4-BE49-F238E27FC236}">
                <a16:creationId xmlns:a16="http://schemas.microsoft.com/office/drawing/2014/main" id="{436FA91C-AFB1-31C3-F1F5-AF02776D6A84}"/>
              </a:ext>
            </a:extLst>
          </p:cNvPr>
          <p:cNvSpPr txBox="1">
            <a:spLocks/>
          </p:cNvSpPr>
          <p:nvPr/>
        </p:nvSpPr>
        <p:spPr>
          <a:xfrm>
            <a:off x="5622687" y="4103101"/>
            <a:ext cx="3778740" cy="122100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dirty="0">
                <a:solidFill>
                  <a:srgbClr val="FFFFFF"/>
                </a:solidFill>
                <a:latin typeface="Britannic Bold" panose="020B0903060703020204" pitchFamily="34" charset="77"/>
              </a:rPr>
              <a:t>A Low-Cost Assistive Web App for Deaf and Hard-of-Hearing Users</a:t>
            </a:r>
          </a:p>
        </p:txBody>
      </p:sp>
      <p:sp>
        <p:nvSpPr>
          <p:cNvPr id="37" name="Subtitle 2">
            <a:extLst>
              <a:ext uri="{FF2B5EF4-FFF2-40B4-BE49-F238E27FC236}">
                <a16:creationId xmlns:a16="http://schemas.microsoft.com/office/drawing/2014/main" id="{A13BF60A-D010-8A3E-7758-ACF50AED7C60}"/>
              </a:ext>
            </a:extLst>
          </p:cNvPr>
          <p:cNvSpPr>
            <a:spLocks noGrp="1"/>
          </p:cNvSpPr>
          <p:nvPr>
            <p:ph type="subTitle" idx="1"/>
          </p:nvPr>
        </p:nvSpPr>
        <p:spPr>
          <a:xfrm>
            <a:off x="9236841" y="4218321"/>
            <a:ext cx="2715791" cy="990564"/>
          </a:xfrm>
        </p:spPr>
        <p:txBody>
          <a:bodyPr anchor="ctr">
            <a:normAutofit fontScale="92500" lnSpcReduction="10000"/>
          </a:bodyPr>
          <a:lstStyle/>
          <a:p>
            <a:pPr algn="l"/>
            <a:r>
              <a:rPr lang="en-GB" sz="2000" dirty="0">
                <a:solidFill>
                  <a:srgbClr val="FFFFFF"/>
                </a:solidFill>
                <a:latin typeface="Britannic Bold" panose="020B0903060703020204" pitchFamily="34" charset="77"/>
              </a:rPr>
              <a:t>Amy Eden – 2514468e</a:t>
            </a:r>
          </a:p>
          <a:p>
            <a:pPr algn="l"/>
            <a:r>
              <a:rPr lang="en-GB" sz="2000" dirty="0">
                <a:solidFill>
                  <a:srgbClr val="FFFFFF"/>
                </a:solidFill>
                <a:latin typeface="Britannic Bold" panose="020B0903060703020204" pitchFamily="34" charset="77"/>
              </a:rPr>
              <a:t>Supervised by Derek Somerville</a:t>
            </a:r>
          </a:p>
        </p:txBody>
      </p:sp>
    </p:spTree>
    <p:extLst>
      <p:ext uri="{BB962C8B-B14F-4D97-AF65-F5344CB8AC3E}">
        <p14:creationId xmlns:p14="http://schemas.microsoft.com/office/powerpoint/2010/main" val="39250580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13429" y="2238046"/>
            <a:ext cx="3253903" cy="461665"/>
          </a:xfrm>
          <a:prstGeom prst="rect">
            <a:avLst/>
          </a:prstGeom>
          <a:noFill/>
        </p:spPr>
        <p:txBody>
          <a:bodyPr wrap="square" rtlCol="0">
            <a:spAutoFit/>
          </a:bodyPr>
          <a:lstStyle/>
          <a:p>
            <a:r>
              <a:rPr lang="en-GB" sz="2400" dirty="0">
                <a:solidFill>
                  <a:schemeClr val="bg1"/>
                </a:solidFill>
                <a:latin typeface="Britannic Bold" panose="020B0903060703020204" pitchFamily="34" charset="77"/>
              </a:rPr>
              <a:t>Speech Synthesis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097358"/>
            <a:ext cx="5349871" cy="923330"/>
          </a:xfrm>
          <a:prstGeom prst="rect">
            <a:avLst/>
          </a:prstGeom>
          <a:noFill/>
        </p:spPr>
        <p:txBody>
          <a:bodyPr wrap="square" rtlCol="0">
            <a:spAutoFit/>
          </a:bodyPr>
          <a:lstStyle/>
          <a:p>
            <a:r>
              <a:rPr lang="en-GB" sz="5400" dirty="0">
                <a:solidFill>
                  <a:srgbClr val="FFFFFF"/>
                </a:solidFill>
                <a:latin typeface="Bauhaus 93" pitchFamily="82" charset="77"/>
              </a:rPr>
              <a:t>Web Speech API </a:t>
            </a:r>
            <a:endParaRPr lang="en-GB" sz="5400" dirty="0">
              <a:latin typeface="Bauhaus 93" pitchFamily="82" charset="77"/>
            </a:endParaRPr>
          </a:p>
        </p:txBody>
      </p:sp>
      <p:pic>
        <p:nvPicPr>
          <p:cNvPr id="3074" name="Picture 2" descr="Web Speech API - Creating a web interface with 0 clicks · Intersec TechTalk">
            <a:extLst>
              <a:ext uri="{FF2B5EF4-FFF2-40B4-BE49-F238E27FC236}">
                <a16:creationId xmlns:a16="http://schemas.microsoft.com/office/drawing/2014/main" id="{75D1C338-28F7-70EC-9AFB-E571635A6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497" y="2917069"/>
            <a:ext cx="6132102" cy="343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5863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1015663"/>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6395484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1631216"/>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33938361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57" name="TextBox 56">
            <a:extLst>
              <a:ext uri="{FF2B5EF4-FFF2-40B4-BE49-F238E27FC236}">
                <a16:creationId xmlns:a16="http://schemas.microsoft.com/office/drawing/2014/main" id="{256BA6B4-9499-F7B4-C3D4-F3516803C4B4}"/>
              </a:ext>
            </a:extLst>
          </p:cNvPr>
          <p:cNvSpPr txBox="1"/>
          <p:nvPr/>
        </p:nvSpPr>
        <p:spPr>
          <a:xfrm>
            <a:off x="4255276" y="1490684"/>
            <a:ext cx="5349871" cy="923330"/>
          </a:xfrm>
          <a:prstGeom prst="rect">
            <a:avLst/>
          </a:prstGeom>
          <a:noFill/>
        </p:spPr>
        <p:txBody>
          <a:bodyPr wrap="square" rtlCol="0">
            <a:spAutoFit/>
          </a:bodyPr>
          <a:lstStyle/>
          <a:p>
            <a:r>
              <a:rPr lang="en-GB" sz="5400" dirty="0">
                <a:solidFill>
                  <a:srgbClr val="FFFFFF"/>
                </a:solidFill>
                <a:latin typeface="Bauhaus 93" pitchFamily="82" charset="77"/>
              </a:rPr>
              <a:t>Web Audio API </a:t>
            </a:r>
            <a:endParaRPr lang="en-GB" sz="5400" dirty="0">
              <a:latin typeface="Bauhaus 93" pitchFamily="82" charset="77"/>
            </a:endParaRPr>
          </a:p>
        </p:txBody>
      </p:sp>
      <p:pic>
        <p:nvPicPr>
          <p:cNvPr id="5122" name="Picture 2" descr="Using the Web Audio API - Web APIs | MDN">
            <a:extLst>
              <a:ext uri="{FF2B5EF4-FFF2-40B4-BE49-F238E27FC236}">
                <a16:creationId xmlns:a16="http://schemas.microsoft.com/office/drawing/2014/main" id="{977D1ADA-55E4-E9E1-F5F2-F2E6F75C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967" y="3115826"/>
            <a:ext cx="6845958" cy="212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3268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1631216"/>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32077682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2246769"/>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Clerk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8262778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57" name="TextBox 56">
            <a:extLst>
              <a:ext uri="{FF2B5EF4-FFF2-40B4-BE49-F238E27FC236}">
                <a16:creationId xmlns:a16="http://schemas.microsoft.com/office/drawing/2014/main" id="{256BA6B4-9499-F7B4-C3D4-F3516803C4B4}"/>
              </a:ext>
            </a:extLst>
          </p:cNvPr>
          <p:cNvSpPr txBox="1"/>
          <p:nvPr/>
        </p:nvSpPr>
        <p:spPr>
          <a:xfrm>
            <a:off x="4225022" y="1135765"/>
            <a:ext cx="5349871" cy="923330"/>
          </a:xfrm>
          <a:prstGeom prst="rect">
            <a:avLst/>
          </a:prstGeom>
          <a:noFill/>
        </p:spPr>
        <p:txBody>
          <a:bodyPr wrap="square" rtlCol="0">
            <a:spAutoFit/>
          </a:bodyPr>
          <a:lstStyle/>
          <a:p>
            <a:r>
              <a:rPr lang="en-GB" sz="5400" dirty="0">
                <a:solidFill>
                  <a:srgbClr val="FFFFFF"/>
                </a:solidFill>
                <a:latin typeface="Bauhaus 93" pitchFamily="82" charset="77"/>
              </a:rPr>
              <a:t>Clerk</a:t>
            </a:r>
            <a:endParaRPr lang="en-GB" sz="5400" dirty="0">
              <a:latin typeface="Bauhaus 93" pitchFamily="82" charset="77"/>
            </a:endParaRPr>
          </a:p>
        </p:txBody>
      </p:sp>
      <p:pic>
        <p:nvPicPr>
          <p:cNvPr id="7170" name="Picture 2" descr="How We Roll – Chapter 9: Infrastructure">
            <a:extLst>
              <a:ext uri="{FF2B5EF4-FFF2-40B4-BE49-F238E27FC236}">
                <a16:creationId xmlns:a16="http://schemas.microsoft.com/office/drawing/2014/main" id="{FA4C4D44-F5D2-3C18-705D-5707683A5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378" y="2229054"/>
            <a:ext cx="6322550" cy="3319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20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2246769"/>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Clerk</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35875182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2862322"/>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Audio API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Clerk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GitHub Pages</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20370184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extBox 1">
            <a:extLst>
              <a:ext uri="{FF2B5EF4-FFF2-40B4-BE49-F238E27FC236}">
                <a16:creationId xmlns:a16="http://schemas.microsoft.com/office/drawing/2014/main" id="{16C41C11-386F-49A0-7D2E-31CA7A5CB274}"/>
              </a:ext>
            </a:extLst>
          </p:cNvPr>
          <p:cNvSpPr txBox="1"/>
          <p:nvPr/>
        </p:nvSpPr>
        <p:spPr>
          <a:xfrm>
            <a:off x="3609975" y="2539156"/>
            <a:ext cx="4972050" cy="923330"/>
          </a:xfrm>
          <a:prstGeom prst="rect">
            <a:avLst/>
          </a:prstGeom>
          <a:noFill/>
        </p:spPr>
        <p:txBody>
          <a:bodyPr wrap="square" rtlCol="0">
            <a:spAutoFit/>
          </a:bodyPr>
          <a:lstStyle/>
          <a:p>
            <a:r>
              <a:rPr lang="en-GB" sz="5400" dirty="0">
                <a:solidFill>
                  <a:srgbClr val="FFFFFF"/>
                </a:solidFill>
                <a:latin typeface="Bauhaus 93" pitchFamily="82" charset="77"/>
              </a:rPr>
              <a:t>Live Demo </a:t>
            </a:r>
            <a:endParaRPr lang="en-GB" sz="5400" dirty="0">
              <a:latin typeface="Bauhaus 93" pitchFamily="82" charset="77"/>
            </a:endParaRPr>
          </a:p>
        </p:txBody>
      </p:sp>
    </p:spTree>
    <p:extLst>
      <p:ext uri="{BB962C8B-B14F-4D97-AF65-F5344CB8AC3E}">
        <p14:creationId xmlns:p14="http://schemas.microsoft.com/office/powerpoint/2010/main" val="3704342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2BE119CE-3BC5-C0D6-4ECF-7B5EDBF598CC}"/>
              </a:ext>
            </a:extLst>
          </p:cNvPr>
          <p:cNvGrpSpPr/>
          <p:nvPr/>
        </p:nvGrpSpPr>
        <p:grpSpPr>
          <a:xfrm>
            <a:off x="4081104" y="0"/>
            <a:ext cx="7722097" cy="6858000"/>
            <a:chOff x="-1851643" y="0"/>
            <a:chExt cx="6144736" cy="6858000"/>
          </a:xfrm>
          <a:effectLst>
            <a:outerShdw blurRad="254000" dist="88900" algn="l" rotWithShape="0">
              <a:prstClr val="black">
                <a:alpha val="51000"/>
              </a:prstClr>
            </a:outerShdw>
          </a:effectLst>
        </p:grpSpPr>
        <p:sp>
          <p:nvSpPr>
            <p:cNvPr id="91" name="Rectangle 90">
              <a:extLst>
                <a:ext uri="{FF2B5EF4-FFF2-40B4-BE49-F238E27FC236}">
                  <a16:creationId xmlns:a16="http://schemas.microsoft.com/office/drawing/2014/main" id="{13AB8CAD-7468-E163-4760-45C7685795A5}"/>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ound Same-side Corner of Rectangle 91">
              <a:extLst>
                <a:ext uri="{FF2B5EF4-FFF2-40B4-BE49-F238E27FC236}">
                  <a16:creationId xmlns:a16="http://schemas.microsoft.com/office/drawing/2014/main" id="{54BAB0EA-2BAC-DBB3-C69B-19D3799E4365}"/>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Box 92">
              <a:extLst>
                <a:ext uri="{FF2B5EF4-FFF2-40B4-BE49-F238E27FC236}">
                  <a16:creationId xmlns:a16="http://schemas.microsoft.com/office/drawing/2014/main" id="{634B7A44-2720-C3DB-D4C0-71E6B5D745FD}"/>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86" name="Group 85">
            <a:extLst>
              <a:ext uri="{FF2B5EF4-FFF2-40B4-BE49-F238E27FC236}">
                <a16:creationId xmlns:a16="http://schemas.microsoft.com/office/drawing/2014/main" id="{9BC06749-6C86-DDF3-DF34-41828A8A86AE}"/>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87" name="Rectangle 86">
              <a:extLst>
                <a:ext uri="{FF2B5EF4-FFF2-40B4-BE49-F238E27FC236}">
                  <a16:creationId xmlns:a16="http://schemas.microsoft.com/office/drawing/2014/main" id="{61CD014B-DFA3-AFE3-D658-7C9900BA2744}"/>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8" name="Round Same-side Corner of Rectangle 87">
              <a:extLst>
                <a:ext uri="{FF2B5EF4-FFF2-40B4-BE49-F238E27FC236}">
                  <a16:creationId xmlns:a16="http://schemas.microsoft.com/office/drawing/2014/main" id="{CAE85F85-9481-40D9-B981-27D1B3DFC4EE}"/>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TextBox 88">
              <a:extLst>
                <a:ext uri="{FF2B5EF4-FFF2-40B4-BE49-F238E27FC236}">
                  <a16:creationId xmlns:a16="http://schemas.microsoft.com/office/drawing/2014/main" id="{28AC22A4-1C68-93F1-2BB0-E42FB41402C5}"/>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94" name="Group 93">
            <a:extLst>
              <a:ext uri="{FF2B5EF4-FFF2-40B4-BE49-F238E27FC236}">
                <a16:creationId xmlns:a16="http://schemas.microsoft.com/office/drawing/2014/main" id="{B01A91F9-C7CB-FF1A-106B-F33B0BB94CB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95" name="Rectangle 94">
              <a:extLst>
                <a:ext uri="{FF2B5EF4-FFF2-40B4-BE49-F238E27FC236}">
                  <a16:creationId xmlns:a16="http://schemas.microsoft.com/office/drawing/2014/main" id="{16F888D8-40C9-BCFC-55A1-4E71AA99337B}"/>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Round Same-side Corner of Rectangle 95">
              <a:extLst>
                <a:ext uri="{FF2B5EF4-FFF2-40B4-BE49-F238E27FC236}">
                  <a16:creationId xmlns:a16="http://schemas.microsoft.com/office/drawing/2014/main" id="{B28D9094-20BC-9C15-4F94-3A231355BEDD}"/>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Box 96">
              <a:extLst>
                <a:ext uri="{FF2B5EF4-FFF2-40B4-BE49-F238E27FC236}">
                  <a16:creationId xmlns:a16="http://schemas.microsoft.com/office/drawing/2014/main" id="{E5E05AA1-1709-0891-418F-798F4BADAA96}"/>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98" name="Group 97">
            <a:extLst>
              <a:ext uri="{FF2B5EF4-FFF2-40B4-BE49-F238E27FC236}">
                <a16:creationId xmlns:a16="http://schemas.microsoft.com/office/drawing/2014/main" id="{58A2E071-BB9E-B6C0-E221-89A1CE979A55}"/>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99" name="Rectangle 98">
              <a:extLst>
                <a:ext uri="{FF2B5EF4-FFF2-40B4-BE49-F238E27FC236}">
                  <a16:creationId xmlns:a16="http://schemas.microsoft.com/office/drawing/2014/main" id="{DAADE3B0-B2A2-937C-F4CC-A0130D4C54E9}"/>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ound Same-side Corner of Rectangle 99">
              <a:extLst>
                <a:ext uri="{FF2B5EF4-FFF2-40B4-BE49-F238E27FC236}">
                  <a16:creationId xmlns:a16="http://schemas.microsoft.com/office/drawing/2014/main" id="{2183C86F-BB35-1365-866C-678A9693E960}"/>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TextBox 100">
              <a:extLst>
                <a:ext uri="{FF2B5EF4-FFF2-40B4-BE49-F238E27FC236}">
                  <a16:creationId xmlns:a16="http://schemas.microsoft.com/office/drawing/2014/main" id="{7EEA5359-F509-FE2B-5B96-12D3DA11951F}"/>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102" name="Group 101">
            <a:extLst>
              <a:ext uri="{FF2B5EF4-FFF2-40B4-BE49-F238E27FC236}">
                <a16:creationId xmlns:a16="http://schemas.microsoft.com/office/drawing/2014/main" id="{6D0BCF00-10E3-C999-CE6E-19B8CC8FA76E}"/>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103" name="Rectangle 102">
              <a:extLst>
                <a:ext uri="{FF2B5EF4-FFF2-40B4-BE49-F238E27FC236}">
                  <a16:creationId xmlns:a16="http://schemas.microsoft.com/office/drawing/2014/main" id="{F27700A5-7A82-670B-CEBB-597058401ADF}"/>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ound Same-side Corner of Rectangle 103">
              <a:extLst>
                <a:ext uri="{FF2B5EF4-FFF2-40B4-BE49-F238E27FC236}">
                  <a16:creationId xmlns:a16="http://schemas.microsoft.com/office/drawing/2014/main" id="{515BFCD4-BEF1-D723-ACCD-E32A63E36E96}"/>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TextBox 104">
              <a:extLst>
                <a:ext uri="{FF2B5EF4-FFF2-40B4-BE49-F238E27FC236}">
                  <a16:creationId xmlns:a16="http://schemas.microsoft.com/office/drawing/2014/main" id="{788A66FE-A6BC-EDFA-CCE9-4D31960D5F64}"/>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sp>
        <p:nvSpPr>
          <p:cNvPr id="13" name="TextBox 12">
            <a:extLst>
              <a:ext uri="{FF2B5EF4-FFF2-40B4-BE49-F238E27FC236}">
                <a16:creationId xmlns:a16="http://schemas.microsoft.com/office/drawing/2014/main" id="{57B7529A-9A9C-5F9B-93FE-F09C6E77064C}"/>
              </a:ext>
            </a:extLst>
          </p:cNvPr>
          <p:cNvSpPr txBox="1"/>
          <p:nvPr/>
        </p:nvSpPr>
        <p:spPr>
          <a:xfrm>
            <a:off x="4758196" y="2474594"/>
            <a:ext cx="6507164" cy="3139321"/>
          </a:xfrm>
          <a:prstGeom prst="rect">
            <a:avLst/>
          </a:prstGeom>
          <a:noFill/>
        </p:spPr>
        <p:txBody>
          <a:bodyPr wrap="square" rtlCol="0">
            <a:spAutoFit/>
          </a:bodyPr>
          <a:lstStyle/>
          <a:p>
            <a:pPr>
              <a:buClr>
                <a:srgbClr val="7FC9D9"/>
              </a:buClr>
            </a:pPr>
            <a:r>
              <a:rPr lang="en-GB" sz="1800" dirty="0">
                <a:solidFill>
                  <a:schemeClr val="bg1"/>
                </a:solidFill>
                <a:latin typeface="Britannic Bold" panose="020B0903060703020204" pitchFamily="34" charset="77"/>
              </a:rPr>
              <a:t>Over 5% of the global population, need rehabilitation for their hearing loss.</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Approx. 80% of individuals with hearing loss reside in countries classified as low- and middle-income.</a:t>
            </a:r>
            <a:br>
              <a:rPr lang="en-GB" sz="1800" dirty="0">
                <a:solidFill>
                  <a:schemeClr val="bg1"/>
                </a:solidFill>
                <a:latin typeface="Britannic Bold" panose="020B0903060703020204" pitchFamily="34" charset="77"/>
              </a:rPr>
            </a:br>
            <a:endParaRPr lang="en-GB" sz="1800"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The cost-of-living crisis in the UK affects those who cannot afford essential assistive technology.</a:t>
            </a:r>
            <a:br>
              <a:rPr lang="en-GB" sz="1800" dirty="0">
                <a:solidFill>
                  <a:schemeClr val="bg1"/>
                </a:solidFill>
                <a:latin typeface="Britannic Bold" panose="020B0903060703020204" pitchFamily="34" charset="77"/>
              </a:rPr>
            </a:br>
            <a:endParaRPr lang="en-GB" sz="1800"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Abandoning assistive technology has links to dementia and mortality as well as mental stress.</a:t>
            </a:r>
          </a:p>
        </p:txBody>
      </p:sp>
      <p:sp>
        <p:nvSpPr>
          <p:cNvPr id="56" name="TextBox 55">
            <a:extLst>
              <a:ext uri="{FF2B5EF4-FFF2-40B4-BE49-F238E27FC236}">
                <a16:creationId xmlns:a16="http://schemas.microsoft.com/office/drawing/2014/main" id="{2E2784EA-BF73-C41C-90AF-B86CC957B5A5}"/>
              </a:ext>
            </a:extLst>
          </p:cNvPr>
          <p:cNvSpPr txBox="1"/>
          <p:nvPr/>
        </p:nvSpPr>
        <p:spPr>
          <a:xfrm>
            <a:off x="475819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Motivation</a:t>
            </a:r>
            <a:endParaRPr lang="en-GB" sz="5400" dirty="0">
              <a:latin typeface="Bauhaus 93" pitchFamily="82" charset="77"/>
            </a:endParaRPr>
          </a:p>
        </p:txBody>
      </p:sp>
      <p:grpSp>
        <p:nvGrpSpPr>
          <p:cNvPr id="106" name="Group 105">
            <a:extLst>
              <a:ext uri="{FF2B5EF4-FFF2-40B4-BE49-F238E27FC236}">
                <a16:creationId xmlns:a16="http://schemas.microsoft.com/office/drawing/2014/main" id="{092F1C48-E090-B1C2-AB2B-3FE9E81E0F7A}"/>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107" name="Rectangle 106">
              <a:extLst>
                <a:ext uri="{FF2B5EF4-FFF2-40B4-BE49-F238E27FC236}">
                  <a16:creationId xmlns:a16="http://schemas.microsoft.com/office/drawing/2014/main" id="{53E19BAD-968F-4A6C-D122-9F3FFB2097DA}"/>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 Same-side Corner of Rectangle 107">
              <a:extLst>
                <a:ext uri="{FF2B5EF4-FFF2-40B4-BE49-F238E27FC236}">
                  <a16:creationId xmlns:a16="http://schemas.microsoft.com/office/drawing/2014/main" id="{A2851606-6BB6-B472-34F2-D3B90FBAD1F8}"/>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TextBox 108">
              <a:extLst>
                <a:ext uri="{FF2B5EF4-FFF2-40B4-BE49-F238E27FC236}">
                  <a16:creationId xmlns:a16="http://schemas.microsoft.com/office/drawing/2014/main" id="{9D8BC31E-173A-5365-0B35-5E9310588EA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Tree>
    <p:extLst>
      <p:ext uri="{BB962C8B-B14F-4D97-AF65-F5344CB8AC3E}">
        <p14:creationId xmlns:p14="http://schemas.microsoft.com/office/powerpoint/2010/main" val="620345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2" name="Picture 1">
            <a:extLst>
              <a:ext uri="{FF2B5EF4-FFF2-40B4-BE49-F238E27FC236}">
                <a16:creationId xmlns:a16="http://schemas.microsoft.com/office/drawing/2014/main" id="{D27F498A-C40C-FE71-98A8-BFF4BB138FED}"/>
              </a:ext>
            </a:extLst>
          </p:cNvPr>
          <p:cNvPicPr>
            <a:picLocks noChangeAspect="1"/>
          </p:cNvPicPr>
          <p:nvPr/>
        </p:nvPicPr>
        <p:blipFill>
          <a:blip r:embed="rId3"/>
          <a:stretch>
            <a:fillRect/>
          </a:stretch>
        </p:blipFill>
        <p:spPr>
          <a:xfrm>
            <a:off x="2312881" y="578512"/>
            <a:ext cx="2592555" cy="2699686"/>
          </a:xfrm>
          <a:prstGeom prst="rect">
            <a:avLst/>
          </a:prstGeom>
        </p:spPr>
      </p:pic>
      <p:pic>
        <p:nvPicPr>
          <p:cNvPr id="6" name="Picture 5">
            <a:extLst>
              <a:ext uri="{FF2B5EF4-FFF2-40B4-BE49-F238E27FC236}">
                <a16:creationId xmlns:a16="http://schemas.microsoft.com/office/drawing/2014/main" id="{F1B47CAB-DB02-C493-AA59-D4CFEBAED9F9}"/>
              </a:ext>
            </a:extLst>
          </p:cNvPr>
          <p:cNvPicPr>
            <a:picLocks noChangeAspect="1"/>
          </p:cNvPicPr>
          <p:nvPr/>
        </p:nvPicPr>
        <p:blipFill>
          <a:blip r:embed="rId4"/>
          <a:stretch>
            <a:fillRect/>
          </a:stretch>
        </p:blipFill>
        <p:spPr>
          <a:xfrm>
            <a:off x="5706967" y="578512"/>
            <a:ext cx="2592556" cy="2699686"/>
          </a:xfrm>
          <a:prstGeom prst="rect">
            <a:avLst/>
          </a:prstGeom>
        </p:spPr>
      </p:pic>
      <p:pic>
        <p:nvPicPr>
          <p:cNvPr id="7" name="Picture 6">
            <a:extLst>
              <a:ext uri="{FF2B5EF4-FFF2-40B4-BE49-F238E27FC236}">
                <a16:creationId xmlns:a16="http://schemas.microsoft.com/office/drawing/2014/main" id="{7EA06868-27EA-9D5B-BB80-262747666ED6}"/>
              </a:ext>
            </a:extLst>
          </p:cNvPr>
          <p:cNvPicPr>
            <a:picLocks noChangeAspect="1"/>
          </p:cNvPicPr>
          <p:nvPr/>
        </p:nvPicPr>
        <p:blipFill>
          <a:blip r:embed="rId5"/>
          <a:stretch>
            <a:fillRect/>
          </a:stretch>
        </p:blipFill>
        <p:spPr>
          <a:xfrm>
            <a:off x="3615123" y="3579803"/>
            <a:ext cx="3214451" cy="2882711"/>
          </a:xfrm>
          <a:prstGeom prst="rect">
            <a:avLst/>
          </a:prstGeom>
        </p:spPr>
      </p:pic>
    </p:spTree>
    <p:extLst>
      <p:ext uri="{BB962C8B-B14F-4D97-AF65-F5344CB8AC3E}">
        <p14:creationId xmlns:p14="http://schemas.microsoft.com/office/powerpoint/2010/main" val="2017363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2" name="Picture 1">
            <a:extLst>
              <a:ext uri="{FF2B5EF4-FFF2-40B4-BE49-F238E27FC236}">
                <a16:creationId xmlns:a16="http://schemas.microsoft.com/office/drawing/2014/main" id="{03161617-8DA1-265E-359F-D6D883FF8B2E}"/>
              </a:ext>
            </a:extLst>
          </p:cNvPr>
          <p:cNvPicPr>
            <a:picLocks noChangeAspect="1"/>
          </p:cNvPicPr>
          <p:nvPr/>
        </p:nvPicPr>
        <p:blipFill>
          <a:blip r:embed="rId3"/>
          <a:stretch>
            <a:fillRect/>
          </a:stretch>
        </p:blipFill>
        <p:spPr>
          <a:xfrm>
            <a:off x="2279673" y="428142"/>
            <a:ext cx="2802658" cy="2930580"/>
          </a:xfrm>
          <a:prstGeom prst="rect">
            <a:avLst/>
          </a:prstGeom>
        </p:spPr>
      </p:pic>
      <p:pic>
        <p:nvPicPr>
          <p:cNvPr id="6" name="Picture 5">
            <a:extLst>
              <a:ext uri="{FF2B5EF4-FFF2-40B4-BE49-F238E27FC236}">
                <a16:creationId xmlns:a16="http://schemas.microsoft.com/office/drawing/2014/main" id="{32FF19AE-B73F-A7D9-0AA9-1699F9690412}"/>
              </a:ext>
            </a:extLst>
          </p:cNvPr>
          <p:cNvPicPr>
            <a:picLocks noChangeAspect="1"/>
          </p:cNvPicPr>
          <p:nvPr/>
        </p:nvPicPr>
        <p:blipFill>
          <a:blip r:embed="rId4"/>
          <a:stretch>
            <a:fillRect/>
          </a:stretch>
        </p:blipFill>
        <p:spPr>
          <a:xfrm>
            <a:off x="5678143" y="428142"/>
            <a:ext cx="2851235" cy="2981374"/>
          </a:xfrm>
          <a:prstGeom prst="rect">
            <a:avLst/>
          </a:prstGeom>
        </p:spPr>
      </p:pic>
      <p:pic>
        <p:nvPicPr>
          <p:cNvPr id="7" name="Picture 6">
            <a:extLst>
              <a:ext uri="{FF2B5EF4-FFF2-40B4-BE49-F238E27FC236}">
                <a16:creationId xmlns:a16="http://schemas.microsoft.com/office/drawing/2014/main" id="{6ACE56BD-0E4C-5CC6-052E-29D0DEAC6606}"/>
              </a:ext>
            </a:extLst>
          </p:cNvPr>
          <p:cNvPicPr>
            <a:picLocks noChangeAspect="1"/>
          </p:cNvPicPr>
          <p:nvPr/>
        </p:nvPicPr>
        <p:blipFill>
          <a:blip r:embed="rId5"/>
          <a:stretch>
            <a:fillRect/>
          </a:stretch>
        </p:blipFill>
        <p:spPr>
          <a:xfrm>
            <a:off x="3986979" y="3550073"/>
            <a:ext cx="2851235" cy="2981374"/>
          </a:xfrm>
          <a:prstGeom prst="rect">
            <a:avLst/>
          </a:prstGeom>
        </p:spPr>
      </p:pic>
    </p:spTree>
    <p:extLst>
      <p:ext uri="{BB962C8B-B14F-4D97-AF65-F5344CB8AC3E}">
        <p14:creationId xmlns:p14="http://schemas.microsoft.com/office/powerpoint/2010/main" val="325365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4" name="Picture 3">
            <a:extLst>
              <a:ext uri="{FF2B5EF4-FFF2-40B4-BE49-F238E27FC236}">
                <a16:creationId xmlns:a16="http://schemas.microsoft.com/office/drawing/2014/main" id="{20EBB221-625A-C38A-1BB3-F551F8D3FD52}"/>
              </a:ext>
            </a:extLst>
          </p:cNvPr>
          <p:cNvPicPr>
            <a:picLocks noChangeAspect="1"/>
          </p:cNvPicPr>
          <p:nvPr/>
        </p:nvPicPr>
        <p:blipFill>
          <a:blip r:embed="rId3"/>
          <a:stretch>
            <a:fillRect/>
          </a:stretch>
        </p:blipFill>
        <p:spPr>
          <a:xfrm>
            <a:off x="2284954" y="205692"/>
            <a:ext cx="3248580" cy="3396855"/>
          </a:xfrm>
          <a:prstGeom prst="rect">
            <a:avLst/>
          </a:prstGeom>
        </p:spPr>
      </p:pic>
      <p:pic>
        <p:nvPicPr>
          <p:cNvPr id="5" name="Picture 4">
            <a:extLst>
              <a:ext uri="{FF2B5EF4-FFF2-40B4-BE49-F238E27FC236}">
                <a16:creationId xmlns:a16="http://schemas.microsoft.com/office/drawing/2014/main" id="{478B5C87-9C98-C6A6-B9EB-4D6385DB94A1}"/>
              </a:ext>
            </a:extLst>
          </p:cNvPr>
          <p:cNvPicPr>
            <a:picLocks noChangeAspect="1"/>
          </p:cNvPicPr>
          <p:nvPr/>
        </p:nvPicPr>
        <p:blipFill>
          <a:blip r:embed="rId4"/>
          <a:stretch>
            <a:fillRect/>
          </a:stretch>
        </p:blipFill>
        <p:spPr>
          <a:xfrm>
            <a:off x="5256138" y="3177504"/>
            <a:ext cx="3248580" cy="3396855"/>
          </a:xfrm>
          <a:prstGeom prst="rect">
            <a:avLst/>
          </a:prstGeom>
        </p:spPr>
      </p:pic>
    </p:spTree>
    <p:extLst>
      <p:ext uri="{BB962C8B-B14F-4D97-AF65-F5344CB8AC3E}">
        <p14:creationId xmlns:p14="http://schemas.microsoft.com/office/powerpoint/2010/main" val="33104564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2294" y="11512"/>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4" name="Picture 3">
            <a:extLst>
              <a:ext uri="{FF2B5EF4-FFF2-40B4-BE49-F238E27FC236}">
                <a16:creationId xmlns:a16="http://schemas.microsoft.com/office/drawing/2014/main" id="{DDD17E88-A030-1025-2CC0-EB74BEF7BAA5}"/>
              </a:ext>
            </a:extLst>
          </p:cNvPr>
          <p:cNvPicPr>
            <a:picLocks noChangeAspect="1"/>
          </p:cNvPicPr>
          <p:nvPr/>
        </p:nvPicPr>
        <p:blipFill>
          <a:blip r:embed="rId3"/>
          <a:stretch>
            <a:fillRect/>
          </a:stretch>
        </p:blipFill>
        <p:spPr>
          <a:xfrm>
            <a:off x="2686944" y="1449942"/>
            <a:ext cx="5547321" cy="3814656"/>
          </a:xfrm>
          <a:prstGeom prst="rect">
            <a:avLst/>
          </a:prstGeom>
        </p:spPr>
      </p:pic>
    </p:spTree>
    <p:extLst>
      <p:ext uri="{BB962C8B-B14F-4D97-AF65-F5344CB8AC3E}">
        <p14:creationId xmlns:p14="http://schemas.microsoft.com/office/powerpoint/2010/main" val="16117715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60654" y="17148"/>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extBox 1">
            <a:extLst>
              <a:ext uri="{FF2B5EF4-FFF2-40B4-BE49-F238E27FC236}">
                <a16:creationId xmlns:a16="http://schemas.microsoft.com/office/drawing/2014/main" id="{B5B1A424-F9F5-F1B9-DA52-A9E2E3AB1D4F}"/>
              </a:ext>
            </a:extLst>
          </p:cNvPr>
          <p:cNvSpPr txBox="1"/>
          <p:nvPr/>
        </p:nvSpPr>
        <p:spPr>
          <a:xfrm>
            <a:off x="1884698" y="1206904"/>
            <a:ext cx="5622885" cy="923330"/>
          </a:xfrm>
          <a:prstGeom prst="rect">
            <a:avLst/>
          </a:prstGeom>
          <a:noFill/>
        </p:spPr>
        <p:txBody>
          <a:bodyPr wrap="square" rtlCol="0">
            <a:spAutoFit/>
          </a:bodyPr>
          <a:lstStyle/>
          <a:p>
            <a:r>
              <a:rPr lang="en-GB" sz="5400" dirty="0">
                <a:solidFill>
                  <a:srgbClr val="FFFFFF"/>
                </a:solidFill>
                <a:latin typeface="Bauhaus 93" pitchFamily="82" charset="77"/>
              </a:rPr>
              <a:t>Features to Assess</a:t>
            </a:r>
            <a:endParaRPr lang="en-GB" sz="5400" dirty="0">
              <a:latin typeface="Bauhaus 93" pitchFamily="82" charset="77"/>
            </a:endParaRPr>
          </a:p>
        </p:txBody>
      </p:sp>
      <p:sp>
        <p:nvSpPr>
          <p:cNvPr id="3" name="TextBox 2">
            <a:extLst>
              <a:ext uri="{FF2B5EF4-FFF2-40B4-BE49-F238E27FC236}">
                <a16:creationId xmlns:a16="http://schemas.microsoft.com/office/drawing/2014/main" id="{F1629A68-FE88-A972-FA20-B031D820014B}"/>
              </a:ext>
            </a:extLst>
          </p:cNvPr>
          <p:cNvSpPr txBox="1"/>
          <p:nvPr/>
        </p:nvSpPr>
        <p:spPr>
          <a:xfrm>
            <a:off x="2032176" y="2726829"/>
            <a:ext cx="2457450" cy="2246769"/>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Intuitive</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Accurate</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Comfortable</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Usable</a:t>
            </a:r>
          </a:p>
        </p:txBody>
      </p:sp>
    </p:spTree>
    <p:extLst>
      <p:ext uri="{BB962C8B-B14F-4D97-AF65-F5344CB8AC3E}">
        <p14:creationId xmlns:p14="http://schemas.microsoft.com/office/powerpoint/2010/main" val="27932005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60654" y="17148"/>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5" name="Picture 4">
            <a:extLst>
              <a:ext uri="{FF2B5EF4-FFF2-40B4-BE49-F238E27FC236}">
                <a16:creationId xmlns:a16="http://schemas.microsoft.com/office/drawing/2014/main" id="{5959C933-437F-39F2-AA0C-2D221DA0BC43}"/>
              </a:ext>
            </a:extLst>
          </p:cNvPr>
          <p:cNvPicPr>
            <a:picLocks noChangeAspect="1"/>
          </p:cNvPicPr>
          <p:nvPr/>
        </p:nvPicPr>
        <p:blipFill>
          <a:blip r:embed="rId3"/>
          <a:stretch>
            <a:fillRect/>
          </a:stretch>
        </p:blipFill>
        <p:spPr>
          <a:xfrm>
            <a:off x="1758916" y="1344176"/>
            <a:ext cx="5599294" cy="4203943"/>
          </a:xfrm>
          <a:prstGeom prst="rect">
            <a:avLst/>
          </a:prstGeom>
        </p:spPr>
      </p:pic>
    </p:spTree>
    <p:extLst>
      <p:ext uri="{BB962C8B-B14F-4D97-AF65-F5344CB8AC3E}">
        <p14:creationId xmlns:p14="http://schemas.microsoft.com/office/powerpoint/2010/main" val="32491992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59360"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4" name="Picture 3">
            <a:extLst>
              <a:ext uri="{FF2B5EF4-FFF2-40B4-BE49-F238E27FC236}">
                <a16:creationId xmlns:a16="http://schemas.microsoft.com/office/drawing/2014/main" id="{4A492B5D-367C-3804-8F80-4428A089C077}"/>
              </a:ext>
            </a:extLst>
          </p:cNvPr>
          <p:cNvPicPr>
            <a:picLocks noChangeAspect="1"/>
          </p:cNvPicPr>
          <p:nvPr/>
        </p:nvPicPr>
        <p:blipFill>
          <a:blip r:embed="rId3"/>
          <a:stretch>
            <a:fillRect/>
          </a:stretch>
        </p:blipFill>
        <p:spPr>
          <a:xfrm>
            <a:off x="2886370" y="3528431"/>
            <a:ext cx="4816519" cy="3108534"/>
          </a:xfrm>
          <a:prstGeom prst="rect">
            <a:avLst/>
          </a:prstGeom>
        </p:spPr>
      </p:pic>
      <p:pic>
        <p:nvPicPr>
          <p:cNvPr id="5" name="Picture 4">
            <a:extLst>
              <a:ext uri="{FF2B5EF4-FFF2-40B4-BE49-F238E27FC236}">
                <a16:creationId xmlns:a16="http://schemas.microsoft.com/office/drawing/2014/main" id="{B6108219-F7D0-C730-F84B-45D3DF0098B0}"/>
              </a:ext>
            </a:extLst>
          </p:cNvPr>
          <p:cNvPicPr>
            <a:picLocks noChangeAspect="1"/>
          </p:cNvPicPr>
          <p:nvPr/>
        </p:nvPicPr>
        <p:blipFill>
          <a:blip r:embed="rId4"/>
          <a:stretch>
            <a:fillRect/>
          </a:stretch>
        </p:blipFill>
        <p:spPr>
          <a:xfrm>
            <a:off x="1506100" y="253652"/>
            <a:ext cx="4765983" cy="3075918"/>
          </a:xfrm>
          <a:prstGeom prst="rect">
            <a:avLst/>
          </a:prstGeom>
        </p:spPr>
      </p:pic>
    </p:spTree>
    <p:extLst>
      <p:ext uri="{BB962C8B-B14F-4D97-AF65-F5344CB8AC3E}">
        <p14:creationId xmlns:p14="http://schemas.microsoft.com/office/powerpoint/2010/main" val="24892618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59360"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pic>
        <p:nvPicPr>
          <p:cNvPr id="2" name="Content Placeholder 9" descr="A graph with different colored lines&#10;&#10;Description automatically generated">
            <a:extLst>
              <a:ext uri="{FF2B5EF4-FFF2-40B4-BE49-F238E27FC236}">
                <a16:creationId xmlns:a16="http://schemas.microsoft.com/office/drawing/2014/main" id="{C02E0101-FC64-3C6E-4055-483FC696B8F7}"/>
              </a:ext>
            </a:extLst>
          </p:cNvPr>
          <p:cNvPicPr>
            <a:picLocks noChangeAspect="1"/>
          </p:cNvPicPr>
          <p:nvPr/>
        </p:nvPicPr>
        <p:blipFill>
          <a:blip r:embed="rId3"/>
          <a:stretch>
            <a:fillRect/>
          </a:stretch>
        </p:blipFill>
        <p:spPr>
          <a:xfrm>
            <a:off x="1684252" y="1838852"/>
            <a:ext cx="5872244" cy="3408850"/>
          </a:xfrm>
          <a:prstGeom prst="rect">
            <a:avLst/>
          </a:prstGeom>
        </p:spPr>
      </p:pic>
    </p:spTree>
    <p:extLst>
      <p:ext uri="{BB962C8B-B14F-4D97-AF65-F5344CB8AC3E}">
        <p14:creationId xmlns:p14="http://schemas.microsoft.com/office/powerpoint/2010/main" val="1599321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59360"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11633" y="17148"/>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itle 1">
            <a:extLst>
              <a:ext uri="{FF2B5EF4-FFF2-40B4-BE49-F238E27FC236}">
                <a16:creationId xmlns:a16="http://schemas.microsoft.com/office/drawing/2014/main" id="{C6A0E918-1997-7B4E-1EEA-A829F61317EA}"/>
              </a:ext>
            </a:extLst>
          </p:cNvPr>
          <p:cNvSpPr txBox="1">
            <a:spLocks/>
          </p:cNvSpPr>
          <p:nvPr/>
        </p:nvSpPr>
        <p:spPr>
          <a:xfrm>
            <a:off x="838200" y="365125"/>
            <a:ext cx="591329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5400" dirty="0">
                <a:solidFill>
                  <a:schemeClr val="bg1"/>
                </a:solidFill>
                <a:latin typeface="Bauhaus 93" pitchFamily="82" charset="77"/>
              </a:rPr>
              <a:t>Conclusion</a:t>
            </a:r>
          </a:p>
        </p:txBody>
      </p:sp>
      <p:sp>
        <p:nvSpPr>
          <p:cNvPr id="3" name="TextBox 2">
            <a:extLst>
              <a:ext uri="{FF2B5EF4-FFF2-40B4-BE49-F238E27FC236}">
                <a16:creationId xmlns:a16="http://schemas.microsoft.com/office/drawing/2014/main" id="{79949AE4-AB8F-FED0-D081-7B31E563EC4D}"/>
              </a:ext>
            </a:extLst>
          </p:cNvPr>
          <p:cNvSpPr txBox="1"/>
          <p:nvPr/>
        </p:nvSpPr>
        <p:spPr>
          <a:xfrm>
            <a:off x="892924" y="1928355"/>
            <a:ext cx="5736476" cy="4247317"/>
          </a:xfrm>
          <a:prstGeom prst="rect">
            <a:avLst/>
          </a:prstGeom>
          <a:noFill/>
        </p:spPr>
        <p:txBody>
          <a:bodyPr wrap="square" rtlCol="0">
            <a:spAutoFit/>
          </a:bodyPr>
          <a:lstStyle/>
          <a:p>
            <a:r>
              <a:rPr lang="en-GB" dirty="0">
                <a:solidFill>
                  <a:schemeClr val="bg1"/>
                </a:solidFill>
                <a:latin typeface="Britannic Bold" panose="020B0903060703020204" pitchFamily="34" charset="77"/>
              </a:rPr>
              <a:t>The study delved into the technical aspects of utilising the Web Speech API, evaluating its effectiveness in real-time scenarios, and considering the user experience and usability of the developed features.</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It was found that this web app was seen to be 17.4% more effective than current assistive technology.</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The web-app, though informed by the Deaf and Hard-of-Hearing community, serves as an infirmity model, helping users adapt to a hearing society.</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We should consider replacing assistive technology for sign language for better integration.</a:t>
            </a:r>
          </a:p>
          <a:p>
            <a:endParaRPr lang="en-GB" dirty="0">
              <a:solidFill>
                <a:schemeClr val="bg1"/>
              </a:solidFill>
              <a:latin typeface="Britannic Bold" panose="020B0903060703020204" pitchFamily="34" charset="77"/>
            </a:endParaRPr>
          </a:p>
        </p:txBody>
      </p:sp>
    </p:spTree>
    <p:extLst>
      <p:ext uri="{BB962C8B-B14F-4D97-AF65-F5344CB8AC3E}">
        <p14:creationId xmlns:p14="http://schemas.microsoft.com/office/powerpoint/2010/main" val="7367196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2422725" y="5716"/>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1598036"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859360"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11633"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Content Placeholder 2">
            <a:extLst>
              <a:ext uri="{FF2B5EF4-FFF2-40B4-BE49-F238E27FC236}">
                <a16:creationId xmlns:a16="http://schemas.microsoft.com/office/drawing/2014/main" id="{F7C688C5-2A85-38FC-9182-8CDDA90077BD}"/>
              </a:ext>
            </a:extLst>
          </p:cNvPr>
          <p:cNvSpPr txBox="1">
            <a:spLocks/>
          </p:cNvSpPr>
          <p:nvPr/>
        </p:nvSpPr>
        <p:spPr>
          <a:xfrm>
            <a:off x="884648" y="1783080"/>
            <a:ext cx="5257800" cy="45310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buClr>
                <a:srgbClr val="7FC9D9"/>
              </a:buClr>
            </a:pPr>
            <a:r>
              <a:rPr lang="en-GB" sz="1800" dirty="0">
                <a:solidFill>
                  <a:schemeClr val="bg1"/>
                </a:solidFill>
                <a:latin typeface="Britannic Bold" panose="020B0903060703020204" pitchFamily="34" charset="77"/>
              </a:rPr>
              <a:t>Further exploration of speech recognition, particularly addressing accent variability.</a:t>
            </a:r>
          </a:p>
          <a:p>
            <a:pPr algn="l">
              <a:lnSpc>
                <a:spcPct val="120000"/>
              </a:lnSpc>
              <a:buClr>
                <a:srgbClr val="7FC9D9"/>
              </a:buClr>
            </a:pPr>
            <a:r>
              <a:rPr lang="en-GB" sz="1800" dirty="0">
                <a:solidFill>
                  <a:schemeClr val="bg1"/>
                </a:solidFill>
                <a:latin typeface="Britannic Bold" panose="020B0903060703020204" pitchFamily="34" charset="77"/>
              </a:rPr>
              <a:t>Complex features such as: speaker detection, siren detection, and offline capabilities.</a:t>
            </a:r>
          </a:p>
          <a:p>
            <a:pPr algn="l">
              <a:lnSpc>
                <a:spcPct val="120000"/>
              </a:lnSpc>
              <a:buClr>
                <a:srgbClr val="7FC9D9"/>
              </a:buClr>
            </a:pPr>
            <a:r>
              <a:rPr lang="en-GB" sz="1800" dirty="0">
                <a:solidFill>
                  <a:schemeClr val="bg1"/>
                </a:solidFill>
                <a:latin typeface="Britannic Bold" panose="020B0903060703020204" pitchFamily="34" charset="77"/>
              </a:rPr>
              <a:t>Speaker direction leveraging directional sound cues could be a potential enhancement.</a:t>
            </a:r>
          </a:p>
          <a:p>
            <a:pPr algn="l">
              <a:lnSpc>
                <a:spcPct val="120000"/>
              </a:lnSpc>
              <a:buClr>
                <a:srgbClr val="7FC9D9"/>
              </a:buClr>
            </a:pPr>
            <a:r>
              <a:rPr lang="en-GB" sz="1800" dirty="0">
                <a:solidFill>
                  <a:schemeClr val="bg1"/>
                </a:solidFill>
                <a:latin typeface="Britannic Bold" panose="020B0903060703020204" pitchFamily="34" charset="77"/>
              </a:rPr>
              <a:t>These advancements have the potential to significantly improve the accessibility and usability of the web-app for users with diverse needs.</a:t>
            </a:r>
          </a:p>
        </p:txBody>
      </p:sp>
      <p:sp>
        <p:nvSpPr>
          <p:cNvPr id="3" name="Title 1">
            <a:extLst>
              <a:ext uri="{FF2B5EF4-FFF2-40B4-BE49-F238E27FC236}">
                <a16:creationId xmlns:a16="http://schemas.microsoft.com/office/drawing/2014/main" id="{92CE21A9-A616-448F-D9DE-7D7D5A7A2B18}"/>
              </a:ext>
            </a:extLst>
          </p:cNvPr>
          <p:cNvSpPr txBox="1">
            <a:spLocks/>
          </p:cNvSpPr>
          <p:nvPr/>
        </p:nvSpPr>
        <p:spPr>
          <a:xfrm>
            <a:off x="838200" y="365125"/>
            <a:ext cx="591329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5400" dirty="0">
                <a:solidFill>
                  <a:schemeClr val="bg1"/>
                </a:solidFill>
                <a:latin typeface="Bauhaus 93" pitchFamily="82" charset="77"/>
              </a:rPr>
              <a:t>Future Work</a:t>
            </a:r>
          </a:p>
        </p:txBody>
      </p:sp>
    </p:spTree>
    <p:extLst>
      <p:ext uri="{BB962C8B-B14F-4D97-AF65-F5344CB8AC3E}">
        <p14:creationId xmlns:p14="http://schemas.microsoft.com/office/powerpoint/2010/main" val="39460879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2BE119CE-3BC5-C0D6-4ECF-7B5EDBF598CC}"/>
              </a:ext>
            </a:extLst>
          </p:cNvPr>
          <p:cNvGrpSpPr/>
          <p:nvPr/>
        </p:nvGrpSpPr>
        <p:grpSpPr>
          <a:xfrm>
            <a:off x="4081104" y="0"/>
            <a:ext cx="7722097" cy="6858000"/>
            <a:chOff x="-1851643" y="0"/>
            <a:chExt cx="6144736" cy="6858000"/>
          </a:xfrm>
          <a:effectLst>
            <a:outerShdw blurRad="254000" dist="88900" algn="l" rotWithShape="0">
              <a:prstClr val="black">
                <a:alpha val="51000"/>
              </a:prstClr>
            </a:outerShdw>
          </a:effectLst>
        </p:grpSpPr>
        <p:sp>
          <p:nvSpPr>
            <p:cNvPr id="91" name="Rectangle 90">
              <a:extLst>
                <a:ext uri="{FF2B5EF4-FFF2-40B4-BE49-F238E27FC236}">
                  <a16:creationId xmlns:a16="http://schemas.microsoft.com/office/drawing/2014/main" id="{13AB8CAD-7468-E163-4760-45C7685795A5}"/>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ound Same-side Corner of Rectangle 91">
              <a:extLst>
                <a:ext uri="{FF2B5EF4-FFF2-40B4-BE49-F238E27FC236}">
                  <a16:creationId xmlns:a16="http://schemas.microsoft.com/office/drawing/2014/main" id="{54BAB0EA-2BAC-DBB3-C69B-19D3799E4365}"/>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Box 92">
              <a:extLst>
                <a:ext uri="{FF2B5EF4-FFF2-40B4-BE49-F238E27FC236}">
                  <a16:creationId xmlns:a16="http://schemas.microsoft.com/office/drawing/2014/main" id="{634B7A44-2720-C3DB-D4C0-71E6B5D745FD}"/>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86" name="Group 85">
            <a:extLst>
              <a:ext uri="{FF2B5EF4-FFF2-40B4-BE49-F238E27FC236}">
                <a16:creationId xmlns:a16="http://schemas.microsoft.com/office/drawing/2014/main" id="{9BC06749-6C86-DDF3-DF34-41828A8A86AE}"/>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87" name="Rectangle 86">
              <a:extLst>
                <a:ext uri="{FF2B5EF4-FFF2-40B4-BE49-F238E27FC236}">
                  <a16:creationId xmlns:a16="http://schemas.microsoft.com/office/drawing/2014/main" id="{61CD014B-DFA3-AFE3-D658-7C9900BA2744}"/>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8" name="Round Same-side Corner of Rectangle 87">
              <a:extLst>
                <a:ext uri="{FF2B5EF4-FFF2-40B4-BE49-F238E27FC236}">
                  <a16:creationId xmlns:a16="http://schemas.microsoft.com/office/drawing/2014/main" id="{CAE85F85-9481-40D9-B981-27D1B3DFC4EE}"/>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TextBox 88">
              <a:extLst>
                <a:ext uri="{FF2B5EF4-FFF2-40B4-BE49-F238E27FC236}">
                  <a16:creationId xmlns:a16="http://schemas.microsoft.com/office/drawing/2014/main" id="{28AC22A4-1C68-93F1-2BB0-E42FB41402C5}"/>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94" name="Group 93">
            <a:extLst>
              <a:ext uri="{FF2B5EF4-FFF2-40B4-BE49-F238E27FC236}">
                <a16:creationId xmlns:a16="http://schemas.microsoft.com/office/drawing/2014/main" id="{B01A91F9-C7CB-FF1A-106B-F33B0BB94CB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95" name="Rectangle 94">
              <a:extLst>
                <a:ext uri="{FF2B5EF4-FFF2-40B4-BE49-F238E27FC236}">
                  <a16:creationId xmlns:a16="http://schemas.microsoft.com/office/drawing/2014/main" id="{16F888D8-40C9-BCFC-55A1-4E71AA99337B}"/>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Round Same-side Corner of Rectangle 95">
              <a:extLst>
                <a:ext uri="{FF2B5EF4-FFF2-40B4-BE49-F238E27FC236}">
                  <a16:creationId xmlns:a16="http://schemas.microsoft.com/office/drawing/2014/main" id="{B28D9094-20BC-9C15-4F94-3A231355BEDD}"/>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Box 96">
              <a:extLst>
                <a:ext uri="{FF2B5EF4-FFF2-40B4-BE49-F238E27FC236}">
                  <a16:creationId xmlns:a16="http://schemas.microsoft.com/office/drawing/2014/main" id="{E5E05AA1-1709-0891-418F-798F4BADAA96}"/>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98" name="Group 97">
            <a:extLst>
              <a:ext uri="{FF2B5EF4-FFF2-40B4-BE49-F238E27FC236}">
                <a16:creationId xmlns:a16="http://schemas.microsoft.com/office/drawing/2014/main" id="{58A2E071-BB9E-B6C0-E221-89A1CE979A55}"/>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99" name="Rectangle 98">
              <a:extLst>
                <a:ext uri="{FF2B5EF4-FFF2-40B4-BE49-F238E27FC236}">
                  <a16:creationId xmlns:a16="http://schemas.microsoft.com/office/drawing/2014/main" id="{DAADE3B0-B2A2-937C-F4CC-A0130D4C54E9}"/>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ound Same-side Corner of Rectangle 99">
              <a:extLst>
                <a:ext uri="{FF2B5EF4-FFF2-40B4-BE49-F238E27FC236}">
                  <a16:creationId xmlns:a16="http://schemas.microsoft.com/office/drawing/2014/main" id="{2183C86F-BB35-1365-866C-678A9693E960}"/>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TextBox 100">
              <a:extLst>
                <a:ext uri="{FF2B5EF4-FFF2-40B4-BE49-F238E27FC236}">
                  <a16:creationId xmlns:a16="http://schemas.microsoft.com/office/drawing/2014/main" id="{7EEA5359-F509-FE2B-5B96-12D3DA11951F}"/>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102" name="Group 101">
            <a:extLst>
              <a:ext uri="{FF2B5EF4-FFF2-40B4-BE49-F238E27FC236}">
                <a16:creationId xmlns:a16="http://schemas.microsoft.com/office/drawing/2014/main" id="{6D0BCF00-10E3-C999-CE6E-19B8CC8FA76E}"/>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103" name="Rectangle 102">
              <a:extLst>
                <a:ext uri="{FF2B5EF4-FFF2-40B4-BE49-F238E27FC236}">
                  <a16:creationId xmlns:a16="http://schemas.microsoft.com/office/drawing/2014/main" id="{F27700A5-7A82-670B-CEBB-597058401ADF}"/>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ound Same-side Corner of Rectangle 103">
              <a:extLst>
                <a:ext uri="{FF2B5EF4-FFF2-40B4-BE49-F238E27FC236}">
                  <a16:creationId xmlns:a16="http://schemas.microsoft.com/office/drawing/2014/main" id="{515BFCD4-BEF1-D723-ACCD-E32A63E36E96}"/>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TextBox 104">
              <a:extLst>
                <a:ext uri="{FF2B5EF4-FFF2-40B4-BE49-F238E27FC236}">
                  <a16:creationId xmlns:a16="http://schemas.microsoft.com/office/drawing/2014/main" id="{788A66FE-A6BC-EDFA-CCE9-4D31960D5F64}"/>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106" name="Group 105">
            <a:extLst>
              <a:ext uri="{FF2B5EF4-FFF2-40B4-BE49-F238E27FC236}">
                <a16:creationId xmlns:a16="http://schemas.microsoft.com/office/drawing/2014/main" id="{092F1C48-E090-B1C2-AB2B-3FE9E81E0F7A}"/>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107" name="Rectangle 106">
              <a:extLst>
                <a:ext uri="{FF2B5EF4-FFF2-40B4-BE49-F238E27FC236}">
                  <a16:creationId xmlns:a16="http://schemas.microsoft.com/office/drawing/2014/main" id="{53E19BAD-968F-4A6C-D122-9F3FFB2097DA}"/>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 Same-side Corner of Rectangle 107">
              <a:extLst>
                <a:ext uri="{FF2B5EF4-FFF2-40B4-BE49-F238E27FC236}">
                  <a16:creationId xmlns:a16="http://schemas.microsoft.com/office/drawing/2014/main" id="{A2851606-6BB6-B472-34F2-D3B90FBAD1F8}"/>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TextBox 108">
              <a:extLst>
                <a:ext uri="{FF2B5EF4-FFF2-40B4-BE49-F238E27FC236}">
                  <a16:creationId xmlns:a16="http://schemas.microsoft.com/office/drawing/2014/main" id="{9D8BC31E-173A-5365-0B35-5E9310588EA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extBox 1">
            <a:extLst>
              <a:ext uri="{FF2B5EF4-FFF2-40B4-BE49-F238E27FC236}">
                <a16:creationId xmlns:a16="http://schemas.microsoft.com/office/drawing/2014/main" id="{EB77E054-7B00-143B-C2C6-86C9D002C22C}"/>
              </a:ext>
            </a:extLst>
          </p:cNvPr>
          <p:cNvSpPr txBox="1"/>
          <p:nvPr/>
        </p:nvSpPr>
        <p:spPr>
          <a:xfrm>
            <a:off x="5110127" y="2333683"/>
            <a:ext cx="2134094" cy="3139321"/>
          </a:xfrm>
          <a:prstGeom prst="rect">
            <a:avLst/>
          </a:prstGeom>
          <a:noFill/>
        </p:spPr>
        <p:txBody>
          <a:bodyPr wrap="square" rtlCol="0">
            <a:spAutoFit/>
          </a:bodyPr>
          <a:lstStyle/>
          <a:p>
            <a:pPr>
              <a:buClr>
                <a:srgbClr val="7FC9D9"/>
              </a:buClr>
            </a:pPr>
            <a:r>
              <a:rPr lang="en-GB" sz="1800" dirty="0">
                <a:solidFill>
                  <a:schemeClr val="bg1"/>
                </a:solidFill>
                <a:latin typeface="Britannic Bold" panose="020B0903060703020204" pitchFamily="34" charset="77"/>
              </a:rPr>
              <a:t>Affordable</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Inclusive</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User-Centric</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Usable</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Collaborative</a:t>
            </a:r>
          </a:p>
          <a:p>
            <a:pPr>
              <a:buClr>
                <a:srgbClr val="7FC9D9"/>
              </a:buClr>
            </a:pP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Versatile</a:t>
            </a:r>
          </a:p>
        </p:txBody>
      </p:sp>
      <p:sp>
        <p:nvSpPr>
          <p:cNvPr id="3" name="TextBox 2">
            <a:extLst>
              <a:ext uri="{FF2B5EF4-FFF2-40B4-BE49-F238E27FC236}">
                <a16:creationId xmlns:a16="http://schemas.microsoft.com/office/drawing/2014/main" id="{4E98BD25-B7A6-8419-3C77-95269BA5F45E}"/>
              </a:ext>
            </a:extLst>
          </p:cNvPr>
          <p:cNvSpPr txBox="1"/>
          <p:nvPr/>
        </p:nvSpPr>
        <p:spPr>
          <a:xfrm>
            <a:off x="475819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Aims</a:t>
            </a:r>
            <a:endParaRPr lang="en-GB" sz="5400" dirty="0">
              <a:latin typeface="Bauhaus 93" pitchFamily="82" charset="77"/>
            </a:endParaRPr>
          </a:p>
        </p:txBody>
      </p:sp>
    </p:spTree>
    <p:extLst>
      <p:ext uri="{BB962C8B-B14F-4D97-AF65-F5344CB8AC3E}">
        <p14:creationId xmlns:p14="http://schemas.microsoft.com/office/powerpoint/2010/main" val="3735999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85806E8-F3D8-E07F-3246-2685C6D18DCF}"/>
              </a:ext>
            </a:extLst>
          </p:cNvPr>
          <p:cNvGrpSpPr/>
          <p:nvPr/>
        </p:nvGrpSpPr>
        <p:grpSpPr>
          <a:xfrm>
            <a:off x="-2343153" y="0"/>
            <a:ext cx="7722097" cy="6858000"/>
            <a:chOff x="-1851643" y="0"/>
            <a:chExt cx="6144736" cy="6858000"/>
          </a:xfrm>
          <a:effectLst>
            <a:outerShdw blurRad="254000" dist="88900" algn="l" rotWithShape="0">
              <a:prstClr val="black">
                <a:alpha val="51000"/>
              </a:prstClr>
            </a:outerShdw>
          </a:effectLst>
        </p:grpSpPr>
        <p:sp>
          <p:nvSpPr>
            <p:cNvPr id="4" name="Rectangle 3">
              <a:extLst>
                <a:ext uri="{FF2B5EF4-FFF2-40B4-BE49-F238E27FC236}">
                  <a16:creationId xmlns:a16="http://schemas.microsoft.com/office/drawing/2014/main" id="{6C552135-9AAF-5770-30C7-6F7A6B29FD37}"/>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ound Same-side Corner of Rectangle 4">
              <a:extLst>
                <a:ext uri="{FF2B5EF4-FFF2-40B4-BE49-F238E27FC236}">
                  <a16:creationId xmlns:a16="http://schemas.microsoft.com/office/drawing/2014/main" id="{BEF27EF6-355C-39F9-8114-A077A335C1DA}"/>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451D9050-CFED-F933-D788-6045B58A92FB}"/>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40" name="Group 39">
            <a:extLst>
              <a:ext uri="{FF2B5EF4-FFF2-40B4-BE49-F238E27FC236}">
                <a16:creationId xmlns:a16="http://schemas.microsoft.com/office/drawing/2014/main" id="{CAEA17B4-4419-51BE-6F6F-991FF0A37A9C}"/>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41" name="Rectangle 40">
              <a:extLst>
                <a:ext uri="{FF2B5EF4-FFF2-40B4-BE49-F238E27FC236}">
                  <a16:creationId xmlns:a16="http://schemas.microsoft.com/office/drawing/2014/main" id="{1DD530AB-B8FE-82BE-5EB4-EC3BEE9E6541}"/>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ound Same-side Corner of Rectangle 41">
              <a:extLst>
                <a:ext uri="{FF2B5EF4-FFF2-40B4-BE49-F238E27FC236}">
                  <a16:creationId xmlns:a16="http://schemas.microsoft.com/office/drawing/2014/main" id="{851E6253-E6EF-9FF2-BF9B-1609CF54D0E1}"/>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TextBox 42">
              <a:extLst>
                <a:ext uri="{FF2B5EF4-FFF2-40B4-BE49-F238E27FC236}">
                  <a16:creationId xmlns:a16="http://schemas.microsoft.com/office/drawing/2014/main" id="{DF87AA53-5172-5AD2-DC6F-71CED800EA83}"/>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20" name="Group 19">
            <a:extLst>
              <a:ext uri="{FF2B5EF4-FFF2-40B4-BE49-F238E27FC236}">
                <a16:creationId xmlns:a16="http://schemas.microsoft.com/office/drawing/2014/main" id="{1452CF0A-F684-3A43-DAB0-C317B4016DE2}"/>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D60D8022-8705-52DF-B523-6B7108119A60}"/>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F92DAF50-830E-07DF-B05A-A043CA2FC885}"/>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19FFC961-3778-789B-C4FF-2F68897E4A95}"/>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19" name="Group 18">
            <a:extLst>
              <a:ext uri="{FF2B5EF4-FFF2-40B4-BE49-F238E27FC236}">
                <a16:creationId xmlns:a16="http://schemas.microsoft.com/office/drawing/2014/main" id="{F766E3B3-3EC3-1994-9F9F-30CCA3F14FE6}"/>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16" name="Rectangle 15">
              <a:extLst>
                <a:ext uri="{FF2B5EF4-FFF2-40B4-BE49-F238E27FC236}">
                  <a16:creationId xmlns:a16="http://schemas.microsoft.com/office/drawing/2014/main" id="{4A18A326-95BA-7131-4F12-68E680223D3C}"/>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ound Same-side Corner of Rectangle 16">
              <a:extLst>
                <a:ext uri="{FF2B5EF4-FFF2-40B4-BE49-F238E27FC236}">
                  <a16:creationId xmlns:a16="http://schemas.microsoft.com/office/drawing/2014/main" id="{4219575C-5084-C44F-C42C-DFFC044A4811}"/>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9A2DAE60-208F-99C1-DD8E-0F80898DA3EE}"/>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7" name="Group 26">
            <a:extLst>
              <a:ext uri="{FF2B5EF4-FFF2-40B4-BE49-F238E27FC236}">
                <a16:creationId xmlns:a16="http://schemas.microsoft.com/office/drawing/2014/main" id="{A572D41D-BA4E-EB38-5351-1602BB3E1417}"/>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id="{C4D2767A-6E29-6CF6-FF91-BC45B11E0940}"/>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ound Same-side Corner of Rectangle 24">
              <a:extLst>
                <a:ext uri="{FF2B5EF4-FFF2-40B4-BE49-F238E27FC236}">
                  <a16:creationId xmlns:a16="http://schemas.microsoft.com/office/drawing/2014/main" id="{688F9638-EE5D-3833-9137-335E7748943B}"/>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9C72D146-16D9-124A-7B07-DF4C64D09C40}"/>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2" name="Group 31">
            <a:extLst>
              <a:ext uri="{FF2B5EF4-FFF2-40B4-BE49-F238E27FC236}">
                <a16:creationId xmlns:a16="http://schemas.microsoft.com/office/drawing/2014/main" id="{7A4F1201-9504-8AF8-1E16-85E15BCFB33D}"/>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29" name="Rectangle 28">
              <a:extLst>
                <a:ext uri="{FF2B5EF4-FFF2-40B4-BE49-F238E27FC236}">
                  <a16:creationId xmlns:a16="http://schemas.microsoft.com/office/drawing/2014/main" id="{8765EDDF-D814-01AE-44E5-7117EBE16516}"/>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 Same-side Corner of Rectangle 29">
              <a:extLst>
                <a:ext uri="{FF2B5EF4-FFF2-40B4-BE49-F238E27FC236}">
                  <a16:creationId xmlns:a16="http://schemas.microsoft.com/office/drawing/2014/main" id="{C5E74E40-A44D-95F4-A71A-FA0713D51770}"/>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a:extLst>
                <a:ext uri="{FF2B5EF4-FFF2-40B4-BE49-F238E27FC236}">
                  <a16:creationId xmlns:a16="http://schemas.microsoft.com/office/drawing/2014/main" id="{78BDC05D-D250-0D5D-0D7C-CC63BC986393}"/>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4" name="TextBox 33">
            <a:extLst>
              <a:ext uri="{FF2B5EF4-FFF2-40B4-BE49-F238E27FC236}">
                <a16:creationId xmlns:a16="http://schemas.microsoft.com/office/drawing/2014/main" id="{1D0AD39F-1E69-52D5-B55F-BB6A560B69FB}"/>
              </a:ext>
            </a:extLst>
          </p:cNvPr>
          <p:cNvSpPr txBox="1"/>
          <p:nvPr/>
        </p:nvSpPr>
        <p:spPr>
          <a:xfrm>
            <a:off x="6096000" y="2948938"/>
            <a:ext cx="4972050" cy="1200329"/>
          </a:xfrm>
          <a:prstGeom prst="rect">
            <a:avLst/>
          </a:prstGeom>
          <a:noFill/>
        </p:spPr>
        <p:txBody>
          <a:bodyPr wrap="square" rtlCol="0">
            <a:spAutoFit/>
          </a:bodyPr>
          <a:lstStyle/>
          <a:p>
            <a:r>
              <a:rPr lang="en-GB" sz="7200" dirty="0">
                <a:solidFill>
                  <a:srgbClr val="FFFFFF"/>
                </a:solidFill>
                <a:latin typeface="Bauhaus 93" pitchFamily="82" charset="77"/>
              </a:rPr>
              <a:t>Thank you</a:t>
            </a:r>
            <a:endParaRPr lang="en-GB" sz="7200" dirty="0">
              <a:latin typeface="Bauhaus 93" pitchFamily="82" charset="77"/>
            </a:endParaRPr>
          </a:p>
        </p:txBody>
      </p:sp>
    </p:spTree>
    <p:extLst>
      <p:ext uri="{BB962C8B-B14F-4D97-AF65-F5344CB8AC3E}">
        <p14:creationId xmlns:p14="http://schemas.microsoft.com/office/powerpoint/2010/main" val="23985872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2BE119CE-3BC5-C0D6-4ECF-7B5EDBF598CC}"/>
              </a:ext>
            </a:extLst>
          </p:cNvPr>
          <p:cNvGrpSpPr/>
          <p:nvPr/>
        </p:nvGrpSpPr>
        <p:grpSpPr>
          <a:xfrm>
            <a:off x="4085181" y="0"/>
            <a:ext cx="7722097" cy="6858000"/>
            <a:chOff x="-1851643" y="0"/>
            <a:chExt cx="6144736" cy="6858000"/>
          </a:xfrm>
          <a:effectLst>
            <a:outerShdw blurRad="254000" dist="88900" algn="l" rotWithShape="0">
              <a:prstClr val="black">
                <a:alpha val="51000"/>
              </a:prstClr>
            </a:outerShdw>
          </a:effectLst>
        </p:grpSpPr>
        <p:sp>
          <p:nvSpPr>
            <p:cNvPr id="91" name="Rectangle 90">
              <a:extLst>
                <a:ext uri="{FF2B5EF4-FFF2-40B4-BE49-F238E27FC236}">
                  <a16:creationId xmlns:a16="http://schemas.microsoft.com/office/drawing/2014/main" id="{13AB8CAD-7468-E163-4760-45C7685795A5}"/>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Round Same-side Corner of Rectangle 91">
              <a:extLst>
                <a:ext uri="{FF2B5EF4-FFF2-40B4-BE49-F238E27FC236}">
                  <a16:creationId xmlns:a16="http://schemas.microsoft.com/office/drawing/2014/main" id="{54BAB0EA-2BAC-DBB3-C69B-19D3799E4365}"/>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3" name="TextBox 92">
              <a:extLst>
                <a:ext uri="{FF2B5EF4-FFF2-40B4-BE49-F238E27FC236}">
                  <a16:creationId xmlns:a16="http://schemas.microsoft.com/office/drawing/2014/main" id="{634B7A44-2720-C3DB-D4C0-71E6B5D745FD}"/>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86" name="Group 85">
            <a:extLst>
              <a:ext uri="{FF2B5EF4-FFF2-40B4-BE49-F238E27FC236}">
                <a16:creationId xmlns:a16="http://schemas.microsoft.com/office/drawing/2014/main" id="{9BC06749-6C86-DDF3-DF34-41828A8A86AE}"/>
              </a:ext>
            </a:extLst>
          </p:cNvPr>
          <p:cNvGrpSpPr/>
          <p:nvPr/>
        </p:nvGrpSpPr>
        <p:grpSpPr>
          <a:xfrm>
            <a:off x="-3212250" y="-1"/>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87" name="Rectangle 86">
              <a:extLst>
                <a:ext uri="{FF2B5EF4-FFF2-40B4-BE49-F238E27FC236}">
                  <a16:creationId xmlns:a16="http://schemas.microsoft.com/office/drawing/2014/main" id="{61CD014B-DFA3-AFE3-D658-7C9900BA2744}"/>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8" name="Round Same-side Corner of Rectangle 87">
              <a:extLst>
                <a:ext uri="{FF2B5EF4-FFF2-40B4-BE49-F238E27FC236}">
                  <a16:creationId xmlns:a16="http://schemas.microsoft.com/office/drawing/2014/main" id="{CAE85F85-9481-40D9-B981-27D1B3DFC4EE}"/>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9" name="TextBox 88">
              <a:extLst>
                <a:ext uri="{FF2B5EF4-FFF2-40B4-BE49-F238E27FC236}">
                  <a16:creationId xmlns:a16="http://schemas.microsoft.com/office/drawing/2014/main" id="{28AC22A4-1C68-93F1-2BB0-E42FB41402C5}"/>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94" name="Group 93">
            <a:extLst>
              <a:ext uri="{FF2B5EF4-FFF2-40B4-BE49-F238E27FC236}">
                <a16:creationId xmlns:a16="http://schemas.microsoft.com/office/drawing/2014/main" id="{B01A91F9-C7CB-FF1A-106B-F33B0BB94CB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95" name="Rectangle 94">
              <a:extLst>
                <a:ext uri="{FF2B5EF4-FFF2-40B4-BE49-F238E27FC236}">
                  <a16:creationId xmlns:a16="http://schemas.microsoft.com/office/drawing/2014/main" id="{16F888D8-40C9-BCFC-55A1-4E71AA99337B}"/>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Round Same-side Corner of Rectangle 95">
              <a:extLst>
                <a:ext uri="{FF2B5EF4-FFF2-40B4-BE49-F238E27FC236}">
                  <a16:creationId xmlns:a16="http://schemas.microsoft.com/office/drawing/2014/main" id="{B28D9094-20BC-9C15-4F94-3A231355BEDD}"/>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TextBox 96">
              <a:extLst>
                <a:ext uri="{FF2B5EF4-FFF2-40B4-BE49-F238E27FC236}">
                  <a16:creationId xmlns:a16="http://schemas.microsoft.com/office/drawing/2014/main" id="{E5E05AA1-1709-0891-418F-798F4BADAA96}"/>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98" name="Group 97">
            <a:extLst>
              <a:ext uri="{FF2B5EF4-FFF2-40B4-BE49-F238E27FC236}">
                <a16:creationId xmlns:a16="http://schemas.microsoft.com/office/drawing/2014/main" id="{58A2E071-BB9E-B6C0-E221-89A1CE979A55}"/>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99" name="Rectangle 98">
              <a:extLst>
                <a:ext uri="{FF2B5EF4-FFF2-40B4-BE49-F238E27FC236}">
                  <a16:creationId xmlns:a16="http://schemas.microsoft.com/office/drawing/2014/main" id="{DAADE3B0-B2A2-937C-F4CC-A0130D4C54E9}"/>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ound Same-side Corner of Rectangle 99">
              <a:extLst>
                <a:ext uri="{FF2B5EF4-FFF2-40B4-BE49-F238E27FC236}">
                  <a16:creationId xmlns:a16="http://schemas.microsoft.com/office/drawing/2014/main" id="{2183C86F-BB35-1365-866C-678A9693E960}"/>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TextBox 100">
              <a:extLst>
                <a:ext uri="{FF2B5EF4-FFF2-40B4-BE49-F238E27FC236}">
                  <a16:creationId xmlns:a16="http://schemas.microsoft.com/office/drawing/2014/main" id="{7EEA5359-F509-FE2B-5B96-12D3DA11951F}"/>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102" name="Group 101">
            <a:extLst>
              <a:ext uri="{FF2B5EF4-FFF2-40B4-BE49-F238E27FC236}">
                <a16:creationId xmlns:a16="http://schemas.microsoft.com/office/drawing/2014/main" id="{6D0BCF00-10E3-C999-CE6E-19B8CC8FA76E}"/>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103" name="Rectangle 102">
              <a:extLst>
                <a:ext uri="{FF2B5EF4-FFF2-40B4-BE49-F238E27FC236}">
                  <a16:creationId xmlns:a16="http://schemas.microsoft.com/office/drawing/2014/main" id="{F27700A5-7A82-670B-CEBB-597058401ADF}"/>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Round Same-side Corner of Rectangle 103">
              <a:extLst>
                <a:ext uri="{FF2B5EF4-FFF2-40B4-BE49-F238E27FC236}">
                  <a16:creationId xmlns:a16="http://schemas.microsoft.com/office/drawing/2014/main" id="{515BFCD4-BEF1-D723-ACCD-E32A63E36E96}"/>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TextBox 104">
              <a:extLst>
                <a:ext uri="{FF2B5EF4-FFF2-40B4-BE49-F238E27FC236}">
                  <a16:creationId xmlns:a16="http://schemas.microsoft.com/office/drawing/2014/main" id="{788A66FE-A6BC-EDFA-CCE9-4D31960D5F64}"/>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106" name="Group 105">
            <a:extLst>
              <a:ext uri="{FF2B5EF4-FFF2-40B4-BE49-F238E27FC236}">
                <a16:creationId xmlns:a16="http://schemas.microsoft.com/office/drawing/2014/main" id="{092F1C48-E090-B1C2-AB2B-3FE9E81E0F7A}"/>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107" name="Rectangle 106">
              <a:extLst>
                <a:ext uri="{FF2B5EF4-FFF2-40B4-BE49-F238E27FC236}">
                  <a16:creationId xmlns:a16="http://schemas.microsoft.com/office/drawing/2014/main" id="{53E19BAD-968F-4A6C-D122-9F3FFB2097DA}"/>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ound Same-side Corner of Rectangle 107">
              <a:extLst>
                <a:ext uri="{FF2B5EF4-FFF2-40B4-BE49-F238E27FC236}">
                  <a16:creationId xmlns:a16="http://schemas.microsoft.com/office/drawing/2014/main" id="{A2851606-6BB6-B472-34F2-D3B90FBAD1F8}"/>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TextBox 108">
              <a:extLst>
                <a:ext uri="{FF2B5EF4-FFF2-40B4-BE49-F238E27FC236}">
                  <a16:creationId xmlns:a16="http://schemas.microsoft.com/office/drawing/2014/main" id="{9D8BC31E-173A-5365-0B35-5E9310588EA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2" name="TextBox 1">
            <a:extLst>
              <a:ext uri="{FF2B5EF4-FFF2-40B4-BE49-F238E27FC236}">
                <a16:creationId xmlns:a16="http://schemas.microsoft.com/office/drawing/2014/main" id="{3E31AA98-16AA-45EB-3069-42ECEE7FCE2E}"/>
              </a:ext>
            </a:extLst>
          </p:cNvPr>
          <p:cNvSpPr txBox="1"/>
          <p:nvPr/>
        </p:nvSpPr>
        <p:spPr>
          <a:xfrm>
            <a:off x="4987243" y="2511385"/>
            <a:ext cx="4972050" cy="923330"/>
          </a:xfrm>
          <a:prstGeom prst="rect">
            <a:avLst/>
          </a:prstGeom>
          <a:noFill/>
        </p:spPr>
        <p:txBody>
          <a:bodyPr wrap="square" rtlCol="0">
            <a:spAutoFit/>
          </a:bodyPr>
          <a:lstStyle/>
          <a:p>
            <a:r>
              <a:rPr lang="en-GB" sz="5400" dirty="0">
                <a:solidFill>
                  <a:srgbClr val="FFFFFF"/>
                </a:solidFill>
                <a:latin typeface="Bauhaus 93" pitchFamily="82" charset="77"/>
              </a:rPr>
              <a:t>Architecture</a:t>
            </a:r>
            <a:endParaRPr lang="en-GB" sz="5400" dirty="0">
              <a:latin typeface="Bauhaus 93" pitchFamily="82" charset="77"/>
            </a:endParaRPr>
          </a:p>
        </p:txBody>
      </p:sp>
      <p:grpSp>
        <p:nvGrpSpPr>
          <p:cNvPr id="3" name="Group 2">
            <a:extLst>
              <a:ext uri="{FF2B5EF4-FFF2-40B4-BE49-F238E27FC236}">
                <a16:creationId xmlns:a16="http://schemas.microsoft.com/office/drawing/2014/main" id="{679B2611-C83D-3126-D44E-372912837246}"/>
              </a:ext>
            </a:extLst>
          </p:cNvPr>
          <p:cNvGrpSpPr/>
          <p:nvPr/>
        </p:nvGrpSpPr>
        <p:grpSpPr>
          <a:xfrm>
            <a:off x="4503067" y="3695281"/>
            <a:ext cx="6493638" cy="891540"/>
            <a:chOff x="4681151" y="2720340"/>
            <a:chExt cx="6493638" cy="891540"/>
          </a:xfrm>
        </p:grpSpPr>
        <p:sp>
          <p:nvSpPr>
            <p:cNvPr id="4" name="Rectangle 3">
              <a:extLst>
                <a:ext uri="{FF2B5EF4-FFF2-40B4-BE49-F238E27FC236}">
                  <a16:creationId xmlns:a16="http://schemas.microsoft.com/office/drawing/2014/main" id="{6496DF84-1201-E7A4-7160-5CF4A0444CA2}"/>
                </a:ext>
              </a:extLst>
            </p:cNvPr>
            <p:cNvSpPr/>
            <p:nvPr/>
          </p:nvSpPr>
          <p:spPr>
            <a:xfrm>
              <a:off x="4681151" y="2720340"/>
              <a:ext cx="6493638" cy="8915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5BB128B8-B02B-4FE0-3B48-6F207A22EF0A}"/>
                </a:ext>
              </a:extLst>
            </p:cNvPr>
            <p:cNvPicPr>
              <a:picLocks noChangeAspect="1"/>
            </p:cNvPicPr>
            <p:nvPr/>
          </p:nvPicPr>
          <p:blipFill>
            <a:blip r:embed="rId3"/>
            <a:stretch>
              <a:fillRect/>
            </a:stretch>
          </p:blipFill>
          <p:spPr>
            <a:xfrm>
              <a:off x="4697012" y="2814890"/>
              <a:ext cx="6430801" cy="711241"/>
            </a:xfrm>
            <a:prstGeom prst="rect">
              <a:avLst/>
            </a:prstGeom>
          </p:spPr>
        </p:pic>
      </p:grpSp>
      <p:sp>
        <p:nvSpPr>
          <p:cNvPr id="6" name="TextBox 5">
            <a:extLst>
              <a:ext uri="{FF2B5EF4-FFF2-40B4-BE49-F238E27FC236}">
                <a16:creationId xmlns:a16="http://schemas.microsoft.com/office/drawing/2014/main" id="{9F5FC9B0-4097-0224-C448-AB10B5CF4EA3}"/>
              </a:ext>
            </a:extLst>
          </p:cNvPr>
          <p:cNvSpPr txBox="1"/>
          <p:nvPr/>
        </p:nvSpPr>
        <p:spPr>
          <a:xfrm>
            <a:off x="6096000" y="4681371"/>
            <a:ext cx="2134094" cy="1477328"/>
          </a:xfrm>
          <a:prstGeom prst="rect">
            <a:avLst/>
          </a:prstGeom>
          <a:noFill/>
        </p:spPr>
        <p:txBody>
          <a:bodyPr wrap="square" rtlCol="0">
            <a:spAutoFit/>
          </a:bodyPr>
          <a:lstStyle/>
          <a:p>
            <a:pPr>
              <a:buClr>
                <a:srgbClr val="7FC9D9"/>
              </a:buClr>
            </a:pPr>
            <a:r>
              <a:rPr lang="en-GB" sz="1800" dirty="0">
                <a:solidFill>
                  <a:schemeClr val="bg1"/>
                </a:solidFill>
                <a:latin typeface="Britannic Bold" panose="020B0903060703020204" pitchFamily="34" charset="77"/>
              </a:rPr>
              <a:t>Speech-to-text</a:t>
            </a:r>
          </a:p>
          <a:p>
            <a:pPr>
              <a:buClr>
                <a:srgbClr val="7FC9D9"/>
              </a:buClr>
            </a:pPr>
            <a:r>
              <a:rPr lang="en-GB" dirty="0">
                <a:solidFill>
                  <a:schemeClr val="bg1"/>
                </a:solidFill>
                <a:latin typeface="Britannic Bold" panose="020B0903060703020204" pitchFamily="34" charset="77"/>
              </a:rPr>
              <a:t>Text-to-speech</a:t>
            </a:r>
          </a:p>
          <a:p>
            <a:pPr>
              <a:buClr>
                <a:srgbClr val="7FC9D9"/>
              </a:buClr>
            </a:pPr>
            <a:r>
              <a:rPr lang="en-GB" dirty="0">
                <a:solidFill>
                  <a:schemeClr val="bg1"/>
                </a:solidFill>
                <a:latin typeface="Britannic Bold" panose="020B0903060703020204" pitchFamily="34" charset="77"/>
              </a:rPr>
              <a:t>Audio playback</a:t>
            </a:r>
          </a:p>
          <a:p>
            <a:pPr>
              <a:buClr>
                <a:srgbClr val="7FC9D9"/>
              </a:buClr>
            </a:pPr>
            <a:r>
              <a:rPr lang="en-GB" sz="1800" dirty="0">
                <a:solidFill>
                  <a:schemeClr val="bg1"/>
                </a:solidFill>
                <a:latin typeface="Britannic Bold" panose="020B0903060703020204" pitchFamily="34" charset="77"/>
              </a:rPr>
              <a:t>Profiles</a:t>
            </a:r>
            <a:endParaRPr lang="en-GB" dirty="0">
              <a:solidFill>
                <a:schemeClr val="bg1"/>
              </a:solidFill>
              <a:latin typeface="Britannic Bold" panose="020B0903060703020204" pitchFamily="34" charset="77"/>
            </a:endParaRPr>
          </a:p>
          <a:p>
            <a:pPr>
              <a:buClr>
                <a:srgbClr val="7FC9D9"/>
              </a:buClr>
            </a:pPr>
            <a:r>
              <a:rPr lang="en-GB" sz="1800" dirty="0">
                <a:solidFill>
                  <a:schemeClr val="bg1"/>
                </a:solidFill>
                <a:latin typeface="Britannic Bold" panose="020B0903060703020204" pitchFamily="34" charset="77"/>
              </a:rPr>
              <a:t>Saves</a:t>
            </a:r>
          </a:p>
        </p:txBody>
      </p:sp>
    </p:spTree>
    <p:extLst>
      <p:ext uri="{BB962C8B-B14F-4D97-AF65-F5344CB8AC3E}">
        <p14:creationId xmlns:p14="http://schemas.microsoft.com/office/powerpoint/2010/main" val="1196166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6" y="2333683"/>
            <a:ext cx="3199313" cy="2031325"/>
          </a:xfrm>
          <a:prstGeom prst="rect">
            <a:avLst/>
          </a:prstGeom>
          <a:noFill/>
        </p:spPr>
        <p:txBody>
          <a:bodyPr wrap="square" rtlCol="0">
            <a:spAutoFit/>
          </a:bodyPr>
          <a:lstStyle/>
          <a:p>
            <a:r>
              <a:rPr lang="en-GB" dirty="0">
                <a:solidFill>
                  <a:schemeClr val="bg1"/>
                </a:solidFill>
                <a:latin typeface="Britannic Bold" panose="020B0903060703020204" pitchFamily="34" charset="77"/>
              </a:rPr>
              <a:t>Real time amplification</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Edge-computing for user data </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Speech Recognition</a:t>
            </a:r>
          </a:p>
          <a:p>
            <a:endParaRPr lang="en-GB" dirty="0">
              <a:solidFill>
                <a:schemeClr val="bg1"/>
              </a:solidFill>
              <a:latin typeface="Britannic Bold" panose="020B0903060703020204" pitchFamily="34" charset="77"/>
            </a:endParaRPr>
          </a:p>
          <a:p>
            <a:r>
              <a:rPr lang="en-GB" dirty="0">
                <a:solidFill>
                  <a:schemeClr val="bg1"/>
                </a:solidFill>
                <a:latin typeface="Britannic Bold" panose="020B0903060703020204" pitchFamily="34" charset="77"/>
              </a:rPr>
              <a:t>Speech Synthesis</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5243566" cy="923330"/>
          </a:xfrm>
          <a:prstGeom prst="rect">
            <a:avLst/>
          </a:prstGeom>
          <a:noFill/>
        </p:spPr>
        <p:txBody>
          <a:bodyPr wrap="square" rtlCol="0">
            <a:spAutoFit/>
          </a:bodyPr>
          <a:lstStyle/>
          <a:p>
            <a:r>
              <a:rPr lang="en-GB" sz="5400" dirty="0">
                <a:solidFill>
                  <a:srgbClr val="FFFFFF"/>
                </a:solidFill>
                <a:latin typeface="Bauhaus 93" pitchFamily="82" charset="77"/>
              </a:rPr>
              <a:t>Initial Approach </a:t>
            </a:r>
            <a:endParaRPr lang="en-GB" sz="5400" dirty="0">
              <a:latin typeface="Bauhaus 93" pitchFamily="82" charset="77"/>
            </a:endParaRPr>
          </a:p>
        </p:txBody>
      </p:sp>
    </p:spTree>
    <p:extLst>
      <p:ext uri="{BB962C8B-B14F-4D97-AF65-F5344CB8AC3E}">
        <p14:creationId xmlns:p14="http://schemas.microsoft.com/office/powerpoint/2010/main" val="1160253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2126831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400110"/>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42239286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7" y="2333683"/>
            <a:ext cx="2134094" cy="1015663"/>
          </a:xfrm>
          <a:prstGeom prst="rect">
            <a:avLst/>
          </a:prstGeom>
          <a:noFill/>
        </p:spPr>
        <p:txBody>
          <a:bodyPr wrap="square" rtlCol="0">
            <a:spAutoFit/>
          </a:bodyPr>
          <a:lstStyle/>
          <a:p>
            <a:r>
              <a:rPr lang="en-GB" sz="2000" dirty="0">
                <a:solidFill>
                  <a:schemeClr val="bg1"/>
                </a:solidFill>
                <a:latin typeface="Britannic Bold" panose="020B0903060703020204" pitchFamily="34" charset="77"/>
              </a:rPr>
              <a:t>React </a:t>
            </a:r>
          </a:p>
          <a:p>
            <a:endParaRPr lang="en-GB" sz="2000" dirty="0">
              <a:solidFill>
                <a:schemeClr val="bg1"/>
              </a:solidFill>
              <a:latin typeface="Britannic Bold" panose="020B0903060703020204" pitchFamily="34" charset="77"/>
            </a:endParaRPr>
          </a:p>
          <a:p>
            <a:r>
              <a:rPr lang="en-GB" sz="2000" dirty="0">
                <a:solidFill>
                  <a:schemeClr val="bg1"/>
                </a:solidFill>
                <a:latin typeface="Britannic Bold" panose="020B0903060703020204" pitchFamily="34" charset="77"/>
              </a:rPr>
              <a:t>Web Speech API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6" y="1194612"/>
            <a:ext cx="4972050" cy="923330"/>
          </a:xfrm>
          <a:prstGeom prst="rect">
            <a:avLst/>
          </a:prstGeom>
          <a:noFill/>
        </p:spPr>
        <p:txBody>
          <a:bodyPr wrap="square" rtlCol="0">
            <a:spAutoFit/>
          </a:bodyPr>
          <a:lstStyle/>
          <a:p>
            <a:r>
              <a:rPr lang="en-GB" sz="5400" dirty="0">
                <a:solidFill>
                  <a:srgbClr val="FFFFFF"/>
                </a:solidFill>
                <a:latin typeface="Bauhaus 93" pitchFamily="82" charset="77"/>
              </a:rPr>
              <a:t>Technology </a:t>
            </a:r>
            <a:endParaRPr lang="en-GB" sz="5400" dirty="0">
              <a:latin typeface="Bauhaus 93" pitchFamily="82" charset="77"/>
            </a:endParaRPr>
          </a:p>
        </p:txBody>
      </p:sp>
    </p:spTree>
    <p:extLst>
      <p:ext uri="{BB962C8B-B14F-4D97-AF65-F5344CB8AC3E}">
        <p14:creationId xmlns:p14="http://schemas.microsoft.com/office/powerpoint/2010/main" val="510975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197A7"/>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39DADA13-0C5F-535E-C95E-5F4A3E055151}"/>
              </a:ext>
            </a:extLst>
          </p:cNvPr>
          <p:cNvGrpSpPr/>
          <p:nvPr/>
        </p:nvGrpSpPr>
        <p:grpSpPr>
          <a:xfrm>
            <a:off x="4099077" y="5716"/>
            <a:ext cx="7722097" cy="6858000"/>
            <a:chOff x="-1851643" y="0"/>
            <a:chExt cx="6144736" cy="6858000"/>
          </a:xfrm>
          <a:effectLst>
            <a:outerShdw blurRad="254000" dist="88900" algn="l" rotWithShape="0">
              <a:prstClr val="black">
                <a:alpha val="51000"/>
              </a:prstClr>
            </a:outerShdw>
          </a:effectLst>
        </p:grpSpPr>
        <p:sp>
          <p:nvSpPr>
            <p:cNvPr id="79" name="Rectangle 78">
              <a:extLst>
                <a:ext uri="{FF2B5EF4-FFF2-40B4-BE49-F238E27FC236}">
                  <a16:creationId xmlns:a16="http://schemas.microsoft.com/office/drawing/2014/main" id="{400F076D-6730-1E12-9B2C-41E232B31794}"/>
                </a:ext>
              </a:extLst>
            </p:cNvPr>
            <p:cNvSpPr>
              <a:spLocks/>
            </p:cNvSpPr>
            <p:nvPr/>
          </p:nvSpPr>
          <p:spPr>
            <a:xfrm>
              <a:off x="-1851643" y="0"/>
              <a:ext cx="5729285" cy="6858000"/>
            </a:xfrm>
            <a:prstGeom prst="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ound Same-side Corner of Rectangle 79">
              <a:extLst>
                <a:ext uri="{FF2B5EF4-FFF2-40B4-BE49-F238E27FC236}">
                  <a16:creationId xmlns:a16="http://schemas.microsoft.com/office/drawing/2014/main" id="{3F8E3848-19BB-684D-70A8-AE26C44CD6E4}"/>
                </a:ext>
              </a:extLst>
            </p:cNvPr>
            <p:cNvSpPr/>
            <p:nvPr/>
          </p:nvSpPr>
          <p:spPr>
            <a:xfrm rot="5400000">
              <a:off x="3561572" y="3171823"/>
              <a:ext cx="948690" cy="514353"/>
            </a:xfrm>
            <a:prstGeom prst="round2SameRect">
              <a:avLst/>
            </a:prstGeom>
            <a:solidFill>
              <a:srgbClr val="7EA4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a:extLst>
                <a:ext uri="{FF2B5EF4-FFF2-40B4-BE49-F238E27FC236}">
                  <a16:creationId xmlns:a16="http://schemas.microsoft.com/office/drawing/2014/main" id="{4CCED4FE-073E-A997-4A27-A2D0C981EDD3}"/>
                </a:ext>
              </a:extLst>
            </p:cNvPr>
            <p:cNvSpPr txBox="1"/>
            <p:nvPr/>
          </p:nvSpPr>
          <p:spPr>
            <a:xfrm>
              <a:off x="3778741" y="3013501"/>
              <a:ext cx="188101" cy="830997"/>
            </a:xfrm>
            <a:prstGeom prst="rect">
              <a:avLst/>
            </a:prstGeom>
            <a:solidFill>
              <a:srgbClr val="7EA499"/>
            </a:solidFill>
          </p:spPr>
          <p:txBody>
            <a:bodyPr wrap="square" rtlCol="0">
              <a:spAutoFit/>
            </a:bodyPr>
            <a:lstStyle/>
            <a:p>
              <a:r>
                <a:rPr lang="en-GB" sz="4800" dirty="0">
                  <a:solidFill>
                    <a:srgbClr val="6197A7"/>
                  </a:solidFill>
                  <a:latin typeface="Bauhaus 93" pitchFamily="82" charset="77"/>
                </a:rPr>
                <a:t>A</a:t>
              </a:r>
            </a:p>
          </p:txBody>
        </p:sp>
      </p:grpSp>
      <p:grpSp>
        <p:nvGrpSpPr>
          <p:cNvPr id="9" name="Group 8">
            <a:extLst>
              <a:ext uri="{FF2B5EF4-FFF2-40B4-BE49-F238E27FC236}">
                <a16:creationId xmlns:a16="http://schemas.microsoft.com/office/drawing/2014/main" id="{34509ACF-451F-2BB6-DAC2-315DCCE1ECD2}"/>
              </a:ext>
            </a:extLst>
          </p:cNvPr>
          <p:cNvGrpSpPr/>
          <p:nvPr/>
        </p:nvGrpSpPr>
        <p:grpSpPr>
          <a:xfrm>
            <a:off x="3239753" y="-5716"/>
            <a:ext cx="7822936" cy="6858000"/>
            <a:chOff x="-12279846" y="0"/>
            <a:chExt cx="23243405" cy="6858000"/>
          </a:xfrm>
          <a:solidFill>
            <a:srgbClr val="CDC4A6"/>
          </a:solidFill>
          <a:effectLst>
            <a:outerShdw blurRad="254000" dist="88900" algn="l" rotWithShape="0">
              <a:prstClr val="black">
                <a:alpha val="51000"/>
              </a:prstClr>
            </a:outerShdw>
          </a:effectLst>
        </p:grpSpPr>
        <p:sp>
          <p:nvSpPr>
            <p:cNvPr id="10" name="Rectangle 9">
              <a:extLst>
                <a:ext uri="{FF2B5EF4-FFF2-40B4-BE49-F238E27FC236}">
                  <a16:creationId xmlns:a16="http://schemas.microsoft.com/office/drawing/2014/main" id="{F36C2739-25AB-C2B9-09E2-0B0A149475A6}"/>
                </a:ext>
              </a:extLst>
            </p:cNvPr>
            <p:cNvSpPr>
              <a:spLocks/>
            </p:cNvSpPr>
            <p:nvPr/>
          </p:nvSpPr>
          <p:spPr>
            <a:xfrm>
              <a:off x="-12279846" y="0"/>
              <a:ext cx="21644826"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ound Same-side Corner of Rectangle 10">
              <a:extLst>
                <a:ext uri="{FF2B5EF4-FFF2-40B4-BE49-F238E27FC236}">
                  <a16:creationId xmlns:a16="http://schemas.microsoft.com/office/drawing/2014/main" id="{434A3B0B-E793-B6CB-D060-D0C161EF003D}"/>
                </a:ext>
              </a:extLst>
            </p:cNvPr>
            <p:cNvSpPr/>
            <p:nvPr/>
          </p:nvSpPr>
          <p:spPr>
            <a:xfrm rot="5400000">
              <a:off x="9689923" y="2149649"/>
              <a:ext cx="948690" cy="159858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9142D5E-2826-02CD-0B01-E666F8999E40}"/>
                </a:ext>
              </a:extLst>
            </p:cNvPr>
            <p:cNvSpPr txBox="1"/>
            <p:nvPr/>
          </p:nvSpPr>
          <p:spPr>
            <a:xfrm>
              <a:off x="9364980" y="2533441"/>
              <a:ext cx="514350" cy="830997"/>
            </a:xfrm>
            <a:prstGeom prst="rect">
              <a:avLst/>
            </a:prstGeom>
            <a:grpFill/>
          </p:spPr>
          <p:txBody>
            <a:bodyPr wrap="square" rtlCol="0">
              <a:spAutoFit/>
            </a:bodyPr>
            <a:lstStyle/>
            <a:p>
              <a:r>
                <a:rPr lang="en-GB" sz="4800" dirty="0">
                  <a:solidFill>
                    <a:srgbClr val="7EA499"/>
                  </a:solidFill>
                  <a:latin typeface="Bauhaus 93" pitchFamily="82" charset="77"/>
                </a:rPr>
                <a:t>B</a:t>
              </a:r>
            </a:p>
          </p:txBody>
        </p:sp>
      </p:grpSp>
      <p:grpSp>
        <p:nvGrpSpPr>
          <p:cNvPr id="13" name="Group 12">
            <a:extLst>
              <a:ext uri="{FF2B5EF4-FFF2-40B4-BE49-F238E27FC236}">
                <a16:creationId xmlns:a16="http://schemas.microsoft.com/office/drawing/2014/main" id="{3643E926-1FFD-407B-94AF-D19471EE7A99}"/>
              </a:ext>
            </a:extLst>
          </p:cNvPr>
          <p:cNvGrpSpPr/>
          <p:nvPr/>
        </p:nvGrpSpPr>
        <p:grpSpPr>
          <a:xfrm>
            <a:off x="-3924746" y="0"/>
            <a:ext cx="7714350" cy="6858000"/>
            <a:chOff x="-18035476" y="0"/>
            <a:chExt cx="27767544" cy="6858000"/>
          </a:xfrm>
          <a:solidFill>
            <a:srgbClr val="FFD2AA"/>
          </a:solidFill>
          <a:effectLst>
            <a:outerShdw blurRad="254000" dist="88900" algn="l" rotWithShape="0">
              <a:prstClr val="black">
                <a:alpha val="51000"/>
              </a:prstClr>
            </a:outerShdw>
          </a:effectLst>
        </p:grpSpPr>
        <p:sp>
          <p:nvSpPr>
            <p:cNvPr id="14" name="Rectangle 13">
              <a:extLst>
                <a:ext uri="{FF2B5EF4-FFF2-40B4-BE49-F238E27FC236}">
                  <a16:creationId xmlns:a16="http://schemas.microsoft.com/office/drawing/2014/main" id="{00B14760-0F28-3F8A-F0B8-118217654986}"/>
                </a:ext>
              </a:extLst>
            </p:cNvPr>
            <p:cNvSpPr>
              <a:spLocks/>
            </p:cNvSpPr>
            <p:nvPr/>
          </p:nvSpPr>
          <p:spPr>
            <a:xfrm>
              <a:off x="-18035476" y="0"/>
              <a:ext cx="25916155"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ound Same-side Corner of Rectangle 14">
              <a:extLst>
                <a:ext uri="{FF2B5EF4-FFF2-40B4-BE49-F238E27FC236}">
                  <a16:creationId xmlns:a16="http://schemas.microsoft.com/office/drawing/2014/main" id="{B94D297B-48FB-4F35-4950-63A35A309857}"/>
                </a:ext>
              </a:extLst>
            </p:cNvPr>
            <p:cNvSpPr/>
            <p:nvPr/>
          </p:nvSpPr>
          <p:spPr>
            <a:xfrm rot="5400000">
              <a:off x="8332027" y="1607746"/>
              <a:ext cx="948690" cy="1851393"/>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06E3D7B4-4355-4EA0-55C6-0B34FDB77DC4}"/>
                </a:ext>
              </a:extLst>
            </p:cNvPr>
            <p:cNvSpPr txBox="1"/>
            <p:nvPr/>
          </p:nvSpPr>
          <p:spPr>
            <a:xfrm>
              <a:off x="7783772" y="2117942"/>
              <a:ext cx="514349" cy="830997"/>
            </a:xfrm>
            <a:prstGeom prst="rect">
              <a:avLst/>
            </a:prstGeom>
            <a:grpFill/>
          </p:spPr>
          <p:txBody>
            <a:bodyPr wrap="square" rtlCol="0">
              <a:spAutoFit/>
            </a:bodyPr>
            <a:lstStyle/>
            <a:p>
              <a:r>
                <a:rPr lang="en-GB" sz="4800" dirty="0">
                  <a:solidFill>
                    <a:srgbClr val="CDC4A6"/>
                  </a:solidFill>
                  <a:latin typeface="Bauhaus 93" pitchFamily="82" charset="77"/>
                </a:rPr>
                <a:t>C</a:t>
              </a:r>
            </a:p>
          </p:txBody>
        </p:sp>
      </p:grpSp>
      <p:grpSp>
        <p:nvGrpSpPr>
          <p:cNvPr id="21" name="Group 20">
            <a:extLst>
              <a:ext uri="{FF2B5EF4-FFF2-40B4-BE49-F238E27FC236}">
                <a16:creationId xmlns:a16="http://schemas.microsoft.com/office/drawing/2014/main" id="{69C20153-C64E-283A-37CA-0E4DA2DE2F9B}"/>
              </a:ext>
            </a:extLst>
          </p:cNvPr>
          <p:cNvGrpSpPr/>
          <p:nvPr/>
        </p:nvGrpSpPr>
        <p:grpSpPr>
          <a:xfrm>
            <a:off x="-4759351" y="0"/>
            <a:ext cx="7788300" cy="6858000"/>
            <a:chOff x="-27674179" y="0"/>
            <a:chExt cx="37971947" cy="6858000"/>
          </a:xfrm>
          <a:solidFill>
            <a:srgbClr val="FFAD95"/>
          </a:solidFill>
          <a:effectLst>
            <a:outerShdw blurRad="254000" dist="88900" algn="l" rotWithShape="0">
              <a:prstClr val="black">
                <a:alpha val="51000"/>
              </a:prstClr>
            </a:outerShdw>
          </a:effectLst>
        </p:grpSpPr>
        <p:sp>
          <p:nvSpPr>
            <p:cNvPr id="22" name="Rectangle 21">
              <a:extLst>
                <a:ext uri="{FF2B5EF4-FFF2-40B4-BE49-F238E27FC236}">
                  <a16:creationId xmlns:a16="http://schemas.microsoft.com/office/drawing/2014/main" id="{34F5B882-832B-7F81-745D-815BED45D22A}"/>
                </a:ext>
              </a:extLst>
            </p:cNvPr>
            <p:cNvSpPr>
              <a:spLocks/>
            </p:cNvSpPr>
            <p:nvPr/>
          </p:nvSpPr>
          <p:spPr>
            <a:xfrm>
              <a:off x="-27674179" y="0"/>
              <a:ext cx="35103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ound Same-side Corner of Rectangle 22">
              <a:extLst>
                <a:ext uri="{FF2B5EF4-FFF2-40B4-BE49-F238E27FC236}">
                  <a16:creationId xmlns:a16="http://schemas.microsoft.com/office/drawing/2014/main" id="{BF343C2D-BBDB-E688-CCAC-C53FC14A624D}"/>
                </a:ext>
              </a:extLst>
            </p:cNvPr>
            <p:cNvSpPr/>
            <p:nvPr/>
          </p:nvSpPr>
          <p:spPr>
            <a:xfrm rot="5400000">
              <a:off x="8388336" y="624008"/>
              <a:ext cx="948690" cy="2870175"/>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52DA5374-DF95-7F78-EE0B-B2421DC8E2B8}"/>
                </a:ext>
              </a:extLst>
            </p:cNvPr>
            <p:cNvSpPr txBox="1"/>
            <p:nvPr/>
          </p:nvSpPr>
          <p:spPr>
            <a:xfrm>
              <a:off x="7342119" y="1643597"/>
              <a:ext cx="514350" cy="830997"/>
            </a:xfrm>
            <a:prstGeom prst="rect">
              <a:avLst/>
            </a:prstGeom>
            <a:grpFill/>
          </p:spPr>
          <p:txBody>
            <a:bodyPr wrap="square" rtlCol="0">
              <a:spAutoFit/>
            </a:bodyPr>
            <a:lstStyle/>
            <a:p>
              <a:r>
                <a:rPr lang="en-GB" sz="4800" dirty="0">
                  <a:solidFill>
                    <a:srgbClr val="FFD2AA"/>
                  </a:solidFill>
                  <a:latin typeface="Bauhaus 93" pitchFamily="82" charset="77"/>
                </a:rPr>
                <a:t>D</a:t>
              </a:r>
            </a:p>
          </p:txBody>
        </p:sp>
      </p:grpSp>
      <p:grpSp>
        <p:nvGrpSpPr>
          <p:cNvPr id="25" name="Group 24">
            <a:extLst>
              <a:ext uri="{FF2B5EF4-FFF2-40B4-BE49-F238E27FC236}">
                <a16:creationId xmlns:a16="http://schemas.microsoft.com/office/drawing/2014/main" id="{403C2AEF-8259-2A70-01FF-5D84893BD2F9}"/>
              </a:ext>
            </a:extLst>
          </p:cNvPr>
          <p:cNvGrpSpPr/>
          <p:nvPr/>
        </p:nvGrpSpPr>
        <p:grpSpPr>
          <a:xfrm>
            <a:off x="-5593956" y="0"/>
            <a:ext cx="7700602" cy="6858000"/>
            <a:chOff x="-11039999" y="0"/>
            <a:chExt cx="14034184" cy="6858000"/>
          </a:xfrm>
          <a:solidFill>
            <a:srgbClr val="FF6864"/>
          </a:solidFill>
          <a:effectLst>
            <a:outerShdw blurRad="254000" dist="88900" algn="l" rotWithShape="0">
              <a:prstClr val="black">
                <a:alpha val="51000"/>
              </a:prstClr>
            </a:outerShdw>
          </a:effectLst>
        </p:grpSpPr>
        <p:sp>
          <p:nvSpPr>
            <p:cNvPr id="26" name="Rectangle 25">
              <a:extLst>
                <a:ext uri="{FF2B5EF4-FFF2-40B4-BE49-F238E27FC236}">
                  <a16:creationId xmlns:a16="http://schemas.microsoft.com/office/drawing/2014/main" id="{8D364C93-5C76-53E1-6286-7F65275769E5}"/>
                </a:ext>
              </a:extLst>
            </p:cNvPr>
            <p:cNvSpPr>
              <a:spLocks/>
            </p:cNvSpPr>
            <p:nvPr/>
          </p:nvSpPr>
          <p:spPr>
            <a:xfrm>
              <a:off x="-11039999" y="0"/>
              <a:ext cx="1312667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ound Same-side Corner of Rectangle 26">
              <a:extLst>
                <a:ext uri="{FF2B5EF4-FFF2-40B4-BE49-F238E27FC236}">
                  <a16:creationId xmlns:a16="http://schemas.microsoft.com/office/drawing/2014/main" id="{2C5634D7-50CD-2771-EA17-CC44FEBB8C3F}"/>
                </a:ext>
              </a:extLst>
            </p:cNvPr>
            <p:cNvSpPr/>
            <p:nvPr/>
          </p:nvSpPr>
          <p:spPr>
            <a:xfrm rot="5400000">
              <a:off x="2051143" y="1044160"/>
              <a:ext cx="948690" cy="937394"/>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C53F9313-7FF6-DF28-2354-3D8F81C922A5}"/>
                </a:ext>
              </a:extLst>
            </p:cNvPr>
            <p:cNvSpPr txBox="1"/>
            <p:nvPr/>
          </p:nvSpPr>
          <p:spPr>
            <a:xfrm>
              <a:off x="1971315" y="1097358"/>
              <a:ext cx="514350" cy="830997"/>
            </a:xfrm>
            <a:prstGeom prst="rect">
              <a:avLst/>
            </a:prstGeom>
            <a:grpFill/>
          </p:spPr>
          <p:txBody>
            <a:bodyPr wrap="square" rtlCol="0">
              <a:spAutoFit/>
            </a:bodyPr>
            <a:lstStyle/>
            <a:p>
              <a:r>
                <a:rPr lang="en-GB" sz="4800" dirty="0">
                  <a:solidFill>
                    <a:srgbClr val="FFAD95"/>
                  </a:solidFill>
                  <a:latin typeface="Bauhaus 93" pitchFamily="82" charset="77"/>
                </a:rPr>
                <a:t>E</a:t>
              </a:r>
            </a:p>
          </p:txBody>
        </p:sp>
      </p:grpSp>
      <p:grpSp>
        <p:nvGrpSpPr>
          <p:cNvPr id="30" name="Group 29">
            <a:extLst>
              <a:ext uri="{FF2B5EF4-FFF2-40B4-BE49-F238E27FC236}">
                <a16:creationId xmlns:a16="http://schemas.microsoft.com/office/drawing/2014/main" id="{A5EFEB59-7091-73C0-3EC2-B1FFB912E12E}"/>
              </a:ext>
            </a:extLst>
          </p:cNvPr>
          <p:cNvGrpSpPr/>
          <p:nvPr/>
        </p:nvGrpSpPr>
        <p:grpSpPr>
          <a:xfrm>
            <a:off x="-6428561" y="0"/>
            <a:ext cx="7800878" cy="6858000"/>
            <a:chOff x="-25068335" y="7537"/>
            <a:chExt cx="32614329" cy="6858000"/>
          </a:xfrm>
          <a:effectLst>
            <a:outerShdw blurRad="254000" dist="88900" algn="l" rotWithShape="0">
              <a:prstClr val="black">
                <a:alpha val="51000"/>
              </a:prstClr>
            </a:outerShdw>
          </a:effectLst>
        </p:grpSpPr>
        <p:sp>
          <p:nvSpPr>
            <p:cNvPr id="31" name="Rectangle 30">
              <a:extLst>
                <a:ext uri="{FF2B5EF4-FFF2-40B4-BE49-F238E27FC236}">
                  <a16:creationId xmlns:a16="http://schemas.microsoft.com/office/drawing/2014/main" id="{2B2EB5E8-293C-B414-BB38-5FD7FB335CB9}"/>
                </a:ext>
              </a:extLst>
            </p:cNvPr>
            <p:cNvSpPr>
              <a:spLocks/>
            </p:cNvSpPr>
            <p:nvPr/>
          </p:nvSpPr>
          <p:spPr>
            <a:xfrm>
              <a:off x="-25068335" y="7537"/>
              <a:ext cx="30470579" cy="6858000"/>
            </a:xfrm>
            <a:prstGeom prst="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Same-side Corner of Rectangle 31">
              <a:extLst>
                <a:ext uri="{FF2B5EF4-FFF2-40B4-BE49-F238E27FC236}">
                  <a16:creationId xmlns:a16="http://schemas.microsoft.com/office/drawing/2014/main" id="{6F9EAA63-7564-D9E4-B7D9-7132E2AC03BF}"/>
                </a:ext>
              </a:extLst>
            </p:cNvPr>
            <p:cNvSpPr/>
            <p:nvPr/>
          </p:nvSpPr>
          <p:spPr>
            <a:xfrm rot="5400000">
              <a:off x="5996441" y="29689"/>
              <a:ext cx="948690" cy="2150417"/>
            </a:xfrm>
            <a:prstGeom prst="round2SameRect">
              <a:avLst/>
            </a:prstGeom>
            <a:solidFill>
              <a:srgbClr val="D4777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C0FBBB27-86BE-80A8-97FF-08615BCFDE49}"/>
                </a:ext>
              </a:extLst>
            </p:cNvPr>
            <p:cNvSpPr txBox="1"/>
            <p:nvPr/>
          </p:nvSpPr>
          <p:spPr>
            <a:xfrm>
              <a:off x="5390113" y="689397"/>
              <a:ext cx="712129" cy="830997"/>
            </a:xfrm>
            <a:prstGeom prst="rect">
              <a:avLst/>
            </a:prstGeom>
            <a:solidFill>
              <a:srgbClr val="D47776"/>
            </a:solidFill>
          </p:spPr>
          <p:txBody>
            <a:bodyPr wrap="square" rtlCol="0">
              <a:spAutoFit/>
            </a:bodyPr>
            <a:lstStyle/>
            <a:p>
              <a:r>
                <a:rPr lang="en-GB" sz="4800" dirty="0">
                  <a:solidFill>
                    <a:srgbClr val="FF6864"/>
                  </a:solidFill>
                  <a:latin typeface="Bauhaus 93" pitchFamily="82" charset="77"/>
                </a:rPr>
                <a:t>F</a:t>
              </a:r>
            </a:p>
          </p:txBody>
        </p:sp>
      </p:grpSp>
      <p:sp>
        <p:nvSpPr>
          <p:cNvPr id="39" name="TextBox 38">
            <a:extLst>
              <a:ext uri="{FF2B5EF4-FFF2-40B4-BE49-F238E27FC236}">
                <a16:creationId xmlns:a16="http://schemas.microsoft.com/office/drawing/2014/main" id="{941E4429-71F0-0A38-30F3-DBF9ECF6365A}"/>
              </a:ext>
            </a:extLst>
          </p:cNvPr>
          <p:cNvSpPr txBox="1"/>
          <p:nvPr/>
        </p:nvSpPr>
        <p:spPr>
          <a:xfrm>
            <a:off x="4607206" y="2333683"/>
            <a:ext cx="3253903" cy="461665"/>
          </a:xfrm>
          <a:prstGeom prst="rect">
            <a:avLst/>
          </a:prstGeom>
          <a:noFill/>
        </p:spPr>
        <p:txBody>
          <a:bodyPr wrap="square" rtlCol="0">
            <a:spAutoFit/>
          </a:bodyPr>
          <a:lstStyle/>
          <a:p>
            <a:r>
              <a:rPr lang="en-GB" sz="2400" dirty="0">
                <a:solidFill>
                  <a:schemeClr val="bg1"/>
                </a:solidFill>
                <a:latin typeface="Britannic Bold" panose="020B0903060703020204" pitchFamily="34" charset="77"/>
              </a:rPr>
              <a:t>Speech Recognition </a:t>
            </a:r>
          </a:p>
        </p:txBody>
      </p:sp>
      <p:sp>
        <p:nvSpPr>
          <p:cNvPr id="57" name="TextBox 56">
            <a:extLst>
              <a:ext uri="{FF2B5EF4-FFF2-40B4-BE49-F238E27FC236}">
                <a16:creationId xmlns:a16="http://schemas.microsoft.com/office/drawing/2014/main" id="{256BA6B4-9499-F7B4-C3D4-F3516803C4B4}"/>
              </a:ext>
            </a:extLst>
          </p:cNvPr>
          <p:cNvSpPr txBox="1"/>
          <p:nvPr/>
        </p:nvSpPr>
        <p:spPr>
          <a:xfrm>
            <a:off x="4255275" y="1194612"/>
            <a:ext cx="5349871" cy="923330"/>
          </a:xfrm>
          <a:prstGeom prst="rect">
            <a:avLst/>
          </a:prstGeom>
          <a:noFill/>
        </p:spPr>
        <p:txBody>
          <a:bodyPr wrap="square" rtlCol="0">
            <a:spAutoFit/>
          </a:bodyPr>
          <a:lstStyle/>
          <a:p>
            <a:r>
              <a:rPr lang="en-GB" sz="5400" dirty="0">
                <a:solidFill>
                  <a:srgbClr val="FFFFFF"/>
                </a:solidFill>
                <a:latin typeface="Bauhaus 93" pitchFamily="82" charset="77"/>
              </a:rPr>
              <a:t>Web Speech API </a:t>
            </a:r>
            <a:endParaRPr lang="en-GB" sz="5400" dirty="0">
              <a:latin typeface="Bauhaus 93" pitchFamily="82" charset="77"/>
            </a:endParaRPr>
          </a:p>
        </p:txBody>
      </p:sp>
      <p:pic>
        <p:nvPicPr>
          <p:cNvPr id="1028" name="Picture 4" descr="Web Speech API - Creating a web interface with 0 clicks · Intersec TechTalk">
            <a:extLst>
              <a:ext uri="{FF2B5EF4-FFF2-40B4-BE49-F238E27FC236}">
                <a16:creationId xmlns:a16="http://schemas.microsoft.com/office/drawing/2014/main" id="{A78F5D1A-C75E-8779-A555-356128640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6187" y="3215681"/>
            <a:ext cx="6885361" cy="211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922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4698</TotalTime>
  <Words>3058</Words>
  <Application>Microsoft Macintosh PowerPoint</Application>
  <PresentationFormat>Widescreen</PresentationFormat>
  <Paragraphs>442</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Aptos</vt:lpstr>
      <vt:lpstr>Aptos Display</vt:lpstr>
      <vt:lpstr>Arial</vt:lpstr>
      <vt:lpstr>Bauhaus 93</vt:lpstr>
      <vt:lpstr>Britannic Bold</vt:lpstr>
      <vt:lpstr>Courier New</vt:lpstr>
      <vt:lpstr>Lato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Eden (student)</dc:creator>
  <cp:lastModifiedBy>Amy Eden (student)</cp:lastModifiedBy>
  <cp:revision>6</cp:revision>
  <dcterms:created xsi:type="dcterms:W3CDTF">2024-03-17T13:25:21Z</dcterms:created>
  <dcterms:modified xsi:type="dcterms:W3CDTF">2024-03-20T20:13:33Z</dcterms:modified>
</cp:coreProperties>
</file>