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95" r:id="rId3"/>
    <p:sldId id="267" r:id="rId4"/>
    <p:sldId id="266" r:id="rId5"/>
    <p:sldId id="296" r:id="rId6"/>
    <p:sldId id="315" r:id="rId7"/>
    <p:sldId id="302" r:id="rId8"/>
    <p:sldId id="311" r:id="rId9"/>
    <p:sldId id="304" r:id="rId10"/>
    <p:sldId id="305" r:id="rId11"/>
    <p:sldId id="312" r:id="rId12"/>
    <p:sldId id="306" r:id="rId13"/>
    <p:sldId id="307" r:id="rId14"/>
    <p:sldId id="308" r:id="rId15"/>
    <p:sldId id="313" r:id="rId16"/>
    <p:sldId id="309" r:id="rId17"/>
    <p:sldId id="310" r:id="rId18"/>
    <p:sldId id="314" r:id="rId19"/>
    <p:sldId id="297" r:id="rId20"/>
    <p:sldId id="320" r:id="rId21"/>
    <p:sldId id="321" r:id="rId22"/>
    <p:sldId id="269" r:id="rId23"/>
    <p:sldId id="322" r:id="rId24"/>
    <p:sldId id="299" r:id="rId25"/>
    <p:sldId id="324" r:id="rId26"/>
    <p:sldId id="275" r:id="rId27"/>
    <p:sldId id="323" r:id="rId28"/>
    <p:sldId id="300" r:id="rId29"/>
    <p:sldId id="271" r:id="rId30"/>
    <p:sldId id="27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A499"/>
    <a:srgbClr val="FF6864"/>
    <a:srgbClr val="6197A7"/>
    <a:srgbClr val="CDC4A6"/>
    <a:srgbClr val="FFD2AA"/>
    <a:srgbClr val="FFAD95"/>
    <a:srgbClr val="D477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14"/>
    <p:restoredTop sz="60496"/>
  </p:normalViewPr>
  <p:slideViewPr>
    <p:cSldViewPr snapToGrid="0">
      <p:cViewPr varScale="1">
        <p:scale>
          <a:sx n="69" d="100"/>
          <a:sy n="69" d="100"/>
        </p:scale>
        <p:origin x="2304" y="1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5D35BC-3415-A84A-AC0F-B9BAF9684CB8}" type="datetimeFigureOut">
              <a:rPr lang="en-GB" smtClean="0"/>
              <a:t>19/03/2024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7445FF-4733-214A-A610-5BCBADBCE2B6}" type="slidenum">
              <a:rPr lang="en-GB" smtClean="0"/>
              <a:t>‹#›</a:t>
            </a:fld>
            <a:endParaRPr lang="en-GB"/>
          </a:p>
        </p:txBody>
      </p:sp>
    </p:spTree>
    <p:extLst>
      <p:ext uri="{BB962C8B-B14F-4D97-AF65-F5344CB8AC3E}">
        <p14:creationId xmlns:p14="http://schemas.microsoft.com/office/powerpoint/2010/main" val="3395239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 welcome to my fourth-year dissertation project: Accessible solutions – a low-cost assistive web-app for deaf and hard-of-hearing users</a:t>
            </a:r>
          </a:p>
        </p:txBody>
      </p:sp>
      <p:sp>
        <p:nvSpPr>
          <p:cNvPr id="4" name="Slide Number Placeholder 3"/>
          <p:cNvSpPr>
            <a:spLocks noGrp="1"/>
          </p:cNvSpPr>
          <p:nvPr>
            <p:ph type="sldNum" sz="quarter" idx="5"/>
          </p:nvPr>
        </p:nvSpPr>
        <p:spPr/>
        <p:txBody>
          <a:bodyPr/>
          <a:lstStyle/>
          <a:p>
            <a:fld id="{E47445FF-4733-214A-A610-5BCBADBCE2B6}" type="slidenum">
              <a:rPr lang="en-GB" smtClean="0"/>
              <a:t>1</a:t>
            </a:fld>
            <a:endParaRPr lang="en-GB"/>
          </a:p>
        </p:txBody>
      </p:sp>
    </p:spTree>
    <p:extLst>
      <p:ext uri="{BB962C8B-B14F-4D97-AF65-F5344CB8AC3E}">
        <p14:creationId xmlns:p14="http://schemas.microsoft.com/office/powerpoint/2010/main" val="3322320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highlight>
                  <a:srgbClr val="FFFFFF"/>
                </a:highlight>
                <a:latin typeface="Arial" panose="020B0604020202020204" pitchFamily="34" charset="0"/>
              </a:rPr>
              <a:t>The Web Speech API smoothly integrates speech synthesis, enabling text-to-speech conversion. </a:t>
            </a:r>
          </a:p>
          <a:p>
            <a:endParaRPr lang="en-GB" b="0" i="0" dirty="0">
              <a:effectLst/>
              <a:highlight>
                <a:srgbClr val="FFFFFF"/>
              </a:highlight>
              <a:latin typeface="Arial" panose="020B0604020202020204" pitchFamily="34" charset="0"/>
            </a:endParaRPr>
          </a:p>
          <a:p>
            <a:r>
              <a:rPr lang="en-GB" b="0" i="0" dirty="0">
                <a:effectLst/>
                <a:highlight>
                  <a:srgbClr val="FFFFFF"/>
                </a:highlight>
                <a:latin typeface="Arial" panose="020B0604020202020204" pitchFamily="34" charset="0"/>
              </a:rPr>
              <a:t>It enhances vocal communication by providing clear, customizable auditory feedback. Controlled by the </a:t>
            </a:r>
            <a:r>
              <a:rPr lang="en-GB" b="0" i="0" dirty="0" err="1">
                <a:effectLst/>
                <a:highlight>
                  <a:srgbClr val="FFFFFF"/>
                </a:highlight>
                <a:latin typeface="Arial" panose="020B0604020202020204" pitchFamily="34" charset="0"/>
              </a:rPr>
              <a:t>SpeechSynthesis</a:t>
            </a:r>
            <a:r>
              <a:rPr lang="en-GB" b="0" i="0" dirty="0">
                <a:effectLst/>
                <a:highlight>
                  <a:srgbClr val="FFFFFF"/>
                </a:highlight>
                <a:latin typeface="Arial" panose="020B0604020202020204" pitchFamily="34" charset="0"/>
              </a:rPr>
              <a:t> interface, it utilizes the device's default speech synthesizer. </a:t>
            </a:r>
          </a:p>
        </p:txBody>
      </p:sp>
      <p:sp>
        <p:nvSpPr>
          <p:cNvPr id="4" name="Slide Number Placeholder 3"/>
          <p:cNvSpPr>
            <a:spLocks noGrp="1"/>
          </p:cNvSpPr>
          <p:nvPr>
            <p:ph type="sldNum" sz="quarter" idx="5"/>
          </p:nvPr>
        </p:nvSpPr>
        <p:spPr/>
        <p:txBody>
          <a:bodyPr/>
          <a:lstStyle/>
          <a:p>
            <a:fld id="{E47445FF-4733-214A-A610-5BCBADBCE2B6}" type="slidenum">
              <a:rPr lang="en-GB" smtClean="0"/>
              <a:t>10</a:t>
            </a:fld>
            <a:endParaRPr lang="en-GB"/>
          </a:p>
        </p:txBody>
      </p:sp>
    </p:spTree>
    <p:extLst>
      <p:ext uri="{BB962C8B-B14F-4D97-AF65-F5344CB8AC3E}">
        <p14:creationId xmlns:p14="http://schemas.microsoft.com/office/powerpoint/2010/main" val="1405890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i="0" dirty="0">
              <a:effectLst/>
              <a:highlight>
                <a:srgbClr val="FFFFFF"/>
              </a:highligh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E47445FF-4733-214A-A610-5BCBADBCE2B6}" type="slidenum">
              <a:rPr lang="en-GB" smtClean="0"/>
              <a:t>11</a:t>
            </a:fld>
            <a:endParaRPr lang="en-GB"/>
          </a:p>
        </p:txBody>
      </p:sp>
    </p:spTree>
    <p:extLst>
      <p:ext uri="{BB962C8B-B14F-4D97-AF65-F5344CB8AC3E}">
        <p14:creationId xmlns:p14="http://schemas.microsoft.com/office/powerpoint/2010/main" val="3545509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used Web Audio API for real-time sound manipulation to allow for the audio playback feature.</a:t>
            </a:r>
          </a:p>
        </p:txBody>
      </p:sp>
      <p:sp>
        <p:nvSpPr>
          <p:cNvPr id="4" name="Slide Number Placeholder 3"/>
          <p:cNvSpPr>
            <a:spLocks noGrp="1"/>
          </p:cNvSpPr>
          <p:nvPr>
            <p:ph type="sldNum" sz="quarter" idx="5"/>
          </p:nvPr>
        </p:nvSpPr>
        <p:spPr/>
        <p:txBody>
          <a:bodyPr/>
          <a:lstStyle/>
          <a:p>
            <a:fld id="{E47445FF-4733-214A-A610-5BCBADBCE2B6}" type="slidenum">
              <a:rPr lang="en-GB" smtClean="0"/>
              <a:t>12</a:t>
            </a:fld>
            <a:endParaRPr lang="en-GB"/>
          </a:p>
        </p:txBody>
      </p:sp>
    </p:spTree>
    <p:extLst>
      <p:ext uri="{BB962C8B-B14F-4D97-AF65-F5344CB8AC3E}">
        <p14:creationId xmlns:p14="http://schemas.microsoft.com/office/powerpoint/2010/main" val="3854937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Web Audio API offers developers a comprehensive toolset for audio manipulation on the web. </a:t>
            </a:r>
          </a:p>
          <a:p>
            <a:endParaRPr lang="en-GB" dirty="0"/>
          </a:p>
          <a:p>
            <a:r>
              <a:rPr lang="en-GB" dirty="0"/>
              <a:t>Operating within an audio context, it utilizes a modular routing system where interconnected audio nodes form an audio routing graph, where developers can dynamically process audio.</a:t>
            </a:r>
          </a:p>
        </p:txBody>
      </p:sp>
      <p:sp>
        <p:nvSpPr>
          <p:cNvPr id="4" name="Slide Number Placeholder 3"/>
          <p:cNvSpPr>
            <a:spLocks noGrp="1"/>
          </p:cNvSpPr>
          <p:nvPr>
            <p:ph type="sldNum" sz="quarter" idx="5"/>
          </p:nvPr>
        </p:nvSpPr>
        <p:spPr/>
        <p:txBody>
          <a:bodyPr/>
          <a:lstStyle/>
          <a:p>
            <a:fld id="{E47445FF-4733-214A-A610-5BCBADBCE2B6}" type="slidenum">
              <a:rPr lang="en-GB" smtClean="0"/>
              <a:t>13</a:t>
            </a:fld>
            <a:endParaRPr lang="en-GB"/>
          </a:p>
        </p:txBody>
      </p:sp>
    </p:spTree>
    <p:extLst>
      <p:ext uri="{BB962C8B-B14F-4D97-AF65-F5344CB8AC3E}">
        <p14:creationId xmlns:p14="http://schemas.microsoft.com/office/powerpoint/2010/main" val="2092966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47445FF-4733-214A-A610-5BCBADBCE2B6}" type="slidenum">
              <a:rPr lang="en-GB" smtClean="0"/>
              <a:t>14</a:t>
            </a:fld>
            <a:endParaRPr lang="en-GB"/>
          </a:p>
        </p:txBody>
      </p:sp>
    </p:spTree>
    <p:extLst>
      <p:ext uri="{BB962C8B-B14F-4D97-AF65-F5344CB8AC3E}">
        <p14:creationId xmlns:p14="http://schemas.microsoft.com/office/powerpoint/2010/main" val="2446442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used Clerk to be able to make profiles for users to save audio instances. </a:t>
            </a:r>
          </a:p>
        </p:txBody>
      </p:sp>
      <p:sp>
        <p:nvSpPr>
          <p:cNvPr id="4" name="Slide Number Placeholder 3"/>
          <p:cNvSpPr>
            <a:spLocks noGrp="1"/>
          </p:cNvSpPr>
          <p:nvPr>
            <p:ph type="sldNum" sz="quarter" idx="5"/>
          </p:nvPr>
        </p:nvSpPr>
        <p:spPr/>
        <p:txBody>
          <a:bodyPr/>
          <a:lstStyle/>
          <a:p>
            <a:fld id="{E47445FF-4733-214A-A610-5BCBADBCE2B6}" type="slidenum">
              <a:rPr lang="en-GB" smtClean="0"/>
              <a:t>15</a:t>
            </a:fld>
            <a:endParaRPr lang="en-GB"/>
          </a:p>
        </p:txBody>
      </p:sp>
    </p:spTree>
    <p:extLst>
      <p:ext uri="{BB962C8B-B14F-4D97-AF65-F5344CB8AC3E}">
        <p14:creationId xmlns:p14="http://schemas.microsoft.com/office/powerpoint/2010/main" val="330726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Clerk is a cloud-based authentication service, offering seamless integration with various front-end frameworks.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Clerk's React API simplifies authentication tasks with pre-built components reducing development overhead for storing and managing user instances.  </a:t>
            </a:r>
          </a:p>
        </p:txBody>
      </p:sp>
      <p:sp>
        <p:nvSpPr>
          <p:cNvPr id="4" name="Slide Number Placeholder 3"/>
          <p:cNvSpPr>
            <a:spLocks noGrp="1"/>
          </p:cNvSpPr>
          <p:nvPr>
            <p:ph type="sldNum" sz="quarter" idx="5"/>
          </p:nvPr>
        </p:nvSpPr>
        <p:spPr/>
        <p:txBody>
          <a:bodyPr/>
          <a:lstStyle/>
          <a:p>
            <a:fld id="{E47445FF-4733-214A-A610-5BCBADBCE2B6}" type="slidenum">
              <a:rPr lang="en-GB" smtClean="0"/>
              <a:t>16</a:t>
            </a:fld>
            <a:endParaRPr lang="en-GB"/>
          </a:p>
        </p:txBody>
      </p:sp>
    </p:spTree>
    <p:extLst>
      <p:ext uri="{BB962C8B-B14F-4D97-AF65-F5344CB8AC3E}">
        <p14:creationId xmlns:p14="http://schemas.microsoft.com/office/powerpoint/2010/main" val="59093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47445FF-4733-214A-A610-5BCBADBCE2B6}" type="slidenum">
              <a:rPr lang="en-GB" smtClean="0"/>
              <a:t>17</a:t>
            </a:fld>
            <a:endParaRPr lang="en-GB"/>
          </a:p>
        </p:txBody>
      </p:sp>
    </p:spTree>
    <p:extLst>
      <p:ext uri="{BB962C8B-B14F-4D97-AF65-F5344CB8AC3E}">
        <p14:creationId xmlns:p14="http://schemas.microsoft.com/office/powerpoint/2010/main" val="893536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Finally, we published the web-app using GitHub Pages </a:t>
            </a:r>
            <a:r>
              <a:rPr lang="en-GB" b="0" i="0" dirty="0">
                <a:effectLst/>
                <a:highlight>
                  <a:srgbClr val="FFFFFF"/>
                </a:highlight>
                <a:latin typeface="Arial" panose="020B0604020202020204" pitchFamily="34" charset="0"/>
              </a:rPr>
              <a:t>with the advantage of seamless integration with other GitHub features, including issues and pull requests, streamlining the development workflow.</a:t>
            </a:r>
            <a:endParaRPr lang="en-GB" dirty="0"/>
          </a:p>
        </p:txBody>
      </p:sp>
      <p:sp>
        <p:nvSpPr>
          <p:cNvPr id="4" name="Slide Number Placeholder 3"/>
          <p:cNvSpPr>
            <a:spLocks noGrp="1"/>
          </p:cNvSpPr>
          <p:nvPr>
            <p:ph type="sldNum" sz="quarter" idx="5"/>
          </p:nvPr>
        </p:nvSpPr>
        <p:spPr/>
        <p:txBody>
          <a:bodyPr/>
          <a:lstStyle/>
          <a:p>
            <a:fld id="{E47445FF-4733-214A-A610-5BCBADBCE2B6}" type="slidenum">
              <a:rPr lang="en-GB" smtClean="0"/>
              <a:t>18</a:t>
            </a:fld>
            <a:endParaRPr lang="en-GB"/>
          </a:p>
        </p:txBody>
      </p:sp>
    </p:spTree>
    <p:extLst>
      <p:ext uri="{BB962C8B-B14F-4D97-AF65-F5344CB8AC3E}">
        <p14:creationId xmlns:p14="http://schemas.microsoft.com/office/powerpoint/2010/main" val="130095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 will perform a live demo!</a:t>
            </a:r>
          </a:p>
        </p:txBody>
      </p:sp>
      <p:sp>
        <p:nvSpPr>
          <p:cNvPr id="4" name="Slide Number Placeholder 3"/>
          <p:cNvSpPr>
            <a:spLocks noGrp="1"/>
          </p:cNvSpPr>
          <p:nvPr>
            <p:ph type="sldNum" sz="quarter" idx="5"/>
          </p:nvPr>
        </p:nvSpPr>
        <p:spPr/>
        <p:txBody>
          <a:bodyPr/>
          <a:lstStyle/>
          <a:p>
            <a:fld id="{E47445FF-4733-214A-A610-5BCBADBCE2B6}" type="slidenum">
              <a:rPr lang="en-GB" smtClean="0"/>
              <a:t>19</a:t>
            </a:fld>
            <a:endParaRPr lang="en-GB"/>
          </a:p>
        </p:txBody>
      </p:sp>
    </p:spTree>
    <p:extLst>
      <p:ext uri="{BB962C8B-B14F-4D97-AF65-F5344CB8AC3E}">
        <p14:creationId xmlns:p14="http://schemas.microsoft.com/office/powerpoint/2010/main" val="1028173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 5% of the global population, need rehabilitation for their hearing loss. By 2050, it is projected to affect one in every ten people worldwide. </a:t>
            </a:r>
          </a:p>
          <a:p>
            <a:endParaRPr lang="en-GB" dirty="0"/>
          </a:p>
          <a:p>
            <a:r>
              <a:rPr lang="en-GB" dirty="0"/>
              <a:t>Currently, approximately 80% of individuals with hearing loss reside in countries classified as low- and middle-income. Several frameworks aim to advance assistive technology in these countries, but they have been neglected due to insufficient funding.</a:t>
            </a:r>
          </a:p>
          <a:p>
            <a:endParaRPr lang="en-GB" dirty="0"/>
          </a:p>
          <a:p>
            <a:r>
              <a:rPr lang="en-GB" dirty="0"/>
              <a:t>In the UK, the cost-of-living crisis hits impoverished individuals hard, making essential assistive technology unaffordable. This worsens existing inequalities, hindering health management and communication for those in need. </a:t>
            </a:r>
          </a:p>
          <a:p>
            <a:endParaRPr lang="en-GB" dirty="0"/>
          </a:p>
          <a:p>
            <a:r>
              <a:rPr lang="en-GB" sz="1200" dirty="0">
                <a:solidFill>
                  <a:schemeClr val="bg1"/>
                </a:solidFill>
                <a:latin typeface="Britannic Bold" panose="020B0903060703020204" pitchFamily="34" charset="77"/>
              </a:rPr>
              <a:t>Abandoning assistive technology </a:t>
            </a:r>
            <a:r>
              <a:rPr lang="en-GB" b="0" i="0" dirty="0">
                <a:solidFill>
                  <a:srgbClr val="ECECEC"/>
                </a:solidFill>
                <a:effectLst/>
                <a:highlight>
                  <a:srgbClr val="212121"/>
                </a:highlight>
                <a:latin typeface="Söhne"/>
              </a:rPr>
              <a:t>poses challenges in speech interpretation, leading to a compromised quality of life. Recent studies have also shown links to abandoning hearing aids to dementia and mortality. </a:t>
            </a:r>
            <a:endParaRPr lang="en-GB" dirty="0"/>
          </a:p>
          <a:p>
            <a:endParaRPr lang="en-GB" dirty="0"/>
          </a:p>
        </p:txBody>
      </p:sp>
      <p:sp>
        <p:nvSpPr>
          <p:cNvPr id="4" name="Slide Number Placeholder 3"/>
          <p:cNvSpPr>
            <a:spLocks noGrp="1"/>
          </p:cNvSpPr>
          <p:nvPr>
            <p:ph type="sldNum" sz="quarter" idx="5"/>
          </p:nvPr>
        </p:nvSpPr>
        <p:spPr/>
        <p:txBody>
          <a:bodyPr/>
          <a:lstStyle/>
          <a:p>
            <a:fld id="{E47445FF-4733-214A-A610-5BCBADBCE2B6}" type="slidenum">
              <a:rPr lang="en-GB" smtClean="0"/>
              <a:t>2</a:t>
            </a:fld>
            <a:endParaRPr lang="en-GB"/>
          </a:p>
        </p:txBody>
      </p:sp>
    </p:spTree>
    <p:extLst>
      <p:ext uri="{BB962C8B-B14F-4D97-AF65-F5344CB8AC3E}">
        <p14:creationId xmlns:p14="http://schemas.microsoft.com/office/powerpoint/2010/main" val="11251055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20000"/>
              </a:lnSpc>
              <a:spcBef>
                <a:spcPts val="0"/>
              </a:spcBef>
              <a:spcAft>
                <a:spcPts val="0"/>
              </a:spcAft>
              <a:buClr>
                <a:srgbClr val="7FC9D9"/>
              </a:buClr>
              <a:buSzTx/>
              <a:buFontTx/>
              <a:buNone/>
              <a:tabLst/>
              <a:defRPr/>
            </a:pPr>
            <a:r>
              <a:rPr lang="en-GB" dirty="0">
                <a:solidFill>
                  <a:schemeClr val="bg1"/>
                </a:solidFill>
                <a:latin typeface="Britannic Bold" panose="020B0903060703020204" pitchFamily="34" charset="77"/>
              </a:rPr>
              <a:t>Now we will summarise our findings in our two user surveys.</a:t>
            </a:r>
          </a:p>
          <a:p>
            <a:pPr marL="0" marR="0" lvl="0" indent="0" algn="l" defTabSz="914400" rtl="0" eaLnBrk="1" fontAlgn="auto" latinLnBrk="0" hangingPunct="1">
              <a:lnSpc>
                <a:spcPct val="120000"/>
              </a:lnSpc>
              <a:spcBef>
                <a:spcPts val="0"/>
              </a:spcBef>
              <a:spcAft>
                <a:spcPts val="0"/>
              </a:spcAft>
              <a:buClr>
                <a:srgbClr val="7FC9D9"/>
              </a:buClr>
              <a:buSzTx/>
              <a:buFontTx/>
              <a:buNone/>
              <a:tabLst/>
              <a:defRPr/>
            </a:pPr>
            <a:endParaRPr lang="en-GB" dirty="0">
              <a:solidFill>
                <a:schemeClr val="bg1"/>
              </a:solidFill>
              <a:latin typeface="Britannic Bold" panose="020B0903060703020204" pitchFamily="34" charset="77"/>
            </a:endParaRPr>
          </a:p>
          <a:p>
            <a:pPr marL="0" marR="0" lvl="0" indent="0" algn="l" defTabSz="914400" rtl="0" eaLnBrk="1" fontAlgn="auto" latinLnBrk="0" hangingPunct="1">
              <a:lnSpc>
                <a:spcPct val="120000"/>
              </a:lnSpc>
              <a:spcBef>
                <a:spcPts val="0"/>
              </a:spcBef>
              <a:spcAft>
                <a:spcPts val="0"/>
              </a:spcAft>
              <a:buClr>
                <a:srgbClr val="7FC9D9"/>
              </a:buClr>
              <a:buSzTx/>
              <a:buFontTx/>
              <a:buNone/>
              <a:tabLst/>
              <a:defRPr/>
            </a:pPr>
            <a:r>
              <a:rPr lang="en-GB" dirty="0">
                <a:solidFill>
                  <a:schemeClr val="bg1"/>
                </a:solidFill>
                <a:latin typeface="Britannic Bold" panose="020B0903060703020204" pitchFamily="34" charset="77"/>
              </a:rPr>
              <a:t>Our first survey had a majority of individuals aged 45 to 64. However, our second survey had a majority of 35-44 indicating a need to be versatile for all age groups, with some customisation options for UI for the elderly. </a:t>
            </a:r>
          </a:p>
          <a:p>
            <a:pPr marL="0" marR="0" lvl="0" indent="0" algn="l" defTabSz="914400" rtl="0" eaLnBrk="1" fontAlgn="auto" latinLnBrk="0" hangingPunct="1">
              <a:lnSpc>
                <a:spcPct val="120000"/>
              </a:lnSpc>
              <a:spcBef>
                <a:spcPts val="0"/>
              </a:spcBef>
              <a:spcAft>
                <a:spcPts val="0"/>
              </a:spcAft>
              <a:buClr>
                <a:srgbClr val="7FC9D9"/>
              </a:buClr>
              <a:buSzTx/>
              <a:buFontTx/>
              <a:buNone/>
              <a:tabLst/>
              <a:defRPr/>
            </a:pPr>
            <a:endParaRPr lang="en-GB" dirty="0">
              <a:solidFill>
                <a:schemeClr val="bg1"/>
              </a:solidFill>
              <a:latin typeface="Britannic Bold" panose="020B0903060703020204" pitchFamily="34" charset="77"/>
            </a:endParaRPr>
          </a:p>
          <a:p>
            <a:pPr marL="0" marR="0" lvl="0" indent="0" algn="l" defTabSz="914400" rtl="0" eaLnBrk="1" fontAlgn="auto" latinLnBrk="0" hangingPunct="1">
              <a:lnSpc>
                <a:spcPct val="120000"/>
              </a:lnSpc>
              <a:spcBef>
                <a:spcPts val="0"/>
              </a:spcBef>
              <a:spcAft>
                <a:spcPts val="0"/>
              </a:spcAft>
              <a:buClr>
                <a:srgbClr val="7FC9D9"/>
              </a:buClr>
              <a:buSzTx/>
              <a:buFontTx/>
              <a:buNone/>
              <a:tabLst/>
              <a:defRPr/>
            </a:pPr>
            <a:r>
              <a:rPr lang="en-GB" dirty="0">
                <a:solidFill>
                  <a:schemeClr val="bg1"/>
                </a:solidFill>
                <a:latin typeface="Britannic Bold" panose="020B0903060703020204" pitchFamily="34" charset="77"/>
              </a:rPr>
              <a:t>For technology, a large majority of participants relied on hearing aids, along with speech-to-text and text-to-speech. </a:t>
            </a:r>
          </a:p>
          <a:p>
            <a:pPr marL="0" marR="0" lvl="0" indent="0" algn="l" defTabSz="914400" rtl="0" eaLnBrk="1" fontAlgn="auto" latinLnBrk="0" hangingPunct="1">
              <a:lnSpc>
                <a:spcPct val="120000"/>
              </a:lnSpc>
              <a:spcBef>
                <a:spcPts val="0"/>
              </a:spcBef>
              <a:spcAft>
                <a:spcPts val="0"/>
              </a:spcAft>
              <a:buClr>
                <a:srgbClr val="7FC9D9"/>
              </a:buClr>
              <a:buSzTx/>
              <a:buFontTx/>
              <a:buNone/>
              <a:tabLst/>
              <a:defRPr/>
            </a:pPr>
            <a:endParaRPr lang="en-GB" dirty="0">
              <a:solidFill>
                <a:schemeClr val="bg1"/>
              </a:solidFill>
              <a:latin typeface="Britannic Bold" panose="020B0903060703020204" pitchFamily="34" charset="77"/>
            </a:endParaRPr>
          </a:p>
        </p:txBody>
      </p:sp>
      <p:sp>
        <p:nvSpPr>
          <p:cNvPr id="4" name="Slide Number Placeholder 3"/>
          <p:cNvSpPr>
            <a:spLocks noGrp="1"/>
          </p:cNvSpPr>
          <p:nvPr>
            <p:ph type="sldNum" sz="quarter" idx="5"/>
          </p:nvPr>
        </p:nvSpPr>
        <p:spPr/>
        <p:txBody>
          <a:bodyPr/>
          <a:lstStyle/>
          <a:p>
            <a:fld id="{E47445FF-4733-214A-A610-5BCBADBCE2B6}" type="slidenum">
              <a:rPr lang="en-GB" smtClean="0"/>
              <a:t>20</a:t>
            </a:fld>
            <a:endParaRPr lang="en-GB"/>
          </a:p>
        </p:txBody>
      </p:sp>
    </p:spTree>
    <p:extLst>
      <p:ext uri="{BB962C8B-B14F-4D97-AF65-F5344CB8AC3E}">
        <p14:creationId xmlns:p14="http://schemas.microsoft.com/office/powerpoint/2010/main" val="40168170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ct val="120000"/>
              </a:lnSpc>
              <a:buClr>
                <a:srgbClr val="7FC9D9"/>
              </a:buClr>
            </a:pPr>
            <a:r>
              <a:rPr lang="en-GB" b="0" i="0" dirty="0">
                <a:effectLst/>
                <a:highlight>
                  <a:srgbClr val="FFFFFF"/>
                </a:highlight>
                <a:latin typeface="Arial" panose="020B0604020202020204" pitchFamily="34" charset="0"/>
              </a:rPr>
              <a:t>While the satisfaction levels for hearing aids are spread out, the majority express high satisfaction. This satisfaction level drops with speech to text technology and drops even more with text-to-speech features. Our application aims to increases these satisfaction levels. </a:t>
            </a:r>
            <a:endParaRPr lang="en-GB" dirty="0"/>
          </a:p>
        </p:txBody>
      </p:sp>
      <p:sp>
        <p:nvSpPr>
          <p:cNvPr id="4" name="Slide Number Placeholder 3"/>
          <p:cNvSpPr>
            <a:spLocks noGrp="1"/>
          </p:cNvSpPr>
          <p:nvPr>
            <p:ph type="sldNum" sz="quarter" idx="5"/>
          </p:nvPr>
        </p:nvSpPr>
        <p:spPr/>
        <p:txBody>
          <a:bodyPr/>
          <a:lstStyle/>
          <a:p>
            <a:fld id="{E47445FF-4733-214A-A610-5BCBADBCE2B6}" type="slidenum">
              <a:rPr lang="en-GB" smtClean="0"/>
              <a:t>21</a:t>
            </a:fld>
            <a:endParaRPr lang="en-GB"/>
          </a:p>
        </p:txBody>
      </p:sp>
    </p:spTree>
    <p:extLst>
      <p:ext uri="{BB962C8B-B14F-4D97-AF65-F5344CB8AC3E}">
        <p14:creationId xmlns:p14="http://schemas.microsoft.com/office/powerpoint/2010/main" val="1462152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highlight>
                  <a:srgbClr val="FFFFFF"/>
                </a:highlight>
                <a:latin typeface="Arial" panose="020B0604020202020204" pitchFamily="34" charset="0"/>
              </a:rPr>
              <a:t>A noteworthy finding from the survey relates to the funding status of assistive technologies, with a slight majority of respondents receiving funding support. </a:t>
            </a:r>
          </a:p>
          <a:p>
            <a:endParaRPr lang="en-GB" b="0" i="0" dirty="0">
              <a:effectLst/>
              <a:highlight>
                <a:srgbClr val="FFFFFF"/>
              </a:highlight>
              <a:latin typeface="Arial" panose="020B0604020202020204" pitchFamily="34" charset="0"/>
            </a:endParaRPr>
          </a:p>
          <a:p>
            <a:r>
              <a:rPr lang="en-GB" b="0" i="0" dirty="0">
                <a:effectLst/>
                <a:highlight>
                  <a:srgbClr val="FFFFFF"/>
                </a:highlight>
                <a:latin typeface="Arial" panose="020B0604020202020204" pitchFamily="34" charset="0"/>
              </a:rPr>
              <a:t>However, satisfaction levels differ between funded and non-funded individuals, with funded users expressing higher levels of satisfaction. </a:t>
            </a:r>
          </a:p>
          <a:p>
            <a:endParaRPr lang="en-GB" b="0" i="0" dirty="0">
              <a:effectLst/>
              <a:highlight>
                <a:srgbClr val="FFFFFF"/>
              </a:highlight>
              <a:latin typeface="Arial" panose="020B0604020202020204" pitchFamily="34" charset="0"/>
            </a:endParaRPr>
          </a:p>
          <a:p>
            <a:r>
              <a:rPr lang="en-GB" b="0" i="0" dirty="0">
                <a:effectLst/>
                <a:highlight>
                  <a:srgbClr val="FFFFFF"/>
                </a:highlight>
                <a:latin typeface="Arial" panose="020B0604020202020204" pitchFamily="34" charset="0"/>
              </a:rPr>
              <a:t>Interestingly, while a considerable portion of respondents spend nothing on assistive technology, those who do report spending over £1,000 exhibit varying levels of satisfaction. These findings emphasise the complex interplay between funding, costs, and user satisfaction in the adoption and utilisation of assistive technologies. It also underscores the need for low-cost solutions.</a:t>
            </a:r>
          </a:p>
        </p:txBody>
      </p:sp>
      <p:sp>
        <p:nvSpPr>
          <p:cNvPr id="4" name="Slide Number Placeholder 3"/>
          <p:cNvSpPr>
            <a:spLocks noGrp="1"/>
          </p:cNvSpPr>
          <p:nvPr>
            <p:ph type="sldNum" sz="quarter" idx="5"/>
          </p:nvPr>
        </p:nvSpPr>
        <p:spPr/>
        <p:txBody>
          <a:bodyPr/>
          <a:lstStyle/>
          <a:p>
            <a:fld id="{E47445FF-4733-214A-A610-5BCBADBCE2B6}" type="slidenum">
              <a:rPr lang="en-GB" smtClean="0"/>
              <a:t>22</a:t>
            </a:fld>
            <a:endParaRPr lang="en-GB"/>
          </a:p>
        </p:txBody>
      </p:sp>
    </p:spTree>
    <p:extLst>
      <p:ext uri="{BB962C8B-B14F-4D97-AF65-F5344CB8AC3E}">
        <p14:creationId xmlns:p14="http://schemas.microsoft.com/office/powerpoint/2010/main" val="12263872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ct val="120000"/>
              </a:lnSpc>
              <a:buClr>
                <a:srgbClr val="7FC9D9"/>
              </a:buClr>
            </a:pPr>
            <a:r>
              <a:rPr lang="en-GB" sz="1200" dirty="0">
                <a:solidFill>
                  <a:schemeClr val="bg1"/>
                </a:solidFill>
                <a:latin typeface="Britannic Bold" panose="020B0903060703020204" pitchFamily="34" charset="77"/>
              </a:rPr>
              <a:t>Overall, the average System Usability Scale (SUS) score of 59.69, reflects generally positive usability experiences with assistive technologies, suggesting areas for improvement that we hope this web-app will bridge.</a:t>
            </a:r>
            <a:endParaRPr lang="en-GB" dirty="0"/>
          </a:p>
        </p:txBody>
      </p:sp>
      <p:sp>
        <p:nvSpPr>
          <p:cNvPr id="4" name="Slide Number Placeholder 3"/>
          <p:cNvSpPr>
            <a:spLocks noGrp="1"/>
          </p:cNvSpPr>
          <p:nvPr>
            <p:ph type="sldNum" sz="quarter" idx="5"/>
          </p:nvPr>
        </p:nvSpPr>
        <p:spPr/>
        <p:txBody>
          <a:bodyPr/>
          <a:lstStyle/>
          <a:p>
            <a:fld id="{E47445FF-4733-214A-A610-5BCBADBCE2B6}" type="slidenum">
              <a:rPr lang="en-GB" smtClean="0"/>
              <a:t>23</a:t>
            </a:fld>
            <a:endParaRPr lang="en-GB"/>
          </a:p>
        </p:txBody>
      </p:sp>
    </p:spTree>
    <p:extLst>
      <p:ext uri="{BB962C8B-B14F-4D97-AF65-F5344CB8AC3E}">
        <p14:creationId xmlns:p14="http://schemas.microsoft.com/office/powerpoint/2010/main" val="7480414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highlight>
                  <a:srgbClr val="FFFFFF"/>
                </a:highlight>
                <a:latin typeface="Arial" panose="020B0604020202020204" pitchFamily="34" charset="0"/>
              </a:rPr>
              <a:t>Our evaluation intends to assess each feature against qualities such as being:</a:t>
            </a:r>
            <a:br>
              <a:rPr lang="en-GB" dirty="0"/>
            </a:br>
            <a:r>
              <a:rPr lang="en-GB" dirty="0"/>
              <a:t>- </a:t>
            </a:r>
            <a:r>
              <a:rPr lang="en-GB" b="0" i="0" dirty="0">
                <a:effectLst/>
                <a:highlight>
                  <a:srgbClr val="FFFFFF"/>
                </a:highlight>
                <a:latin typeface="Arial" panose="020B0604020202020204" pitchFamily="34" charset="0"/>
              </a:rPr>
              <a:t>does each feature feel intuitive?</a:t>
            </a:r>
            <a:br>
              <a:rPr lang="en-GB" dirty="0"/>
            </a:br>
            <a:r>
              <a:rPr lang="en-GB" b="0" i="0" dirty="0">
                <a:effectLst/>
                <a:highlight>
                  <a:srgbClr val="FFFFFF"/>
                </a:highlight>
                <a:latin typeface="Courier New" panose="02070309020205020404" pitchFamily="49" charset="0"/>
              </a:rPr>
              <a:t>- </a:t>
            </a:r>
            <a:r>
              <a:rPr lang="en-GB" b="0" i="0" dirty="0">
                <a:effectLst/>
                <a:highlight>
                  <a:srgbClr val="FFFFFF"/>
                </a:highlight>
                <a:latin typeface="Arial" panose="020B0604020202020204" pitchFamily="34" charset="0"/>
              </a:rPr>
              <a:t>does each feature perform accurately?</a:t>
            </a:r>
            <a:br>
              <a:rPr lang="en-GB" dirty="0"/>
            </a:br>
            <a:r>
              <a:rPr lang="en-GB" b="0" i="0" dirty="0">
                <a:effectLst/>
                <a:highlight>
                  <a:srgbClr val="FFFFFF"/>
                </a:highlight>
                <a:latin typeface="Courier New" panose="02070309020205020404" pitchFamily="49" charset="0"/>
              </a:rPr>
              <a:t>- </a:t>
            </a:r>
            <a:r>
              <a:rPr lang="en-GB" b="0" i="0" dirty="0">
                <a:effectLst/>
                <a:highlight>
                  <a:srgbClr val="FFFFFF"/>
                </a:highlight>
                <a:latin typeface="Arial" panose="020B0604020202020204" pitchFamily="34" charset="0"/>
              </a:rPr>
              <a:t>does each feature feel comfortable to use?</a:t>
            </a:r>
            <a:br>
              <a:rPr lang="en-GB" dirty="0"/>
            </a:br>
            <a:r>
              <a:rPr lang="en-GB" b="0" i="0" dirty="0">
                <a:effectLst/>
                <a:highlight>
                  <a:srgbClr val="FFFFFF"/>
                </a:highlight>
                <a:latin typeface="Courier New" panose="02070309020205020404" pitchFamily="49" charset="0"/>
              </a:rPr>
              <a:t>- </a:t>
            </a:r>
            <a:r>
              <a:rPr lang="en-GB" b="0" i="0" dirty="0">
                <a:effectLst/>
                <a:highlight>
                  <a:srgbClr val="FFFFFF"/>
                </a:highlight>
                <a:latin typeface="Arial" panose="020B0604020202020204" pitchFamily="34" charset="0"/>
              </a:rPr>
              <a:t>is each feature usable?</a:t>
            </a:r>
          </a:p>
          <a:p>
            <a:endParaRPr lang="en-GB" b="0" i="0" dirty="0">
              <a:effectLst/>
              <a:highlight>
                <a:srgbClr val="FFFFFF"/>
              </a:highlight>
              <a:latin typeface="Arial" panose="020B0604020202020204" pitchFamily="34" charset="0"/>
            </a:endParaRPr>
          </a:p>
          <a:p>
            <a:r>
              <a:rPr lang="en-GB" b="0" i="0" dirty="0">
                <a:effectLst/>
                <a:highlight>
                  <a:srgbClr val="FFFFFF"/>
                </a:highlight>
                <a:latin typeface="Arial" panose="020B0604020202020204" pitchFamily="34" charset="0"/>
              </a:rPr>
              <a:t>We measure these by allowing participant engagement by introducing them to the entire system and guiding them through five tasks, each followed by a questionnaire. Finally, we administer a usability questionnaire, a modified </a:t>
            </a:r>
            <a:r>
              <a:rPr lang="en-GB" sz="1200" dirty="0">
                <a:solidFill>
                  <a:schemeClr val="bg1"/>
                </a:solidFill>
                <a:latin typeface="Britannic Bold" panose="020B0903060703020204" pitchFamily="34" charset="77"/>
              </a:rPr>
              <a:t>System Usability Scale (SUS)</a:t>
            </a:r>
            <a:r>
              <a:rPr lang="en-GB" b="0" i="0" dirty="0">
                <a:effectLst/>
                <a:highlight>
                  <a:srgbClr val="FFFFFF"/>
                </a:highlight>
                <a:latin typeface="Arial" panose="020B0604020202020204" pitchFamily="34" charset="0"/>
              </a:rPr>
              <a:t>, to assess the web-app's effectiveness in meeting its requirements.</a:t>
            </a:r>
            <a:endParaRPr lang="en-GB" dirty="0"/>
          </a:p>
        </p:txBody>
      </p:sp>
      <p:sp>
        <p:nvSpPr>
          <p:cNvPr id="4" name="Slide Number Placeholder 3"/>
          <p:cNvSpPr>
            <a:spLocks noGrp="1"/>
          </p:cNvSpPr>
          <p:nvPr>
            <p:ph type="sldNum" sz="quarter" idx="5"/>
          </p:nvPr>
        </p:nvSpPr>
        <p:spPr/>
        <p:txBody>
          <a:bodyPr/>
          <a:lstStyle/>
          <a:p>
            <a:fld id="{E47445FF-4733-214A-A610-5BCBADBCE2B6}" type="slidenum">
              <a:rPr lang="en-GB" smtClean="0"/>
              <a:t>24</a:t>
            </a:fld>
            <a:endParaRPr lang="en-GB"/>
          </a:p>
        </p:txBody>
      </p:sp>
    </p:spTree>
    <p:extLst>
      <p:ext uri="{BB962C8B-B14F-4D97-AF65-F5344CB8AC3E}">
        <p14:creationId xmlns:p14="http://schemas.microsoft.com/office/powerpoint/2010/main" val="20114423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Each task was rated higher or equal to 2.9 on a scale of 0-4, which is higher than the scores given in the survey for speech-to-text and text-to-speech. This indicates that each feature was indeed intuitive, accurate and comfortable with room for improvement. </a:t>
            </a:r>
          </a:p>
          <a:p>
            <a:endParaRPr lang="en-GB" b="0" i="0" dirty="0">
              <a:effectLst/>
              <a:highlight>
                <a:srgbClr val="FFFFFF"/>
              </a:highlight>
              <a:latin typeface="Arial" panose="020B0604020202020204" pitchFamily="34" charset="0"/>
            </a:endParaRPr>
          </a:p>
          <a:p>
            <a:r>
              <a:rPr lang="en-GB" b="0" i="0" dirty="0">
                <a:effectLst/>
                <a:highlight>
                  <a:srgbClr val="FFFFFF"/>
                </a:highlight>
                <a:latin typeface="Arial" panose="020B0604020202020204" pitchFamily="34" charset="0"/>
              </a:rPr>
              <a:t>Some challenges participants had been:</a:t>
            </a:r>
          </a:p>
          <a:p>
            <a:pPr marL="171450" indent="-171450">
              <a:buFontTx/>
              <a:buChar char="-"/>
            </a:pPr>
            <a:r>
              <a:rPr lang="en-GB" b="0" i="0" dirty="0">
                <a:effectLst/>
                <a:highlight>
                  <a:srgbClr val="FFFFFF"/>
                </a:highlight>
                <a:latin typeface="Arial" panose="020B0604020202020204" pitchFamily="34" charset="0"/>
              </a:rPr>
              <a:t>Speech-to-text recognising acronyms and accents </a:t>
            </a:r>
          </a:p>
          <a:p>
            <a:pPr marL="171450" indent="-171450">
              <a:buFontTx/>
              <a:buChar char="-"/>
            </a:pPr>
            <a:r>
              <a:rPr lang="en-GB" b="0" i="0" dirty="0">
                <a:effectLst/>
                <a:highlight>
                  <a:srgbClr val="FFFFFF"/>
                </a:highlight>
                <a:latin typeface="Arial" panose="020B0604020202020204" pitchFamily="34" charset="0"/>
              </a:rPr>
              <a:t>User guides </a:t>
            </a:r>
          </a:p>
          <a:p>
            <a:pPr marL="171450" indent="-171450">
              <a:buFontTx/>
              <a:buChar char="-"/>
            </a:pPr>
            <a:r>
              <a:rPr lang="en-GB" b="0" i="0" dirty="0">
                <a:effectLst/>
                <a:highlight>
                  <a:srgbClr val="FFFFFF"/>
                </a:highlight>
                <a:latin typeface="Arial" panose="020B0604020202020204" pitchFamily="34" charset="0"/>
              </a:rPr>
              <a:t>Text-to-speech having an unnatural voice</a:t>
            </a:r>
          </a:p>
        </p:txBody>
      </p:sp>
      <p:sp>
        <p:nvSpPr>
          <p:cNvPr id="4" name="Slide Number Placeholder 3"/>
          <p:cNvSpPr>
            <a:spLocks noGrp="1"/>
          </p:cNvSpPr>
          <p:nvPr>
            <p:ph type="sldNum" sz="quarter" idx="5"/>
          </p:nvPr>
        </p:nvSpPr>
        <p:spPr/>
        <p:txBody>
          <a:bodyPr/>
          <a:lstStyle/>
          <a:p>
            <a:fld id="{E47445FF-4733-214A-A610-5BCBADBCE2B6}" type="slidenum">
              <a:rPr lang="en-GB" smtClean="0"/>
              <a:t>25</a:t>
            </a:fld>
            <a:endParaRPr lang="en-GB"/>
          </a:p>
        </p:txBody>
      </p:sp>
    </p:spTree>
    <p:extLst>
      <p:ext uri="{BB962C8B-B14F-4D97-AF65-F5344CB8AC3E}">
        <p14:creationId xmlns:p14="http://schemas.microsoft.com/office/powerpoint/2010/main" val="5510969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Each question in the survey was linked to a specific project requirement to assess if project aims were achieved. </a:t>
            </a:r>
          </a:p>
          <a:p>
            <a:endParaRPr lang="en-GB" dirty="0"/>
          </a:p>
          <a:p>
            <a:r>
              <a:rPr lang="en-GB" dirty="0"/>
              <a:t>The examination revealed that all requirements received ratings equal to or greater than 2.75, with an average of 3.12 and a standard deviation on 0.2, indicating successful fulfilment of all objectives. </a:t>
            </a:r>
          </a:p>
          <a:p>
            <a:endParaRPr lang="en-GB" dirty="0"/>
          </a:p>
          <a:p>
            <a:r>
              <a:rPr lang="en-GB" dirty="0"/>
              <a:t>The requirement with the highest rating, reflected the web-app's consistency. This positive feedback highlights the effectiveness of maintaining uniformity throughout the user interface, contributing to a smoother user experience.</a:t>
            </a:r>
          </a:p>
          <a:p>
            <a:endParaRPr lang="en-GB" dirty="0"/>
          </a:p>
          <a:p>
            <a:r>
              <a:rPr lang="en-GB" dirty="0"/>
              <a:t>Notably, the lowest rated requirements reflected the need to enhance error communication and user guides. Participants encountered difficulties with the user guide, prompting revisions for clearer explanations. </a:t>
            </a:r>
          </a:p>
        </p:txBody>
      </p:sp>
      <p:sp>
        <p:nvSpPr>
          <p:cNvPr id="4" name="Slide Number Placeholder 3"/>
          <p:cNvSpPr>
            <a:spLocks noGrp="1"/>
          </p:cNvSpPr>
          <p:nvPr>
            <p:ph type="sldNum" sz="quarter" idx="5"/>
          </p:nvPr>
        </p:nvSpPr>
        <p:spPr/>
        <p:txBody>
          <a:bodyPr/>
          <a:lstStyle/>
          <a:p>
            <a:fld id="{E47445FF-4733-214A-A610-5BCBADBCE2B6}" type="slidenum">
              <a:rPr lang="en-GB" smtClean="0"/>
              <a:t>26</a:t>
            </a:fld>
            <a:endParaRPr lang="en-GB"/>
          </a:p>
        </p:txBody>
      </p:sp>
    </p:spTree>
    <p:extLst>
      <p:ext uri="{BB962C8B-B14F-4D97-AF65-F5344CB8AC3E}">
        <p14:creationId xmlns:p14="http://schemas.microsoft.com/office/powerpoint/2010/main" val="9835847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calculated an official SUS score of 75.6 from hearing participants and 70 from Deaf and Hard-of-Hearing participants. While the 5.6-point deviation isn't notably large, it suggests areas for improvement in the web-app.</a:t>
            </a:r>
          </a:p>
          <a:p>
            <a:endParaRPr lang="en-GB" dirty="0"/>
          </a:p>
          <a:p>
            <a:r>
              <a:rPr lang="en-GB" dirty="0"/>
              <a:t>Comparing these SUS scores to those from the usability survey, a remarkable increase is evident. The survey SUS score was significantly lower than the score obtained in this evaluation. This suggests that our web-app exhibits greater usability compared to current assistive technologies utilized by the Deaf and Hard-of-Hearing community.</a:t>
            </a:r>
          </a:p>
          <a:p>
            <a:endParaRPr lang="en-GB" dirty="0"/>
          </a:p>
          <a:p>
            <a:r>
              <a:rPr lang="en-GB" dirty="0"/>
              <a:t>** pause in case want to remove **</a:t>
            </a:r>
          </a:p>
          <a:p>
            <a:endParaRPr lang="en-GB" dirty="0"/>
          </a:p>
          <a:p>
            <a:r>
              <a:rPr lang="en-GB" dirty="0"/>
              <a:t>It is important to note that there are limitations within this evaluation with it’s small sample size of 17 (noting that only 5 of these are Deaf or Hard-of-Hearing). Additionally, </a:t>
            </a:r>
            <a:r>
              <a:rPr lang="en-GB" b="0" i="0" dirty="0">
                <a:effectLst/>
                <a:highlight>
                  <a:srgbClr val="FFFFFF"/>
                </a:highlight>
                <a:latin typeface="Arial" panose="020B0604020202020204" pitchFamily="34" charset="0"/>
              </a:rPr>
              <a:t>participants with personal connections to the developers may provide feedback influenced by loyalty or familiarity, rather than unbiased assessments of usability.</a:t>
            </a:r>
          </a:p>
          <a:p>
            <a:endParaRPr lang="en-GB" b="0" i="0" dirty="0">
              <a:effectLst/>
              <a:highlight>
                <a:srgbClr val="FFFFFF"/>
              </a:highligh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pause in case want to remove **</a:t>
            </a:r>
          </a:p>
          <a:p>
            <a:endParaRPr lang="en-GB" dirty="0"/>
          </a:p>
        </p:txBody>
      </p:sp>
      <p:sp>
        <p:nvSpPr>
          <p:cNvPr id="4" name="Slide Number Placeholder 3"/>
          <p:cNvSpPr>
            <a:spLocks noGrp="1"/>
          </p:cNvSpPr>
          <p:nvPr>
            <p:ph type="sldNum" sz="quarter" idx="5"/>
          </p:nvPr>
        </p:nvSpPr>
        <p:spPr/>
        <p:txBody>
          <a:bodyPr/>
          <a:lstStyle/>
          <a:p>
            <a:fld id="{E47445FF-4733-214A-A610-5BCBADBCE2B6}" type="slidenum">
              <a:rPr lang="en-GB" smtClean="0"/>
              <a:t>27</a:t>
            </a:fld>
            <a:endParaRPr lang="en-GB"/>
          </a:p>
        </p:txBody>
      </p:sp>
    </p:spTree>
    <p:extLst>
      <p:ext uri="{BB962C8B-B14F-4D97-AF65-F5344CB8AC3E}">
        <p14:creationId xmlns:p14="http://schemas.microsoft.com/office/powerpoint/2010/main" val="33392834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chemeClr val="bg1"/>
                </a:solidFill>
                <a:latin typeface="Britannic Bold" panose="020B0903060703020204" pitchFamily="34" charset="77"/>
              </a:rPr>
              <a:t>This study delved into the technical aspects of utilising the Web Speech API, evaluating its effectiveness in real-time scenarios, and considering the user experience and usability of the developed features in an attempt to bridge the </a:t>
            </a:r>
            <a:r>
              <a:rPr lang="en-GB" dirty="0"/>
              <a:t>gap left vacant by legislation.</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Throughout this project, we defined numerous requirements to be fulfilled to demonstrate the feasibility of low-cost assistive technology. The analysis of our outlined requirements indicated that the web-app met these requirements, with room for improvement. Additionally, the evaluation resulted in a usability rating 17.4% higher than the score given for current assistive technology.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algn="l"/>
            <a:r>
              <a:rPr lang="en-GB" b="0" i="0" dirty="0">
                <a:solidFill>
                  <a:srgbClr val="495365"/>
                </a:solidFill>
                <a:effectLst/>
                <a:latin typeface="Arial" panose="020B0604020202020204" pitchFamily="34" charset="0"/>
              </a:rPr>
              <a:t>Although this project did involve the Deaf and Hard-of-Hearing community for their opinions</a:t>
            </a:r>
            <a:r>
              <a:rPr lang="en-GB" b="0" i="0" dirty="0">
                <a:solidFill>
                  <a:srgbClr val="495365"/>
                </a:solidFill>
                <a:effectLst/>
                <a:latin typeface="Lato" panose="020F0502020204030203" pitchFamily="34" charset="0"/>
              </a:rPr>
              <a:t> </a:t>
            </a:r>
            <a:r>
              <a:rPr lang="en-GB" b="0" i="0" dirty="0">
                <a:solidFill>
                  <a:srgbClr val="495365"/>
                </a:solidFill>
                <a:effectLst/>
                <a:latin typeface="Arial" panose="020B0604020202020204" pitchFamily="34" charset="0"/>
              </a:rPr>
              <a:t>and guidance on assistive technology, it is important to note that this web-app is an infirmity</a:t>
            </a:r>
            <a:r>
              <a:rPr lang="en-GB" b="0" i="0" dirty="0">
                <a:solidFill>
                  <a:srgbClr val="495365"/>
                </a:solidFill>
                <a:effectLst/>
                <a:latin typeface="Lato" panose="020F0502020204030203" pitchFamily="34" charset="0"/>
              </a:rPr>
              <a:t> </a:t>
            </a:r>
            <a:r>
              <a:rPr lang="en-GB" b="0" i="0" dirty="0">
                <a:solidFill>
                  <a:srgbClr val="495365"/>
                </a:solidFill>
                <a:effectLst/>
                <a:latin typeface="Arial" panose="020B0604020202020204" pitchFamily="34" charset="0"/>
              </a:rPr>
              <a:t>model as the web-app’s features aim to modify hearing loss to accustom Deaf users</a:t>
            </a:r>
            <a:r>
              <a:rPr lang="en-GB" b="0" i="0" dirty="0">
                <a:solidFill>
                  <a:srgbClr val="495365"/>
                </a:solidFill>
                <a:effectLst/>
                <a:latin typeface="Lato" panose="020F0502020204030203" pitchFamily="34" charset="0"/>
              </a:rPr>
              <a:t> </a:t>
            </a:r>
            <a:r>
              <a:rPr lang="en-GB" b="0" i="0" dirty="0">
                <a:solidFill>
                  <a:srgbClr val="495365"/>
                </a:solidFill>
                <a:effectLst/>
                <a:latin typeface="Arial" panose="020B0604020202020204" pitchFamily="34" charset="0"/>
              </a:rPr>
              <a:t>to a hearing society. </a:t>
            </a:r>
          </a:p>
          <a:p>
            <a:pPr algn="l"/>
            <a:endParaRPr lang="en-GB" b="0" i="0" dirty="0">
              <a:solidFill>
                <a:srgbClr val="495365"/>
              </a:solidFill>
              <a:effectLst/>
              <a:latin typeface="Arial" panose="020B0604020202020204" pitchFamily="34" charset="0"/>
            </a:endParaRPr>
          </a:p>
          <a:p>
            <a:pPr algn="l"/>
            <a:r>
              <a:rPr lang="en-GB" b="0" i="0" dirty="0">
                <a:solidFill>
                  <a:srgbClr val="495365"/>
                </a:solidFill>
                <a:effectLst/>
                <a:latin typeface="Arial" panose="020B0604020202020204" pitchFamily="34" charset="0"/>
              </a:rPr>
              <a:t>The Deaf and Hard-of-Hearing community</a:t>
            </a:r>
            <a:r>
              <a:rPr lang="en-GB" b="0" i="0" dirty="0">
                <a:solidFill>
                  <a:srgbClr val="495365"/>
                </a:solidFill>
                <a:effectLst/>
                <a:latin typeface="Lato" panose="020F0502020204030203" pitchFamily="34" charset="0"/>
              </a:rPr>
              <a:t> </a:t>
            </a:r>
            <a:r>
              <a:rPr lang="en-GB" b="0" i="0" dirty="0">
                <a:solidFill>
                  <a:srgbClr val="495365"/>
                </a:solidFill>
                <a:effectLst/>
                <a:latin typeface="Arial" panose="020B0604020202020204" pitchFamily="34" charset="0"/>
              </a:rPr>
              <a:t>are tired of the countless surveys being forced upon them with no significant outcome for their</a:t>
            </a:r>
            <a:r>
              <a:rPr lang="en-GB" b="0" i="0" dirty="0">
                <a:solidFill>
                  <a:srgbClr val="495365"/>
                </a:solidFill>
                <a:effectLst/>
                <a:latin typeface="Lato" panose="020F0502020204030203" pitchFamily="34" charset="0"/>
              </a:rPr>
              <a:t> </a:t>
            </a:r>
            <a:r>
              <a:rPr lang="en-GB" b="0" i="0" dirty="0">
                <a:solidFill>
                  <a:srgbClr val="495365"/>
                </a:solidFill>
                <a:effectLst/>
                <a:latin typeface="Arial" panose="020B0604020202020204" pitchFamily="34" charset="0"/>
              </a:rPr>
              <a:t>community. We should consider their opinions about replacing assistive technology with sign</a:t>
            </a:r>
            <a:r>
              <a:rPr lang="en-GB" b="0" i="0" dirty="0">
                <a:solidFill>
                  <a:srgbClr val="495365"/>
                </a:solidFill>
                <a:effectLst/>
                <a:latin typeface="Lato" panose="020F0502020204030203" pitchFamily="34" charset="0"/>
              </a:rPr>
              <a:t> </a:t>
            </a:r>
            <a:r>
              <a:rPr lang="en-GB" b="0" i="0" dirty="0">
                <a:solidFill>
                  <a:srgbClr val="495365"/>
                </a:solidFill>
                <a:effectLst/>
                <a:latin typeface="Arial" panose="020B0604020202020204" pitchFamily="34" charset="0"/>
              </a:rPr>
              <a:t>language to integrate both hearing and Deaf communities together, such as Deafness on Martha’s</a:t>
            </a:r>
            <a:r>
              <a:rPr lang="en-GB" b="0" i="0" dirty="0">
                <a:solidFill>
                  <a:srgbClr val="495365"/>
                </a:solidFill>
                <a:effectLst/>
                <a:latin typeface="Lato" panose="020F0502020204030203" pitchFamily="34" charset="0"/>
              </a:rPr>
              <a:t> </a:t>
            </a:r>
            <a:r>
              <a:rPr lang="en-GB" b="0" i="0" dirty="0">
                <a:solidFill>
                  <a:srgbClr val="495365"/>
                </a:solidFill>
                <a:effectLst/>
                <a:latin typeface="Arial" panose="020B0604020202020204" pitchFamily="34" charset="0"/>
              </a:rPr>
              <a:t>Vineyard, leading to a fully integrated community where communication barriers</a:t>
            </a:r>
            <a:r>
              <a:rPr lang="en-GB" b="0" i="0" dirty="0">
                <a:solidFill>
                  <a:srgbClr val="495365"/>
                </a:solidFill>
                <a:effectLst/>
                <a:latin typeface="Lato" panose="020F0502020204030203" pitchFamily="34" charset="0"/>
              </a:rPr>
              <a:t> </a:t>
            </a:r>
            <a:r>
              <a:rPr lang="en-GB" b="0" i="0" dirty="0">
                <a:solidFill>
                  <a:srgbClr val="495365"/>
                </a:solidFill>
                <a:effectLst/>
                <a:latin typeface="Arial" panose="020B0604020202020204" pitchFamily="34" charset="0"/>
              </a:rPr>
              <a:t>and feelings of isolation due to their hearing loss are rare.</a:t>
            </a:r>
            <a:endParaRPr lang="en-GB" b="0" i="0" dirty="0">
              <a:solidFill>
                <a:srgbClr val="495365"/>
              </a:solidFill>
              <a:effectLst/>
              <a:latin typeface="Lato" panose="020F0502020204030203" pitchFamily="34" charset="0"/>
            </a:endParaRPr>
          </a:p>
          <a:p>
            <a:pPr algn="l"/>
            <a:br>
              <a:rPr lang="en-GB" b="0" i="0" dirty="0">
                <a:solidFill>
                  <a:srgbClr val="495365"/>
                </a:solidFill>
                <a:effectLst/>
                <a:latin typeface="Lato" panose="020F0502020204030203" pitchFamily="34" charset="0"/>
              </a:rPr>
            </a:br>
            <a:endParaRPr lang="en-GB" b="0" i="0" dirty="0">
              <a:solidFill>
                <a:srgbClr val="495365"/>
              </a:solidFill>
              <a:effectLst/>
              <a:latin typeface="Lato" panose="020F050202020403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E47445FF-4733-214A-A610-5BCBADBCE2B6}" type="slidenum">
              <a:rPr lang="en-GB" smtClean="0"/>
              <a:t>28</a:t>
            </a:fld>
            <a:endParaRPr lang="en-GB"/>
          </a:p>
        </p:txBody>
      </p:sp>
    </p:spTree>
    <p:extLst>
      <p:ext uri="{BB962C8B-B14F-4D97-AF65-F5344CB8AC3E}">
        <p14:creationId xmlns:p14="http://schemas.microsoft.com/office/powerpoint/2010/main" val="32055488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highlight>
                  <a:srgbClr val="FFFFFF"/>
                </a:highlight>
                <a:latin typeface="Arial" panose="020B0604020202020204" pitchFamily="34" charset="0"/>
              </a:rPr>
              <a:t>For future work, it is worthwhile delving deeper into speech recognition, particularly in terms of accent variability as this emerged as a notable challenge during the evaluation process. </a:t>
            </a:r>
          </a:p>
          <a:p>
            <a:endParaRPr lang="en-GB" b="0" i="0" dirty="0">
              <a:effectLst/>
              <a:highlight>
                <a:srgbClr val="FFFFFF"/>
              </a:highlight>
              <a:latin typeface="Arial" panose="020B0604020202020204" pitchFamily="34" charset="0"/>
            </a:endParaRPr>
          </a:p>
          <a:p>
            <a:r>
              <a:rPr lang="en-GB" b="0" i="0" dirty="0">
                <a:effectLst/>
                <a:highlight>
                  <a:srgbClr val="FFFFFF"/>
                </a:highlight>
                <a:latin typeface="Arial" panose="020B0604020202020204" pitchFamily="34" charset="0"/>
              </a:rPr>
              <a:t>Additionally, there is a need to explore complex features, such as the initial real-time amplification, speaker detection, siren detection, and offline capabilities, which were not fully implemented in this project. </a:t>
            </a:r>
          </a:p>
          <a:p>
            <a:endParaRPr lang="en-GB" b="0" i="0" dirty="0">
              <a:effectLst/>
              <a:highlight>
                <a:srgbClr val="FFFFFF"/>
              </a:highlight>
              <a:latin typeface="Arial" panose="020B0604020202020204" pitchFamily="34" charset="0"/>
            </a:endParaRPr>
          </a:p>
          <a:p>
            <a:r>
              <a:rPr lang="en-GB" b="0" i="0" dirty="0">
                <a:effectLst/>
                <a:highlight>
                  <a:srgbClr val="FFFFFF"/>
                </a:highlight>
                <a:latin typeface="Arial" panose="020B0604020202020204" pitchFamily="34" charset="0"/>
              </a:rPr>
              <a:t>Such advancements could significantly enhance the accessibility and usability of the web-app for users with diverse needs.</a:t>
            </a:r>
            <a:endParaRPr lang="en-GB" dirty="0"/>
          </a:p>
        </p:txBody>
      </p:sp>
      <p:sp>
        <p:nvSpPr>
          <p:cNvPr id="4" name="Slide Number Placeholder 3"/>
          <p:cNvSpPr>
            <a:spLocks noGrp="1"/>
          </p:cNvSpPr>
          <p:nvPr>
            <p:ph type="sldNum" sz="quarter" idx="5"/>
          </p:nvPr>
        </p:nvSpPr>
        <p:spPr/>
        <p:txBody>
          <a:bodyPr/>
          <a:lstStyle/>
          <a:p>
            <a:fld id="{E47445FF-4733-214A-A610-5BCBADBCE2B6}" type="slidenum">
              <a:rPr lang="en-GB" smtClean="0"/>
              <a:t>29</a:t>
            </a:fld>
            <a:endParaRPr lang="en-GB"/>
          </a:p>
        </p:txBody>
      </p:sp>
    </p:spTree>
    <p:extLst>
      <p:ext uri="{BB962C8B-B14F-4D97-AF65-F5344CB8AC3E}">
        <p14:creationId xmlns:p14="http://schemas.microsoft.com/office/powerpoint/2010/main" val="3831394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GB" b="0" i="0" dirty="0">
                <a:solidFill>
                  <a:srgbClr val="495365"/>
                </a:solidFill>
                <a:effectLst/>
                <a:highlight>
                  <a:srgbClr val="FFFFFF"/>
                </a:highlight>
                <a:latin typeface="Arial" panose="020B0604020202020204" pitchFamily="34" charset="0"/>
              </a:rPr>
              <a:t>Here we define 6 project aims that we wish to accomplish:</a:t>
            </a:r>
          </a:p>
          <a:p>
            <a:pPr algn="l" rtl="0"/>
            <a:endParaRPr lang="en-GB" b="0" i="0" dirty="0">
              <a:solidFill>
                <a:srgbClr val="495365"/>
              </a:solidFill>
              <a:effectLst/>
              <a:highlight>
                <a:srgbClr val="FFFFFF"/>
              </a:highlight>
              <a:latin typeface="Arial" panose="020B0604020202020204" pitchFamily="34" charset="0"/>
            </a:endParaRPr>
          </a:p>
          <a:p>
            <a:pPr algn="l" rtl="0"/>
            <a:r>
              <a:rPr lang="en-GB" b="0" i="0" dirty="0">
                <a:solidFill>
                  <a:srgbClr val="495365"/>
                </a:solidFill>
                <a:effectLst/>
                <a:highlight>
                  <a:srgbClr val="FFFFFF"/>
                </a:highlight>
                <a:latin typeface="Arial" panose="020B0604020202020204" pitchFamily="34" charset="0"/>
              </a:rPr>
              <a:t>The web-app should be affordable with the application’s primary aim being to offer its services entirely free of charge,</a:t>
            </a:r>
            <a:r>
              <a:rPr lang="en-GB" b="0" i="0" dirty="0">
                <a:solidFill>
                  <a:srgbClr val="495365"/>
                </a:solidFill>
                <a:effectLst/>
                <a:highlight>
                  <a:srgbClr val="FFFFFF"/>
                </a:highlight>
                <a:latin typeface="Lato" panose="020F0502020204030203" pitchFamily="34" charset="0"/>
              </a:rPr>
              <a:t> </a:t>
            </a:r>
            <a:r>
              <a:rPr lang="en-GB" b="0" i="0" dirty="0">
                <a:solidFill>
                  <a:srgbClr val="495365"/>
                </a:solidFill>
                <a:effectLst/>
                <a:highlight>
                  <a:srgbClr val="FFFFFF"/>
                </a:highlight>
                <a:latin typeface="Arial" panose="020B0604020202020204" pitchFamily="34" charset="0"/>
              </a:rPr>
              <a:t>lessening financial barriers that could limit access to essential assistive technology.</a:t>
            </a:r>
            <a:endParaRPr lang="en-GB" b="0" i="0" dirty="0">
              <a:solidFill>
                <a:srgbClr val="495365"/>
              </a:solidFill>
              <a:effectLst/>
              <a:highlight>
                <a:srgbClr val="FFFFFF"/>
              </a:highlight>
              <a:latin typeface="Lato" panose="020F0502020204030203" pitchFamily="34" charset="0"/>
            </a:endParaRPr>
          </a:p>
          <a:p>
            <a:pPr algn="l" rtl="0"/>
            <a:endParaRPr lang="en-GB" b="0" i="0" dirty="0">
              <a:solidFill>
                <a:srgbClr val="495365"/>
              </a:solidFill>
              <a:effectLst/>
              <a:highlight>
                <a:srgbClr val="FFFFFF"/>
              </a:highlight>
              <a:latin typeface="Lato" panose="020F0502020204030203" pitchFamily="34" charset="0"/>
            </a:endParaRPr>
          </a:p>
          <a:p>
            <a:pPr algn="l" rtl="0"/>
            <a:r>
              <a:rPr lang="en-GB" b="0" i="0" dirty="0">
                <a:solidFill>
                  <a:srgbClr val="495365"/>
                </a:solidFill>
                <a:effectLst/>
                <a:highlight>
                  <a:srgbClr val="FFFFFF"/>
                </a:highlight>
                <a:latin typeface="Arial" panose="020B0604020202020204" pitchFamily="34" charset="0"/>
              </a:rPr>
              <a:t>The web-app should be inclusive and should aim to tailor each feature to be adaptable and accommodating for all levels of hearing loss.</a:t>
            </a:r>
            <a:endParaRPr lang="en-GB" b="0" i="0" dirty="0">
              <a:solidFill>
                <a:srgbClr val="495365"/>
              </a:solidFill>
              <a:effectLst/>
              <a:highlight>
                <a:srgbClr val="FFFFFF"/>
              </a:highlight>
              <a:latin typeface="Lato" panose="020F0502020204030203" pitchFamily="34" charset="0"/>
            </a:endParaRPr>
          </a:p>
          <a:p>
            <a:pPr algn="l" rtl="0"/>
            <a:endParaRPr lang="en-GB" b="0" i="0" dirty="0">
              <a:solidFill>
                <a:srgbClr val="495365"/>
              </a:solidFill>
              <a:effectLst/>
              <a:highlight>
                <a:srgbClr val="FFFFFF"/>
              </a:highlight>
              <a:latin typeface="Lato" panose="020F0502020204030203" pitchFamily="34" charset="0"/>
            </a:endParaRPr>
          </a:p>
          <a:p>
            <a:pPr algn="l" rtl="0"/>
            <a:r>
              <a:rPr lang="en-GB" b="0" i="0" dirty="0">
                <a:solidFill>
                  <a:srgbClr val="495365"/>
                </a:solidFill>
                <a:effectLst/>
                <a:highlight>
                  <a:srgbClr val="FFFFFF"/>
                </a:highlight>
                <a:latin typeface="Arial" panose="020B0604020202020204" pitchFamily="34" charset="0"/>
              </a:rPr>
              <a:t>The web-app should be user-centric meaning that throughout the development and evolution of the application, the primary</a:t>
            </a:r>
            <a:r>
              <a:rPr lang="en-GB" b="0" i="0" dirty="0">
                <a:solidFill>
                  <a:srgbClr val="495365"/>
                </a:solidFill>
                <a:effectLst/>
                <a:highlight>
                  <a:srgbClr val="FFFFFF"/>
                </a:highlight>
                <a:latin typeface="Lato" panose="020F0502020204030203" pitchFamily="34" charset="0"/>
              </a:rPr>
              <a:t> </a:t>
            </a:r>
            <a:r>
              <a:rPr lang="en-GB" b="0" i="0" dirty="0">
                <a:solidFill>
                  <a:srgbClr val="495365"/>
                </a:solidFill>
                <a:effectLst/>
                <a:highlight>
                  <a:srgbClr val="FFFFFF"/>
                </a:highlight>
                <a:latin typeface="Arial" panose="020B0604020202020204" pitchFamily="34" charset="0"/>
              </a:rPr>
              <a:t>focus is to prioritise user needs, preferences, and feedback. </a:t>
            </a:r>
          </a:p>
          <a:p>
            <a:pPr algn="l" rtl="0"/>
            <a:endParaRPr lang="en-GB" b="0" i="0" dirty="0">
              <a:solidFill>
                <a:srgbClr val="495365"/>
              </a:solidFill>
              <a:effectLst/>
              <a:highlight>
                <a:srgbClr val="FFFFFF"/>
              </a:highlight>
              <a:latin typeface="Lato" panose="020F0502020204030203" pitchFamily="34" charset="0"/>
            </a:endParaRPr>
          </a:p>
          <a:p>
            <a:pPr algn="l" rtl="0"/>
            <a:r>
              <a:rPr lang="en-GB" b="0" i="0" dirty="0">
                <a:solidFill>
                  <a:srgbClr val="495365"/>
                </a:solidFill>
                <a:effectLst/>
                <a:highlight>
                  <a:srgbClr val="FFFFFF"/>
                </a:highlight>
                <a:latin typeface="Arial" panose="020B0604020202020204" pitchFamily="34" charset="0"/>
              </a:rPr>
              <a:t>The web-app should be usable, ensuring users of all abilities</a:t>
            </a:r>
            <a:r>
              <a:rPr lang="en-GB" b="0" i="0" dirty="0">
                <a:solidFill>
                  <a:srgbClr val="495365"/>
                </a:solidFill>
                <a:effectLst/>
                <a:highlight>
                  <a:srgbClr val="FFFFFF"/>
                </a:highlight>
                <a:latin typeface="Lato" panose="020F0502020204030203" pitchFamily="34" charset="0"/>
              </a:rPr>
              <a:t> </a:t>
            </a:r>
            <a:r>
              <a:rPr lang="en-GB" b="0" i="0" dirty="0">
                <a:solidFill>
                  <a:srgbClr val="495365"/>
                </a:solidFill>
                <a:effectLst/>
                <a:highlight>
                  <a:srgbClr val="FFFFFF"/>
                </a:highlight>
                <a:latin typeface="Arial" panose="020B0604020202020204" pitchFamily="34" charset="0"/>
              </a:rPr>
              <a:t>can utilise the web-app. </a:t>
            </a:r>
            <a:br>
              <a:rPr lang="en-GB" b="0" i="0" dirty="0">
                <a:solidFill>
                  <a:srgbClr val="495365"/>
                </a:solidFill>
                <a:effectLst/>
                <a:highlight>
                  <a:srgbClr val="FFFFFF"/>
                </a:highlight>
                <a:latin typeface="Lato" panose="020F0502020204030203" pitchFamily="34" charset="0"/>
              </a:rPr>
            </a:br>
            <a:endParaRPr lang="en-GB" b="0" i="0" dirty="0">
              <a:solidFill>
                <a:srgbClr val="495365"/>
              </a:solidFill>
              <a:effectLst/>
              <a:highlight>
                <a:srgbClr val="FFFFFF"/>
              </a:highlight>
              <a:latin typeface="Lato" panose="020F0502020204030203" pitchFamily="34" charset="0"/>
            </a:endParaRPr>
          </a:p>
          <a:p>
            <a:pPr algn="l" rtl="0"/>
            <a:r>
              <a:rPr lang="en-GB" b="0" i="0" dirty="0">
                <a:solidFill>
                  <a:srgbClr val="495365"/>
                </a:solidFill>
                <a:effectLst/>
                <a:highlight>
                  <a:srgbClr val="FFFFFF"/>
                </a:highlight>
                <a:latin typeface="Arial" panose="020B0604020202020204" pitchFamily="34" charset="0"/>
              </a:rPr>
              <a:t>The web-app should be collaborative meaning The platform should foster a sense of community and engagement, encouraging</a:t>
            </a:r>
            <a:r>
              <a:rPr lang="en-GB" b="0" i="0" dirty="0">
                <a:solidFill>
                  <a:srgbClr val="495365"/>
                </a:solidFill>
                <a:effectLst/>
                <a:highlight>
                  <a:srgbClr val="FFFFFF"/>
                </a:highlight>
                <a:latin typeface="Lato" panose="020F0502020204030203" pitchFamily="34" charset="0"/>
              </a:rPr>
              <a:t> </a:t>
            </a:r>
            <a:r>
              <a:rPr lang="en-GB" b="0" i="0" dirty="0">
                <a:solidFill>
                  <a:srgbClr val="495365"/>
                </a:solidFill>
                <a:effectLst/>
                <a:highlight>
                  <a:srgbClr val="FFFFFF"/>
                </a:highlight>
                <a:latin typeface="Arial" panose="020B0604020202020204" pitchFamily="34" charset="0"/>
              </a:rPr>
              <a:t>the Deaf and Hard-of-Hearing community to actively participate in its upkeep.</a:t>
            </a:r>
            <a:endParaRPr lang="en-GB" b="0" i="0" dirty="0">
              <a:solidFill>
                <a:srgbClr val="495365"/>
              </a:solidFill>
              <a:effectLst/>
              <a:highlight>
                <a:srgbClr val="FFFFFF"/>
              </a:highlight>
              <a:latin typeface="Lato" panose="020F0502020204030203" pitchFamily="34" charset="0"/>
            </a:endParaRPr>
          </a:p>
          <a:p>
            <a:pPr algn="l" rtl="0"/>
            <a:endParaRPr lang="en-GB" b="0" i="0" dirty="0">
              <a:solidFill>
                <a:srgbClr val="495365"/>
              </a:solidFill>
              <a:effectLst/>
              <a:highlight>
                <a:srgbClr val="FFFFFF"/>
              </a:highlight>
              <a:latin typeface="Lato" panose="020F0502020204030203" pitchFamily="34" charset="0"/>
            </a:endParaRPr>
          </a:p>
          <a:p>
            <a:pPr algn="l" rtl="0"/>
            <a:r>
              <a:rPr lang="en-GB" b="0" i="0" dirty="0">
                <a:solidFill>
                  <a:srgbClr val="495365"/>
                </a:solidFill>
                <a:effectLst/>
                <a:highlight>
                  <a:srgbClr val="FFFFFF"/>
                </a:highlight>
                <a:latin typeface="Arial" panose="020B0604020202020204" pitchFamily="34" charset="0"/>
              </a:rPr>
              <a:t>The web-app should be versatile, recognising the diversity in device usage, ensuring seamless functionality across various devices and operating systems.</a:t>
            </a:r>
          </a:p>
        </p:txBody>
      </p:sp>
      <p:sp>
        <p:nvSpPr>
          <p:cNvPr id="4" name="Slide Number Placeholder 3"/>
          <p:cNvSpPr>
            <a:spLocks noGrp="1"/>
          </p:cNvSpPr>
          <p:nvPr>
            <p:ph type="sldNum" sz="quarter" idx="5"/>
          </p:nvPr>
        </p:nvSpPr>
        <p:spPr/>
        <p:txBody>
          <a:bodyPr/>
          <a:lstStyle/>
          <a:p>
            <a:fld id="{E47445FF-4733-214A-A610-5BCBADBCE2B6}" type="slidenum">
              <a:rPr lang="en-GB" smtClean="0"/>
              <a:t>3</a:t>
            </a:fld>
            <a:endParaRPr lang="en-GB"/>
          </a:p>
        </p:txBody>
      </p:sp>
    </p:spTree>
    <p:extLst>
      <p:ext uri="{BB962C8B-B14F-4D97-AF65-F5344CB8AC3E}">
        <p14:creationId xmlns:p14="http://schemas.microsoft.com/office/powerpoint/2010/main" val="2803364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47445FF-4733-214A-A610-5BCBADBCE2B6}" type="slidenum">
              <a:rPr lang="en-GB" smtClean="0"/>
              <a:t>30</a:t>
            </a:fld>
            <a:endParaRPr lang="en-GB"/>
          </a:p>
        </p:txBody>
      </p:sp>
    </p:spTree>
    <p:extLst>
      <p:ext uri="{BB962C8B-B14F-4D97-AF65-F5344CB8AC3E}">
        <p14:creationId xmlns:p14="http://schemas.microsoft.com/office/powerpoint/2010/main" val="3979781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is the design architecture of the web-app, allowing users to interact with the user interface with or without hardware depending on their intended features. We leverage </a:t>
            </a:r>
            <a:r>
              <a:rPr lang="en-GB" dirty="0" err="1"/>
              <a:t>React's</a:t>
            </a:r>
            <a:r>
              <a:rPr lang="en-GB" dirty="0"/>
              <a:t> client and server-based architecture, utilizing RESTful APIs for simplified data exchange and ensuring interoperability.</a:t>
            </a:r>
          </a:p>
        </p:txBody>
      </p:sp>
      <p:sp>
        <p:nvSpPr>
          <p:cNvPr id="4" name="Slide Number Placeholder 3"/>
          <p:cNvSpPr>
            <a:spLocks noGrp="1"/>
          </p:cNvSpPr>
          <p:nvPr>
            <p:ph type="sldNum" sz="quarter" idx="5"/>
          </p:nvPr>
        </p:nvSpPr>
        <p:spPr/>
        <p:txBody>
          <a:bodyPr/>
          <a:lstStyle/>
          <a:p>
            <a:fld id="{E47445FF-4733-214A-A610-5BCBADBCE2B6}" type="slidenum">
              <a:rPr lang="en-GB" smtClean="0"/>
              <a:t>4</a:t>
            </a:fld>
            <a:endParaRPr lang="en-GB"/>
          </a:p>
        </p:txBody>
      </p:sp>
    </p:spTree>
    <p:extLst>
      <p:ext uri="{BB962C8B-B14F-4D97-AF65-F5344CB8AC3E}">
        <p14:creationId xmlns:p14="http://schemas.microsoft.com/office/powerpoint/2010/main" val="325306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Moving onto implementation, the initial </a:t>
            </a:r>
            <a:r>
              <a:rPr lang="en-GB" b="0" i="0" dirty="0">
                <a:solidFill>
                  <a:srgbClr val="ECECEC"/>
                </a:solidFill>
                <a:effectLst/>
                <a:highlight>
                  <a:srgbClr val="212121"/>
                </a:highlight>
                <a:latin typeface="Söhne"/>
              </a:rPr>
              <a:t>requirements of the project aimed at real-time sound amplification, alongside edge computing for additional functionalities like user information management, speech recognition, and synthesis.</a:t>
            </a:r>
          </a:p>
          <a:p>
            <a:endParaRPr lang="en-GB" b="0" i="0" dirty="0">
              <a:solidFill>
                <a:srgbClr val="ECECEC"/>
              </a:solidFill>
              <a:effectLst/>
              <a:highlight>
                <a:srgbClr val="212121"/>
              </a:highlight>
              <a:latin typeface="Söhne"/>
            </a:endParaRPr>
          </a:p>
          <a:p>
            <a:r>
              <a:rPr lang="en-GB" b="0" i="0" dirty="0">
                <a:solidFill>
                  <a:srgbClr val="ECECEC"/>
                </a:solidFill>
                <a:effectLst/>
                <a:highlight>
                  <a:srgbClr val="212121"/>
                </a:highlight>
                <a:latin typeface="Söhne"/>
              </a:rPr>
              <a:t>However, as our research deepened and time constraints became apparent, we made strategic decisions to streamline our focus to a simplified approach, substituting real-time amplification with a more manageable frequency cut-off mechanism along-side gain and Q value adjustment, enabling users to manipulate sound waves effectively through their earbuds.</a:t>
            </a:r>
          </a:p>
          <a:p>
            <a:endParaRPr lang="en-GB" b="0" i="0" dirty="0">
              <a:solidFill>
                <a:srgbClr val="ECECEC"/>
              </a:solidFill>
              <a:effectLst/>
              <a:highlight>
                <a:srgbClr val="212121"/>
              </a:highlight>
              <a:latin typeface="Söhne"/>
            </a:endParaRPr>
          </a:p>
          <a:p>
            <a:r>
              <a:rPr lang="en-GB" b="0" i="0" dirty="0">
                <a:solidFill>
                  <a:srgbClr val="ECECEC"/>
                </a:solidFill>
                <a:effectLst/>
                <a:highlight>
                  <a:srgbClr val="212121"/>
                </a:highlight>
                <a:latin typeface="Söhne"/>
              </a:rPr>
              <a:t>Additionally, instead of delving into intricate edge computing processes, we simplified the architecture to incorporate essential elements through API calls.</a:t>
            </a:r>
            <a:endParaRPr lang="en-GB" dirty="0"/>
          </a:p>
        </p:txBody>
      </p:sp>
      <p:sp>
        <p:nvSpPr>
          <p:cNvPr id="4" name="Slide Number Placeholder 3"/>
          <p:cNvSpPr>
            <a:spLocks noGrp="1"/>
          </p:cNvSpPr>
          <p:nvPr>
            <p:ph type="sldNum" sz="quarter" idx="5"/>
          </p:nvPr>
        </p:nvSpPr>
        <p:spPr/>
        <p:txBody>
          <a:bodyPr/>
          <a:lstStyle/>
          <a:p>
            <a:fld id="{E47445FF-4733-214A-A610-5BCBADBCE2B6}" type="slidenum">
              <a:rPr lang="en-GB" smtClean="0"/>
              <a:t>5</a:t>
            </a:fld>
            <a:endParaRPr lang="en-GB"/>
          </a:p>
        </p:txBody>
      </p:sp>
    </p:spTree>
    <p:extLst>
      <p:ext uri="{BB962C8B-B14F-4D97-AF65-F5344CB8AC3E}">
        <p14:creationId xmlns:p14="http://schemas.microsoft.com/office/powerpoint/2010/main" val="2207381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will outline our technological stack</a:t>
            </a:r>
          </a:p>
        </p:txBody>
      </p:sp>
      <p:sp>
        <p:nvSpPr>
          <p:cNvPr id="4" name="Slide Number Placeholder 3"/>
          <p:cNvSpPr>
            <a:spLocks noGrp="1"/>
          </p:cNvSpPr>
          <p:nvPr>
            <p:ph type="sldNum" sz="quarter" idx="5"/>
          </p:nvPr>
        </p:nvSpPr>
        <p:spPr/>
        <p:txBody>
          <a:bodyPr/>
          <a:lstStyle/>
          <a:p>
            <a:fld id="{E47445FF-4733-214A-A610-5BCBADBCE2B6}" type="slidenum">
              <a:rPr lang="en-GB" smtClean="0"/>
              <a:t>6</a:t>
            </a:fld>
            <a:endParaRPr lang="en-GB"/>
          </a:p>
        </p:txBody>
      </p:sp>
    </p:spTree>
    <p:extLst>
      <p:ext uri="{BB962C8B-B14F-4D97-AF65-F5344CB8AC3E}">
        <p14:creationId xmlns:p14="http://schemas.microsoft.com/office/powerpoint/2010/main" val="198978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Starting with React being the framework that allowed us to build the web application. </a:t>
            </a:r>
          </a:p>
        </p:txBody>
      </p:sp>
      <p:sp>
        <p:nvSpPr>
          <p:cNvPr id="4" name="Slide Number Placeholder 3"/>
          <p:cNvSpPr>
            <a:spLocks noGrp="1"/>
          </p:cNvSpPr>
          <p:nvPr>
            <p:ph type="sldNum" sz="quarter" idx="5"/>
          </p:nvPr>
        </p:nvSpPr>
        <p:spPr/>
        <p:txBody>
          <a:bodyPr/>
          <a:lstStyle/>
          <a:p>
            <a:fld id="{E47445FF-4733-214A-A610-5BCBADBCE2B6}" type="slidenum">
              <a:rPr lang="en-GB" smtClean="0"/>
              <a:t>7</a:t>
            </a:fld>
            <a:endParaRPr lang="en-GB"/>
          </a:p>
        </p:txBody>
      </p:sp>
    </p:spTree>
    <p:extLst>
      <p:ext uri="{BB962C8B-B14F-4D97-AF65-F5344CB8AC3E}">
        <p14:creationId xmlns:p14="http://schemas.microsoft.com/office/powerpoint/2010/main" val="1397521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used Web Speech API for Speech Recognition and Speech Synthesis. </a:t>
            </a:r>
            <a:r>
              <a:rPr lang="en-GB" b="0" i="0" dirty="0">
                <a:effectLst/>
                <a:highlight>
                  <a:srgbClr val="FFFFFF"/>
                </a:highlight>
                <a:latin typeface="Arial" panose="020B0604020202020204" pitchFamily="34" charset="0"/>
              </a:rPr>
              <a:t>The Web Speech API empowers the integration of voice data into web applications, consisting of two primary components: </a:t>
            </a:r>
            <a:r>
              <a:rPr lang="en-GB" b="0" i="0" dirty="0" err="1">
                <a:effectLst/>
                <a:highlight>
                  <a:srgbClr val="FFFFFF"/>
                </a:highlight>
                <a:latin typeface="Arial" panose="020B0604020202020204" pitchFamily="34" charset="0"/>
              </a:rPr>
              <a:t>SpeechRecognition</a:t>
            </a:r>
            <a:r>
              <a:rPr lang="en-GB" b="0" i="0" dirty="0">
                <a:effectLst/>
                <a:highlight>
                  <a:srgbClr val="FFFFFF"/>
                </a:highlight>
                <a:latin typeface="Arial" panose="020B0604020202020204" pitchFamily="34" charset="0"/>
              </a:rPr>
              <a:t> for Asynchronous Speech Recognition and </a:t>
            </a:r>
            <a:r>
              <a:rPr lang="en-GB" b="0" i="0" dirty="0" err="1">
                <a:effectLst/>
                <a:highlight>
                  <a:srgbClr val="FFFFFF"/>
                </a:highlight>
                <a:latin typeface="Arial" panose="020B0604020202020204" pitchFamily="34" charset="0"/>
              </a:rPr>
              <a:t>SpeechSynthesis</a:t>
            </a:r>
            <a:r>
              <a:rPr lang="en-GB" b="0" i="0" dirty="0">
                <a:effectLst/>
                <a:highlight>
                  <a:srgbClr val="FFFFFF"/>
                </a:highlight>
                <a:latin typeface="Arial" panose="020B0604020202020204" pitchFamily="34" charset="0"/>
              </a:rPr>
              <a:t> for Text-to-Speech capabilities.</a:t>
            </a:r>
          </a:p>
        </p:txBody>
      </p:sp>
      <p:sp>
        <p:nvSpPr>
          <p:cNvPr id="4" name="Slide Number Placeholder 3"/>
          <p:cNvSpPr>
            <a:spLocks noGrp="1"/>
          </p:cNvSpPr>
          <p:nvPr>
            <p:ph type="sldNum" sz="quarter" idx="5"/>
          </p:nvPr>
        </p:nvSpPr>
        <p:spPr/>
        <p:txBody>
          <a:bodyPr/>
          <a:lstStyle/>
          <a:p>
            <a:fld id="{E47445FF-4733-214A-A610-5BCBADBCE2B6}" type="slidenum">
              <a:rPr lang="en-GB" smtClean="0"/>
              <a:t>8</a:t>
            </a:fld>
            <a:endParaRPr lang="en-GB"/>
          </a:p>
        </p:txBody>
      </p:sp>
    </p:spTree>
    <p:extLst>
      <p:ext uri="{BB962C8B-B14F-4D97-AF65-F5344CB8AC3E}">
        <p14:creationId xmlns:p14="http://schemas.microsoft.com/office/powerpoint/2010/main" val="951303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highlight>
                  <a:srgbClr val="FFFFFF"/>
                </a:highlight>
                <a:latin typeface="Arial" panose="020B0604020202020204" pitchFamily="34" charset="0"/>
              </a:rPr>
              <a:t>The Web Speech API's speech recognition captures speech via a device's microphone. This input is checked against a predefined grammar list. Upon successful recognition, the result is returned as text, triggering subsequent actions. </a:t>
            </a:r>
            <a:endParaRPr lang="en-GB" dirty="0"/>
          </a:p>
        </p:txBody>
      </p:sp>
      <p:sp>
        <p:nvSpPr>
          <p:cNvPr id="4" name="Slide Number Placeholder 3"/>
          <p:cNvSpPr>
            <a:spLocks noGrp="1"/>
          </p:cNvSpPr>
          <p:nvPr>
            <p:ph type="sldNum" sz="quarter" idx="5"/>
          </p:nvPr>
        </p:nvSpPr>
        <p:spPr/>
        <p:txBody>
          <a:bodyPr/>
          <a:lstStyle/>
          <a:p>
            <a:fld id="{E47445FF-4733-214A-A610-5BCBADBCE2B6}" type="slidenum">
              <a:rPr lang="en-GB" smtClean="0"/>
              <a:t>9</a:t>
            </a:fld>
            <a:endParaRPr lang="en-GB"/>
          </a:p>
        </p:txBody>
      </p:sp>
    </p:spTree>
    <p:extLst>
      <p:ext uri="{BB962C8B-B14F-4D97-AF65-F5344CB8AC3E}">
        <p14:creationId xmlns:p14="http://schemas.microsoft.com/office/powerpoint/2010/main" val="1222730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FFF84-DE4B-E9EE-F6EF-964BEAAF567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8EA15BB9-E492-DF11-CB7E-16C9E57364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66ED24AA-0EB1-2CCA-B80B-3127D05F2EC7}"/>
              </a:ext>
            </a:extLst>
          </p:cNvPr>
          <p:cNvSpPr>
            <a:spLocks noGrp="1"/>
          </p:cNvSpPr>
          <p:nvPr>
            <p:ph type="dt" sz="half" idx="10"/>
          </p:nvPr>
        </p:nvSpPr>
        <p:spPr/>
        <p:txBody>
          <a:bodyPr/>
          <a:lstStyle/>
          <a:p>
            <a:fld id="{894E88CD-F937-914B-A1D2-FBA01E2CEB1B}" type="datetimeFigureOut">
              <a:rPr lang="en-GB" smtClean="0"/>
              <a:t>19/03/2024</a:t>
            </a:fld>
            <a:endParaRPr lang="en-GB"/>
          </a:p>
        </p:txBody>
      </p:sp>
      <p:sp>
        <p:nvSpPr>
          <p:cNvPr id="5" name="Footer Placeholder 4">
            <a:extLst>
              <a:ext uri="{FF2B5EF4-FFF2-40B4-BE49-F238E27FC236}">
                <a16:creationId xmlns:a16="http://schemas.microsoft.com/office/drawing/2014/main" id="{39123C60-BF9D-8EE9-0B30-968FDCB107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AFF397-0E65-4190-D347-B01D3CA9928E}"/>
              </a:ext>
            </a:extLst>
          </p:cNvPr>
          <p:cNvSpPr>
            <a:spLocks noGrp="1"/>
          </p:cNvSpPr>
          <p:nvPr>
            <p:ph type="sldNum" sz="quarter" idx="12"/>
          </p:nvPr>
        </p:nvSpPr>
        <p:spPr/>
        <p:txBody>
          <a:bodyPr/>
          <a:lstStyle/>
          <a:p>
            <a:fld id="{474C325E-F3B0-1E4C-969E-CD8CAA71EBED}" type="slidenum">
              <a:rPr lang="en-GB" smtClean="0"/>
              <a:t>‹#›</a:t>
            </a:fld>
            <a:endParaRPr lang="en-GB"/>
          </a:p>
        </p:txBody>
      </p:sp>
    </p:spTree>
    <p:extLst>
      <p:ext uri="{BB962C8B-B14F-4D97-AF65-F5344CB8AC3E}">
        <p14:creationId xmlns:p14="http://schemas.microsoft.com/office/powerpoint/2010/main" val="1772202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FFCD7-68D9-504D-F5F4-B00353AC4C00}"/>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CAFB592D-733D-36B3-C5BB-77635C83A4A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D78D271-EAE5-89CB-64B3-F5B41B2D444C}"/>
              </a:ext>
            </a:extLst>
          </p:cNvPr>
          <p:cNvSpPr>
            <a:spLocks noGrp="1"/>
          </p:cNvSpPr>
          <p:nvPr>
            <p:ph type="dt" sz="half" idx="10"/>
          </p:nvPr>
        </p:nvSpPr>
        <p:spPr/>
        <p:txBody>
          <a:bodyPr/>
          <a:lstStyle/>
          <a:p>
            <a:fld id="{894E88CD-F937-914B-A1D2-FBA01E2CEB1B}" type="datetimeFigureOut">
              <a:rPr lang="en-GB" smtClean="0"/>
              <a:t>19/03/2024</a:t>
            </a:fld>
            <a:endParaRPr lang="en-GB"/>
          </a:p>
        </p:txBody>
      </p:sp>
      <p:sp>
        <p:nvSpPr>
          <p:cNvPr id="5" name="Footer Placeholder 4">
            <a:extLst>
              <a:ext uri="{FF2B5EF4-FFF2-40B4-BE49-F238E27FC236}">
                <a16:creationId xmlns:a16="http://schemas.microsoft.com/office/drawing/2014/main" id="{0C0C57C4-53E3-D501-1A98-FB7B99DE283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BF4A435-F4E6-4E3C-D538-13B582EC97AC}"/>
              </a:ext>
            </a:extLst>
          </p:cNvPr>
          <p:cNvSpPr>
            <a:spLocks noGrp="1"/>
          </p:cNvSpPr>
          <p:nvPr>
            <p:ph type="sldNum" sz="quarter" idx="12"/>
          </p:nvPr>
        </p:nvSpPr>
        <p:spPr/>
        <p:txBody>
          <a:bodyPr/>
          <a:lstStyle/>
          <a:p>
            <a:fld id="{474C325E-F3B0-1E4C-969E-CD8CAA71EBED}" type="slidenum">
              <a:rPr lang="en-GB" smtClean="0"/>
              <a:t>‹#›</a:t>
            </a:fld>
            <a:endParaRPr lang="en-GB"/>
          </a:p>
        </p:txBody>
      </p:sp>
    </p:spTree>
    <p:extLst>
      <p:ext uri="{BB962C8B-B14F-4D97-AF65-F5344CB8AC3E}">
        <p14:creationId xmlns:p14="http://schemas.microsoft.com/office/powerpoint/2010/main" val="9177238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34871E-A886-35F8-F14D-19C7E34507C6}"/>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9C80988B-EF4D-BAA1-CBA4-DB7E1BEBBD6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50834DD-DA0B-3DC8-CD5A-77107B23EC41}"/>
              </a:ext>
            </a:extLst>
          </p:cNvPr>
          <p:cNvSpPr>
            <a:spLocks noGrp="1"/>
          </p:cNvSpPr>
          <p:nvPr>
            <p:ph type="dt" sz="half" idx="10"/>
          </p:nvPr>
        </p:nvSpPr>
        <p:spPr/>
        <p:txBody>
          <a:bodyPr/>
          <a:lstStyle/>
          <a:p>
            <a:fld id="{894E88CD-F937-914B-A1D2-FBA01E2CEB1B}" type="datetimeFigureOut">
              <a:rPr lang="en-GB" smtClean="0"/>
              <a:t>19/03/2024</a:t>
            </a:fld>
            <a:endParaRPr lang="en-GB"/>
          </a:p>
        </p:txBody>
      </p:sp>
      <p:sp>
        <p:nvSpPr>
          <p:cNvPr id="5" name="Footer Placeholder 4">
            <a:extLst>
              <a:ext uri="{FF2B5EF4-FFF2-40B4-BE49-F238E27FC236}">
                <a16:creationId xmlns:a16="http://schemas.microsoft.com/office/drawing/2014/main" id="{781D4465-5FDA-920E-0B60-80BEBF3699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A45FBF-8C27-B10D-7F8A-53A9AE73CB8C}"/>
              </a:ext>
            </a:extLst>
          </p:cNvPr>
          <p:cNvSpPr>
            <a:spLocks noGrp="1"/>
          </p:cNvSpPr>
          <p:nvPr>
            <p:ph type="sldNum" sz="quarter" idx="12"/>
          </p:nvPr>
        </p:nvSpPr>
        <p:spPr/>
        <p:txBody>
          <a:bodyPr/>
          <a:lstStyle/>
          <a:p>
            <a:fld id="{474C325E-F3B0-1E4C-969E-CD8CAA71EBED}" type="slidenum">
              <a:rPr lang="en-GB" smtClean="0"/>
              <a:t>‹#›</a:t>
            </a:fld>
            <a:endParaRPr lang="en-GB"/>
          </a:p>
        </p:txBody>
      </p:sp>
    </p:spTree>
    <p:extLst>
      <p:ext uri="{BB962C8B-B14F-4D97-AF65-F5344CB8AC3E}">
        <p14:creationId xmlns:p14="http://schemas.microsoft.com/office/powerpoint/2010/main" val="3861824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38D1F-5453-4EE8-941D-7E1A577458C5}"/>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6BB1E213-685D-F06A-2EE2-0A6FE804FFF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17547A2-0598-9763-772E-0A6E33EFF6B8}"/>
              </a:ext>
            </a:extLst>
          </p:cNvPr>
          <p:cNvSpPr>
            <a:spLocks noGrp="1"/>
          </p:cNvSpPr>
          <p:nvPr>
            <p:ph type="dt" sz="half" idx="10"/>
          </p:nvPr>
        </p:nvSpPr>
        <p:spPr/>
        <p:txBody>
          <a:bodyPr/>
          <a:lstStyle/>
          <a:p>
            <a:fld id="{894E88CD-F937-914B-A1D2-FBA01E2CEB1B}" type="datetimeFigureOut">
              <a:rPr lang="en-GB" smtClean="0"/>
              <a:t>19/03/2024</a:t>
            </a:fld>
            <a:endParaRPr lang="en-GB"/>
          </a:p>
        </p:txBody>
      </p:sp>
      <p:sp>
        <p:nvSpPr>
          <p:cNvPr id="5" name="Footer Placeholder 4">
            <a:extLst>
              <a:ext uri="{FF2B5EF4-FFF2-40B4-BE49-F238E27FC236}">
                <a16:creationId xmlns:a16="http://schemas.microsoft.com/office/drawing/2014/main" id="{1ACCDEEF-14F5-8816-639A-25D44EBCF5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1BDC22-5B6C-17FE-F6A5-E49CEAD3C82A}"/>
              </a:ext>
            </a:extLst>
          </p:cNvPr>
          <p:cNvSpPr>
            <a:spLocks noGrp="1"/>
          </p:cNvSpPr>
          <p:nvPr>
            <p:ph type="sldNum" sz="quarter" idx="12"/>
          </p:nvPr>
        </p:nvSpPr>
        <p:spPr/>
        <p:txBody>
          <a:bodyPr/>
          <a:lstStyle/>
          <a:p>
            <a:fld id="{474C325E-F3B0-1E4C-969E-CD8CAA71EBED}" type="slidenum">
              <a:rPr lang="en-GB" smtClean="0"/>
              <a:t>‹#›</a:t>
            </a:fld>
            <a:endParaRPr lang="en-GB"/>
          </a:p>
        </p:txBody>
      </p:sp>
    </p:spTree>
    <p:extLst>
      <p:ext uri="{BB962C8B-B14F-4D97-AF65-F5344CB8AC3E}">
        <p14:creationId xmlns:p14="http://schemas.microsoft.com/office/powerpoint/2010/main" val="32047838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46A3-14F7-5191-1B0F-883744B8C1F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C53F7EA9-D215-E6B7-2B4C-5FEDD477DC5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BF18257-0E4D-160F-BE6C-B0D6C8CF3AC7}"/>
              </a:ext>
            </a:extLst>
          </p:cNvPr>
          <p:cNvSpPr>
            <a:spLocks noGrp="1"/>
          </p:cNvSpPr>
          <p:nvPr>
            <p:ph type="dt" sz="half" idx="10"/>
          </p:nvPr>
        </p:nvSpPr>
        <p:spPr/>
        <p:txBody>
          <a:bodyPr/>
          <a:lstStyle/>
          <a:p>
            <a:fld id="{894E88CD-F937-914B-A1D2-FBA01E2CEB1B}" type="datetimeFigureOut">
              <a:rPr lang="en-GB" smtClean="0"/>
              <a:t>19/03/2024</a:t>
            </a:fld>
            <a:endParaRPr lang="en-GB"/>
          </a:p>
        </p:txBody>
      </p:sp>
      <p:sp>
        <p:nvSpPr>
          <p:cNvPr id="5" name="Footer Placeholder 4">
            <a:extLst>
              <a:ext uri="{FF2B5EF4-FFF2-40B4-BE49-F238E27FC236}">
                <a16:creationId xmlns:a16="http://schemas.microsoft.com/office/drawing/2014/main" id="{511EC03A-487C-8E93-D690-3011B84A8B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73FE44-4816-B647-0585-A419E575CED2}"/>
              </a:ext>
            </a:extLst>
          </p:cNvPr>
          <p:cNvSpPr>
            <a:spLocks noGrp="1"/>
          </p:cNvSpPr>
          <p:nvPr>
            <p:ph type="sldNum" sz="quarter" idx="12"/>
          </p:nvPr>
        </p:nvSpPr>
        <p:spPr/>
        <p:txBody>
          <a:bodyPr/>
          <a:lstStyle/>
          <a:p>
            <a:fld id="{474C325E-F3B0-1E4C-969E-CD8CAA71EBED}" type="slidenum">
              <a:rPr lang="en-GB" smtClean="0"/>
              <a:t>‹#›</a:t>
            </a:fld>
            <a:endParaRPr lang="en-GB"/>
          </a:p>
        </p:txBody>
      </p:sp>
    </p:spTree>
    <p:extLst>
      <p:ext uri="{BB962C8B-B14F-4D97-AF65-F5344CB8AC3E}">
        <p14:creationId xmlns:p14="http://schemas.microsoft.com/office/powerpoint/2010/main" val="1602475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6D464-C6BD-8E8C-884F-D7DB0F43C75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BBF087FE-9301-FC27-76C0-54CFDB0E031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ABFAC37D-48F3-0D57-FBBD-BAA12BFF37A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B117D35A-C5DC-C49F-3FA1-84EE41BCBF6F}"/>
              </a:ext>
            </a:extLst>
          </p:cNvPr>
          <p:cNvSpPr>
            <a:spLocks noGrp="1"/>
          </p:cNvSpPr>
          <p:nvPr>
            <p:ph type="dt" sz="half" idx="10"/>
          </p:nvPr>
        </p:nvSpPr>
        <p:spPr/>
        <p:txBody>
          <a:bodyPr/>
          <a:lstStyle/>
          <a:p>
            <a:fld id="{894E88CD-F937-914B-A1D2-FBA01E2CEB1B}" type="datetimeFigureOut">
              <a:rPr lang="en-GB" smtClean="0"/>
              <a:t>19/03/2024</a:t>
            </a:fld>
            <a:endParaRPr lang="en-GB"/>
          </a:p>
        </p:txBody>
      </p:sp>
      <p:sp>
        <p:nvSpPr>
          <p:cNvPr id="6" name="Footer Placeholder 5">
            <a:extLst>
              <a:ext uri="{FF2B5EF4-FFF2-40B4-BE49-F238E27FC236}">
                <a16:creationId xmlns:a16="http://schemas.microsoft.com/office/drawing/2014/main" id="{50B3984D-014F-DD68-6EF1-860B9C435C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96C51CE-C944-C0EF-972D-7D6EEA2682CC}"/>
              </a:ext>
            </a:extLst>
          </p:cNvPr>
          <p:cNvSpPr>
            <a:spLocks noGrp="1"/>
          </p:cNvSpPr>
          <p:nvPr>
            <p:ph type="sldNum" sz="quarter" idx="12"/>
          </p:nvPr>
        </p:nvSpPr>
        <p:spPr/>
        <p:txBody>
          <a:bodyPr/>
          <a:lstStyle/>
          <a:p>
            <a:fld id="{474C325E-F3B0-1E4C-969E-CD8CAA71EBED}" type="slidenum">
              <a:rPr lang="en-GB" smtClean="0"/>
              <a:t>‹#›</a:t>
            </a:fld>
            <a:endParaRPr lang="en-GB"/>
          </a:p>
        </p:txBody>
      </p:sp>
    </p:spTree>
    <p:extLst>
      <p:ext uri="{BB962C8B-B14F-4D97-AF65-F5344CB8AC3E}">
        <p14:creationId xmlns:p14="http://schemas.microsoft.com/office/powerpoint/2010/main" val="1913351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830E8-8FDA-6F7B-15D3-E40FA5EC84DF}"/>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E5E4B3FD-8BB6-21BD-5765-2277DAD3B0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BBBD1B6-1FB5-473F-4119-B2E49AD7BCE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074A496D-EBF5-8F01-0F6B-843C2A2F91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56C897E-0F12-91CD-8185-9E986645FD0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1365CF33-6BD5-899F-77E7-CE1472054B87}"/>
              </a:ext>
            </a:extLst>
          </p:cNvPr>
          <p:cNvSpPr>
            <a:spLocks noGrp="1"/>
          </p:cNvSpPr>
          <p:nvPr>
            <p:ph type="dt" sz="half" idx="10"/>
          </p:nvPr>
        </p:nvSpPr>
        <p:spPr/>
        <p:txBody>
          <a:bodyPr/>
          <a:lstStyle/>
          <a:p>
            <a:fld id="{894E88CD-F937-914B-A1D2-FBA01E2CEB1B}" type="datetimeFigureOut">
              <a:rPr lang="en-GB" smtClean="0"/>
              <a:t>19/03/2024</a:t>
            </a:fld>
            <a:endParaRPr lang="en-GB"/>
          </a:p>
        </p:txBody>
      </p:sp>
      <p:sp>
        <p:nvSpPr>
          <p:cNvPr id="8" name="Footer Placeholder 7">
            <a:extLst>
              <a:ext uri="{FF2B5EF4-FFF2-40B4-BE49-F238E27FC236}">
                <a16:creationId xmlns:a16="http://schemas.microsoft.com/office/drawing/2014/main" id="{D35FEBFC-1564-0433-A4DA-BC9F3077F83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72475BB-3853-0404-6E8B-8721923C5F44}"/>
              </a:ext>
            </a:extLst>
          </p:cNvPr>
          <p:cNvSpPr>
            <a:spLocks noGrp="1"/>
          </p:cNvSpPr>
          <p:nvPr>
            <p:ph type="sldNum" sz="quarter" idx="12"/>
          </p:nvPr>
        </p:nvSpPr>
        <p:spPr/>
        <p:txBody>
          <a:bodyPr/>
          <a:lstStyle/>
          <a:p>
            <a:fld id="{474C325E-F3B0-1E4C-969E-CD8CAA71EBED}" type="slidenum">
              <a:rPr lang="en-GB" smtClean="0"/>
              <a:t>‹#›</a:t>
            </a:fld>
            <a:endParaRPr lang="en-GB"/>
          </a:p>
        </p:txBody>
      </p:sp>
    </p:spTree>
    <p:extLst>
      <p:ext uri="{BB962C8B-B14F-4D97-AF65-F5344CB8AC3E}">
        <p14:creationId xmlns:p14="http://schemas.microsoft.com/office/powerpoint/2010/main" val="24707906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BE0DB-166B-495D-3991-B939650545F1}"/>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40DD2BF3-7E8F-DF9E-885E-641DBED8C411}"/>
              </a:ext>
            </a:extLst>
          </p:cNvPr>
          <p:cNvSpPr>
            <a:spLocks noGrp="1"/>
          </p:cNvSpPr>
          <p:nvPr>
            <p:ph type="dt" sz="half" idx="10"/>
          </p:nvPr>
        </p:nvSpPr>
        <p:spPr/>
        <p:txBody>
          <a:bodyPr/>
          <a:lstStyle/>
          <a:p>
            <a:fld id="{894E88CD-F937-914B-A1D2-FBA01E2CEB1B}" type="datetimeFigureOut">
              <a:rPr lang="en-GB" smtClean="0"/>
              <a:t>19/03/2024</a:t>
            </a:fld>
            <a:endParaRPr lang="en-GB"/>
          </a:p>
        </p:txBody>
      </p:sp>
      <p:sp>
        <p:nvSpPr>
          <p:cNvPr id="4" name="Footer Placeholder 3">
            <a:extLst>
              <a:ext uri="{FF2B5EF4-FFF2-40B4-BE49-F238E27FC236}">
                <a16:creationId xmlns:a16="http://schemas.microsoft.com/office/drawing/2014/main" id="{E0B4F69C-80C9-6557-2E4B-D7267250643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61436DF-2FAF-C80B-7090-4ED65BB0EB51}"/>
              </a:ext>
            </a:extLst>
          </p:cNvPr>
          <p:cNvSpPr>
            <a:spLocks noGrp="1"/>
          </p:cNvSpPr>
          <p:nvPr>
            <p:ph type="sldNum" sz="quarter" idx="12"/>
          </p:nvPr>
        </p:nvSpPr>
        <p:spPr/>
        <p:txBody>
          <a:bodyPr/>
          <a:lstStyle/>
          <a:p>
            <a:fld id="{474C325E-F3B0-1E4C-969E-CD8CAA71EBED}" type="slidenum">
              <a:rPr lang="en-GB" smtClean="0"/>
              <a:t>‹#›</a:t>
            </a:fld>
            <a:endParaRPr lang="en-GB"/>
          </a:p>
        </p:txBody>
      </p:sp>
    </p:spTree>
    <p:extLst>
      <p:ext uri="{BB962C8B-B14F-4D97-AF65-F5344CB8AC3E}">
        <p14:creationId xmlns:p14="http://schemas.microsoft.com/office/powerpoint/2010/main" val="41213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A69BDD-AC67-5807-D141-0812E78A51BB}"/>
              </a:ext>
            </a:extLst>
          </p:cNvPr>
          <p:cNvSpPr>
            <a:spLocks noGrp="1"/>
          </p:cNvSpPr>
          <p:nvPr>
            <p:ph type="dt" sz="half" idx="10"/>
          </p:nvPr>
        </p:nvSpPr>
        <p:spPr/>
        <p:txBody>
          <a:bodyPr/>
          <a:lstStyle/>
          <a:p>
            <a:fld id="{894E88CD-F937-914B-A1D2-FBA01E2CEB1B}" type="datetimeFigureOut">
              <a:rPr lang="en-GB" smtClean="0"/>
              <a:t>19/03/2024</a:t>
            </a:fld>
            <a:endParaRPr lang="en-GB"/>
          </a:p>
        </p:txBody>
      </p:sp>
      <p:sp>
        <p:nvSpPr>
          <p:cNvPr id="3" name="Footer Placeholder 2">
            <a:extLst>
              <a:ext uri="{FF2B5EF4-FFF2-40B4-BE49-F238E27FC236}">
                <a16:creationId xmlns:a16="http://schemas.microsoft.com/office/drawing/2014/main" id="{51547C41-1874-EB00-1206-6E630F5826B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6256A44-3B1E-C4B9-3D4F-50E2E904FE77}"/>
              </a:ext>
            </a:extLst>
          </p:cNvPr>
          <p:cNvSpPr>
            <a:spLocks noGrp="1"/>
          </p:cNvSpPr>
          <p:nvPr>
            <p:ph type="sldNum" sz="quarter" idx="12"/>
          </p:nvPr>
        </p:nvSpPr>
        <p:spPr/>
        <p:txBody>
          <a:bodyPr/>
          <a:lstStyle/>
          <a:p>
            <a:fld id="{474C325E-F3B0-1E4C-969E-CD8CAA71EBED}" type="slidenum">
              <a:rPr lang="en-GB" smtClean="0"/>
              <a:t>‹#›</a:t>
            </a:fld>
            <a:endParaRPr lang="en-GB"/>
          </a:p>
        </p:txBody>
      </p:sp>
    </p:spTree>
    <p:extLst>
      <p:ext uri="{BB962C8B-B14F-4D97-AF65-F5344CB8AC3E}">
        <p14:creationId xmlns:p14="http://schemas.microsoft.com/office/powerpoint/2010/main" val="3434737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04DB1-E6F3-09C4-B98A-8EC342CBAB5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F82E0AE4-927C-3950-2B05-F39942760D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06D4A4F1-08CE-3EE0-F720-10E5A0F863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90914CC-83FF-44C2-FF76-7C058FDB004F}"/>
              </a:ext>
            </a:extLst>
          </p:cNvPr>
          <p:cNvSpPr>
            <a:spLocks noGrp="1"/>
          </p:cNvSpPr>
          <p:nvPr>
            <p:ph type="dt" sz="half" idx="10"/>
          </p:nvPr>
        </p:nvSpPr>
        <p:spPr/>
        <p:txBody>
          <a:bodyPr/>
          <a:lstStyle/>
          <a:p>
            <a:fld id="{894E88CD-F937-914B-A1D2-FBA01E2CEB1B}" type="datetimeFigureOut">
              <a:rPr lang="en-GB" smtClean="0"/>
              <a:t>19/03/2024</a:t>
            </a:fld>
            <a:endParaRPr lang="en-GB"/>
          </a:p>
        </p:txBody>
      </p:sp>
      <p:sp>
        <p:nvSpPr>
          <p:cNvPr id="6" name="Footer Placeholder 5">
            <a:extLst>
              <a:ext uri="{FF2B5EF4-FFF2-40B4-BE49-F238E27FC236}">
                <a16:creationId xmlns:a16="http://schemas.microsoft.com/office/drawing/2014/main" id="{EB2F07C6-0CB3-486D-13DD-7931B0F4639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3B109F1-7BE4-72E4-DFD0-453A11453E37}"/>
              </a:ext>
            </a:extLst>
          </p:cNvPr>
          <p:cNvSpPr>
            <a:spLocks noGrp="1"/>
          </p:cNvSpPr>
          <p:nvPr>
            <p:ph type="sldNum" sz="quarter" idx="12"/>
          </p:nvPr>
        </p:nvSpPr>
        <p:spPr/>
        <p:txBody>
          <a:bodyPr/>
          <a:lstStyle/>
          <a:p>
            <a:fld id="{474C325E-F3B0-1E4C-969E-CD8CAA71EBED}" type="slidenum">
              <a:rPr lang="en-GB" smtClean="0"/>
              <a:t>‹#›</a:t>
            </a:fld>
            <a:endParaRPr lang="en-GB"/>
          </a:p>
        </p:txBody>
      </p:sp>
    </p:spTree>
    <p:extLst>
      <p:ext uri="{BB962C8B-B14F-4D97-AF65-F5344CB8AC3E}">
        <p14:creationId xmlns:p14="http://schemas.microsoft.com/office/powerpoint/2010/main" val="4001437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03EBC-47E2-BB58-B388-4DE94C36027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81B0AB62-6401-FE4B-84BC-C153BEB7E4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EB11DE6-15C5-E6E1-0E4D-20198C69C7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95F44FA-07E8-944A-5497-220E484D83D0}"/>
              </a:ext>
            </a:extLst>
          </p:cNvPr>
          <p:cNvSpPr>
            <a:spLocks noGrp="1"/>
          </p:cNvSpPr>
          <p:nvPr>
            <p:ph type="dt" sz="half" idx="10"/>
          </p:nvPr>
        </p:nvSpPr>
        <p:spPr/>
        <p:txBody>
          <a:bodyPr/>
          <a:lstStyle/>
          <a:p>
            <a:fld id="{894E88CD-F937-914B-A1D2-FBA01E2CEB1B}" type="datetimeFigureOut">
              <a:rPr lang="en-GB" smtClean="0"/>
              <a:t>19/03/2024</a:t>
            </a:fld>
            <a:endParaRPr lang="en-GB"/>
          </a:p>
        </p:txBody>
      </p:sp>
      <p:sp>
        <p:nvSpPr>
          <p:cNvPr id="6" name="Footer Placeholder 5">
            <a:extLst>
              <a:ext uri="{FF2B5EF4-FFF2-40B4-BE49-F238E27FC236}">
                <a16:creationId xmlns:a16="http://schemas.microsoft.com/office/drawing/2014/main" id="{46C0DD9F-04F7-4060-6ACA-48C61E9BF11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0BCEE9B-1629-8161-D698-1E725F4F7A7B}"/>
              </a:ext>
            </a:extLst>
          </p:cNvPr>
          <p:cNvSpPr>
            <a:spLocks noGrp="1"/>
          </p:cNvSpPr>
          <p:nvPr>
            <p:ph type="sldNum" sz="quarter" idx="12"/>
          </p:nvPr>
        </p:nvSpPr>
        <p:spPr/>
        <p:txBody>
          <a:bodyPr/>
          <a:lstStyle/>
          <a:p>
            <a:fld id="{474C325E-F3B0-1E4C-969E-CD8CAA71EBED}" type="slidenum">
              <a:rPr lang="en-GB" smtClean="0"/>
              <a:t>‹#›</a:t>
            </a:fld>
            <a:endParaRPr lang="en-GB"/>
          </a:p>
        </p:txBody>
      </p:sp>
    </p:spTree>
    <p:extLst>
      <p:ext uri="{BB962C8B-B14F-4D97-AF65-F5344CB8AC3E}">
        <p14:creationId xmlns:p14="http://schemas.microsoft.com/office/powerpoint/2010/main" val="36156599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D8FF84-7EF2-D85B-E2E0-67D6FA154C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7D1BDCDA-BF03-BD4A-D474-DEB5784768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3939BAE-CE27-9CD5-4F88-999009F356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94E88CD-F937-914B-A1D2-FBA01E2CEB1B}" type="datetimeFigureOut">
              <a:rPr lang="en-GB" smtClean="0"/>
              <a:t>19/03/2024</a:t>
            </a:fld>
            <a:endParaRPr lang="en-GB"/>
          </a:p>
        </p:txBody>
      </p:sp>
      <p:sp>
        <p:nvSpPr>
          <p:cNvPr id="5" name="Footer Placeholder 4">
            <a:extLst>
              <a:ext uri="{FF2B5EF4-FFF2-40B4-BE49-F238E27FC236}">
                <a16:creationId xmlns:a16="http://schemas.microsoft.com/office/drawing/2014/main" id="{43DB9E89-D5A9-C3CA-5F3F-0B9804853E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7F843CD-36DF-6AE3-B126-D397CCA247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74C325E-F3B0-1E4C-969E-CD8CAA71EBED}" type="slidenum">
              <a:rPr lang="en-GB" smtClean="0"/>
              <a:t>‹#›</a:t>
            </a:fld>
            <a:endParaRPr lang="en-GB"/>
          </a:p>
        </p:txBody>
      </p:sp>
    </p:spTree>
    <p:extLst>
      <p:ext uri="{BB962C8B-B14F-4D97-AF65-F5344CB8AC3E}">
        <p14:creationId xmlns:p14="http://schemas.microsoft.com/office/powerpoint/2010/main" val="1810630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85806E8-F3D8-E07F-3246-2685C6D18DCF}"/>
              </a:ext>
            </a:extLst>
          </p:cNvPr>
          <p:cNvGrpSpPr/>
          <p:nvPr/>
        </p:nvGrpSpPr>
        <p:grpSpPr>
          <a:xfrm>
            <a:off x="-2343153" y="0"/>
            <a:ext cx="7722097" cy="6858000"/>
            <a:chOff x="-1851643" y="0"/>
            <a:chExt cx="6144736" cy="6858000"/>
          </a:xfrm>
          <a:effectLst>
            <a:outerShdw blurRad="254000" dist="88900" algn="l" rotWithShape="0">
              <a:prstClr val="black">
                <a:alpha val="51000"/>
              </a:prstClr>
            </a:outerShdw>
          </a:effectLst>
        </p:grpSpPr>
        <p:sp>
          <p:nvSpPr>
            <p:cNvPr id="4" name="Rectangle 3">
              <a:extLst>
                <a:ext uri="{FF2B5EF4-FFF2-40B4-BE49-F238E27FC236}">
                  <a16:creationId xmlns:a16="http://schemas.microsoft.com/office/drawing/2014/main" id="{6C552135-9AAF-5770-30C7-6F7A6B29FD37}"/>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ound Same-side Corner of Rectangle 4">
              <a:extLst>
                <a:ext uri="{FF2B5EF4-FFF2-40B4-BE49-F238E27FC236}">
                  <a16:creationId xmlns:a16="http://schemas.microsoft.com/office/drawing/2014/main" id="{BEF27EF6-355C-39F9-8114-A077A335C1DA}"/>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a:extLst>
                <a:ext uri="{FF2B5EF4-FFF2-40B4-BE49-F238E27FC236}">
                  <a16:creationId xmlns:a16="http://schemas.microsoft.com/office/drawing/2014/main" id="{451D9050-CFED-F933-D788-6045B58A92FB}"/>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40" name="Group 39">
            <a:extLst>
              <a:ext uri="{FF2B5EF4-FFF2-40B4-BE49-F238E27FC236}">
                <a16:creationId xmlns:a16="http://schemas.microsoft.com/office/drawing/2014/main" id="{CAEA17B4-4419-51BE-6F6F-991FF0A37A9C}"/>
              </a:ext>
            </a:extLst>
          </p:cNvPr>
          <p:cNvGrpSpPr/>
          <p:nvPr/>
        </p:nvGrpSpPr>
        <p:grpSpPr>
          <a:xfrm>
            <a:off x="-3212250" y="-1"/>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41" name="Rectangle 40">
              <a:extLst>
                <a:ext uri="{FF2B5EF4-FFF2-40B4-BE49-F238E27FC236}">
                  <a16:creationId xmlns:a16="http://schemas.microsoft.com/office/drawing/2014/main" id="{1DD530AB-B8FE-82BE-5EB4-EC3BEE9E6541}"/>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Round Same-side Corner of Rectangle 41">
              <a:extLst>
                <a:ext uri="{FF2B5EF4-FFF2-40B4-BE49-F238E27FC236}">
                  <a16:creationId xmlns:a16="http://schemas.microsoft.com/office/drawing/2014/main" id="{851E6253-E6EF-9FF2-BF9B-1609CF54D0E1}"/>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TextBox 42">
              <a:extLst>
                <a:ext uri="{FF2B5EF4-FFF2-40B4-BE49-F238E27FC236}">
                  <a16:creationId xmlns:a16="http://schemas.microsoft.com/office/drawing/2014/main" id="{DF87AA53-5172-5AD2-DC6F-71CED800EA83}"/>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20" name="Group 19">
            <a:extLst>
              <a:ext uri="{FF2B5EF4-FFF2-40B4-BE49-F238E27FC236}">
                <a16:creationId xmlns:a16="http://schemas.microsoft.com/office/drawing/2014/main" id="{1452CF0A-F684-3A43-DAB0-C317B4016DE2}"/>
              </a:ext>
            </a:extLst>
          </p:cNvPr>
          <p:cNvGrpSpPr/>
          <p:nvPr/>
        </p:nvGrpSpPr>
        <p:grpSpPr>
          <a:xfrm>
            <a:off x="-3924746" y="0"/>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D60D8022-8705-52DF-B523-6B7108119A60}"/>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F92DAF50-830E-07DF-B05A-A043CA2FC885}"/>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19FFC961-3778-789B-C4FF-2F68897E4A95}"/>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19" name="Group 18">
            <a:extLst>
              <a:ext uri="{FF2B5EF4-FFF2-40B4-BE49-F238E27FC236}">
                <a16:creationId xmlns:a16="http://schemas.microsoft.com/office/drawing/2014/main" id="{F766E3B3-3EC3-1994-9F9F-30CCA3F14FE6}"/>
              </a:ext>
            </a:extLst>
          </p:cNvPr>
          <p:cNvGrpSpPr/>
          <p:nvPr/>
        </p:nvGrpSpPr>
        <p:grpSpPr>
          <a:xfrm>
            <a:off x="-4759351"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16" name="Rectangle 15">
              <a:extLst>
                <a:ext uri="{FF2B5EF4-FFF2-40B4-BE49-F238E27FC236}">
                  <a16:creationId xmlns:a16="http://schemas.microsoft.com/office/drawing/2014/main" id="{4A18A326-95BA-7131-4F12-68E680223D3C}"/>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ound Same-side Corner of Rectangle 16">
              <a:extLst>
                <a:ext uri="{FF2B5EF4-FFF2-40B4-BE49-F238E27FC236}">
                  <a16:creationId xmlns:a16="http://schemas.microsoft.com/office/drawing/2014/main" id="{4219575C-5084-C44F-C42C-DFFC044A4811}"/>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extBox 17">
              <a:extLst>
                <a:ext uri="{FF2B5EF4-FFF2-40B4-BE49-F238E27FC236}">
                  <a16:creationId xmlns:a16="http://schemas.microsoft.com/office/drawing/2014/main" id="{9A2DAE60-208F-99C1-DD8E-0F80898DA3EE}"/>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7" name="Group 26">
            <a:extLst>
              <a:ext uri="{FF2B5EF4-FFF2-40B4-BE49-F238E27FC236}">
                <a16:creationId xmlns:a16="http://schemas.microsoft.com/office/drawing/2014/main" id="{A572D41D-BA4E-EB38-5351-1602BB3E1417}"/>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4" name="Rectangle 23">
              <a:extLst>
                <a:ext uri="{FF2B5EF4-FFF2-40B4-BE49-F238E27FC236}">
                  <a16:creationId xmlns:a16="http://schemas.microsoft.com/office/drawing/2014/main" id="{C4D2767A-6E29-6CF6-FF91-BC45B11E0940}"/>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ound Same-side Corner of Rectangle 24">
              <a:extLst>
                <a:ext uri="{FF2B5EF4-FFF2-40B4-BE49-F238E27FC236}">
                  <a16:creationId xmlns:a16="http://schemas.microsoft.com/office/drawing/2014/main" id="{688F9638-EE5D-3833-9137-335E7748943B}"/>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TextBox 25">
              <a:extLst>
                <a:ext uri="{FF2B5EF4-FFF2-40B4-BE49-F238E27FC236}">
                  <a16:creationId xmlns:a16="http://schemas.microsoft.com/office/drawing/2014/main" id="{9C72D146-16D9-124A-7B07-DF4C64D09C40}"/>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2" name="Group 31">
            <a:extLst>
              <a:ext uri="{FF2B5EF4-FFF2-40B4-BE49-F238E27FC236}">
                <a16:creationId xmlns:a16="http://schemas.microsoft.com/office/drawing/2014/main" id="{7A4F1201-9504-8AF8-1E16-85E15BCFB33D}"/>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29" name="Rectangle 28">
              <a:extLst>
                <a:ext uri="{FF2B5EF4-FFF2-40B4-BE49-F238E27FC236}">
                  <a16:creationId xmlns:a16="http://schemas.microsoft.com/office/drawing/2014/main" id="{8765EDDF-D814-01AE-44E5-7117EBE16516}"/>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ound Same-side Corner of Rectangle 29">
              <a:extLst>
                <a:ext uri="{FF2B5EF4-FFF2-40B4-BE49-F238E27FC236}">
                  <a16:creationId xmlns:a16="http://schemas.microsoft.com/office/drawing/2014/main" id="{C5E74E40-A44D-95F4-A71A-FA0713D51770}"/>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TextBox 30">
              <a:extLst>
                <a:ext uri="{FF2B5EF4-FFF2-40B4-BE49-F238E27FC236}">
                  <a16:creationId xmlns:a16="http://schemas.microsoft.com/office/drawing/2014/main" id="{78BDC05D-D250-0D5D-0D7C-CC63BC986393}"/>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34" name="TextBox 33">
            <a:extLst>
              <a:ext uri="{FF2B5EF4-FFF2-40B4-BE49-F238E27FC236}">
                <a16:creationId xmlns:a16="http://schemas.microsoft.com/office/drawing/2014/main" id="{1D0AD39F-1E69-52D5-B55F-BB6A560B69FB}"/>
              </a:ext>
            </a:extLst>
          </p:cNvPr>
          <p:cNvSpPr txBox="1"/>
          <p:nvPr/>
        </p:nvSpPr>
        <p:spPr>
          <a:xfrm>
            <a:off x="5622687" y="1794777"/>
            <a:ext cx="4972050" cy="2308324"/>
          </a:xfrm>
          <a:prstGeom prst="rect">
            <a:avLst/>
          </a:prstGeom>
          <a:noFill/>
        </p:spPr>
        <p:txBody>
          <a:bodyPr wrap="square" rtlCol="0">
            <a:spAutoFit/>
          </a:bodyPr>
          <a:lstStyle/>
          <a:p>
            <a:r>
              <a:rPr lang="en-GB" sz="7200" dirty="0">
                <a:solidFill>
                  <a:srgbClr val="FFFFFF"/>
                </a:solidFill>
                <a:latin typeface="Bauhaus 93" pitchFamily="82" charset="77"/>
              </a:rPr>
              <a:t>Accessible solutions</a:t>
            </a:r>
            <a:endParaRPr lang="en-GB" sz="7200" dirty="0">
              <a:latin typeface="Bauhaus 93" pitchFamily="82" charset="77"/>
            </a:endParaRPr>
          </a:p>
        </p:txBody>
      </p:sp>
      <p:sp>
        <p:nvSpPr>
          <p:cNvPr id="36" name="Subtitle 2">
            <a:extLst>
              <a:ext uri="{FF2B5EF4-FFF2-40B4-BE49-F238E27FC236}">
                <a16:creationId xmlns:a16="http://schemas.microsoft.com/office/drawing/2014/main" id="{436FA91C-AFB1-31C3-F1F5-AF02776D6A84}"/>
              </a:ext>
            </a:extLst>
          </p:cNvPr>
          <p:cNvSpPr txBox="1">
            <a:spLocks/>
          </p:cNvSpPr>
          <p:nvPr/>
        </p:nvSpPr>
        <p:spPr>
          <a:xfrm>
            <a:off x="5622687" y="4103101"/>
            <a:ext cx="3778740" cy="1221005"/>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2000" dirty="0">
                <a:solidFill>
                  <a:srgbClr val="FFFFFF"/>
                </a:solidFill>
                <a:latin typeface="Britannic Bold" panose="020B0903060703020204" pitchFamily="34" charset="77"/>
              </a:rPr>
              <a:t>A Low-Cost Assistive Web App for Deaf and Hard-of-Hearing Users</a:t>
            </a:r>
          </a:p>
        </p:txBody>
      </p:sp>
      <p:sp>
        <p:nvSpPr>
          <p:cNvPr id="37" name="Subtitle 2">
            <a:extLst>
              <a:ext uri="{FF2B5EF4-FFF2-40B4-BE49-F238E27FC236}">
                <a16:creationId xmlns:a16="http://schemas.microsoft.com/office/drawing/2014/main" id="{A13BF60A-D010-8A3E-7758-ACF50AED7C60}"/>
              </a:ext>
            </a:extLst>
          </p:cNvPr>
          <p:cNvSpPr>
            <a:spLocks noGrp="1"/>
          </p:cNvSpPr>
          <p:nvPr>
            <p:ph type="subTitle" idx="1"/>
          </p:nvPr>
        </p:nvSpPr>
        <p:spPr>
          <a:xfrm>
            <a:off x="9236841" y="4218321"/>
            <a:ext cx="2715791" cy="990564"/>
          </a:xfrm>
        </p:spPr>
        <p:txBody>
          <a:bodyPr anchor="ctr">
            <a:normAutofit fontScale="92500" lnSpcReduction="10000"/>
          </a:bodyPr>
          <a:lstStyle/>
          <a:p>
            <a:pPr algn="l"/>
            <a:r>
              <a:rPr lang="en-GB" sz="2000" dirty="0">
                <a:solidFill>
                  <a:srgbClr val="FFFFFF"/>
                </a:solidFill>
                <a:latin typeface="Britannic Bold" panose="020B0903060703020204" pitchFamily="34" charset="77"/>
              </a:rPr>
              <a:t>Amy Eden – 2514468e</a:t>
            </a:r>
          </a:p>
          <a:p>
            <a:pPr algn="l"/>
            <a:r>
              <a:rPr lang="en-GB" sz="2000" dirty="0">
                <a:solidFill>
                  <a:srgbClr val="FFFFFF"/>
                </a:solidFill>
                <a:latin typeface="Britannic Bold" panose="020B0903060703020204" pitchFamily="34" charset="77"/>
              </a:rPr>
              <a:t>Supervised by Derek Somerville</a:t>
            </a:r>
          </a:p>
        </p:txBody>
      </p:sp>
    </p:spTree>
    <p:extLst>
      <p:ext uri="{BB962C8B-B14F-4D97-AF65-F5344CB8AC3E}">
        <p14:creationId xmlns:p14="http://schemas.microsoft.com/office/powerpoint/2010/main" val="39250580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3924746" y="0"/>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4759351"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39" name="TextBox 38">
            <a:extLst>
              <a:ext uri="{FF2B5EF4-FFF2-40B4-BE49-F238E27FC236}">
                <a16:creationId xmlns:a16="http://schemas.microsoft.com/office/drawing/2014/main" id="{941E4429-71F0-0A38-30F3-DBF9ECF6365A}"/>
              </a:ext>
            </a:extLst>
          </p:cNvPr>
          <p:cNvSpPr txBox="1"/>
          <p:nvPr/>
        </p:nvSpPr>
        <p:spPr>
          <a:xfrm>
            <a:off x="4613429" y="2238046"/>
            <a:ext cx="3253903" cy="461665"/>
          </a:xfrm>
          <a:prstGeom prst="rect">
            <a:avLst/>
          </a:prstGeom>
          <a:noFill/>
        </p:spPr>
        <p:txBody>
          <a:bodyPr wrap="square" rtlCol="0">
            <a:spAutoFit/>
          </a:bodyPr>
          <a:lstStyle/>
          <a:p>
            <a:r>
              <a:rPr lang="en-GB" sz="2400" dirty="0">
                <a:solidFill>
                  <a:schemeClr val="bg1"/>
                </a:solidFill>
                <a:latin typeface="Britannic Bold" panose="020B0903060703020204" pitchFamily="34" charset="77"/>
              </a:rPr>
              <a:t>Speech Synthesis  </a:t>
            </a:r>
          </a:p>
        </p:txBody>
      </p:sp>
      <p:sp>
        <p:nvSpPr>
          <p:cNvPr id="57" name="TextBox 56">
            <a:extLst>
              <a:ext uri="{FF2B5EF4-FFF2-40B4-BE49-F238E27FC236}">
                <a16:creationId xmlns:a16="http://schemas.microsoft.com/office/drawing/2014/main" id="{256BA6B4-9499-F7B4-C3D4-F3516803C4B4}"/>
              </a:ext>
            </a:extLst>
          </p:cNvPr>
          <p:cNvSpPr txBox="1"/>
          <p:nvPr/>
        </p:nvSpPr>
        <p:spPr>
          <a:xfrm>
            <a:off x="4255276" y="1097358"/>
            <a:ext cx="5349871" cy="923330"/>
          </a:xfrm>
          <a:prstGeom prst="rect">
            <a:avLst/>
          </a:prstGeom>
          <a:noFill/>
        </p:spPr>
        <p:txBody>
          <a:bodyPr wrap="square" rtlCol="0">
            <a:spAutoFit/>
          </a:bodyPr>
          <a:lstStyle/>
          <a:p>
            <a:r>
              <a:rPr lang="en-GB" sz="5400" dirty="0">
                <a:solidFill>
                  <a:srgbClr val="FFFFFF"/>
                </a:solidFill>
                <a:latin typeface="Bauhaus 93" pitchFamily="82" charset="77"/>
              </a:rPr>
              <a:t>Web Speech API </a:t>
            </a:r>
            <a:endParaRPr lang="en-GB" sz="5400" dirty="0">
              <a:latin typeface="Bauhaus 93" pitchFamily="82" charset="77"/>
            </a:endParaRPr>
          </a:p>
        </p:txBody>
      </p:sp>
      <p:pic>
        <p:nvPicPr>
          <p:cNvPr id="3074" name="Picture 2" descr="Web Speech API - Creating a web interface with 0 clicks · Intersec TechTalk">
            <a:extLst>
              <a:ext uri="{FF2B5EF4-FFF2-40B4-BE49-F238E27FC236}">
                <a16:creationId xmlns:a16="http://schemas.microsoft.com/office/drawing/2014/main" id="{75D1C338-28F7-70EC-9AFB-E571635A69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497" y="2917069"/>
            <a:ext cx="6132102" cy="343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5863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3924746" y="0"/>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4759351"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39" name="TextBox 38">
            <a:extLst>
              <a:ext uri="{FF2B5EF4-FFF2-40B4-BE49-F238E27FC236}">
                <a16:creationId xmlns:a16="http://schemas.microsoft.com/office/drawing/2014/main" id="{941E4429-71F0-0A38-30F3-DBF9ECF6365A}"/>
              </a:ext>
            </a:extLst>
          </p:cNvPr>
          <p:cNvSpPr txBox="1"/>
          <p:nvPr/>
        </p:nvSpPr>
        <p:spPr>
          <a:xfrm>
            <a:off x="4607207" y="2333683"/>
            <a:ext cx="2134094" cy="1015663"/>
          </a:xfrm>
          <a:prstGeom prst="rect">
            <a:avLst/>
          </a:prstGeom>
          <a:noFill/>
        </p:spPr>
        <p:txBody>
          <a:bodyPr wrap="square" rtlCol="0">
            <a:spAutoFit/>
          </a:bodyPr>
          <a:lstStyle/>
          <a:p>
            <a:r>
              <a:rPr lang="en-GB" sz="2000" dirty="0">
                <a:solidFill>
                  <a:schemeClr val="bg1"/>
                </a:solidFill>
                <a:latin typeface="Britannic Bold" panose="020B0903060703020204" pitchFamily="34" charset="77"/>
              </a:rPr>
              <a:t>React </a:t>
            </a:r>
          </a:p>
          <a:p>
            <a:endParaRPr lang="en-GB" sz="2000" dirty="0">
              <a:solidFill>
                <a:schemeClr val="bg1"/>
              </a:solidFill>
              <a:latin typeface="Britannic Bold" panose="020B0903060703020204" pitchFamily="34" charset="77"/>
            </a:endParaRPr>
          </a:p>
          <a:p>
            <a:r>
              <a:rPr lang="en-GB" sz="2000" dirty="0">
                <a:solidFill>
                  <a:schemeClr val="bg1"/>
                </a:solidFill>
                <a:latin typeface="Britannic Bold" panose="020B0903060703020204" pitchFamily="34" charset="77"/>
              </a:rPr>
              <a:t>Web Speech API </a:t>
            </a:r>
          </a:p>
        </p:txBody>
      </p:sp>
      <p:sp>
        <p:nvSpPr>
          <p:cNvPr id="57" name="TextBox 56">
            <a:extLst>
              <a:ext uri="{FF2B5EF4-FFF2-40B4-BE49-F238E27FC236}">
                <a16:creationId xmlns:a16="http://schemas.microsoft.com/office/drawing/2014/main" id="{256BA6B4-9499-F7B4-C3D4-F3516803C4B4}"/>
              </a:ext>
            </a:extLst>
          </p:cNvPr>
          <p:cNvSpPr txBox="1"/>
          <p:nvPr/>
        </p:nvSpPr>
        <p:spPr>
          <a:xfrm>
            <a:off x="4255276" y="1194612"/>
            <a:ext cx="4972050" cy="923330"/>
          </a:xfrm>
          <a:prstGeom prst="rect">
            <a:avLst/>
          </a:prstGeom>
          <a:noFill/>
        </p:spPr>
        <p:txBody>
          <a:bodyPr wrap="square" rtlCol="0">
            <a:spAutoFit/>
          </a:bodyPr>
          <a:lstStyle/>
          <a:p>
            <a:r>
              <a:rPr lang="en-GB" sz="5400" dirty="0">
                <a:solidFill>
                  <a:srgbClr val="FFFFFF"/>
                </a:solidFill>
                <a:latin typeface="Bauhaus 93" pitchFamily="82" charset="77"/>
              </a:rPr>
              <a:t>Technology </a:t>
            </a:r>
            <a:endParaRPr lang="en-GB" sz="5400" dirty="0">
              <a:latin typeface="Bauhaus 93" pitchFamily="82" charset="77"/>
            </a:endParaRPr>
          </a:p>
        </p:txBody>
      </p:sp>
    </p:spTree>
    <p:extLst>
      <p:ext uri="{BB962C8B-B14F-4D97-AF65-F5344CB8AC3E}">
        <p14:creationId xmlns:p14="http://schemas.microsoft.com/office/powerpoint/2010/main" val="6395484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3924746" y="0"/>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4759351"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39" name="TextBox 38">
            <a:extLst>
              <a:ext uri="{FF2B5EF4-FFF2-40B4-BE49-F238E27FC236}">
                <a16:creationId xmlns:a16="http://schemas.microsoft.com/office/drawing/2014/main" id="{941E4429-71F0-0A38-30F3-DBF9ECF6365A}"/>
              </a:ext>
            </a:extLst>
          </p:cNvPr>
          <p:cNvSpPr txBox="1"/>
          <p:nvPr/>
        </p:nvSpPr>
        <p:spPr>
          <a:xfrm>
            <a:off x="4607207" y="2333683"/>
            <a:ext cx="2134094" cy="1631216"/>
          </a:xfrm>
          <a:prstGeom prst="rect">
            <a:avLst/>
          </a:prstGeom>
          <a:noFill/>
        </p:spPr>
        <p:txBody>
          <a:bodyPr wrap="square" rtlCol="0">
            <a:spAutoFit/>
          </a:bodyPr>
          <a:lstStyle/>
          <a:p>
            <a:r>
              <a:rPr lang="en-GB" sz="2000" dirty="0">
                <a:solidFill>
                  <a:schemeClr val="bg1"/>
                </a:solidFill>
                <a:latin typeface="Britannic Bold" panose="020B0903060703020204" pitchFamily="34" charset="77"/>
              </a:rPr>
              <a:t>React </a:t>
            </a:r>
          </a:p>
          <a:p>
            <a:endParaRPr lang="en-GB" sz="2000" dirty="0">
              <a:solidFill>
                <a:schemeClr val="bg1"/>
              </a:solidFill>
              <a:latin typeface="Britannic Bold" panose="020B0903060703020204" pitchFamily="34" charset="77"/>
            </a:endParaRPr>
          </a:p>
          <a:p>
            <a:r>
              <a:rPr lang="en-GB" sz="2000" dirty="0">
                <a:solidFill>
                  <a:schemeClr val="bg1"/>
                </a:solidFill>
                <a:latin typeface="Britannic Bold" panose="020B0903060703020204" pitchFamily="34" charset="77"/>
              </a:rPr>
              <a:t>Web Speech API </a:t>
            </a:r>
          </a:p>
          <a:p>
            <a:endParaRPr lang="en-GB" sz="2000" dirty="0">
              <a:solidFill>
                <a:schemeClr val="bg1"/>
              </a:solidFill>
              <a:latin typeface="Britannic Bold" panose="020B0903060703020204" pitchFamily="34" charset="77"/>
            </a:endParaRPr>
          </a:p>
          <a:p>
            <a:r>
              <a:rPr lang="en-GB" sz="2000" dirty="0">
                <a:solidFill>
                  <a:schemeClr val="bg1"/>
                </a:solidFill>
                <a:latin typeface="Britannic Bold" panose="020B0903060703020204" pitchFamily="34" charset="77"/>
              </a:rPr>
              <a:t>Web Audio API </a:t>
            </a:r>
          </a:p>
        </p:txBody>
      </p:sp>
      <p:sp>
        <p:nvSpPr>
          <p:cNvPr id="57" name="TextBox 56">
            <a:extLst>
              <a:ext uri="{FF2B5EF4-FFF2-40B4-BE49-F238E27FC236}">
                <a16:creationId xmlns:a16="http://schemas.microsoft.com/office/drawing/2014/main" id="{256BA6B4-9499-F7B4-C3D4-F3516803C4B4}"/>
              </a:ext>
            </a:extLst>
          </p:cNvPr>
          <p:cNvSpPr txBox="1"/>
          <p:nvPr/>
        </p:nvSpPr>
        <p:spPr>
          <a:xfrm>
            <a:off x="4255276" y="1194612"/>
            <a:ext cx="4972050" cy="923330"/>
          </a:xfrm>
          <a:prstGeom prst="rect">
            <a:avLst/>
          </a:prstGeom>
          <a:noFill/>
        </p:spPr>
        <p:txBody>
          <a:bodyPr wrap="square" rtlCol="0">
            <a:spAutoFit/>
          </a:bodyPr>
          <a:lstStyle/>
          <a:p>
            <a:r>
              <a:rPr lang="en-GB" sz="5400" dirty="0">
                <a:solidFill>
                  <a:srgbClr val="FFFFFF"/>
                </a:solidFill>
                <a:latin typeface="Bauhaus 93" pitchFamily="82" charset="77"/>
              </a:rPr>
              <a:t>Technology </a:t>
            </a:r>
            <a:endParaRPr lang="en-GB" sz="5400" dirty="0">
              <a:latin typeface="Bauhaus 93" pitchFamily="82" charset="77"/>
            </a:endParaRPr>
          </a:p>
        </p:txBody>
      </p:sp>
    </p:spTree>
    <p:extLst>
      <p:ext uri="{BB962C8B-B14F-4D97-AF65-F5344CB8AC3E}">
        <p14:creationId xmlns:p14="http://schemas.microsoft.com/office/powerpoint/2010/main" val="33938361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3924746" y="0"/>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4759351"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57" name="TextBox 56">
            <a:extLst>
              <a:ext uri="{FF2B5EF4-FFF2-40B4-BE49-F238E27FC236}">
                <a16:creationId xmlns:a16="http://schemas.microsoft.com/office/drawing/2014/main" id="{256BA6B4-9499-F7B4-C3D4-F3516803C4B4}"/>
              </a:ext>
            </a:extLst>
          </p:cNvPr>
          <p:cNvSpPr txBox="1"/>
          <p:nvPr/>
        </p:nvSpPr>
        <p:spPr>
          <a:xfrm>
            <a:off x="4255276" y="1490684"/>
            <a:ext cx="5349871" cy="923330"/>
          </a:xfrm>
          <a:prstGeom prst="rect">
            <a:avLst/>
          </a:prstGeom>
          <a:noFill/>
        </p:spPr>
        <p:txBody>
          <a:bodyPr wrap="square" rtlCol="0">
            <a:spAutoFit/>
          </a:bodyPr>
          <a:lstStyle/>
          <a:p>
            <a:r>
              <a:rPr lang="en-GB" sz="5400" dirty="0">
                <a:solidFill>
                  <a:srgbClr val="FFFFFF"/>
                </a:solidFill>
                <a:latin typeface="Bauhaus 93" pitchFamily="82" charset="77"/>
              </a:rPr>
              <a:t>Web Audio API </a:t>
            </a:r>
            <a:endParaRPr lang="en-GB" sz="5400" dirty="0">
              <a:latin typeface="Bauhaus 93" pitchFamily="82" charset="77"/>
            </a:endParaRPr>
          </a:p>
        </p:txBody>
      </p:sp>
      <p:pic>
        <p:nvPicPr>
          <p:cNvPr id="5122" name="Picture 2" descr="Using the Web Audio API - Web APIs | MDN">
            <a:extLst>
              <a:ext uri="{FF2B5EF4-FFF2-40B4-BE49-F238E27FC236}">
                <a16:creationId xmlns:a16="http://schemas.microsoft.com/office/drawing/2014/main" id="{977D1ADA-55E4-E9E1-F5F2-F2E6F75C88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3967" y="3115826"/>
            <a:ext cx="6845958" cy="212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3268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3924746" y="0"/>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4759351"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39" name="TextBox 38">
            <a:extLst>
              <a:ext uri="{FF2B5EF4-FFF2-40B4-BE49-F238E27FC236}">
                <a16:creationId xmlns:a16="http://schemas.microsoft.com/office/drawing/2014/main" id="{941E4429-71F0-0A38-30F3-DBF9ECF6365A}"/>
              </a:ext>
            </a:extLst>
          </p:cNvPr>
          <p:cNvSpPr txBox="1"/>
          <p:nvPr/>
        </p:nvSpPr>
        <p:spPr>
          <a:xfrm>
            <a:off x="4607207" y="2333683"/>
            <a:ext cx="2134094" cy="1631216"/>
          </a:xfrm>
          <a:prstGeom prst="rect">
            <a:avLst/>
          </a:prstGeom>
          <a:noFill/>
        </p:spPr>
        <p:txBody>
          <a:bodyPr wrap="square" rtlCol="0">
            <a:spAutoFit/>
          </a:bodyPr>
          <a:lstStyle/>
          <a:p>
            <a:r>
              <a:rPr lang="en-GB" sz="2000" dirty="0">
                <a:solidFill>
                  <a:schemeClr val="bg1"/>
                </a:solidFill>
                <a:latin typeface="Britannic Bold" panose="020B0903060703020204" pitchFamily="34" charset="77"/>
              </a:rPr>
              <a:t>React </a:t>
            </a:r>
          </a:p>
          <a:p>
            <a:endParaRPr lang="en-GB" sz="2000" dirty="0">
              <a:solidFill>
                <a:schemeClr val="bg1"/>
              </a:solidFill>
              <a:latin typeface="Britannic Bold" panose="020B0903060703020204" pitchFamily="34" charset="77"/>
            </a:endParaRPr>
          </a:p>
          <a:p>
            <a:r>
              <a:rPr lang="en-GB" sz="2000" dirty="0">
                <a:solidFill>
                  <a:schemeClr val="bg1"/>
                </a:solidFill>
                <a:latin typeface="Britannic Bold" panose="020B0903060703020204" pitchFamily="34" charset="77"/>
              </a:rPr>
              <a:t>Web Speech API </a:t>
            </a:r>
          </a:p>
          <a:p>
            <a:endParaRPr lang="en-GB" sz="2000" dirty="0">
              <a:solidFill>
                <a:schemeClr val="bg1"/>
              </a:solidFill>
              <a:latin typeface="Britannic Bold" panose="020B0903060703020204" pitchFamily="34" charset="77"/>
            </a:endParaRPr>
          </a:p>
          <a:p>
            <a:r>
              <a:rPr lang="en-GB" sz="2000" dirty="0">
                <a:solidFill>
                  <a:schemeClr val="bg1"/>
                </a:solidFill>
                <a:latin typeface="Britannic Bold" panose="020B0903060703020204" pitchFamily="34" charset="77"/>
              </a:rPr>
              <a:t>Web Audio API </a:t>
            </a:r>
          </a:p>
        </p:txBody>
      </p:sp>
      <p:sp>
        <p:nvSpPr>
          <p:cNvPr id="57" name="TextBox 56">
            <a:extLst>
              <a:ext uri="{FF2B5EF4-FFF2-40B4-BE49-F238E27FC236}">
                <a16:creationId xmlns:a16="http://schemas.microsoft.com/office/drawing/2014/main" id="{256BA6B4-9499-F7B4-C3D4-F3516803C4B4}"/>
              </a:ext>
            </a:extLst>
          </p:cNvPr>
          <p:cNvSpPr txBox="1"/>
          <p:nvPr/>
        </p:nvSpPr>
        <p:spPr>
          <a:xfrm>
            <a:off x="4255276" y="1194612"/>
            <a:ext cx="4972050" cy="923330"/>
          </a:xfrm>
          <a:prstGeom prst="rect">
            <a:avLst/>
          </a:prstGeom>
          <a:noFill/>
        </p:spPr>
        <p:txBody>
          <a:bodyPr wrap="square" rtlCol="0">
            <a:spAutoFit/>
          </a:bodyPr>
          <a:lstStyle/>
          <a:p>
            <a:r>
              <a:rPr lang="en-GB" sz="5400" dirty="0">
                <a:solidFill>
                  <a:srgbClr val="FFFFFF"/>
                </a:solidFill>
                <a:latin typeface="Bauhaus 93" pitchFamily="82" charset="77"/>
              </a:rPr>
              <a:t>Technology </a:t>
            </a:r>
            <a:endParaRPr lang="en-GB" sz="5400" dirty="0">
              <a:latin typeface="Bauhaus 93" pitchFamily="82" charset="77"/>
            </a:endParaRPr>
          </a:p>
        </p:txBody>
      </p:sp>
    </p:spTree>
    <p:extLst>
      <p:ext uri="{BB962C8B-B14F-4D97-AF65-F5344CB8AC3E}">
        <p14:creationId xmlns:p14="http://schemas.microsoft.com/office/powerpoint/2010/main" val="32077682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3924746" y="0"/>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4759351"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39" name="TextBox 38">
            <a:extLst>
              <a:ext uri="{FF2B5EF4-FFF2-40B4-BE49-F238E27FC236}">
                <a16:creationId xmlns:a16="http://schemas.microsoft.com/office/drawing/2014/main" id="{941E4429-71F0-0A38-30F3-DBF9ECF6365A}"/>
              </a:ext>
            </a:extLst>
          </p:cNvPr>
          <p:cNvSpPr txBox="1"/>
          <p:nvPr/>
        </p:nvSpPr>
        <p:spPr>
          <a:xfrm>
            <a:off x="4607207" y="2333683"/>
            <a:ext cx="2134094" cy="2246769"/>
          </a:xfrm>
          <a:prstGeom prst="rect">
            <a:avLst/>
          </a:prstGeom>
          <a:noFill/>
        </p:spPr>
        <p:txBody>
          <a:bodyPr wrap="square" rtlCol="0">
            <a:spAutoFit/>
          </a:bodyPr>
          <a:lstStyle/>
          <a:p>
            <a:r>
              <a:rPr lang="en-GB" sz="2000" dirty="0">
                <a:solidFill>
                  <a:schemeClr val="bg1"/>
                </a:solidFill>
                <a:latin typeface="Britannic Bold" panose="020B0903060703020204" pitchFamily="34" charset="77"/>
              </a:rPr>
              <a:t>React </a:t>
            </a:r>
          </a:p>
          <a:p>
            <a:endParaRPr lang="en-GB" sz="2000" dirty="0">
              <a:solidFill>
                <a:schemeClr val="bg1"/>
              </a:solidFill>
              <a:latin typeface="Britannic Bold" panose="020B0903060703020204" pitchFamily="34" charset="77"/>
            </a:endParaRPr>
          </a:p>
          <a:p>
            <a:r>
              <a:rPr lang="en-GB" sz="2000" dirty="0">
                <a:solidFill>
                  <a:schemeClr val="bg1"/>
                </a:solidFill>
                <a:latin typeface="Britannic Bold" panose="020B0903060703020204" pitchFamily="34" charset="77"/>
              </a:rPr>
              <a:t>Web Speech API </a:t>
            </a:r>
          </a:p>
          <a:p>
            <a:endParaRPr lang="en-GB" sz="2000" dirty="0">
              <a:solidFill>
                <a:schemeClr val="bg1"/>
              </a:solidFill>
              <a:latin typeface="Britannic Bold" panose="020B0903060703020204" pitchFamily="34" charset="77"/>
            </a:endParaRPr>
          </a:p>
          <a:p>
            <a:r>
              <a:rPr lang="en-GB" sz="2000" dirty="0">
                <a:solidFill>
                  <a:schemeClr val="bg1"/>
                </a:solidFill>
                <a:latin typeface="Britannic Bold" panose="020B0903060703020204" pitchFamily="34" charset="77"/>
              </a:rPr>
              <a:t>Web Audio API </a:t>
            </a:r>
          </a:p>
          <a:p>
            <a:endParaRPr lang="en-GB" sz="2000" dirty="0">
              <a:solidFill>
                <a:schemeClr val="bg1"/>
              </a:solidFill>
              <a:latin typeface="Britannic Bold" panose="020B0903060703020204" pitchFamily="34" charset="77"/>
            </a:endParaRPr>
          </a:p>
          <a:p>
            <a:r>
              <a:rPr lang="en-GB" sz="2000" dirty="0">
                <a:solidFill>
                  <a:schemeClr val="bg1"/>
                </a:solidFill>
                <a:latin typeface="Britannic Bold" panose="020B0903060703020204" pitchFamily="34" charset="77"/>
              </a:rPr>
              <a:t>Clerk </a:t>
            </a:r>
          </a:p>
        </p:txBody>
      </p:sp>
      <p:sp>
        <p:nvSpPr>
          <p:cNvPr id="57" name="TextBox 56">
            <a:extLst>
              <a:ext uri="{FF2B5EF4-FFF2-40B4-BE49-F238E27FC236}">
                <a16:creationId xmlns:a16="http://schemas.microsoft.com/office/drawing/2014/main" id="{256BA6B4-9499-F7B4-C3D4-F3516803C4B4}"/>
              </a:ext>
            </a:extLst>
          </p:cNvPr>
          <p:cNvSpPr txBox="1"/>
          <p:nvPr/>
        </p:nvSpPr>
        <p:spPr>
          <a:xfrm>
            <a:off x="4255276" y="1194612"/>
            <a:ext cx="4972050" cy="923330"/>
          </a:xfrm>
          <a:prstGeom prst="rect">
            <a:avLst/>
          </a:prstGeom>
          <a:noFill/>
        </p:spPr>
        <p:txBody>
          <a:bodyPr wrap="square" rtlCol="0">
            <a:spAutoFit/>
          </a:bodyPr>
          <a:lstStyle/>
          <a:p>
            <a:r>
              <a:rPr lang="en-GB" sz="5400" dirty="0">
                <a:solidFill>
                  <a:srgbClr val="FFFFFF"/>
                </a:solidFill>
                <a:latin typeface="Bauhaus 93" pitchFamily="82" charset="77"/>
              </a:rPr>
              <a:t>Technology </a:t>
            </a:r>
            <a:endParaRPr lang="en-GB" sz="5400" dirty="0">
              <a:latin typeface="Bauhaus 93" pitchFamily="82" charset="77"/>
            </a:endParaRPr>
          </a:p>
        </p:txBody>
      </p:sp>
    </p:spTree>
    <p:extLst>
      <p:ext uri="{BB962C8B-B14F-4D97-AF65-F5344CB8AC3E}">
        <p14:creationId xmlns:p14="http://schemas.microsoft.com/office/powerpoint/2010/main" val="8262778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3924746" y="0"/>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4759351"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57" name="TextBox 56">
            <a:extLst>
              <a:ext uri="{FF2B5EF4-FFF2-40B4-BE49-F238E27FC236}">
                <a16:creationId xmlns:a16="http://schemas.microsoft.com/office/drawing/2014/main" id="{256BA6B4-9499-F7B4-C3D4-F3516803C4B4}"/>
              </a:ext>
            </a:extLst>
          </p:cNvPr>
          <p:cNvSpPr txBox="1"/>
          <p:nvPr/>
        </p:nvSpPr>
        <p:spPr>
          <a:xfrm>
            <a:off x="4225022" y="1135765"/>
            <a:ext cx="5349871" cy="923330"/>
          </a:xfrm>
          <a:prstGeom prst="rect">
            <a:avLst/>
          </a:prstGeom>
          <a:noFill/>
        </p:spPr>
        <p:txBody>
          <a:bodyPr wrap="square" rtlCol="0">
            <a:spAutoFit/>
          </a:bodyPr>
          <a:lstStyle/>
          <a:p>
            <a:r>
              <a:rPr lang="en-GB" sz="5400" dirty="0">
                <a:solidFill>
                  <a:srgbClr val="FFFFFF"/>
                </a:solidFill>
                <a:latin typeface="Bauhaus 93" pitchFamily="82" charset="77"/>
              </a:rPr>
              <a:t>Clerk</a:t>
            </a:r>
            <a:endParaRPr lang="en-GB" sz="5400" dirty="0">
              <a:latin typeface="Bauhaus 93" pitchFamily="82" charset="77"/>
            </a:endParaRPr>
          </a:p>
        </p:txBody>
      </p:sp>
      <p:pic>
        <p:nvPicPr>
          <p:cNvPr id="7170" name="Picture 2" descr="How We Roll – Chapter 9: Infrastructure">
            <a:extLst>
              <a:ext uri="{FF2B5EF4-FFF2-40B4-BE49-F238E27FC236}">
                <a16:creationId xmlns:a16="http://schemas.microsoft.com/office/drawing/2014/main" id="{FA4C4D44-F5D2-3C18-705D-5707683A5F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5378" y="2229054"/>
            <a:ext cx="6322550" cy="3319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3208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3924746" y="0"/>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4759351"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39" name="TextBox 38">
            <a:extLst>
              <a:ext uri="{FF2B5EF4-FFF2-40B4-BE49-F238E27FC236}">
                <a16:creationId xmlns:a16="http://schemas.microsoft.com/office/drawing/2014/main" id="{941E4429-71F0-0A38-30F3-DBF9ECF6365A}"/>
              </a:ext>
            </a:extLst>
          </p:cNvPr>
          <p:cNvSpPr txBox="1"/>
          <p:nvPr/>
        </p:nvSpPr>
        <p:spPr>
          <a:xfrm>
            <a:off x="4607207" y="2333683"/>
            <a:ext cx="2134094" cy="2246769"/>
          </a:xfrm>
          <a:prstGeom prst="rect">
            <a:avLst/>
          </a:prstGeom>
          <a:noFill/>
        </p:spPr>
        <p:txBody>
          <a:bodyPr wrap="square" rtlCol="0">
            <a:spAutoFit/>
          </a:bodyPr>
          <a:lstStyle/>
          <a:p>
            <a:r>
              <a:rPr lang="en-GB" sz="2000" dirty="0">
                <a:solidFill>
                  <a:schemeClr val="bg1"/>
                </a:solidFill>
                <a:latin typeface="Britannic Bold" panose="020B0903060703020204" pitchFamily="34" charset="77"/>
              </a:rPr>
              <a:t>React </a:t>
            </a:r>
          </a:p>
          <a:p>
            <a:endParaRPr lang="en-GB" sz="2000" dirty="0">
              <a:solidFill>
                <a:schemeClr val="bg1"/>
              </a:solidFill>
              <a:latin typeface="Britannic Bold" panose="020B0903060703020204" pitchFamily="34" charset="77"/>
            </a:endParaRPr>
          </a:p>
          <a:p>
            <a:r>
              <a:rPr lang="en-GB" sz="2000" dirty="0">
                <a:solidFill>
                  <a:schemeClr val="bg1"/>
                </a:solidFill>
                <a:latin typeface="Britannic Bold" panose="020B0903060703020204" pitchFamily="34" charset="77"/>
              </a:rPr>
              <a:t>Web Speech API </a:t>
            </a:r>
          </a:p>
          <a:p>
            <a:endParaRPr lang="en-GB" sz="2000" dirty="0">
              <a:solidFill>
                <a:schemeClr val="bg1"/>
              </a:solidFill>
              <a:latin typeface="Britannic Bold" panose="020B0903060703020204" pitchFamily="34" charset="77"/>
            </a:endParaRPr>
          </a:p>
          <a:p>
            <a:r>
              <a:rPr lang="en-GB" sz="2000" dirty="0">
                <a:solidFill>
                  <a:schemeClr val="bg1"/>
                </a:solidFill>
                <a:latin typeface="Britannic Bold" panose="020B0903060703020204" pitchFamily="34" charset="77"/>
              </a:rPr>
              <a:t>Web Audio API </a:t>
            </a:r>
          </a:p>
          <a:p>
            <a:endParaRPr lang="en-GB" sz="2000" dirty="0">
              <a:solidFill>
                <a:schemeClr val="bg1"/>
              </a:solidFill>
              <a:latin typeface="Britannic Bold" panose="020B0903060703020204" pitchFamily="34" charset="77"/>
            </a:endParaRPr>
          </a:p>
          <a:p>
            <a:r>
              <a:rPr lang="en-GB" sz="2000" dirty="0">
                <a:solidFill>
                  <a:schemeClr val="bg1"/>
                </a:solidFill>
                <a:latin typeface="Britannic Bold" panose="020B0903060703020204" pitchFamily="34" charset="77"/>
              </a:rPr>
              <a:t>Clerk</a:t>
            </a:r>
          </a:p>
        </p:txBody>
      </p:sp>
      <p:sp>
        <p:nvSpPr>
          <p:cNvPr id="57" name="TextBox 56">
            <a:extLst>
              <a:ext uri="{FF2B5EF4-FFF2-40B4-BE49-F238E27FC236}">
                <a16:creationId xmlns:a16="http://schemas.microsoft.com/office/drawing/2014/main" id="{256BA6B4-9499-F7B4-C3D4-F3516803C4B4}"/>
              </a:ext>
            </a:extLst>
          </p:cNvPr>
          <p:cNvSpPr txBox="1"/>
          <p:nvPr/>
        </p:nvSpPr>
        <p:spPr>
          <a:xfrm>
            <a:off x="4255276" y="1194612"/>
            <a:ext cx="4972050" cy="923330"/>
          </a:xfrm>
          <a:prstGeom prst="rect">
            <a:avLst/>
          </a:prstGeom>
          <a:noFill/>
        </p:spPr>
        <p:txBody>
          <a:bodyPr wrap="square" rtlCol="0">
            <a:spAutoFit/>
          </a:bodyPr>
          <a:lstStyle/>
          <a:p>
            <a:r>
              <a:rPr lang="en-GB" sz="5400" dirty="0">
                <a:solidFill>
                  <a:srgbClr val="FFFFFF"/>
                </a:solidFill>
                <a:latin typeface="Bauhaus 93" pitchFamily="82" charset="77"/>
              </a:rPr>
              <a:t>Technology </a:t>
            </a:r>
            <a:endParaRPr lang="en-GB" sz="5400" dirty="0">
              <a:latin typeface="Bauhaus 93" pitchFamily="82" charset="77"/>
            </a:endParaRPr>
          </a:p>
        </p:txBody>
      </p:sp>
    </p:spTree>
    <p:extLst>
      <p:ext uri="{BB962C8B-B14F-4D97-AF65-F5344CB8AC3E}">
        <p14:creationId xmlns:p14="http://schemas.microsoft.com/office/powerpoint/2010/main" val="358751822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3924746" y="0"/>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4759351"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39" name="TextBox 38">
            <a:extLst>
              <a:ext uri="{FF2B5EF4-FFF2-40B4-BE49-F238E27FC236}">
                <a16:creationId xmlns:a16="http://schemas.microsoft.com/office/drawing/2014/main" id="{941E4429-71F0-0A38-30F3-DBF9ECF6365A}"/>
              </a:ext>
            </a:extLst>
          </p:cNvPr>
          <p:cNvSpPr txBox="1"/>
          <p:nvPr/>
        </p:nvSpPr>
        <p:spPr>
          <a:xfrm>
            <a:off x="4607207" y="2333683"/>
            <a:ext cx="2134094" cy="2862322"/>
          </a:xfrm>
          <a:prstGeom prst="rect">
            <a:avLst/>
          </a:prstGeom>
          <a:noFill/>
        </p:spPr>
        <p:txBody>
          <a:bodyPr wrap="square" rtlCol="0">
            <a:spAutoFit/>
          </a:bodyPr>
          <a:lstStyle/>
          <a:p>
            <a:r>
              <a:rPr lang="en-GB" sz="2000" dirty="0">
                <a:solidFill>
                  <a:schemeClr val="bg1"/>
                </a:solidFill>
                <a:latin typeface="Britannic Bold" panose="020B0903060703020204" pitchFamily="34" charset="77"/>
              </a:rPr>
              <a:t>React </a:t>
            </a:r>
          </a:p>
          <a:p>
            <a:endParaRPr lang="en-GB" sz="2000" dirty="0">
              <a:solidFill>
                <a:schemeClr val="bg1"/>
              </a:solidFill>
              <a:latin typeface="Britannic Bold" panose="020B0903060703020204" pitchFamily="34" charset="77"/>
            </a:endParaRPr>
          </a:p>
          <a:p>
            <a:r>
              <a:rPr lang="en-GB" sz="2000" dirty="0">
                <a:solidFill>
                  <a:schemeClr val="bg1"/>
                </a:solidFill>
                <a:latin typeface="Britannic Bold" panose="020B0903060703020204" pitchFamily="34" charset="77"/>
              </a:rPr>
              <a:t>Web Speech API </a:t>
            </a:r>
          </a:p>
          <a:p>
            <a:endParaRPr lang="en-GB" sz="2000" dirty="0">
              <a:solidFill>
                <a:schemeClr val="bg1"/>
              </a:solidFill>
              <a:latin typeface="Britannic Bold" panose="020B0903060703020204" pitchFamily="34" charset="77"/>
            </a:endParaRPr>
          </a:p>
          <a:p>
            <a:r>
              <a:rPr lang="en-GB" sz="2000" dirty="0">
                <a:solidFill>
                  <a:schemeClr val="bg1"/>
                </a:solidFill>
                <a:latin typeface="Britannic Bold" panose="020B0903060703020204" pitchFamily="34" charset="77"/>
              </a:rPr>
              <a:t>Web Audio API </a:t>
            </a:r>
          </a:p>
          <a:p>
            <a:endParaRPr lang="en-GB" sz="2000" dirty="0">
              <a:solidFill>
                <a:schemeClr val="bg1"/>
              </a:solidFill>
              <a:latin typeface="Britannic Bold" panose="020B0903060703020204" pitchFamily="34" charset="77"/>
            </a:endParaRPr>
          </a:p>
          <a:p>
            <a:r>
              <a:rPr lang="en-GB" sz="2000" dirty="0">
                <a:solidFill>
                  <a:schemeClr val="bg1"/>
                </a:solidFill>
                <a:latin typeface="Britannic Bold" panose="020B0903060703020204" pitchFamily="34" charset="77"/>
              </a:rPr>
              <a:t>Clerk </a:t>
            </a:r>
          </a:p>
          <a:p>
            <a:endParaRPr lang="en-GB" sz="2000" dirty="0">
              <a:solidFill>
                <a:schemeClr val="bg1"/>
              </a:solidFill>
              <a:latin typeface="Britannic Bold" panose="020B0903060703020204" pitchFamily="34" charset="77"/>
            </a:endParaRPr>
          </a:p>
          <a:p>
            <a:r>
              <a:rPr lang="en-GB" sz="2000" dirty="0">
                <a:solidFill>
                  <a:schemeClr val="bg1"/>
                </a:solidFill>
                <a:latin typeface="Britannic Bold" panose="020B0903060703020204" pitchFamily="34" charset="77"/>
              </a:rPr>
              <a:t>GitHub Pages</a:t>
            </a:r>
          </a:p>
        </p:txBody>
      </p:sp>
      <p:sp>
        <p:nvSpPr>
          <p:cNvPr id="57" name="TextBox 56">
            <a:extLst>
              <a:ext uri="{FF2B5EF4-FFF2-40B4-BE49-F238E27FC236}">
                <a16:creationId xmlns:a16="http://schemas.microsoft.com/office/drawing/2014/main" id="{256BA6B4-9499-F7B4-C3D4-F3516803C4B4}"/>
              </a:ext>
            </a:extLst>
          </p:cNvPr>
          <p:cNvSpPr txBox="1"/>
          <p:nvPr/>
        </p:nvSpPr>
        <p:spPr>
          <a:xfrm>
            <a:off x="4255276" y="1194612"/>
            <a:ext cx="4972050" cy="923330"/>
          </a:xfrm>
          <a:prstGeom prst="rect">
            <a:avLst/>
          </a:prstGeom>
          <a:noFill/>
        </p:spPr>
        <p:txBody>
          <a:bodyPr wrap="square" rtlCol="0">
            <a:spAutoFit/>
          </a:bodyPr>
          <a:lstStyle/>
          <a:p>
            <a:r>
              <a:rPr lang="en-GB" sz="5400" dirty="0">
                <a:solidFill>
                  <a:srgbClr val="FFFFFF"/>
                </a:solidFill>
                <a:latin typeface="Bauhaus 93" pitchFamily="82" charset="77"/>
              </a:rPr>
              <a:t>Technology </a:t>
            </a:r>
            <a:endParaRPr lang="en-GB" sz="5400" dirty="0">
              <a:latin typeface="Bauhaus 93" pitchFamily="82" charset="77"/>
            </a:endParaRPr>
          </a:p>
        </p:txBody>
      </p:sp>
    </p:spTree>
    <p:extLst>
      <p:ext uri="{BB962C8B-B14F-4D97-AF65-F5344CB8AC3E}">
        <p14:creationId xmlns:p14="http://schemas.microsoft.com/office/powerpoint/2010/main" val="20370184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2422725" y="5716"/>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4759351"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2" name="TextBox 1">
            <a:extLst>
              <a:ext uri="{FF2B5EF4-FFF2-40B4-BE49-F238E27FC236}">
                <a16:creationId xmlns:a16="http://schemas.microsoft.com/office/drawing/2014/main" id="{16C41C11-386F-49A0-7D2E-31CA7A5CB274}"/>
              </a:ext>
            </a:extLst>
          </p:cNvPr>
          <p:cNvSpPr txBox="1"/>
          <p:nvPr/>
        </p:nvSpPr>
        <p:spPr>
          <a:xfrm>
            <a:off x="3609975" y="2539156"/>
            <a:ext cx="4972050" cy="923330"/>
          </a:xfrm>
          <a:prstGeom prst="rect">
            <a:avLst/>
          </a:prstGeom>
          <a:noFill/>
        </p:spPr>
        <p:txBody>
          <a:bodyPr wrap="square" rtlCol="0">
            <a:spAutoFit/>
          </a:bodyPr>
          <a:lstStyle/>
          <a:p>
            <a:r>
              <a:rPr lang="en-GB" sz="5400" dirty="0">
                <a:solidFill>
                  <a:srgbClr val="FFFFFF"/>
                </a:solidFill>
                <a:latin typeface="Bauhaus 93" pitchFamily="82" charset="77"/>
              </a:rPr>
              <a:t>Live Demo </a:t>
            </a:r>
            <a:endParaRPr lang="en-GB" sz="5400" dirty="0">
              <a:latin typeface="Bauhaus 93" pitchFamily="82" charset="77"/>
            </a:endParaRPr>
          </a:p>
        </p:txBody>
      </p:sp>
    </p:spTree>
    <p:extLst>
      <p:ext uri="{BB962C8B-B14F-4D97-AF65-F5344CB8AC3E}">
        <p14:creationId xmlns:p14="http://schemas.microsoft.com/office/powerpoint/2010/main" val="37043426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90" name="Group 89">
            <a:extLst>
              <a:ext uri="{FF2B5EF4-FFF2-40B4-BE49-F238E27FC236}">
                <a16:creationId xmlns:a16="http://schemas.microsoft.com/office/drawing/2014/main" id="{2BE119CE-3BC5-C0D6-4ECF-7B5EDBF598CC}"/>
              </a:ext>
            </a:extLst>
          </p:cNvPr>
          <p:cNvGrpSpPr/>
          <p:nvPr/>
        </p:nvGrpSpPr>
        <p:grpSpPr>
          <a:xfrm>
            <a:off x="4081104" y="0"/>
            <a:ext cx="7722097" cy="6858000"/>
            <a:chOff x="-1851643" y="0"/>
            <a:chExt cx="6144736" cy="6858000"/>
          </a:xfrm>
          <a:effectLst>
            <a:outerShdw blurRad="254000" dist="88900" algn="l" rotWithShape="0">
              <a:prstClr val="black">
                <a:alpha val="51000"/>
              </a:prstClr>
            </a:outerShdw>
          </a:effectLst>
        </p:grpSpPr>
        <p:sp>
          <p:nvSpPr>
            <p:cNvPr id="91" name="Rectangle 90">
              <a:extLst>
                <a:ext uri="{FF2B5EF4-FFF2-40B4-BE49-F238E27FC236}">
                  <a16:creationId xmlns:a16="http://schemas.microsoft.com/office/drawing/2014/main" id="{13AB8CAD-7468-E163-4760-45C7685795A5}"/>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2" name="Round Same-side Corner of Rectangle 91">
              <a:extLst>
                <a:ext uri="{FF2B5EF4-FFF2-40B4-BE49-F238E27FC236}">
                  <a16:creationId xmlns:a16="http://schemas.microsoft.com/office/drawing/2014/main" id="{54BAB0EA-2BAC-DBB3-C69B-19D3799E4365}"/>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3" name="TextBox 92">
              <a:extLst>
                <a:ext uri="{FF2B5EF4-FFF2-40B4-BE49-F238E27FC236}">
                  <a16:creationId xmlns:a16="http://schemas.microsoft.com/office/drawing/2014/main" id="{634B7A44-2720-C3DB-D4C0-71E6B5D745FD}"/>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86" name="Group 85">
            <a:extLst>
              <a:ext uri="{FF2B5EF4-FFF2-40B4-BE49-F238E27FC236}">
                <a16:creationId xmlns:a16="http://schemas.microsoft.com/office/drawing/2014/main" id="{9BC06749-6C86-DDF3-DF34-41828A8A86AE}"/>
              </a:ext>
            </a:extLst>
          </p:cNvPr>
          <p:cNvGrpSpPr/>
          <p:nvPr/>
        </p:nvGrpSpPr>
        <p:grpSpPr>
          <a:xfrm>
            <a:off x="-3212250" y="-1"/>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87" name="Rectangle 86">
              <a:extLst>
                <a:ext uri="{FF2B5EF4-FFF2-40B4-BE49-F238E27FC236}">
                  <a16:creationId xmlns:a16="http://schemas.microsoft.com/office/drawing/2014/main" id="{61CD014B-DFA3-AFE3-D658-7C9900BA2744}"/>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8" name="Round Same-side Corner of Rectangle 87">
              <a:extLst>
                <a:ext uri="{FF2B5EF4-FFF2-40B4-BE49-F238E27FC236}">
                  <a16:creationId xmlns:a16="http://schemas.microsoft.com/office/drawing/2014/main" id="{CAE85F85-9481-40D9-B981-27D1B3DFC4EE}"/>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9" name="TextBox 88">
              <a:extLst>
                <a:ext uri="{FF2B5EF4-FFF2-40B4-BE49-F238E27FC236}">
                  <a16:creationId xmlns:a16="http://schemas.microsoft.com/office/drawing/2014/main" id="{28AC22A4-1C68-93F1-2BB0-E42FB41402C5}"/>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94" name="Group 93">
            <a:extLst>
              <a:ext uri="{FF2B5EF4-FFF2-40B4-BE49-F238E27FC236}">
                <a16:creationId xmlns:a16="http://schemas.microsoft.com/office/drawing/2014/main" id="{B01A91F9-C7CB-FF1A-106B-F33B0BB94CB9}"/>
              </a:ext>
            </a:extLst>
          </p:cNvPr>
          <p:cNvGrpSpPr/>
          <p:nvPr/>
        </p:nvGrpSpPr>
        <p:grpSpPr>
          <a:xfrm>
            <a:off x="-3924746" y="0"/>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95" name="Rectangle 94">
              <a:extLst>
                <a:ext uri="{FF2B5EF4-FFF2-40B4-BE49-F238E27FC236}">
                  <a16:creationId xmlns:a16="http://schemas.microsoft.com/office/drawing/2014/main" id="{16F888D8-40C9-BCFC-55A1-4E71AA99337B}"/>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6" name="Round Same-side Corner of Rectangle 95">
              <a:extLst>
                <a:ext uri="{FF2B5EF4-FFF2-40B4-BE49-F238E27FC236}">
                  <a16:creationId xmlns:a16="http://schemas.microsoft.com/office/drawing/2014/main" id="{B28D9094-20BC-9C15-4F94-3A231355BEDD}"/>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7" name="TextBox 96">
              <a:extLst>
                <a:ext uri="{FF2B5EF4-FFF2-40B4-BE49-F238E27FC236}">
                  <a16:creationId xmlns:a16="http://schemas.microsoft.com/office/drawing/2014/main" id="{E5E05AA1-1709-0891-418F-798F4BADAA96}"/>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98" name="Group 97">
            <a:extLst>
              <a:ext uri="{FF2B5EF4-FFF2-40B4-BE49-F238E27FC236}">
                <a16:creationId xmlns:a16="http://schemas.microsoft.com/office/drawing/2014/main" id="{58A2E071-BB9E-B6C0-E221-89A1CE979A55}"/>
              </a:ext>
            </a:extLst>
          </p:cNvPr>
          <p:cNvGrpSpPr/>
          <p:nvPr/>
        </p:nvGrpSpPr>
        <p:grpSpPr>
          <a:xfrm>
            <a:off x="-4759351"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99" name="Rectangle 98">
              <a:extLst>
                <a:ext uri="{FF2B5EF4-FFF2-40B4-BE49-F238E27FC236}">
                  <a16:creationId xmlns:a16="http://schemas.microsoft.com/office/drawing/2014/main" id="{DAADE3B0-B2A2-937C-F4CC-A0130D4C54E9}"/>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0" name="Round Same-side Corner of Rectangle 99">
              <a:extLst>
                <a:ext uri="{FF2B5EF4-FFF2-40B4-BE49-F238E27FC236}">
                  <a16:creationId xmlns:a16="http://schemas.microsoft.com/office/drawing/2014/main" id="{2183C86F-BB35-1365-866C-678A9693E960}"/>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1" name="TextBox 100">
              <a:extLst>
                <a:ext uri="{FF2B5EF4-FFF2-40B4-BE49-F238E27FC236}">
                  <a16:creationId xmlns:a16="http://schemas.microsoft.com/office/drawing/2014/main" id="{7EEA5359-F509-FE2B-5B96-12D3DA11951F}"/>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102" name="Group 101">
            <a:extLst>
              <a:ext uri="{FF2B5EF4-FFF2-40B4-BE49-F238E27FC236}">
                <a16:creationId xmlns:a16="http://schemas.microsoft.com/office/drawing/2014/main" id="{6D0BCF00-10E3-C999-CE6E-19B8CC8FA76E}"/>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103" name="Rectangle 102">
              <a:extLst>
                <a:ext uri="{FF2B5EF4-FFF2-40B4-BE49-F238E27FC236}">
                  <a16:creationId xmlns:a16="http://schemas.microsoft.com/office/drawing/2014/main" id="{F27700A5-7A82-670B-CEBB-597058401ADF}"/>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Round Same-side Corner of Rectangle 103">
              <a:extLst>
                <a:ext uri="{FF2B5EF4-FFF2-40B4-BE49-F238E27FC236}">
                  <a16:creationId xmlns:a16="http://schemas.microsoft.com/office/drawing/2014/main" id="{515BFCD4-BEF1-D723-ACCD-E32A63E36E96}"/>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5" name="TextBox 104">
              <a:extLst>
                <a:ext uri="{FF2B5EF4-FFF2-40B4-BE49-F238E27FC236}">
                  <a16:creationId xmlns:a16="http://schemas.microsoft.com/office/drawing/2014/main" id="{788A66FE-A6BC-EDFA-CCE9-4D31960D5F64}"/>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sp>
        <p:nvSpPr>
          <p:cNvPr id="13" name="TextBox 12">
            <a:extLst>
              <a:ext uri="{FF2B5EF4-FFF2-40B4-BE49-F238E27FC236}">
                <a16:creationId xmlns:a16="http://schemas.microsoft.com/office/drawing/2014/main" id="{57B7529A-9A9C-5F9B-93FE-F09C6E77064C}"/>
              </a:ext>
            </a:extLst>
          </p:cNvPr>
          <p:cNvSpPr txBox="1"/>
          <p:nvPr/>
        </p:nvSpPr>
        <p:spPr>
          <a:xfrm>
            <a:off x="4758196" y="2474594"/>
            <a:ext cx="6507164" cy="3139321"/>
          </a:xfrm>
          <a:prstGeom prst="rect">
            <a:avLst/>
          </a:prstGeom>
          <a:noFill/>
        </p:spPr>
        <p:txBody>
          <a:bodyPr wrap="square" rtlCol="0">
            <a:spAutoFit/>
          </a:bodyPr>
          <a:lstStyle/>
          <a:p>
            <a:pPr>
              <a:buClr>
                <a:srgbClr val="7FC9D9"/>
              </a:buClr>
            </a:pPr>
            <a:r>
              <a:rPr lang="en-GB" sz="1800" dirty="0">
                <a:solidFill>
                  <a:schemeClr val="bg1"/>
                </a:solidFill>
                <a:latin typeface="Britannic Bold" panose="020B0903060703020204" pitchFamily="34" charset="77"/>
              </a:rPr>
              <a:t>Over 5% of the global population, need rehabilitation for their hearing loss.</a:t>
            </a:r>
          </a:p>
          <a:p>
            <a:pPr>
              <a:buClr>
                <a:srgbClr val="7FC9D9"/>
              </a:buClr>
            </a:pPr>
            <a:endParaRPr lang="en-GB" dirty="0">
              <a:solidFill>
                <a:schemeClr val="bg1"/>
              </a:solidFill>
              <a:latin typeface="Britannic Bold" panose="020B0903060703020204" pitchFamily="34" charset="77"/>
            </a:endParaRPr>
          </a:p>
          <a:p>
            <a:pPr>
              <a:buClr>
                <a:srgbClr val="7FC9D9"/>
              </a:buClr>
            </a:pPr>
            <a:r>
              <a:rPr lang="en-GB" sz="1800" dirty="0">
                <a:solidFill>
                  <a:schemeClr val="bg1"/>
                </a:solidFill>
                <a:latin typeface="Britannic Bold" panose="020B0903060703020204" pitchFamily="34" charset="77"/>
              </a:rPr>
              <a:t>Approx. 80% of individuals with hearing loss reside in countries classified as low- and middle-income.</a:t>
            </a:r>
            <a:br>
              <a:rPr lang="en-GB" sz="1800" dirty="0">
                <a:solidFill>
                  <a:schemeClr val="bg1"/>
                </a:solidFill>
                <a:latin typeface="Britannic Bold" panose="020B0903060703020204" pitchFamily="34" charset="77"/>
              </a:rPr>
            </a:br>
            <a:endParaRPr lang="en-GB" sz="1800" dirty="0">
              <a:solidFill>
                <a:schemeClr val="bg1"/>
              </a:solidFill>
              <a:latin typeface="Britannic Bold" panose="020B0903060703020204" pitchFamily="34" charset="77"/>
            </a:endParaRPr>
          </a:p>
          <a:p>
            <a:pPr>
              <a:buClr>
                <a:srgbClr val="7FC9D9"/>
              </a:buClr>
            </a:pPr>
            <a:r>
              <a:rPr lang="en-GB" sz="1800" dirty="0">
                <a:solidFill>
                  <a:schemeClr val="bg1"/>
                </a:solidFill>
                <a:latin typeface="Britannic Bold" panose="020B0903060703020204" pitchFamily="34" charset="77"/>
              </a:rPr>
              <a:t>The cost-of-living crisis in the UK affects those who cannot afford essential assistive technology.</a:t>
            </a:r>
            <a:br>
              <a:rPr lang="en-GB" sz="1800" dirty="0">
                <a:solidFill>
                  <a:schemeClr val="bg1"/>
                </a:solidFill>
                <a:latin typeface="Britannic Bold" panose="020B0903060703020204" pitchFamily="34" charset="77"/>
              </a:rPr>
            </a:br>
            <a:endParaRPr lang="en-GB" sz="1800" dirty="0">
              <a:solidFill>
                <a:schemeClr val="bg1"/>
              </a:solidFill>
              <a:latin typeface="Britannic Bold" panose="020B0903060703020204" pitchFamily="34" charset="77"/>
            </a:endParaRPr>
          </a:p>
          <a:p>
            <a:pPr>
              <a:buClr>
                <a:srgbClr val="7FC9D9"/>
              </a:buClr>
            </a:pPr>
            <a:r>
              <a:rPr lang="en-GB" sz="1800" dirty="0">
                <a:solidFill>
                  <a:schemeClr val="bg1"/>
                </a:solidFill>
                <a:latin typeface="Britannic Bold" panose="020B0903060703020204" pitchFamily="34" charset="77"/>
              </a:rPr>
              <a:t>Abandoning assistive technology has links to dementia and mortality as well as mental stress.</a:t>
            </a:r>
          </a:p>
        </p:txBody>
      </p:sp>
      <p:sp>
        <p:nvSpPr>
          <p:cNvPr id="56" name="TextBox 55">
            <a:extLst>
              <a:ext uri="{FF2B5EF4-FFF2-40B4-BE49-F238E27FC236}">
                <a16:creationId xmlns:a16="http://schemas.microsoft.com/office/drawing/2014/main" id="{2E2784EA-BF73-C41C-90AF-B86CC957B5A5}"/>
              </a:ext>
            </a:extLst>
          </p:cNvPr>
          <p:cNvSpPr txBox="1"/>
          <p:nvPr/>
        </p:nvSpPr>
        <p:spPr>
          <a:xfrm>
            <a:off x="4758196" y="1194612"/>
            <a:ext cx="4972050" cy="923330"/>
          </a:xfrm>
          <a:prstGeom prst="rect">
            <a:avLst/>
          </a:prstGeom>
          <a:noFill/>
        </p:spPr>
        <p:txBody>
          <a:bodyPr wrap="square" rtlCol="0">
            <a:spAutoFit/>
          </a:bodyPr>
          <a:lstStyle/>
          <a:p>
            <a:r>
              <a:rPr lang="en-GB" sz="5400" dirty="0">
                <a:solidFill>
                  <a:srgbClr val="FFFFFF"/>
                </a:solidFill>
                <a:latin typeface="Bauhaus 93" pitchFamily="82" charset="77"/>
              </a:rPr>
              <a:t>Motivation</a:t>
            </a:r>
            <a:endParaRPr lang="en-GB" sz="5400" dirty="0">
              <a:latin typeface="Bauhaus 93" pitchFamily="82" charset="77"/>
            </a:endParaRPr>
          </a:p>
        </p:txBody>
      </p:sp>
      <p:grpSp>
        <p:nvGrpSpPr>
          <p:cNvPr id="106" name="Group 105">
            <a:extLst>
              <a:ext uri="{FF2B5EF4-FFF2-40B4-BE49-F238E27FC236}">
                <a16:creationId xmlns:a16="http://schemas.microsoft.com/office/drawing/2014/main" id="{092F1C48-E090-B1C2-AB2B-3FE9E81E0F7A}"/>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107" name="Rectangle 106">
              <a:extLst>
                <a:ext uri="{FF2B5EF4-FFF2-40B4-BE49-F238E27FC236}">
                  <a16:creationId xmlns:a16="http://schemas.microsoft.com/office/drawing/2014/main" id="{53E19BAD-968F-4A6C-D122-9F3FFB2097DA}"/>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Round Same-side Corner of Rectangle 107">
              <a:extLst>
                <a:ext uri="{FF2B5EF4-FFF2-40B4-BE49-F238E27FC236}">
                  <a16:creationId xmlns:a16="http://schemas.microsoft.com/office/drawing/2014/main" id="{A2851606-6BB6-B472-34F2-D3B90FBAD1F8}"/>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9" name="TextBox 108">
              <a:extLst>
                <a:ext uri="{FF2B5EF4-FFF2-40B4-BE49-F238E27FC236}">
                  <a16:creationId xmlns:a16="http://schemas.microsoft.com/office/drawing/2014/main" id="{9D8BC31E-173A-5365-0B35-5E9310588EA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Tree>
    <p:extLst>
      <p:ext uri="{BB962C8B-B14F-4D97-AF65-F5344CB8AC3E}">
        <p14:creationId xmlns:p14="http://schemas.microsoft.com/office/powerpoint/2010/main" val="6203457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2422725" y="5716"/>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1598036"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pic>
        <p:nvPicPr>
          <p:cNvPr id="2" name="Picture 1">
            <a:extLst>
              <a:ext uri="{FF2B5EF4-FFF2-40B4-BE49-F238E27FC236}">
                <a16:creationId xmlns:a16="http://schemas.microsoft.com/office/drawing/2014/main" id="{D27F498A-C40C-FE71-98A8-BFF4BB138FED}"/>
              </a:ext>
            </a:extLst>
          </p:cNvPr>
          <p:cNvPicPr>
            <a:picLocks noChangeAspect="1"/>
          </p:cNvPicPr>
          <p:nvPr/>
        </p:nvPicPr>
        <p:blipFill>
          <a:blip r:embed="rId3"/>
          <a:stretch>
            <a:fillRect/>
          </a:stretch>
        </p:blipFill>
        <p:spPr>
          <a:xfrm>
            <a:off x="2312881" y="578512"/>
            <a:ext cx="2592555" cy="2699686"/>
          </a:xfrm>
          <a:prstGeom prst="rect">
            <a:avLst/>
          </a:prstGeom>
        </p:spPr>
      </p:pic>
      <p:pic>
        <p:nvPicPr>
          <p:cNvPr id="6" name="Picture 5">
            <a:extLst>
              <a:ext uri="{FF2B5EF4-FFF2-40B4-BE49-F238E27FC236}">
                <a16:creationId xmlns:a16="http://schemas.microsoft.com/office/drawing/2014/main" id="{F1B47CAB-DB02-C493-AA59-D4CFEBAED9F9}"/>
              </a:ext>
            </a:extLst>
          </p:cNvPr>
          <p:cNvPicPr>
            <a:picLocks noChangeAspect="1"/>
          </p:cNvPicPr>
          <p:nvPr/>
        </p:nvPicPr>
        <p:blipFill>
          <a:blip r:embed="rId4"/>
          <a:stretch>
            <a:fillRect/>
          </a:stretch>
        </p:blipFill>
        <p:spPr>
          <a:xfrm>
            <a:off x="5706967" y="578512"/>
            <a:ext cx="2592556" cy="2699686"/>
          </a:xfrm>
          <a:prstGeom prst="rect">
            <a:avLst/>
          </a:prstGeom>
        </p:spPr>
      </p:pic>
      <p:pic>
        <p:nvPicPr>
          <p:cNvPr id="7" name="Picture 6">
            <a:extLst>
              <a:ext uri="{FF2B5EF4-FFF2-40B4-BE49-F238E27FC236}">
                <a16:creationId xmlns:a16="http://schemas.microsoft.com/office/drawing/2014/main" id="{7EA06868-27EA-9D5B-BB80-262747666ED6}"/>
              </a:ext>
            </a:extLst>
          </p:cNvPr>
          <p:cNvPicPr>
            <a:picLocks noChangeAspect="1"/>
          </p:cNvPicPr>
          <p:nvPr/>
        </p:nvPicPr>
        <p:blipFill>
          <a:blip r:embed="rId5"/>
          <a:stretch>
            <a:fillRect/>
          </a:stretch>
        </p:blipFill>
        <p:spPr>
          <a:xfrm>
            <a:off x="3615123" y="3579803"/>
            <a:ext cx="3214451" cy="2882711"/>
          </a:xfrm>
          <a:prstGeom prst="rect">
            <a:avLst/>
          </a:prstGeom>
        </p:spPr>
      </p:pic>
    </p:spTree>
    <p:extLst>
      <p:ext uri="{BB962C8B-B14F-4D97-AF65-F5344CB8AC3E}">
        <p14:creationId xmlns:p14="http://schemas.microsoft.com/office/powerpoint/2010/main" val="20173634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2422725" y="5716"/>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1598036"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pic>
        <p:nvPicPr>
          <p:cNvPr id="2" name="Picture 1">
            <a:extLst>
              <a:ext uri="{FF2B5EF4-FFF2-40B4-BE49-F238E27FC236}">
                <a16:creationId xmlns:a16="http://schemas.microsoft.com/office/drawing/2014/main" id="{03161617-8DA1-265E-359F-D6D883FF8B2E}"/>
              </a:ext>
            </a:extLst>
          </p:cNvPr>
          <p:cNvPicPr>
            <a:picLocks noChangeAspect="1"/>
          </p:cNvPicPr>
          <p:nvPr/>
        </p:nvPicPr>
        <p:blipFill>
          <a:blip r:embed="rId3"/>
          <a:stretch>
            <a:fillRect/>
          </a:stretch>
        </p:blipFill>
        <p:spPr>
          <a:xfrm>
            <a:off x="2279673" y="428142"/>
            <a:ext cx="2802658" cy="2930580"/>
          </a:xfrm>
          <a:prstGeom prst="rect">
            <a:avLst/>
          </a:prstGeom>
        </p:spPr>
      </p:pic>
      <p:pic>
        <p:nvPicPr>
          <p:cNvPr id="6" name="Picture 5">
            <a:extLst>
              <a:ext uri="{FF2B5EF4-FFF2-40B4-BE49-F238E27FC236}">
                <a16:creationId xmlns:a16="http://schemas.microsoft.com/office/drawing/2014/main" id="{32FF19AE-B73F-A7D9-0AA9-1699F9690412}"/>
              </a:ext>
            </a:extLst>
          </p:cNvPr>
          <p:cNvPicPr>
            <a:picLocks noChangeAspect="1"/>
          </p:cNvPicPr>
          <p:nvPr/>
        </p:nvPicPr>
        <p:blipFill>
          <a:blip r:embed="rId4"/>
          <a:stretch>
            <a:fillRect/>
          </a:stretch>
        </p:blipFill>
        <p:spPr>
          <a:xfrm>
            <a:off x="5678143" y="428142"/>
            <a:ext cx="2851235" cy="2981374"/>
          </a:xfrm>
          <a:prstGeom prst="rect">
            <a:avLst/>
          </a:prstGeom>
        </p:spPr>
      </p:pic>
      <p:pic>
        <p:nvPicPr>
          <p:cNvPr id="7" name="Picture 6">
            <a:extLst>
              <a:ext uri="{FF2B5EF4-FFF2-40B4-BE49-F238E27FC236}">
                <a16:creationId xmlns:a16="http://schemas.microsoft.com/office/drawing/2014/main" id="{6ACE56BD-0E4C-5CC6-052E-29D0DEAC6606}"/>
              </a:ext>
            </a:extLst>
          </p:cNvPr>
          <p:cNvPicPr>
            <a:picLocks noChangeAspect="1"/>
          </p:cNvPicPr>
          <p:nvPr/>
        </p:nvPicPr>
        <p:blipFill>
          <a:blip r:embed="rId5"/>
          <a:stretch>
            <a:fillRect/>
          </a:stretch>
        </p:blipFill>
        <p:spPr>
          <a:xfrm>
            <a:off x="3986979" y="3550073"/>
            <a:ext cx="2851235" cy="2981374"/>
          </a:xfrm>
          <a:prstGeom prst="rect">
            <a:avLst/>
          </a:prstGeom>
        </p:spPr>
      </p:pic>
    </p:spTree>
    <p:extLst>
      <p:ext uri="{BB962C8B-B14F-4D97-AF65-F5344CB8AC3E}">
        <p14:creationId xmlns:p14="http://schemas.microsoft.com/office/powerpoint/2010/main" val="3253657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2422725" y="5716"/>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1598036"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pic>
        <p:nvPicPr>
          <p:cNvPr id="4" name="Picture 3">
            <a:extLst>
              <a:ext uri="{FF2B5EF4-FFF2-40B4-BE49-F238E27FC236}">
                <a16:creationId xmlns:a16="http://schemas.microsoft.com/office/drawing/2014/main" id="{20EBB221-625A-C38A-1BB3-F551F8D3FD52}"/>
              </a:ext>
            </a:extLst>
          </p:cNvPr>
          <p:cNvPicPr>
            <a:picLocks noChangeAspect="1"/>
          </p:cNvPicPr>
          <p:nvPr/>
        </p:nvPicPr>
        <p:blipFill>
          <a:blip r:embed="rId3"/>
          <a:stretch>
            <a:fillRect/>
          </a:stretch>
        </p:blipFill>
        <p:spPr>
          <a:xfrm>
            <a:off x="2284954" y="205692"/>
            <a:ext cx="3248580" cy="3396855"/>
          </a:xfrm>
          <a:prstGeom prst="rect">
            <a:avLst/>
          </a:prstGeom>
        </p:spPr>
      </p:pic>
      <p:pic>
        <p:nvPicPr>
          <p:cNvPr id="5" name="Picture 4">
            <a:extLst>
              <a:ext uri="{FF2B5EF4-FFF2-40B4-BE49-F238E27FC236}">
                <a16:creationId xmlns:a16="http://schemas.microsoft.com/office/drawing/2014/main" id="{478B5C87-9C98-C6A6-B9EB-4D6385DB94A1}"/>
              </a:ext>
            </a:extLst>
          </p:cNvPr>
          <p:cNvPicPr>
            <a:picLocks noChangeAspect="1"/>
          </p:cNvPicPr>
          <p:nvPr/>
        </p:nvPicPr>
        <p:blipFill>
          <a:blip r:embed="rId4"/>
          <a:stretch>
            <a:fillRect/>
          </a:stretch>
        </p:blipFill>
        <p:spPr>
          <a:xfrm>
            <a:off x="5256138" y="3177504"/>
            <a:ext cx="3248580" cy="3396855"/>
          </a:xfrm>
          <a:prstGeom prst="rect">
            <a:avLst/>
          </a:prstGeom>
        </p:spPr>
      </p:pic>
    </p:spTree>
    <p:extLst>
      <p:ext uri="{BB962C8B-B14F-4D97-AF65-F5344CB8AC3E}">
        <p14:creationId xmlns:p14="http://schemas.microsoft.com/office/powerpoint/2010/main" val="33104564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2422725" y="5716"/>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1592294" y="11512"/>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pic>
        <p:nvPicPr>
          <p:cNvPr id="4" name="Picture 3">
            <a:extLst>
              <a:ext uri="{FF2B5EF4-FFF2-40B4-BE49-F238E27FC236}">
                <a16:creationId xmlns:a16="http://schemas.microsoft.com/office/drawing/2014/main" id="{DDD17E88-A030-1025-2CC0-EB74BEF7BAA5}"/>
              </a:ext>
            </a:extLst>
          </p:cNvPr>
          <p:cNvPicPr>
            <a:picLocks noChangeAspect="1"/>
          </p:cNvPicPr>
          <p:nvPr/>
        </p:nvPicPr>
        <p:blipFill>
          <a:blip r:embed="rId3"/>
          <a:stretch>
            <a:fillRect/>
          </a:stretch>
        </p:blipFill>
        <p:spPr>
          <a:xfrm>
            <a:off x="2686944" y="1449942"/>
            <a:ext cx="5547321" cy="3814656"/>
          </a:xfrm>
          <a:prstGeom prst="rect">
            <a:avLst/>
          </a:prstGeom>
        </p:spPr>
      </p:pic>
    </p:spTree>
    <p:extLst>
      <p:ext uri="{BB962C8B-B14F-4D97-AF65-F5344CB8AC3E}">
        <p14:creationId xmlns:p14="http://schemas.microsoft.com/office/powerpoint/2010/main" val="16117715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2422725" y="5716"/>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1598036"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860654" y="17148"/>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2" name="TextBox 1">
            <a:extLst>
              <a:ext uri="{FF2B5EF4-FFF2-40B4-BE49-F238E27FC236}">
                <a16:creationId xmlns:a16="http://schemas.microsoft.com/office/drawing/2014/main" id="{B5B1A424-F9F5-F1B9-DA52-A9E2E3AB1D4F}"/>
              </a:ext>
            </a:extLst>
          </p:cNvPr>
          <p:cNvSpPr txBox="1"/>
          <p:nvPr/>
        </p:nvSpPr>
        <p:spPr>
          <a:xfrm>
            <a:off x="1884698" y="1206904"/>
            <a:ext cx="5622885" cy="923330"/>
          </a:xfrm>
          <a:prstGeom prst="rect">
            <a:avLst/>
          </a:prstGeom>
          <a:noFill/>
        </p:spPr>
        <p:txBody>
          <a:bodyPr wrap="square" rtlCol="0">
            <a:spAutoFit/>
          </a:bodyPr>
          <a:lstStyle/>
          <a:p>
            <a:r>
              <a:rPr lang="en-GB" sz="5400" dirty="0">
                <a:solidFill>
                  <a:srgbClr val="FFFFFF"/>
                </a:solidFill>
                <a:latin typeface="Bauhaus 93" pitchFamily="82" charset="77"/>
              </a:rPr>
              <a:t>Features to Assess</a:t>
            </a:r>
            <a:endParaRPr lang="en-GB" sz="5400" dirty="0">
              <a:latin typeface="Bauhaus 93" pitchFamily="82" charset="77"/>
            </a:endParaRPr>
          </a:p>
        </p:txBody>
      </p:sp>
      <p:sp>
        <p:nvSpPr>
          <p:cNvPr id="3" name="TextBox 2">
            <a:extLst>
              <a:ext uri="{FF2B5EF4-FFF2-40B4-BE49-F238E27FC236}">
                <a16:creationId xmlns:a16="http://schemas.microsoft.com/office/drawing/2014/main" id="{F1629A68-FE88-A972-FA20-B031D820014B}"/>
              </a:ext>
            </a:extLst>
          </p:cNvPr>
          <p:cNvSpPr txBox="1"/>
          <p:nvPr/>
        </p:nvSpPr>
        <p:spPr>
          <a:xfrm>
            <a:off x="2032176" y="2726829"/>
            <a:ext cx="2457450" cy="2246769"/>
          </a:xfrm>
          <a:prstGeom prst="rect">
            <a:avLst/>
          </a:prstGeom>
          <a:noFill/>
        </p:spPr>
        <p:txBody>
          <a:bodyPr wrap="square" rtlCol="0">
            <a:spAutoFit/>
          </a:bodyPr>
          <a:lstStyle/>
          <a:p>
            <a:r>
              <a:rPr lang="en-GB" sz="2000" dirty="0">
                <a:solidFill>
                  <a:schemeClr val="bg1"/>
                </a:solidFill>
                <a:latin typeface="Britannic Bold" panose="020B0903060703020204" pitchFamily="34" charset="77"/>
              </a:rPr>
              <a:t>Intuitive</a:t>
            </a:r>
          </a:p>
          <a:p>
            <a:endParaRPr lang="en-GB" sz="2000" dirty="0">
              <a:solidFill>
                <a:schemeClr val="bg1"/>
              </a:solidFill>
              <a:latin typeface="Britannic Bold" panose="020B0903060703020204" pitchFamily="34" charset="77"/>
            </a:endParaRPr>
          </a:p>
          <a:p>
            <a:r>
              <a:rPr lang="en-GB" sz="2000" dirty="0">
                <a:solidFill>
                  <a:schemeClr val="bg1"/>
                </a:solidFill>
                <a:latin typeface="Britannic Bold" panose="020B0903060703020204" pitchFamily="34" charset="77"/>
              </a:rPr>
              <a:t>Accurate</a:t>
            </a:r>
          </a:p>
          <a:p>
            <a:endParaRPr lang="en-GB" sz="2000" dirty="0">
              <a:solidFill>
                <a:schemeClr val="bg1"/>
              </a:solidFill>
              <a:latin typeface="Britannic Bold" panose="020B0903060703020204" pitchFamily="34" charset="77"/>
            </a:endParaRPr>
          </a:p>
          <a:p>
            <a:r>
              <a:rPr lang="en-GB" sz="2000" dirty="0">
                <a:solidFill>
                  <a:schemeClr val="bg1"/>
                </a:solidFill>
                <a:latin typeface="Britannic Bold" panose="020B0903060703020204" pitchFamily="34" charset="77"/>
              </a:rPr>
              <a:t>Comfortable</a:t>
            </a:r>
          </a:p>
          <a:p>
            <a:endParaRPr lang="en-GB" sz="2000" dirty="0">
              <a:solidFill>
                <a:schemeClr val="bg1"/>
              </a:solidFill>
              <a:latin typeface="Britannic Bold" panose="020B0903060703020204" pitchFamily="34" charset="77"/>
            </a:endParaRPr>
          </a:p>
          <a:p>
            <a:r>
              <a:rPr lang="en-GB" sz="2000" dirty="0">
                <a:solidFill>
                  <a:schemeClr val="bg1"/>
                </a:solidFill>
                <a:latin typeface="Britannic Bold" panose="020B0903060703020204" pitchFamily="34" charset="77"/>
              </a:rPr>
              <a:t>Usable</a:t>
            </a:r>
          </a:p>
        </p:txBody>
      </p:sp>
    </p:spTree>
    <p:extLst>
      <p:ext uri="{BB962C8B-B14F-4D97-AF65-F5344CB8AC3E}">
        <p14:creationId xmlns:p14="http://schemas.microsoft.com/office/powerpoint/2010/main" val="27932005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2422725" y="5716"/>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1598036"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860654" y="17148"/>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pic>
        <p:nvPicPr>
          <p:cNvPr id="5" name="Picture 4">
            <a:extLst>
              <a:ext uri="{FF2B5EF4-FFF2-40B4-BE49-F238E27FC236}">
                <a16:creationId xmlns:a16="http://schemas.microsoft.com/office/drawing/2014/main" id="{5959C933-437F-39F2-AA0C-2D221DA0BC43}"/>
              </a:ext>
            </a:extLst>
          </p:cNvPr>
          <p:cNvPicPr>
            <a:picLocks noChangeAspect="1"/>
          </p:cNvPicPr>
          <p:nvPr/>
        </p:nvPicPr>
        <p:blipFill>
          <a:blip r:embed="rId3"/>
          <a:stretch>
            <a:fillRect/>
          </a:stretch>
        </p:blipFill>
        <p:spPr>
          <a:xfrm>
            <a:off x="1758916" y="1344176"/>
            <a:ext cx="5599294" cy="4203943"/>
          </a:xfrm>
          <a:prstGeom prst="rect">
            <a:avLst/>
          </a:prstGeom>
        </p:spPr>
      </p:pic>
    </p:spTree>
    <p:extLst>
      <p:ext uri="{BB962C8B-B14F-4D97-AF65-F5344CB8AC3E}">
        <p14:creationId xmlns:p14="http://schemas.microsoft.com/office/powerpoint/2010/main" val="324919921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2422725" y="5716"/>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1598036"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859360"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pic>
        <p:nvPicPr>
          <p:cNvPr id="4" name="Picture 3">
            <a:extLst>
              <a:ext uri="{FF2B5EF4-FFF2-40B4-BE49-F238E27FC236}">
                <a16:creationId xmlns:a16="http://schemas.microsoft.com/office/drawing/2014/main" id="{4A492B5D-367C-3804-8F80-4428A089C077}"/>
              </a:ext>
            </a:extLst>
          </p:cNvPr>
          <p:cNvPicPr>
            <a:picLocks noChangeAspect="1"/>
          </p:cNvPicPr>
          <p:nvPr/>
        </p:nvPicPr>
        <p:blipFill>
          <a:blip r:embed="rId3"/>
          <a:stretch>
            <a:fillRect/>
          </a:stretch>
        </p:blipFill>
        <p:spPr>
          <a:xfrm>
            <a:off x="2886370" y="3528431"/>
            <a:ext cx="4816519" cy="3108534"/>
          </a:xfrm>
          <a:prstGeom prst="rect">
            <a:avLst/>
          </a:prstGeom>
        </p:spPr>
      </p:pic>
      <p:pic>
        <p:nvPicPr>
          <p:cNvPr id="5" name="Picture 4">
            <a:extLst>
              <a:ext uri="{FF2B5EF4-FFF2-40B4-BE49-F238E27FC236}">
                <a16:creationId xmlns:a16="http://schemas.microsoft.com/office/drawing/2014/main" id="{B6108219-F7D0-C730-F84B-45D3DF0098B0}"/>
              </a:ext>
            </a:extLst>
          </p:cNvPr>
          <p:cNvPicPr>
            <a:picLocks noChangeAspect="1"/>
          </p:cNvPicPr>
          <p:nvPr/>
        </p:nvPicPr>
        <p:blipFill>
          <a:blip r:embed="rId4"/>
          <a:stretch>
            <a:fillRect/>
          </a:stretch>
        </p:blipFill>
        <p:spPr>
          <a:xfrm>
            <a:off x="1506100" y="253652"/>
            <a:ext cx="4765983" cy="3075918"/>
          </a:xfrm>
          <a:prstGeom prst="rect">
            <a:avLst/>
          </a:prstGeom>
        </p:spPr>
      </p:pic>
    </p:spTree>
    <p:extLst>
      <p:ext uri="{BB962C8B-B14F-4D97-AF65-F5344CB8AC3E}">
        <p14:creationId xmlns:p14="http://schemas.microsoft.com/office/powerpoint/2010/main" val="24892618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2422725" y="5716"/>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1598036"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859360"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pic>
        <p:nvPicPr>
          <p:cNvPr id="2" name="Content Placeholder 9" descr="A graph with different colored lines&#10;&#10;Description automatically generated">
            <a:extLst>
              <a:ext uri="{FF2B5EF4-FFF2-40B4-BE49-F238E27FC236}">
                <a16:creationId xmlns:a16="http://schemas.microsoft.com/office/drawing/2014/main" id="{C02E0101-FC64-3C6E-4055-483FC696B8F7}"/>
              </a:ext>
            </a:extLst>
          </p:cNvPr>
          <p:cNvPicPr>
            <a:picLocks noChangeAspect="1"/>
          </p:cNvPicPr>
          <p:nvPr/>
        </p:nvPicPr>
        <p:blipFill>
          <a:blip r:embed="rId3"/>
          <a:stretch>
            <a:fillRect/>
          </a:stretch>
        </p:blipFill>
        <p:spPr>
          <a:xfrm>
            <a:off x="1684252" y="1838852"/>
            <a:ext cx="5872244" cy="3408850"/>
          </a:xfrm>
          <a:prstGeom prst="rect">
            <a:avLst/>
          </a:prstGeom>
        </p:spPr>
      </p:pic>
    </p:spTree>
    <p:extLst>
      <p:ext uri="{BB962C8B-B14F-4D97-AF65-F5344CB8AC3E}">
        <p14:creationId xmlns:p14="http://schemas.microsoft.com/office/powerpoint/2010/main" val="1599321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2422725" y="5716"/>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1598036"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859360"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11633" y="17148"/>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2" name="Title 1">
            <a:extLst>
              <a:ext uri="{FF2B5EF4-FFF2-40B4-BE49-F238E27FC236}">
                <a16:creationId xmlns:a16="http://schemas.microsoft.com/office/drawing/2014/main" id="{C6A0E918-1997-7B4E-1EEA-A829F61317EA}"/>
              </a:ext>
            </a:extLst>
          </p:cNvPr>
          <p:cNvSpPr txBox="1">
            <a:spLocks/>
          </p:cNvSpPr>
          <p:nvPr/>
        </p:nvSpPr>
        <p:spPr>
          <a:xfrm>
            <a:off x="838200" y="365125"/>
            <a:ext cx="591329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5400" dirty="0">
                <a:solidFill>
                  <a:schemeClr val="bg1"/>
                </a:solidFill>
                <a:latin typeface="Bauhaus 93" pitchFamily="82" charset="77"/>
              </a:rPr>
              <a:t>Conclusion</a:t>
            </a:r>
          </a:p>
        </p:txBody>
      </p:sp>
      <p:sp>
        <p:nvSpPr>
          <p:cNvPr id="3" name="TextBox 2">
            <a:extLst>
              <a:ext uri="{FF2B5EF4-FFF2-40B4-BE49-F238E27FC236}">
                <a16:creationId xmlns:a16="http://schemas.microsoft.com/office/drawing/2014/main" id="{79949AE4-AB8F-FED0-D081-7B31E563EC4D}"/>
              </a:ext>
            </a:extLst>
          </p:cNvPr>
          <p:cNvSpPr txBox="1"/>
          <p:nvPr/>
        </p:nvSpPr>
        <p:spPr>
          <a:xfrm>
            <a:off x="892924" y="1928355"/>
            <a:ext cx="5736476" cy="4247317"/>
          </a:xfrm>
          <a:prstGeom prst="rect">
            <a:avLst/>
          </a:prstGeom>
          <a:noFill/>
        </p:spPr>
        <p:txBody>
          <a:bodyPr wrap="square" rtlCol="0">
            <a:spAutoFit/>
          </a:bodyPr>
          <a:lstStyle/>
          <a:p>
            <a:r>
              <a:rPr lang="en-GB" dirty="0">
                <a:solidFill>
                  <a:schemeClr val="bg1"/>
                </a:solidFill>
                <a:latin typeface="Britannic Bold" panose="020B0903060703020204" pitchFamily="34" charset="77"/>
              </a:rPr>
              <a:t>The study delved into the technical aspects of utilising the Web Speech API, evaluating its effectiveness in real-time scenarios, and considering the user experience and usability of the developed features.</a:t>
            </a:r>
          </a:p>
          <a:p>
            <a:endParaRPr lang="en-GB" dirty="0">
              <a:solidFill>
                <a:schemeClr val="bg1"/>
              </a:solidFill>
              <a:latin typeface="Britannic Bold" panose="020B0903060703020204" pitchFamily="34" charset="77"/>
            </a:endParaRPr>
          </a:p>
          <a:p>
            <a:r>
              <a:rPr lang="en-GB" dirty="0">
                <a:solidFill>
                  <a:schemeClr val="bg1"/>
                </a:solidFill>
                <a:latin typeface="Britannic Bold" panose="020B0903060703020204" pitchFamily="34" charset="77"/>
              </a:rPr>
              <a:t>It was found that this web app was seen to be 17.4% more effective than current assistive technology.</a:t>
            </a:r>
          </a:p>
          <a:p>
            <a:endParaRPr lang="en-GB" dirty="0">
              <a:solidFill>
                <a:schemeClr val="bg1"/>
              </a:solidFill>
              <a:latin typeface="Britannic Bold" panose="020B0903060703020204" pitchFamily="34" charset="77"/>
            </a:endParaRPr>
          </a:p>
          <a:p>
            <a:r>
              <a:rPr lang="en-GB" dirty="0">
                <a:solidFill>
                  <a:schemeClr val="bg1"/>
                </a:solidFill>
                <a:latin typeface="Britannic Bold" panose="020B0903060703020204" pitchFamily="34" charset="77"/>
              </a:rPr>
              <a:t>The web-app, though informed by the Deaf and Hard-of-Hearing community, serves as an infirmity model, helping users adapt to a hearing society.</a:t>
            </a:r>
          </a:p>
          <a:p>
            <a:endParaRPr lang="en-GB" dirty="0">
              <a:solidFill>
                <a:schemeClr val="bg1"/>
              </a:solidFill>
              <a:latin typeface="Britannic Bold" panose="020B0903060703020204" pitchFamily="34" charset="77"/>
            </a:endParaRPr>
          </a:p>
          <a:p>
            <a:r>
              <a:rPr lang="en-GB" dirty="0">
                <a:solidFill>
                  <a:schemeClr val="bg1"/>
                </a:solidFill>
                <a:latin typeface="Britannic Bold" panose="020B0903060703020204" pitchFamily="34" charset="77"/>
              </a:rPr>
              <a:t>We should consider replacing assistive technology for sign language for better integration.</a:t>
            </a:r>
          </a:p>
          <a:p>
            <a:endParaRPr lang="en-GB" dirty="0">
              <a:solidFill>
                <a:schemeClr val="bg1"/>
              </a:solidFill>
              <a:latin typeface="Britannic Bold" panose="020B0903060703020204" pitchFamily="34" charset="77"/>
            </a:endParaRPr>
          </a:p>
        </p:txBody>
      </p:sp>
    </p:spTree>
    <p:extLst>
      <p:ext uri="{BB962C8B-B14F-4D97-AF65-F5344CB8AC3E}">
        <p14:creationId xmlns:p14="http://schemas.microsoft.com/office/powerpoint/2010/main" val="7367196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2422725" y="5716"/>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1598036"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859360"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11633"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2" name="Content Placeholder 2">
            <a:extLst>
              <a:ext uri="{FF2B5EF4-FFF2-40B4-BE49-F238E27FC236}">
                <a16:creationId xmlns:a16="http://schemas.microsoft.com/office/drawing/2014/main" id="{F7C688C5-2A85-38FC-9182-8CDDA90077BD}"/>
              </a:ext>
            </a:extLst>
          </p:cNvPr>
          <p:cNvSpPr txBox="1">
            <a:spLocks/>
          </p:cNvSpPr>
          <p:nvPr/>
        </p:nvSpPr>
        <p:spPr>
          <a:xfrm>
            <a:off x="884648" y="1783080"/>
            <a:ext cx="5257800" cy="453104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buClr>
                <a:srgbClr val="7FC9D9"/>
              </a:buClr>
            </a:pPr>
            <a:r>
              <a:rPr lang="en-GB" sz="1800" dirty="0">
                <a:solidFill>
                  <a:schemeClr val="bg1"/>
                </a:solidFill>
                <a:latin typeface="Britannic Bold" panose="020B0903060703020204" pitchFamily="34" charset="77"/>
              </a:rPr>
              <a:t>Further exploration of speech recognition, particularly addressing accent variability.</a:t>
            </a:r>
          </a:p>
          <a:p>
            <a:pPr algn="l">
              <a:lnSpc>
                <a:spcPct val="120000"/>
              </a:lnSpc>
              <a:buClr>
                <a:srgbClr val="7FC9D9"/>
              </a:buClr>
            </a:pPr>
            <a:r>
              <a:rPr lang="en-GB" sz="1800" dirty="0">
                <a:solidFill>
                  <a:schemeClr val="bg1"/>
                </a:solidFill>
                <a:latin typeface="Britannic Bold" panose="020B0903060703020204" pitchFamily="34" charset="77"/>
              </a:rPr>
              <a:t>Complex features such as: speaker detection, siren detection, and offline capabilities.</a:t>
            </a:r>
          </a:p>
          <a:p>
            <a:pPr algn="l">
              <a:lnSpc>
                <a:spcPct val="120000"/>
              </a:lnSpc>
              <a:buClr>
                <a:srgbClr val="7FC9D9"/>
              </a:buClr>
            </a:pPr>
            <a:r>
              <a:rPr lang="en-GB" sz="1800" dirty="0">
                <a:solidFill>
                  <a:schemeClr val="bg1"/>
                </a:solidFill>
                <a:latin typeface="Britannic Bold" panose="020B0903060703020204" pitchFamily="34" charset="77"/>
              </a:rPr>
              <a:t>Speaker direction leveraging directional sound cues could be a potential enhancement.</a:t>
            </a:r>
          </a:p>
          <a:p>
            <a:pPr algn="l">
              <a:lnSpc>
                <a:spcPct val="120000"/>
              </a:lnSpc>
              <a:buClr>
                <a:srgbClr val="7FC9D9"/>
              </a:buClr>
            </a:pPr>
            <a:r>
              <a:rPr lang="en-GB" sz="1800" dirty="0">
                <a:solidFill>
                  <a:schemeClr val="bg1"/>
                </a:solidFill>
                <a:latin typeface="Britannic Bold" panose="020B0903060703020204" pitchFamily="34" charset="77"/>
              </a:rPr>
              <a:t>These advancements have the potential to significantly improve the accessibility and usability of the web-app for users with diverse needs.</a:t>
            </a:r>
          </a:p>
        </p:txBody>
      </p:sp>
      <p:sp>
        <p:nvSpPr>
          <p:cNvPr id="3" name="Title 1">
            <a:extLst>
              <a:ext uri="{FF2B5EF4-FFF2-40B4-BE49-F238E27FC236}">
                <a16:creationId xmlns:a16="http://schemas.microsoft.com/office/drawing/2014/main" id="{92CE21A9-A616-448F-D9DE-7D7D5A7A2B18}"/>
              </a:ext>
            </a:extLst>
          </p:cNvPr>
          <p:cNvSpPr txBox="1">
            <a:spLocks/>
          </p:cNvSpPr>
          <p:nvPr/>
        </p:nvSpPr>
        <p:spPr>
          <a:xfrm>
            <a:off x="838200" y="365125"/>
            <a:ext cx="591329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5400" dirty="0">
                <a:solidFill>
                  <a:schemeClr val="bg1"/>
                </a:solidFill>
                <a:latin typeface="Bauhaus 93" pitchFamily="82" charset="77"/>
              </a:rPr>
              <a:t>Future Work</a:t>
            </a:r>
          </a:p>
        </p:txBody>
      </p:sp>
    </p:spTree>
    <p:extLst>
      <p:ext uri="{BB962C8B-B14F-4D97-AF65-F5344CB8AC3E}">
        <p14:creationId xmlns:p14="http://schemas.microsoft.com/office/powerpoint/2010/main" val="39460879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90" name="Group 89">
            <a:extLst>
              <a:ext uri="{FF2B5EF4-FFF2-40B4-BE49-F238E27FC236}">
                <a16:creationId xmlns:a16="http://schemas.microsoft.com/office/drawing/2014/main" id="{2BE119CE-3BC5-C0D6-4ECF-7B5EDBF598CC}"/>
              </a:ext>
            </a:extLst>
          </p:cNvPr>
          <p:cNvGrpSpPr/>
          <p:nvPr/>
        </p:nvGrpSpPr>
        <p:grpSpPr>
          <a:xfrm>
            <a:off x="4081104" y="0"/>
            <a:ext cx="7722097" cy="6858000"/>
            <a:chOff x="-1851643" y="0"/>
            <a:chExt cx="6144736" cy="6858000"/>
          </a:xfrm>
          <a:effectLst>
            <a:outerShdw blurRad="254000" dist="88900" algn="l" rotWithShape="0">
              <a:prstClr val="black">
                <a:alpha val="51000"/>
              </a:prstClr>
            </a:outerShdw>
          </a:effectLst>
        </p:grpSpPr>
        <p:sp>
          <p:nvSpPr>
            <p:cNvPr id="91" name="Rectangle 90">
              <a:extLst>
                <a:ext uri="{FF2B5EF4-FFF2-40B4-BE49-F238E27FC236}">
                  <a16:creationId xmlns:a16="http://schemas.microsoft.com/office/drawing/2014/main" id="{13AB8CAD-7468-E163-4760-45C7685795A5}"/>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2" name="Round Same-side Corner of Rectangle 91">
              <a:extLst>
                <a:ext uri="{FF2B5EF4-FFF2-40B4-BE49-F238E27FC236}">
                  <a16:creationId xmlns:a16="http://schemas.microsoft.com/office/drawing/2014/main" id="{54BAB0EA-2BAC-DBB3-C69B-19D3799E4365}"/>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3" name="TextBox 92">
              <a:extLst>
                <a:ext uri="{FF2B5EF4-FFF2-40B4-BE49-F238E27FC236}">
                  <a16:creationId xmlns:a16="http://schemas.microsoft.com/office/drawing/2014/main" id="{634B7A44-2720-C3DB-D4C0-71E6B5D745FD}"/>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86" name="Group 85">
            <a:extLst>
              <a:ext uri="{FF2B5EF4-FFF2-40B4-BE49-F238E27FC236}">
                <a16:creationId xmlns:a16="http://schemas.microsoft.com/office/drawing/2014/main" id="{9BC06749-6C86-DDF3-DF34-41828A8A86AE}"/>
              </a:ext>
            </a:extLst>
          </p:cNvPr>
          <p:cNvGrpSpPr/>
          <p:nvPr/>
        </p:nvGrpSpPr>
        <p:grpSpPr>
          <a:xfrm>
            <a:off x="-3212250" y="-1"/>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87" name="Rectangle 86">
              <a:extLst>
                <a:ext uri="{FF2B5EF4-FFF2-40B4-BE49-F238E27FC236}">
                  <a16:creationId xmlns:a16="http://schemas.microsoft.com/office/drawing/2014/main" id="{61CD014B-DFA3-AFE3-D658-7C9900BA2744}"/>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8" name="Round Same-side Corner of Rectangle 87">
              <a:extLst>
                <a:ext uri="{FF2B5EF4-FFF2-40B4-BE49-F238E27FC236}">
                  <a16:creationId xmlns:a16="http://schemas.microsoft.com/office/drawing/2014/main" id="{CAE85F85-9481-40D9-B981-27D1B3DFC4EE}"/>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9" name="TextBox 88">
              <a:extLst>
                <a:ext uri="{FF2B5EF4-FFF2-40B4-BE49-F238E27FC236}">
                  <a16:creationId xmlns:a16="http://schemas.microsoft.com/office/drawing/2014/main" id="{28AC22A4-1C68-93F1-2BB0-E42FB41402C5}"/>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94" name="Group 93">
            <a:extLst>
              <a:ext uri="{FF2B5EF4-FFF2-40B4-BE49-F238E27FC236}">
                <a16:creationId xmlns:a16="http://schemas.microsoft.com/office/drawing/2014/main" id="{B01A91F9-C7CB-FF1A-106B-F33B0BB94CB9}"/>
              </a:ext>
            </a:extLst>
          </p:cNvPr>
          <p:cNvGrpSpPr/>
          <p:nvPr/>
        </p:nvGrpSpPr>
        <p:grpSpPr>
          <a:xfrm>
            <a:off x="-3924746" y="0"/>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95" name="Rectangle 94">
              <a:extLst>
                <a:ext uri="{FF2B5EF4-FFF2-40B4-BE49-F238E27FC236}">
                  <a16:creationId xmlns:a16="http://schemas.microsoft.com/office/drawing/2014/main" id="{16F888D8-40C9-BCFC-55A1-4E71AA99337B}"/>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6" name="Round Same-side Corner of Rectangle 95">
              <a:extLst>
                <a:ext uri="{FF2B5EF4-FFF2-40B4-BE49-F238E27FC236}">
                  <a16:creationId xmlns:a16="http://schemas.microsoft.com/office/drawing/2014/main" id="{B28D9094-20BC-9C15-4F94-3A231355BEDD}"/>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7" name="TextBox 96">
              <a:extLst>
                <a:ext uri="{FF2B5EF4-FFF2-40B4-BE49-F238E27FC236}">
                  <a16:creationId xmlns:a16="http://schemas.microsoft.com/office/drawing/2014/main" id="{E5E05AA1-1709-0891-418F-798F4BADAA96}"/>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98" name="Group 97">
            <a:extLst>
              <a:ext uri="{FF2B5EF4-FFF2-40B4-BE49-F238E27FC236}">
                <a16:creationId xmlns:a16="http://schemas.microsoft.com/office/drawing/2014/main" id="{58A2E071-BB9E-B6C0-E221-89A1CE979A55}"/>
              </a:ext>
            </a:extLst>
          </p:cNvPr>
          <p:cNvGrpSpPr/>
          <p:nvPr/>
        </p:nvGrpSpPr>
        <p:grpSpPr>
          <a:xfrm>
            <a:off x="-4759351"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99" name="Rectangle 98">
              <a:extLst>
                <a:ext uri="{FF2B5EF4-FFF2-40B4-BE49-F238E27FC236}">
                  <a16:creationId xmlns:a16="http://schemas.microsoft.com/office/drawing/2014/main" id="{DAADE3B0-B2A2-937C-F4CC-A0130D4C54E9}"/>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0" name="Round Same-side Corner of Rectangle 99">
              <a:extLst>
                <a:ext uri="{FF2B5EF4-FFF2-40B4-BE49-F238E27FC236}">
                  <a16:creationId xmlns:a16="http://schemas.microsoft.com/office/drawing/2014/main" id="{2183C86F-BB35-1365-866C-678A9693E960}"/>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1" name="TextBox 100">
              <a:extLst>
                <a:ext uri="{FF2B5EF4-FFF2-40B4-BE49-F238E27FC236}">
                  <a16:creationId xmlns:a16="http://schemas.microsoft.com/office/drawing/2014/main" id="{7EEA5359-F509-FE2B-5B96-12D3DA11951F}"/>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102" name="Group 101">
            <a:extLst>
              <a:ext uri="{FF2B5EF4-FFF2-40B4-BE49-F238E27FC236}">
                <a16:creationId xmlns:a16="http://schemas.microsoft.com/office/drawing/2014/main" id="{6D0BCF00-10E3-C999-CE6E-19B8CC8FA76E}"/>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103" name="Rectangle 102">
              <a:extLst>
                <a:ext uri="{FF2B5EF4-FFF2-40B4-BE49-F238E27FC236}">
                  <a16:creationId xmlns:a16="http://schemas.microsoft.com/office/drawing/2014/main" id="{F27700A5-7A82-670B-CEBB-597058401ADF}"/>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Round Same-side Corner of Rectangle 103">
              <a:extLst>
                <a:ext uri="{FF2B5EF4-FFF2-40B4-BE49-F238E27FC236}">
                  <a16:creationId xmlns:a16="http://schemas.microsoft.com/office/drawing/2014/main" id="{515BFCD4-BEF1-D723-ACCD-E32A63E36E96}"/>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5" name="TextBox 104">
              <a:extLst>
                <a:ext uri="{FF2B5EF4-FFF2-40B4-BE49-F238E27FC236}">
                  <a16:creationId xmlns:a16="http://schemas.microsoft.com/office/drawing/2014/main" id="{788A66FE-A6BC-EDFA-CCE9-4D31960D5F64}"/>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106" name="Group 105">
            <a:extLst>
              <a:ext uri="{FF2B5EF4-FFF2-40B4-BE49-F238E27FC236}">
                <a16:creationId xmlns:a16="http://schemas.microsoft.com/office/drawing/2014/main" id="{092F1C48-E090-B1C2-AB2B-3FE9E81E0F7A}"/>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107" name="Rectangle 106">
              <a:extLst>
                <a:ext uri="{FF2B5EF4-FFF2-40B4-BE49-F238E27FC236}">
                  <a16:creationId xmlns:a16="http://schemas.microsoft.com/office/drawing/2014/main" id="{53E19BAD-968F-4A6C-D122-9F3FFB2097DA}"/>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Round Same-side Corner of Rectangle 107">
              <a:extLst>
                <a:ext uri="{FF2B5EF4-FFF2-40B4-BE49-F238E27FC236}">
                  <a16:creationId xmlns:a16="http://schemas.microsoft.com/office/drawing/2014/main" id="{A2851606-6BB6-B472-34F2-D3B90FBAD1F8}"/>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9" name="TextBox 108">
              <a:extLst>
                <a:ext uri="{FF2B5EF4-FFF2-40B4-BE49-F238E27FC236}">
                  <a16:creationId xmlns:a16="http://schemas.microsoft.com/office/drawing/2014/main" id="{9D8BC31E-173A-5365-0B35-5E9310588EA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2" name="TextBox 1">
            <a:extLst>
              <a:ext uri="{FF2B5EF4-FFF2-40B4-BE49-F238E27FC236}">
                <a16:creationId xmlns:a16="http://schemas.microsoft.com/office/drawing/2014/main" id="{EB77E054-7B00-143B-C2C6-86C9D002C22C}"/>
              </a:ext>
            </a:extLst>
          </p:cNvPr>
          <p:cNvSpPr txBox="1"/>
          <p:nvPr/>
        </p:nvSpPr>
        <p:spPr>
          <a:xfrm>
            <a:off x="5110127" y="2333683"/>
            <a:ext cx="2134094" cy="3139321"/>
          </a:xfrm>
          <a:prstGeom prst="rect">
            <a:avLst/>
          </a:prstGeom>
          <a:noFill/>
        </p:spPr>
        <p:txBody>
          <a:bodyPr wrap="square" rtlCol="0">
            <a:spAutoFit/>
          </a:bodyPr>
          <a:lstStyle/>
          <a:p>
            <a:pPr>
              <a:buClr>
                <a:srgbClr val="7FC9D9"/>
              </a:buClr>
            </a:pPr>
            <a:r>
              <a:rPr lang="en-GB" sz="1800" dirty="0">
                <a:solidFill>
                  <a:schemeClr val="bg1"/>
                </a:solidFill>
                <a:latin typeface="Britannic Bold" panose="020B0903060703020204" pitchFamily="34" charset="77"/>
              </a:rPr>
              <a:t>Affordable</a:t>
            </a:r>
          </a:p>
          <a:p>
            <a:pPr>
              <a:buClr>
                <a:srgbClr val="7FC9D9"/>
              </a:buClr>
            </a:pPr>
            <a:endParaRPr lang="en-GB" dirty="0">
              <a:solidFill>
                <a:schemeClr val="bg1"/>
              </a:solidFill>
              <a:latin typeface="Britannic Bold" panose="020B0903060703020204" pitchFamily="34" charset="77"/>
            </a:endParaRPr>
          </a:p>
          <a:p>
            <a:pPr>
              <a:buClr>
                <a:srgbClr val="7FC9D9"/>
              </a:buClr>
            </a:pPr>
            <a:r>
              <a:rPr lang="en-GB" sz="1800" dirty="0">
                <a:solidFill>
                  <a:schemeClr val="bg1"/>
                </a:solidFill>
                <a:latin typeface="Britannic Bold" panose="020B0903060703020204" pitchFamily="34" charset="77"/>
              </a:rPr>
              <a:t>Inclusive</a:t>
            </a:r>
          </a:p>
          <a:p>
            <a:pPr>
              <a:buClr>
                <a:srgbClr val="7FC9D9"/>
              </a:buClr>
            </a:pPr>
            <a:endParaRPr lang="en-GB" dirty="0">
              <a:solidFill>
                <a:schemeClr val="bg1"/>
              </a:solidFill>
              <a:latin typeface="Britannic Bold" panose="020B0903060703020204" pitchFamily="34" charset="77"/>
            </a:endParaRPr>
          </a:p>
          <a:p>
            <a:pPr>
              <a:buClr>
                <a:srgbClr val="7FC9D9"/>
              </a:buClr>
            </a:pPr>
            <a:r>
              <a:rPr lang="en-GB" sz="1800" dirty="0">
                <a:solidFill>
                  <a:schemeClr val="bg1"/>
                </a:solidFill>
                <a:latin typeface="Britannic Bold" panose="020B0903060703020204" pitchFamily="34" charset="77"/>
              </a:rPr>
              <a:t>User-Centric</a:t>
            </a:r>
          </a:p>
          <a:p>
            <a:pPr>
              <a:buClr>
                <a:srgbClr val="7FC9D9"/>
              </a:buClr>
            </a:pPr>
            <a:endParaRPr lang="en-GB" dirty="0">
              <a:solidFill>
                <a:schemeClr val="bg1"/>
              </a:solidFill>
              <a:latin typeface="Britannic Bold" panose="020B0903060703020204" pitchFamily="34" charset="77"/>
            </a:endParaRPr>
          </a:p>
          <a:p>
            <a:pPr>
              <a:buClr>
                <a:srgbClr val="7FC9D9"/>
              </a:buClr>
            </a:pPr>
            <a:r>
              <a:rPr lang="en-GB" sz="1800" dirty="0">
                <a:solidFill>
                  <a:schemeClr val="bg1"/>
                </a:solidFill>
                <a:latin typeface="Britannic Bold" panose="020B0903060703020204" pitchFamily="34" charset="77"/>
              </a:rPr>
              <a:t>Usable</a:t>
            </a:r>
          </a:p>
          <a:p>
            <a:pPr>
              <a:buClr>
                <a:srgbClr val="7FC9D9"/>
              </a:buClr>
            </a:pPr>
            <a:endParaRPr lang="en-GB" dirty="0">
              <a:solidFill>
                <a:schemeClr val="bg1"/>
              </a:solidFill>
              <a:latin typeface="Britannic Bold" panose="020B0903060703020204" pitchFamily="34" charset="77"/>
            </a:endParaRPr>
          </a:p>
          <a:p>
            <a:pPr>
              <a:buClr>
                <a:srgbClr val="7FC9D9"/>
              </a:buClr>
            </a:pPr>
            <a:r>
              <a:rPr lang="en-GB" sz="1800" dirty="0">
                <a:solidFill>
                  <a:schemeClr val="bg1"/>
                </a:solidFill>
                <a:latin typeface="Britannic Bold" panose="020B0903060703020204" pitchFamily="34" charset="77"/>
              </a:rPr>
              <a:t>Collaborative</a:t>
            </a:r>
          </a:p>
          <a:p>
            <a:pPr>
              <a:buClr>
                <a:srgbClr val="7FC9D9"/>
              </a:buClr>
            </a:pPr>
            <a:endParaRPr lang="en-GB" dirty="0">
              <a:solidFill>
                <a:schemeClr val="bg1"/>
              </a:solidFill>
              <a:latin typeface="Britannic Bold" panose="020B0903060703020204" pitchFamily="34" charset="77"/>
            </a:endParaRPr>
          </a:p>
          <a:p>
            <a:pPr>
              <a:buClr>
                <a:srgbClr val="7FC9D9"/>
              </a:buClr>
            </a:pPr>
            <a:r>
              <a:rPr lang="en-GB" sz="1800" dirty="0">
                <a:solidFill>
                  <a:schemeClr val="bg1"/>
                </a:solidFill>
                <a:latin typeface="Britannic Bold" panose="020B0903060703020204" pitchFamily="34" charset="77"/>
              </a:rPr>
              <a:t>Versatile</a:t>
            </a:r>
          </a:p>
        </p:txBody>
      </p:sp>
      <p:sp>
        <p:nvSpPr>
          <p:cNvPr id="3" name="TextBox 2">
            <a:extLst>
              <a:ext uri="{FF2B5EF4-FFF2-40B4-BE49-F238E27FC236}">
                <a16:creationId xmlns:a16="http://schemas.microsoft.com/office/drawing/2014/main" id="{4E98BD25-B7A6-8419-3C77-95269BA5F45E}"/>
              </a:ext>
            </a:extLst>
          </p:cNvPr>
          <p:cNvSpPr txBox="1"/>
          <p:nvPr/>
        </p:nvSpPr>
        <p:spPr>
          <a:xfrm>
            <a:off x="4758196" y="1194612"/>
            <a:ext cx="4972050" cy="923330"/>
          </a:xfrm>
          <a:prstGeom prst="rect">
            <a:avLst/>
          </a:prstGeom>
          <a:noFill/>
        </p:spPr>
        <p:txBody>
          <a:bodyPr wrap="square" rtlCol="0">
            <a:spAutoFit/>
          </a:bodyPr>
          <a:lstStyle/>
          <a:p>
            <a:r>
              <a:rPr lang="en-GB" sz="5400" dirty="0">
                <a:solidFill>
                  <a:srgbClr val="FFFFFF"/>
                </a:solidFill>
                <a:latin typeface="Bauhaus 93" pitchFamily="82" charset="77"/>
              </a:rPr>
              <a:t>Aims</a:t>
            </a:r>
            <a:endParaRPr lang="en-GB" sz="5400" dirty="0">
              <a:latin typeface="Bauhaus 93" pitchFamily="82" charset="77"/>
            </a:endParaRPr>
          </a:p>
        </p:txBody>
      </p:sp>
    </p:spTree>
    <p:extLst>
      <p:ext uri="{BB962C8B-B14F-4D97-AF65-F5344CB8AC3E}">
        <p14:creationId xmlns:p14="http://schemas.microsoft.com/office/powerpoint/2010/main" val="37359998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85806E8-F3D8-E07F-3246-2685C6D18DCF}"/>
              </a:ext>
            </a:extLst>
          </p:cNvPr>
          <p:cNvGrpSpPr/>
          <p:nvPr/>
        </p:nvGrpSpPr>
        <p:grpSpPr>
          <a:xfrm>
            <a:off x="-2343153" y="0"/>
            <a:ext cx="7722097" cy="6858000"/>
            <a:chOff x="-1851643" y="0"/>
            <a:chExt cx="6144736" cy="6858000"/>
          </a:xfrm>
          <a:effectLst>
            <a:outerShdw blurRad="254000" dist="88900" algn="l" rotWithShape="0">
              <a:prstClr val="black">
                <a:alpha val="51000"/>
              </a:prstClr>
            </a:outerShdw>
          </a:effectLst>
        </p:grpSpPr>
        <p:sp>
          <p:nvSpPr>
            <p:cNvPr id="4" name="Rectangle 3">
              <a:extLst>
                <a:ext uri="{FF2B5EF4-FFF2-40B4-BE49-F238E27FC236}">
                  <a16:creationId xmlns:a16="http://schemas.microsoft.com/office/drawing/2014/main" id="{6C552135-9AAF-5770-30C7-6F7A6B29FD37}"/>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ound Same-side Corner of Rectangle 4">
              <a:extLst>
                <a:ext uri="{FF2B5EF4-FFF2-40B4-BE49-F238E27FC236}">
                  <a16:creationId xmlns:a16="http://schemas.microsoft.com/office/drawing/2014/main" id="{BEF27EF6-355C-39F9-8114-A077A335C1DA}"/>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a:extLst>
                <a:ext uri="{FF2B5EF4-FFF2-40B4-BE49-F238E27FC236}">
                  <a16:creationId xmlns:a16="http://schemas.microsoft.com/office/drawing/2014/main" id="{451D9050-CFED-F933-D788-6045B58A92FB}"/>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40" name="Group 39">
            <a:extLst>
              <a:ext uri="{FF2B5EF4-FFF2-40B4-BE49-F238E27FC236}">
                <a16:creationId xmlns:a16="http://schemas.microsoft.com/office/drawing/2014/main" id="{CAEA17B4-4419-51BE-6F6F-991FF0A37A9C}"/>
              </a:ext>
            </a:extLst>
          </p:cNvPr>
          <p:cNvGrpSpPr/>
          <p:nvPr/>
        </p:nvGrpSpPr>
        <p:grpSpPr>
          <a:xfrm>
            <a:off x="-3212250" y="-1"/>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41" name="Rectangle 40">
              <a:extLst>
                <a:ext uri="{FF2B5EF4-FFF2-40B4-BE49-F238E27FC236}">
                  <a16:creationId xmlns:a16="http://schemas.microsoft.com/office/drawing/2014/main" id="{1DD530AB-B8FE-82BE-5EB4-EC3BEE9E6541}"/>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Round Same-side Corner of Rectangle 41">
              <a:extLst>
                <a:ext uri="{FF2B5EF4-FFF2-40B4-BE49-F238E27FC236}">
                  <a16:creationId xmlns:a16="http://schemas.microsoft.com/office/drawing/2014/main" id="{851E6253-E6EF-9FF2-BF9B-1609CF54D0E1}"/>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TextBox 42">
              <a:extLst>
                <a:ext uri="{FF2B5EF4-FFF2-40B4-BE49-F238E27FC236}">
                  <a16:creationId xmlns:a16="http://schemas.microsoft.com/office/drawing/2014/main" id="{DF87AA53-5172-5AD2-DC6F-71CED800EA83}"/>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20" name="Group 19">
            <a:extLst>
              <a:ext uri="{FF2B5EF4-FFF2-40B4-BE49-F238E27FC236}">
                <a16:creationId xmlns:a16="http://schemas.microsoft.com/office/drawing/2014/main" id="{1452CF0A-F684-3A43-DAB0-C317B4016DE2}"/>
              </a:ext>
            </a:extLst>
          </p:cNvPr>
          <p:cNvGrpSpPr/>
          <p:nvPr/>
        </p:nvGrpSpPr>
        <p:grpSpPr>
          <a:xfrm>
            <a:off x="-3924746" y="0"/>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D60D8022-8705-52DF-B523-6B7108119A60}"/>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F92DAF50-830E-07DF-B05A-A043CA2FC885}"/>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19FFC961-3778-789B-C4FF-2F68897E4A95}"/>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19" name="Group 18">
            <a:extLst>
              <a:ext uri="{FF2B5EF4-FFF2-40B4-BE49-F238E27FC236}">
                <a16:creationId xmlns:a16="http://schemas.microsoft.com/office/drawing/2014/main" id="{F766E3B3-3EC3-1994-9F9F-30CCA3F14FE6}"/>
              </a:ext>
            </a:extLst>
          </p:cNvPr>
          <p:cNvGrpSpPr/>
          <p:nvPr/>
        </p:nvGrpSpPr>
        <p:grpSpPr>
          <a:xfrm>
            <a:off x="-4759351"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16" name="Rectangle 15">
              <a:extLst>
                <a:ext uri="{FF2B5EF4-FFF2-40B4-BE49-F238E27FC236}">
                  <a16:creationId xmlns:a16="http://schemas.microsoft.com/office/drawing/2014/main" id="{4A18A326-95BA-7131-4F12-68E680223D3C}"/>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ound Same-side Corner of Rectangle 16">
              <a:extLst>
                <a:ext uri="{FF2B5EF4-FFF2-40B4-BE49-F238E27FC236}">
                  <a16:creationId xmlns:a16="http://schemas.microsoft.com/office/drawing/2014/main" id="{4219575C-5084-C44F-C42C-DFFC044A4811}"/>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extBox 17">
              <a:extLst>
                <a:ext uri="{FF2B5EF4-FFF2-40B4-BE49-F238E27FC236}">
                  <a16:creationId xmlns:a16="http://schemas.microsoft.com/office/drawing/2014/main" id="{9A2DAE60-208F-99C1-DD8E-0F80898DA3EE}"/>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7" name="Group 26">
            <a:extLst>
              <a:ext uri="{FF2B5EF4-FFF2-40B4-BE49-F238E27FC236}">
                <a16:creationId xmlns:a16="http://schemas.microsoft.com/office/drawing/2014/main" id="{A572D41D-BA4E-EB38-5351-1602BB3E1417}"/>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4" name="Rectangle 23">
              <a:extLst>
                <a:ext uri="{FF2B5EF4-FFF2-40B4-BE49-F238E27FC236}">
                  <a16:creationId xmlns:a16="http://schemas.microsoft.com/office/drawing/2014/main" id="{C4D2767A-6E29-6CF6-FF91-BC45B11E0940}"/>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ound Same-side Corner of Rectangle 24">
              <a:extLst>
                <a:ext uri="{FF2B5EF4-FFF2-40B4-BE49-F238E27FC236}">
                  <a16:creationId xmlns:a16="http://schemas.microsoft.com/office/drawing/2014/main" id="{688F9638-EE5D-3833-9137-335E7748943B}"/>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TextBox 25">
              <a:extLst>
                <a:ext uri="{FF2B5EF4-FFF2-40B4-BE49-F238E27FC236}">
                  <a16:creationId xmlns:a16="http://schemas.microsoft.com/office/drawing/2014/main" id="{9C72D146-16D9-124A-7B07-DF4C64D09C40}"/>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2" name="Group 31">
            <a:extLst>
              <a:ext uri="{FF2B5EF4-FFF2-40B4-BE49-F238E27FC236}">
                <a16:creationId xmlns:a16="http://schemas.microsoft.com/office/drawing/2014/main" id="{7A4F1201-9504-8AF8-1E16-85E15BCFB33D}"/>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29" name="Rectangle 28">
              <a:extLst>
                <a:ext uri="{FF2B5EF4-FFF2-40B4-BE49-F238E27FC236}">
                  <a16:creationId xmlns:a16="http://schemas.microsoft.com/office/drawing/2014/main" id="{8765EDDF-D814-01AE-44E5-7117EBE16516}"/>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ound Same-side Corner of Rectangle 29">
              <a:extLst>
                <a:ext uri="{FF2B5EF4-FFF2-40B4-BE49-F238E27FC236}">
                  <a16:creationId xmlns:a16="http://schemas.microsoft.com/office/drawing/2014/main" id="{C5E74E40-A44D-95F4-A71A-FA0713D51770}"/>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TextBox 30">
              <a:extLst>
                <a:ext uri="{FF2B5EF4-FFF2-40B4-BE49-F238E27FC236}">
                  <a16:creationId xmlns:a16="http://schemas.microsoft.com/office/drawing/2014/main" id="{78BDC05D-D250-0D5D-0D7C-CC63BC986393}"/>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34" name="TextBox 33">
            <a:extLst>
              <a:ext uri="{FF2B5EF4-FFF2-40B4-BE49-F238E27FC236}">
                <a16:creationId xmlns:a16="http://schemas.microsoft.com/office/drawing/2014/main" id="{1D0AD39F-1E69-52D5-B55F-BB6A560B69FB}"/>
              </a:ext>
            </a:extLst>
          </p:cNvPr>
          <p:cNvSpPr txBox="1"/>
          <p:nvPr/>
        </p:nvSpPr>
        <p:spPr>
          <a:xfrm>
            <a:off x="6096000" y="2948938"/>
            <a:ext cx="4972050" cy="1200329"/>
          </a:xfrm>
          <a:prstGeom prst="rect">
            <a:avLst/>
          </a:prstGeom>
          <a:noFill/>
        </p:spPr>
        <p:txBody>
          <a:bodyPr wrap="square" rtlCol="0">
            <a:spAutoFit/>
          </a:bodyPr>
          <a:lstStyle/>
          <a:p>
            <a:r>
              <a:rPr lang="en-GB" sz="7200" dirty="0">
                <a:solidFill>
                  <a:srgbClr val="FFFFFF"/>
                </a:solidFill>
                <a:latin typeface="Bauhaus 93" pitchFamily="82" charset="77"/>
              </a:rPr>
              <a:t>Thank you</a:t>
            </a:r>
            <a:endParaRPr lang="en-GB" sz="7200" dirty="0">
              <a:latin typeface="Bauhaus 93" pitchFamily="82" charset="77"/>
            </a:endParaRPr>
          </a:p>
        </p:txBody>
      </p:sp>
    </p:spTree>
    <p:extLst>
      <p:ext uri="{BB962C8B-B14F-4D97-AF65-F5344CB8AC3E}">
        <p14:creationId xmlns:p14="http://schemas.microsoft.com/office/powerpoint/2010/main" val="23985872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90" name="Group 89">
            <a:extLst>
              <a:ext uri="{FF2B5EF4-FFF2-40B4-BE49-F238E27FC236}">
                <a16:creationId xmlns:a16="http://schemas.microsoft.com/office/drawing/2014/main" id="{2BE119CE-3BC5-C0D6-4ECF-7B5EDBF598CC}"/>
              </a:ext>
            </a:extLst>
          </p:cNvPr>
          <p:cNvGrpSpPr/>
          <p:nvPr/>
        </p:nvGrpSpPr>
        <p:grpSpPr>
          <a:xfrm>
            <a:off x="4085181" y="0"/>
            <a:ext cx="7722097" cy="6858000"/>
            <a:chOff x="-1851643" y="0"/>
            <a:chExt cx="6144736" cy="6858000"/>
          </a:xfrm>
          <a:effectLst>
            <a:outerShdw blurRad="254000" dist="88900" algn="l" rotWithShape="0">
              <a:prstClr val="black">
                <a:alpha val="51000"/>
              </a:prstClr>
            </a:outerShdw>
          </a:effectLst>
        </p:grpSpPr>
        <p:sp>
          <p:nvSpPr>
            <p:cNvPr id="91" name="Rectangle 90">
              <a:extLst>
                <a:ext uri="{FF2B5EF4-FFF2-40B4-BE49-F238E27FC236}">
                  <a16:creationId xmlns:a16="http://schemas.microsoft.com/office/drawing/2014/main" id="{13AB8CAD-7468-E163-4760-45C7685795A5}"/>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2" name="Round Same-side Corner of Rectangle 91">
              <a:extLst>
                <a:ext uri="{FF2B5EF4-FFF2-40B4-BE49-F238E27FC236}">
                  <a16:creationId xmlns:a16="http://schemas.microsoft.com/office/drawing/2014/main" id="{54BAB0EA-2BAC-DBB3-C69B-19D3799E4365}"/>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3" name="TextBox 92">
              <a:extLst>
                <a:ext uri="{FF2B5EF4-FFF2-40B4-BE49-F238E27FC236}">
                  <a16:creationId xmlns:a16="http://schemas.microsoft.com/office/drawing/2014/main" id="{634B7A44-2720-C3DB-D4C0-71E6B5D745FD}"/>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86" name="Group 85">
            <a:extLst>
              <a:ext uri="{FF2B5EF4-FFF2-40B4-BE49-F238E27FC236}">
                <a16:creationId xmlns:a16="http://schemas.microsoft.com/office/drawing/2014/main" id="{9BC06749-6C86-DDF3-DF34-41828A8A86AE}"/>
              </a:ext>
            </a:extLst>
          </p:cNvPr>
          <p:cNvGrpSpPr/>
          <p:nvPr/>
        </p:nvGrpSpPr>
        <p:grpSpPr>
          <a:xfrm>
            <a:off x="-3212250" y="-1"/>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87" name="Rectangle 86">
              <a:extLst>
                <a:ext uri="{FF2B5EF4-FFF2-40B4-BE49-F238E27FC236}">
                  <a16:creationId xmlns:a16="http://schemas.microsoft.com/office/drawing/2014/main" id="{61CD014B-DFA3-AFE3-D658-7C9900BA2744}"/>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8" name="Round Same-side Corner of Rectangle 87">
              <a:extLst>
                <a:ext uri="{FF2B5EF4-FFF2-40B4-BE49-F238E27FC236}">
                  <a16:creationId xmlns:a16="http://schemas.microsoft.com/office/drawing/2014/main" id="{CAE85F85-9481-40D9-B981-27D1B3DFC4EE}"/>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9" name="TextBox 88">
              <a:extLst>
                <a:ext uri="{FF2B5EF4-FFF2-40B4-BE49-F238E27FC236}">
                  <a16:creationId xmlns:a16="http://schemas.microsoft.com/office/drawing/2014/main" id="{28AC22A4-1C68-93F1-2BB0-E42FB41402C5}"/>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94" name="Group 93">
            <a:extLst>
              <a:ext uri="{FF2B5EF4-FFF2-40B4-BE49-F238E27FC236}">
                <a16:creationId xmlns:a16="http://schemas.microsoft.com/office/drawing/2014/main" id="{B01A91F9-C7CB-FF1A-106B-F33B0BB94CB9}"/>
              </a:ext>
            </a:extLst>
          </p:cNvPr>
          <p:cNvGrpSpPr/>
          <p:nvPr/>
        </p:nvGrpSpPr>
        <p:grpSpPr>
          <a:xfrm>
            <a:off x="-3924746" y="0"/>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95" name="Rectangle 94">
              <a:extLst>
                <a:ext uri="{FF2B5EF4-FFF2-40B4-BE49-F238E27FC236}">
                  <a16:creationId xmlns:a16="http://schemas.microsoft.com/office/drawing/2014/main" id="{16F888D8-40C9-BCFC-55A1-4E71AA99337B}"/>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6" name="Round Same-side Corner of Rectangle 95">
              <a:extLst>
                <a:ext uri="{FF2B5EF4-FFF2-40B4-BE49-F238E27FC236}">
                  <a16:creationId xmlns:a16="http://schemas.microsoft.com/office/drawing/2014/main" id="{B28D9094-20BC-9C15-4F94-3A231355BEDD}"/>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7" name="TextBox 96">
              <a:extLst>
                <a:ext uri="{FF2B5EF4-FFF2-40B4-BE49-F238E27FC236}">
                  <a16:creationId xmlns:a16="http://schemas.microsoft.com/office/drawing/2014/main" id="{E5E05AA1-1709-0891-418F-798F4BADAA96}"/>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98" name="Group 97">
            <a:extLst>
              <a:ext uri="{FF2B5EF4-FFF2-40B4-BE49-F238E27FC236}">
                <a16:creationId xmlns:a16="http://schemas.microsoft.com/office/drawing/2014/main" id="{58A2E071-BB9E-B6C0-E221-89A1CE979A55}"/>
              </a:ext>
            </a:extLst>
          </p:cNvPr>
          <p:cNvGrpSpPr/>
          <p:nvPr/>
        </p:nvGrpSpPr>
        <p:grpSpPr>
          <a:xfrm>
            <a:off x="-4759351"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99" name="Rectangle 98">
              <a:extLst>
                <a:ext uri="{FF2B5EF4-FFF2-40B4-BE49-F238E27FC236}">
                  <a16:creationId xmlns:a16="http://schemas.microsoft.com/office/drawing/2014/main" id="{DAADE3B0-B2A2-937C-F4CC-A0130D4C54E9}"/>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0" name="Round Same-side Corner of Rectangle 99">
              <a:extLst>
                <a:ext uri="{FF2B5EF4-FFF2-40B4-BE49-F238E27FC236}">
                  <a16:creationId xmlns:a16="http://schemas.microsoft.com/office/drawing/2014/main" id="{2183C86F-BB35-1365-866C-678A9693E960}"/>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1" name="TextBox 100">
              <a:extLst>
                <a:ext uri="{FF2B5EF4-FFF2-40B4-BE49-F238E27FC236}">
                  <a16:creationId xmlns:a16="http://schemas.microsoft.com/office/drawing/2014/main" id="{7EEA5359-F509-FE2B-5B96-12D3DA11951F}"/>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102" name="Group 101">
            <a:extLst>
              <a:ext uri="{FF2B5EF4-FFF2-40B4-BE49-F238E27FC236}">
                <a16:creationId xmlns:a16="http://schemas.microsoft.com/office/drawing/2014/main" id="{6D0BCF00-10E3-C999-CE6E-19B8CC8FA76E}"/>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103" name="Rectangle 102">
              <a:extLst>
                <a:ext uri="{FF2B5EF4-FFF2-40B4-BE49-F238E27FC236}">
                  <a16:creationId xmlns:a16="http://schemas.microsoft.com/office/drawing/2014/main" id="{F27700A5-7A82-670B-CEBB-597058401ADF}"/>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Round Same-side Corner of Rectangle 103">
              <a:extLst>
                <a:ext uri="{FF2B5EF4-FFF2-40B4-BE49-F238E27FC236}">
                  <a16:creationId xmlns:a16="http://schemas.microsoft.com/office/drawing/2014/main" id="{515BFCD4-BEF1-D723-ACCD-E32A63E36E96}"/>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5" name="TextBox 104">
              <a:extLst>
                <a:ext uri="{FF2B5EF4-FFF2-40B4-BE49-F238E27FC236}">
                  <a16:creationId xmlns:a16="http://schemas.microsoft.com/office/drawing/2014/main" id="{788A66FE-A6BC-EDFA-CCE9-4D31960D5F64}"/>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106" name="Group 105">
            <a:extLst>
              <a:ext uri="{FF2B5EF4-FFF2-40B4-BE49-F238E27FC236}">
                <a16:creationId xmlns:a16="http://schemas.microsoft.com/office/drawing/2014/main" id="{092F1C48-E090-B1C2-AB2B-3FE9E81E0F7A}"/>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107" name="Rectangle 106">
              <a:extLst>
                <a:ext uri="{FF2B5EF4-FFF2-40B4-BE49-F238E27FC236}">
                  <a16:creationId xmlns:a16="http://schemas.microsoft.com/office/drawing/2014/main" id="{53E19BAD-968F-4A6C-D122-9F3FFB2097DA}"/>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Round Same-side Corner of Rectangle 107">
              <a:extLst>
                <a:ext uri="{FF2B5EF4-FFF2-40B4-BE49-F238E27FC236}">
                  <a16:creationId xmlns:a16="http://schemas.microsoft.com/office/drawing/2014/main" id="{A2851606-6BB6-B472-34F2-D3B90FBAD1F8}"/>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9" name="TextBox 108">
              <a:extLst>
                <a:ext uri="{FF2B5EF4-FFF2-40B4-BE49-F238E27FC236}">
                  <a16:creationId xmlns:a16="http://schemas.microsoft.com/office/drawing/2014/main" id="{9D8BC31E-173A-5365-0B35-5E9310588EA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2" name="TextBox 1">
            <a:extLst>
              <a:ext uri="{FF2B5EF4-FFF2-40B4-BE49-F238E27FC236}">
                <a16:creationId xmlns:a16="http://schemas.microsoft.com/office/drawing/2014/main" id="{3E31AA98-16AA-45EB-3069-42ECEE7FCE2E}"/>
              </a:ext>
            </a:extLst>
          </p:cNvPr>
          <p:cNvSpPr txBox="1"/>
          <p:nvPr/>
        </p:nvSpPr>
        <p:spPr>
          <a:xfrm>
            <a:off x="4987243" y="2511385"/>
            <a:ext cx="4972050" cy="923330"/>
          </a:xfrm>
          <a:prstGeom prst="rect">
            <a:avLst/>
          </a:prstGeom>
          <a:noFill/>
        </p:spPr>
        <p:txBody>
          <a:bodyPr wrap="square" rtlCol="0">
            <a:spAutoFit/>
          </a:bodyPr>
          <a:lstStyle/>
          <a:p>
            <a:r>
              <a:rPr lang="en-GB" sz="5400" dirty="0">
                <a:solidFill>
                  <a:srgbClr val="FFFFFF"/>
                </a:solidFill>
                <a:latin typeface="Bauhaus 93" pitchFamily="82" charset="77"/>
              </a:rPr>
              <a:t>Architecture</a:t>
            </a:r>
            <a:endParaRPr lang="en-GB" sz="5400" dirty="0">
              <a:latin typeface="Bauhaus 93" pitchFamily="82" charset="77"/>
            </a:endParaRPr>
          </a:p>
        </p:txBody>
      </p:sp>
      <p:grpSp>
        <p:nvGrpSpPr>
          <p:cNvPr id="3" name="Group 2">
            <a:extLst>
              <a:ext uri="{FF2B5EF4-FFF2-40B4-BE49-F238E27FC236}">
                <a16:creationId xmlns:a16="http://schemas.microsoft.com/office/drawing/2014/main" id="{679B2611-C83D-3126-D44E-372912837246}"/>
              </a:ext>
            </a:extLst>
          </p:cNvPr>
          <p:cNvGrpSpPr/>
          <p:nvPr/>
        </p:nvGrpSpPr>
        <p:grpSpPr>
          <a:xfrm>
            <a:off x="4503067" y="3695281"/>
            <a:ext cx="6493638" cy="891540"/>
            <a:chOff x="4681151" y="2720340"/>
            <a:chExt cx="6493638" cy="891540"/>
          </a:xfrm>
        </p:grpSpPr>
        <p:sp>
          <p:nvSpPr>
            <p:cNvPr id="4" name="Rectangle 3">
              <a:extLst>
                <a:ext uri="{FF2B5EF4-FFF2-40B4-BE49-F238E27FC236}">
                  <a16:creationId xmlns:a16="http://schemas.microsoft.com/office/drawing/2014/main" id="{6496DF84-1201-E7A4-7160-5CF4A0444CA2}"/>
                </a:ext>
              </a:extLst>
            </p:cNvPr>
            <p:cNvSpPr/>
            <p:nvPr/>
          </p:nvSpPr>
          <p:spPr>
            <a:xfrm>
              <a:off x="4681151" y="2720340"/>
              <a:ext cx="6493638" cy="8915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5BB128B8-B02B-4FE0-3B48-6F207A22EF0A}"/>
                </a:ext>
              </a:extLst>
            </p:cNvPr>
            <p:cNvPicPr>
              <a:picLocks noChangeAspect="1"/>
            </p:cNvPicPr>
            <p:nvPr/>
          </p:nvPicPr>
          <p:blipFill>
            <a:blip r:embed="rId3"/>
            <a:stretch>
              <a:fillRect/>
            </a:stretch>
          </p:blipFill>
          <p:spPr>
            <a:xfrm>
              <a:off x="4697012" y="2814890"/>
              <a:ext cx="6430801" cy="711241"/>
            </a:xfrm>
            <a:prstGeom prst="rect">
              <a:avLst/>
            </a:prstGeom>
          </p:spPr>
        </p:pic>
      </p:grpSp>
      <p:sp>
        <p:nvSpPr>
          <p:cNvPr id="6" name="TextBox 5">
            <a:extLst>
              <a:ext uri="{FF2B5EF4-FFF2-40B4-BE49-F238E27FC236}">
                <a16:creationId xmlns:a16="http://schemas.microsoft.com/office/drawing/2014/main" id="{9F5FC9B0-4097-0224-C448-AB10B5CF4EA3}"/>
              </a:ext>
            </a:extLst>
          </p:cNvPr>
          <p:cNvSpPr txBox="1"/>
          <p:nvPr/>
        </p:nvSpPr>
        <p:spPr>
          <a:xfrm>
            <a:off x="6096000" y="4681371"/>
            <a:ext cx="2134094" cy="1477328"/>
          </a:xfrm>
          <a:prstGeom prst="rect">
            <a:avLst/>
          </a:prstGeom>
          <a:noFill/>
        </p:spPr>
        <p:txBody>
          <a:bodyPr wrap="square" rtlCol="0">
            <a:spAutoFit/>
          </a:bodyPr>
          <a:lstStyle/>
          <a:p>
            <a:pPr>
              <a:buClr>
                <a:srgbClr val="7FC9D9"/>
              </a:buClr>
            </a:pPr>
            <a:r>
              <a:rPr lang="en-GB" sz="1800" dirty="0">
                <a:solidFill>
                  <a:schemeClr val="bg1"/>
                </a:solidFill>
                <a:latin typeface="Britannic Bold" panose="020B0903060703020204" pitchFamily="34" charset="77"/>
              </a:rPr>
              <a:t>Speech-to-text</a:t>
            </a:r>
          </a:p>
          <a:p>
            <a:pPr>
              <a:buClr>
                <a:srgbClr val="7FC9D9"/>
              </a:buClr>
            </a:pPr>
            <a:r>
              <a:rPr lang="en-GB" dirty="0">
                <a:solidFill>
                  <a:schemeClr val="bg1"/>
                </a:solidFill>
                <a:latin typeface="Britannic Bold" panose="020B0903060703020204" pitchFamily="34" charset="77"/>
              </a:rPr>
              <a:t>Text-to-speech</a:t>
            </a:r>
          </a:p>
          <a:p>
            <a:pPr>
              <a:buClr>
                <a:srgbClr val="7FC9D9"/>
              </a:buClr>
            </a:pPr>
            <a:r>
              <a:rPr lang="en-GB" dirty="0">
                <a:solidFill>
                  <a:schemeClr val="bg1"/>
                </a:solidFill>
                <a:latin typeface="Britannic Bold" panose="020B0903060703020204" pitchFamily="34" charset="77"/>
              </a:rPr>
              <a:t>Audio playback</a:t>
            </a:r>
          </a:p>
          <a:p>
            <a:pPr>
              <a:buClr>
                <a:srgbClr val="7FC9D9"/>
              </a:buClr>
            </a:pPr>
            <a:r>
              <a:rPr lang="en-GB" sz="1800" dirty="0">
                <a:solidFill>
                  <a:schemeClr val="bg1"/>
                </a:solidFill>
                <a:latin typeface="Britannic Bold" panose="020B0903060703020204" pitchFamily="34" charset="77"/>
              </a:rPr>
              <a:t>Profiles</a:t>
            </a:r>
            <a:endParaRPr lang="en-GB" dirty="0">
              <a:solidFill>
                <a:schemeClr val="bg1"/>
              </a:solidFill>
              <a:latin typeface="Britannic Bold" panose="020B0903060703020204" pitchFamily="34" charset="77"/>
            </a:endParaRPr>
          </a:p>
          <a:p>
            <a:pPr>
              <a:buClr>
                <a:srgbClr val="7FC9D9"/>
              </a:buClr>
            </a:pPr>
            <a:r>
              <a:rPr lang="en-GB" sz="1800" dirty="0">
                <a:solidFill>
                  <a:schemeClr val="bg1"/>
                </a:solidFill>
                <a:latin typeface="Britannic Bold" panose="020B0903060703020204" pitchFamily="34" charset="77"/>
              </a:rPr>
              <a:t>Saves</a:t>
            </a:r>
          </a:p>
        </p:txBody>
      </p:sp>
    </p:spTree>
    <p:extLst>
      <p:ext uri="{BB962C8B-B14F-4D97-AF65-F5344CB8AC3E}">
        <p14:creationId xmlns:p14="http://schemas.microsoft.com/office/powerpoint/2010/main" val="11961660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3924746" y="0"/>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4759351"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39" name="TextBox 38">
            <a:extLst>
              <a:ext uri="{FF2B5EF4-FFF2-40B4-BE49-F238E27FC236}">
                <a16:creationId xmlns:a16="http://schemas.microsoft.com/office/drawing/2014/main" id="{941E4429-71F0-0A38-30F3-DBF9ECF6365A}"/>
              </a:ext>
            </a:extLst>
          </p:cNvPr>
          <p:cNvSpPr txBox="1"/>
          <p:nvPr/>
        </p:nvSpPr>
        <p:spPr>
          <a:xfrm>
            <a:off x="4607206" y="2333683"/>
            <a:ext cx="3199313" cy="2031325"/>
          </a:xfrm>
          <a:prstGeom prst="rect">
            <a:avLst/>
          </a:prstGeom>
          <a:noFill/>
        </p:spPr>
        <p:txBody>
          <a:bodyPr wrap="square" rtlCol="0">
            <a:spAutoFit/>
          </a:bodyPr>
          <a:lstStyle/>
          <a:p>
            <a:r>
              <a:rPr lang="en-GB" dirty="0">
                <a:solidFill>
                  <a:schemeClr val="bg1"/>
                </a:solidFill>
                <a:latin typeface="Britannic Bold" panose="020B0903060703020204" pitchFamily="34" charset="77"/>
              </a:rPr>
              <a:t>Real time amplification</a:t>
            </a:r>
          </a:p>
          <a:p>
            <a:endParaRPr lang="en-GB" dirty="0">
              <a:solidFill>
                <a:schemeClr val="bg1"/>
              </a:solidFill>
              <a:latin typeface="Britannic Bold" panose="020B0903060703020204" pitchFamily="34" charset="77"/>
            </a:endParaRPr>
          </a:p>
          <a:p>
            <a:r>
              <a:rPr lang="en-GB" dirty="0">
                <a:solidFill>
                  <a:schemeClr val="bg1"/>
                </a:solidFill>
                <a:latin typeface="Britannic Bold" panose="020B0903060703020204" pitchFamily="34" charset="77"/>
              </a:rPr>
              <a:t>Edge-computing for user data </a:t>
            </a:r>
          </a:p>
          <a:p>
            <a:endParaRPr lang="en-GB" dirty="0">
              <a:solidFill>
                <a:schemeClr val="bg1"/>
              </a:solidFill>
              <a:latin typeface="Britannic Bold" panose="020B0903060703020204" pitchFamily="34" charset="77"/>
            </a:endParaRPr>
          </a:p>
          <a:p>
            <a:r>
              <a:rPr lang="en-GB" dirty="0">
                <a:solidFill>
                  <a:schemeClr val="bg1"/>
                </a:solidFill>
                <a:latin typeface="Britannic Bold" panose="020B0903060703020204" pitchFamily="34" charset="77"/>
              </a:rPr>
              <a:t>Speech Recognition</a:t>
            </a:r>
          </a:p>
          <a:p>
            <a:endParaRPr lang="en-GB" dirty="0">
              <a:solidFill>
                <a:schemeClr val="bg1"/>
              </a:solidFill>
              <a:latin typeface="Britannic Bold" panose="020B0903060703020204" pitchFamily="34" charset="77"/>
            </a:endParaRPr>
          </a:p>
          <a:p>
            <a:r>
              <a:rPr lang="en-GB" dirty="0">
                <a:solidFill>
                  <a:schemeClr val="bg1"/>
                </a:solidFill>
                <a:latin typeface="Britannic Bold" panose="020B0903060703020204" pitchFamily="34" charset="77"/>
              </a:rPr>
              <a:t>Speech Synthesis</a:t>
            </a:r>
          </a:p>
        </p:txBody>
      </p:sp>
      <p:sp>
        <p:nvSpPr>
          <p:cNvPr id="57" name="TextBox 56">
            <a:extLst>
              <a:ext uri="{FF2B5EF4-FFF2-40B4-BE49-F238E27FC236}">
                <a16:creationId xmlns:a16="http://schemas.microsoft.com/office/drawing/2014/main" id="{256BA6B4-9499-F7B4-C3D4-F3516803C4B4}"/>
              </a:ext>
            </a:extLst>
          </p:cNvPr>
          <p:cNvSpPr txBox="1"/>
          <p:nvPr/>
        </p:nvSpPr>
        <p:spPr>
          <a:xfrm>
            <a:off x="4255276" y="1194612"/>
            <a:ext cx="5243566" cy="923330"/>
          </a:xfrm>
          <a:prstGeom prst="rect">
            <a:avLst/>
          </a:prstGeom>
          <a:noFill/>
        </p:spPr>
        <p:txBody>
          <a:bodyPr wrap="square" rtlCol="0">
            <a:spAutoFit/>
          </a:bodyPr>
          <a:lstStyle/>
          <a:p>
            <a:r>
              <a:rPr lang="en-GB" sz="5400" dirty="0">
                <a:solidFill>
                  <a:srgbClr val="FFFFFF"/>
                </a:solidFill>
                <a:latin typeface="Bauhaus 93" pitchFamily="82" charset="77"/>
              </a:rPr>
              <a:t>Initial Approach </a:t>
            </a:r>
            <a:endParaRPr lang="en-GB" sz="5400" dirty="0">
              <a:latin typeface="Bauhaus 93" pitchFamily="82" charset="77"/>
            </a:endParaRPr>
          </a:p>
        </p:txBody>
      </p:sp>
    </p:spTree>
    <p:extLst>
      <p:ext uri="{BB962C8B-B14F-4D97-AF65-F5344CB8AC3E}">
        <p14:creationId xmlns:p14="http://schemas.microsoft.com/office/powerpoint/2010/main" val="1160253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3924746" y="0"/>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4759351"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57" name="TextBox 56">
            <a:extLst>
              <a:ext uri="{FF2B5EF4-FFF2-40B4-BE49-F238E27FC236}">
                <a16:creationId xmlns:a16="http://schemas.microsoft.com/office/drawing/2014/main" id="{256BA6B4-9499-F7B4-C3D4-F3516803C4B4}"/>
              </a:ext>
            </a:extLst>
          </p:cNvPr>
          <p:cNvSpPr txBox="1"/>
          <p:nvPr/>
        </p:nvSpPr>
        <p:spPr>
          <a:xfrm>
            <a:off x="4255276" y="1194612"/>
            <a:ext cx="4972050" cy="923330"/>
          </a:xfrm>
          <a:prstGeom prst="rect">
            <a:avLst/>
          </a:prstGeom>
          <a:noFill/>
        </p:spPr>
        <p:txBody>
          <a:bodyPr wrap="square" rtlCol="0">
            <a:spAutoFit/>
          </a:bodyPr>
          <a:lstStyle/>
          <a:p>
            <a:r>
              <a:rPr lang="en-GB" sz="5400" dirty="0">
                <a:solidFill>
                  <a:srgbClr val="FFFFFF"/>
                </a:solidFill>
                <a:latin typeface="Bauhaus 93" pitchFamily="82" charset="77"/>
              </a:rPr>
              <a:t>Technology </a:t>
            </a:r>
            <a:endParaRPr lang="en-GB" sz="5400" dirty="0">
              <a:latin typeface="Bauhaus 93" pitchFamily="82" charset="77"/>
            </a:endParaRPr>
          </a:p>
        </p:txBody>
      </p:sp>
    </p:spTree>
    <p:extLst>
      <p:ext uri="{BB962C8B-B14F-4D97-AF65-F5344CB8AC3E}">
        <p14:creationId xmlns:p14="http://schemas.microsoft.com/office/powerpoint/2010/main" val="21268312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3924746" y="0"/>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4759351"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39" name="TextBox 38">
            <a:extLst>
              <a:ext uri="{FF2B5EF4-FFF2-40B4-BE49-F238E27FC236}">
                <a16:creationId xmlns:a16="http://schemas.microsoft.com/office/drawing/2014/main" id="{941E4429-71F0-0A38-30F3-DBF9ECF6365A}"/>
              </a:ext>
            </a:extLst>
          </p:cNvPr>
          <p:cNvSpPr txBox="1"/>
          <p:nvPr/>
        </p:nvSpPr>
        <p:spPr>
          <a:xfrm>
            <a:off x="4607207" y="2333683"/>
            <a:ext cx="2134094" cy="400110"/>
          </a:xfrm>
          <a:prstGeom prst="rect">
            <a:avLst/>
          </a:prstGeom>
          <a:noFill/>
        </p:spPr>
        <p:txBody>
          <a:bodyPr wrap="square" rtlCol="0">
            <a:spAutoFit/>
          </a:bodyPr>
          <a:lstStyle/>
          <a:p>
            <a:r>
              <a:rPr lang="en-GB" sz="2000" dirty="0">
                <a:solidFill>
                  <a:schemeClr val="bg1"/>
                </a:solidFill>
                <a:latin typeface="Britannic Bold" panose="020B0903060703020204" pitchFamily="34" charset="77"/>
              </a:rPr>
              <a:t>React</a:t>
            </a:r>
          </a:p>
        </p:txBody>
      </p:sp>
      <p:sp>
        <p:nvSpPr>
          <p:cNvPr id="57" name="TextBox 56">
            <a:extLst>
              <a:ext uri="{FF2B5EF4-FFF2-40B4-BE49-F238E27FC236}">
                <a16:creationId xmlns:a16="http://schemas.microsoft.com/office/drawing/2014/main" id="{256BA6B4-9499-F7B4-C3D4-F3516803C4B4}"/>
              </a:ext>
            </a:extLst>
          </p:cNvPr>
          <p:cNvSpPr txBox="1"/>
          <p:nvPr/>
        </p:nvSpPr>
        <p:spPr>
          <a:xfrm>
            <a:off x="4255276" y="1194612"/>
            <a:ext cx="4972050" cy="923330"/>
          </a:xfrm>
          <a:prstGeom prst="rect">
            <a:avLst/>
          </a:prstGeom>
          <a:noFill/>
        </p:spPr>
        <p:txBody>
          <a:bodyPr wrap="square" rtlCol="0">
            <a:spAutoFit/>
          </a:bodyPr>
          <a:lstStyle/>
          <a:p>
            <a:r>
              <a:rPr lang="en-GB" sz="5400" dirty="0">
                <a:solidFill>
                  <a:srgbClr val="FFFFFF"/>
                </a:solidFill>
                <a:latin typeface="Bauhaus 93" pitchFamily="82" charset="77"/>
              </a:rPr>
              <a:t>Technology </a:t>
            </a:r>
            <a:endParaRPr lang="en-GB" sz="5400" dirty="0">
              <a:latin typeface="Bauhaus 93" pitchFamily="82" charset="77"/>
            </a:endParaRPr>
          </a:p>
        </p:txBody>
      </p:sp>
    </p:spTree>
    <p:extLst>
      <p:ext uri="{BB962C8B-B14F-4D97-AF65-F5344CB8AC3E}">
        <p14:creationId xmlns:p14="http://schemas.microsoft.com/office/powerpoint/2010/main" val="42239286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3924746" y="0"/>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4759351"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39" name="TextBox 38">
            <a:extLst>
              <a:ext uri="{FF2B5EF4-FFF2-40B4-BE49-F238E27FC236}">
                <a16:creationId xmlns:a16="http://schemas.microsoft.com/office/drawing/2014/main" id="{941E4429-71F0-0A38-30F3-DBF9ECF6365A}"/>
              </a:ext>
            </a:extLst>
          </p:cNvPr>
          <p:cNvSpPr txBox="1"/>
          <p:nvPr/>
        </p:nvSpPr>
        <p:spPr>
          <a:xfrm>
            <a:off x="4607207" y="2333683"/>
            <a:ext cx="2134094" cy="1015663"/>
          </a:xfrm>
          <a:prstGeom prst="rect">
            <a:avLst/>
          </a:prstGeom>
          <a:noFill/>
        </p:spPr>
        <p:txBody>
          <a:bodyPr wrap="square" rtlCol="0">
            <a:spAutoFit/>
          </a:bodyPr>
          <a:lstStyle/>
          <a:p>
            <a:r>
              <a:rPr lang="en-GB" sz="2000" dirty="0">
                <a:solidFill>
                  <a:schemeClr val="bg1"/>
                </a:solidFill>
                <a:latin typeface="Britannic Bold" panose="020B0903060703020204" pitchFamily="34" charset="77"/>
              </a:rPr>
              <a:t>React </a:t>
            </a:r>
          </a:p>
          <a:p>
            <a:endParaRPr lang="en-GB" sz="2000" dirty="0">
              <a:solidFill>
                <a:schemeClr val="bg1"/>
              </a:solidFill>
              <a:latin typeface="Britannic Bold" panose="020B0903060703020204" pitchFamily="34" charset="77"/>
            </a:endParaRPr>
          </a:p>
          <a:p>
            <a:r>
              <a:rPr lang="en-GB" sz="2000" dirty="0">
                <a:solidFill>
                  <a:schemeClr val="bg1"/>
                </a:solidFill>
                <a:latin typeface="Britannic Bold" panose="020B0903060703020204" pitchFamily="34" charset="77"/>
              </a:rPr>
              <a:t>Web Speech API </a:t>
            </a:r>
          </a:p>
        </p:txBody>
      </p:sp>
      <p:sp>
        <p:nvSpPr>
          <p:cNvPr id="57" name="TextBox 56">
            <a:extLst>
              <a:ext uri="{FF2B5EF4-FFF2-40B4-BE49-F238E27FC236}">
                <a16:creationId xmlns:a16="http://schemas.microsoft.com/office/drawing/2014/main" id="{256BA6B4-9499-F7B4-C3D4-F3516803C4B4}"/>
              </a:ext>
            </a:extLst>
          </p:cNvPr>
          <p:cNvSpPr txBox="1"/>
          <p:nvPr/>
        </p:nvSpPr>
        <p:spPr>
          <a:xfrm>
            <a:off x="4255276" y="1194612"/>
            <a:ext cx="4972050" cy="923330"/>
          </a:xfrm>
          <a:prstGeom prst="rect">
            <a:avLst/>
          </a:prstGeom>
          <a:noFill/>
        </p:spPr>
        <p:txBody>
          <a:bodyPr wrap="square" rtlCol="0">
            <a:spAutoFit/>
          </a:bodyPr>
          <a:lstStyle/>
          <a:p>
            <a:r>
              <a:rPr lang="en-GB" sz="5400" dirty="0">
                <a:solidFill>
                  <a:srgbClr val="FFFFFF"/>
                </a:solidFill>
                <a:latin typeface="Bauhaus 93" pitchFamily="82" charset="77"/>
              </a:rPr>
              <a:t>Technology </a:t>
            </a:r>
            <a:endParaRPr lang="en-GB" sz="5400" dirty="0">
              <a:latin typeface="Bauhaus 93" pitchFamily="82" charset="77"/>
            </a:endParaRPr>
          </a:p>
        </p:txBody>
      </p:sp>
    </p:spTree>
    <p:extLst>
      <p:ext uri="{BB962C8B-B14F-4D97-AF65-F5344CB8AC3E}">
        <p14:creationId xmlns:p14="http://schemas.microsoft.com/office/powerpoint/2010/main" val="5109757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3924746" y="0"/>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4759351"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39" name="TextBox 38">
            <a:extLst>
              <a:ext uri="{FF2B5EF4-FFF2-40B4-BE49-F238E27FC236}">
                <a16:creationId xmlns:a16="http://schemas.microsoft.com/office/drawing/2014/main" id="{941E4429-71F0-0A38-30F3-DBF9ECF6365A}"/>
              </a:ext>
            </a:extLst>
          </p:cNvPr>
          <p:cNvSpPr txBox="1"/>
          <p:nvPr/>
        </p:nvSpPr>
        <p:spPr>
          <a:xfrm>
            <a:off x="4607206" y="2333683"/>
            <a:ext cx="3253903" cy="461665"/>
          </a:xfrm>
          <a:prstGeom prst="rect">
            <a:avLst/>
          </a:prstGeom>
          <a:noFill/>
        </p:spPr>
        <p:txBody>
          <a:bodyPr wrap="square" rtlCol="0">
            <a:spAutoFit/>
          </a:bodyPr>
          <a:lstStyle/>
          <a:p>
            <a:r>
              <a:rPr lang="en-GB" sz="2400" dirty="0">
                <a:solidFill>
                  <a:schemeClr val="bg1"/>
                </a:solidFill>
                <a:latin typeface="Britannic Bold" panose="020B0903060703020204" pitchFamily="34" charset="77"/>
              </a:rPr>
              <a:t>Speech Recognition </a:t>
            </a:r>
          </a:p>
        </p:txBody>
      </p:sp>
      <p:sp>
        <p:nvSpPr>
          <p:cNvPr id="57" name="TextBox 56">
            <a:extLst>
              <a:ext uri="{FF2B5EF4-FFF2-40B4-BE49-F238E27FC236}">
                <a16:creationId xmlns:a16="http://schemas.microsoft.com/office/drawing/2014/main" id="{256BA6B4-9499-F7B4-C3D4-F3516803C4B4}"/>
              </a:ext>
            </a:extLst>
          </p:cNvPr>
          <p:cNvSpPr txBox="1"/>
          <p:nvPr/>
        </p:nvSpPr>
        <p:spPr>
          <a:xfrm>
            <a:off x="4255275" y="1194612"/>
            <a:ext cx="5349871" cy="923330"/>
          </a:xfrm>
          <a:prstGeom prst="rect">
            <a:avLst/>
          </a:prstGeom>
          <a:noFill/>
        </p:spPr>
        <p:txBody>
          <a:bodyPr wrap="square" rtlCol="0">
            <a:spAutoFit/>
          </a:bodyPr>
          <a:lstStyle/>
          <a:p>
            <a:r>
              <a:rPr lang="en-GB" sz="5400" dirty="0">
                <a:solidFill>
                  <a:srgbClr val="FFFFFF"/>
                </a:solidFill>
                <a:latin typeface="Bauhaus 93" pitchFamily="82" charset="77"/>
              </a:rPr>
              <a:t>Web Speech API </a:t>
            </a:r>
            <a:endParaRPr lang="en-GB" sz="5400" dirty="0">
              <a:latin typeface="Bauhaus 93" pitchFamily="82" charset="77"/>
            </a:endParaRPr>
          </a:p>
        </p:txBody>
      </p:sp>
      <p:pic>
        <p:nvPicPr>
          <p:cNvPr id="1028" name="Picture 4" descr="Web Speech API - Creating a web interface with 0 clicks · Intersec TechTalk">
            <a:extLst>
              <a:ext uri="{FF2B5EF4-FFF2-40B4-BE49-F238E27FC236}">
                <a16:creationId xmlns:a16="http://schemas.microsoft.com/office/drawing/2014/main" id="{A78F5D1A-C75E-8779-A555-3561286405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6187" y="3215681"/>
            <a:ext cx="6885361" cy="2112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9221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6025</TotalTime>
  <Words>2345</Words>
  <Application>Microsoft Macintosh PowerPoint</Application>
  <PresentationFormat>Widescreen</PresentationFormat>
  <Paragraphs>418</Paragraphs>
  <Slides>30</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Aptos</vt:lpstr>
      <vt:lpstr>Aptos Display</vt:lpstr>
      <vt:lpstr>Arial</vt:lpstr>
      <vt:lpstr>Bauhaus 93</vt:lpstr>
      <vt:lpstr>Britannic Bold</vt:lpstr>
      <vt:lpstr>Courier New</vt:lpstr>
      <vt:lpstr>Lato</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Eden (student)</dc:creator>
  <cp:lastModifiedBy>Amy Eden (student)</cp:lastModifiedBy>
  <cp:revision>7</cp:revision>
  <dcterms:created xsi:type="dcterms:W3CDTF">2024-03-17T13:25:21Z</dcterms:created>
  <dcterms:modified xsi:type="dcterms:W3CDTF">2024-03-21T18:20:57Z</dcterms:modified>
</cp:coreProperties>
</file>