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3A4D-1581-4691-97E9-DC5E1E130D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29D7-CFBF-4030-BFEA-E0EE8365DE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571480"/>
            <a:ext cx="6072230" cy="928694"/>
          </a:xfrm>
        </p:spPr>
        <p:txBody>
          <a:bodyPr>
            <a:noAutofit/>
          </a:bodyPr>
          <a:lstStyle/>
          <a:p>
            <a:pPr algn="ctr"/>
            <a:r>
              <a:rPr lang="en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</a:t>
            </a:r>
            <a:r>
              <a:rPr lang="en-ID" dirty="0" smtClean="0"/>
              <a:t/>
            </a:r>
            <a:br>
              <a:rPr lang="en-ID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78" y="1285860"/>
            <a:ext cx="5486384" cy="571504"/>
          </a:xfrm>
        </p:spPr>
        <p:txBody>
          <a:bodyPr>
            <a:noAutofit/>
          </a:bodyPr>
          <a:lstStyle/>
          <a:p>
            <a:pPr algn="ctr"/>
            <a:r>
              <a:rPr lang="en-ID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Algoritma</a:t>
            </a:r>
            <a:r>
              <a:rPr lang="en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Pemorgraman</a:t>
            </a:r>
            <a:r>
              <a:rPr lang="en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Dasar</a:t>
            </a:r>
            <a:r>
              <a:rPr lang="en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C/C++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357554" y="4643446"/>
            <a:ext cx="5129194" cy="571504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D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Dosen</a:t>
            </a:r>
            <a:r>
              <a:rPr kumimoji="0" lang="en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ID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Cepi</a:t>
            </a:r>
            <a:r>
              <a:rPr kumimoji="0" lang="en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D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Rahmat</a:t>
            </a:r>
            <a:r>
              <a:rPr kumimoji="0" lang="en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D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Hidayat,S.Kom.M.Kom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/>
          <a:srcRect l="60889" b="5352"/>
          <a:stretch>
            <a:fillRect/>
          </a:stretch>
        </p:blipFill>
        <p:spPr bwMode="auto">
          <a:xfrm>
            <a:off x="0" y="0"/>
            <a:ext cx="2833877" cy="6858000"/>
          </a:xfrm>
          <a:prstGeom prst="rect">
            <a:avLst/>
          </a:prstGeom>
          <a:noFill/>
        </p:spPr>
      </p:pic>
      <p:sp>
        <p:nvSpPr>
          <p:cNvPr id="1032" name="AutoShape 8" descr="Image result for stmik tas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stmik tas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stmik tasikmala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logo stmik tasikmala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Pembuatan Flowchart – </a:t>
            </a:r>
            <a:r>
              <a:rPr lang="en-US" i="1" smtClean="0"/>
              <a:t>cont.</a:t>
            </a:r>
            <a:endParaRPr lang="en-US" smtClean="0"/>
          </a:p>
        </p:txBody>
      </p:sp>
      <p:sp>
        <p:nvSpPr>
          <p:cNvPr id="31747" name="Rounded Rectangle 3"/>
          <p:cNvSpPr>
            <a:spLocks noChangeArrowheads="1"/>
          </p:cNvSpPr>
          <p:nvPr/>
        </p:nvSpPr>
        <p:spPr bwMode="auto">
          <a:xfrm>
            <a:off x="4191000" y="21336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Begin</a:t>
            </a:r>
          </a:p>
        </p:txBody>
      </p:sp>
      <p:cxnSp>
        <p:nvCxnSpPr>
          <p:cNvPr id="31748" name="Straight Connector 9"/>
          <p:cNvCxnSpPr>
            <a:cxnSpLocks noChangeShapeType="1"/>
            <a:endCxn id="31749" idx="0"/>
          </p:cNvCxnSpPr>
          <p:nvPr/>
        </p:nvCxnSpPr>
        <p:spPr bwMode="auto">
          <a:xfrm rot="5400000">
            <a:off x="4420394" y="3047206"/>
            <a:ext cx="762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9" name="Parallelogram 4"/>
          <p:cNvSpPr>
            <a:spLocks noChangeArrowheads="1"/>
          </p:cNvSpPr>
          <p:nvPr/>
        </p:nvSpPr>
        <p:spPr bwMode="auto">
          <a:xfrm>
            <a:off x="3810000" y="3429000"/>
            <a:ext cx="1981200" cy="533400"/>
          </a:xfrm>
          <a:prstGeom prst="parallelogram">
            <a:avLst>
              <a:gd name="adj" fmla="val 25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Input</a:t>
            </a:r>
          </a:p>
        </p:txBody>
      </p:sp>
      <p:cxnSp>
        <p:nvCxnSpPr>
          <p:cNvPr id="31750" name="Straight Connector 9"/>
          <p:cNvCxnSpPr>
            <a:cxnSpLocks noChangeShapeType="1"/>
          </p:cNvCxnSpPr>
          <p:nvPr/>
        </p:nvCxnSpPr>
        <p:spPr bwMode="auto">
          <a:xfrm rot="5400000">
            <a:off x="4420394" y="4342606"/>
            <a:ext cx="762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114800" y="4724400"/>
            <a:ext cx="1295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Proses</a:t>
            </a:r>
          </a:p>
        </p:txBody>
      </p:sp>
      <p:sp>
        <p:nvSpPr>
          <p:cNvPr id="31752" name="TextBox 10"/>
          <p:cNvSpPr txBox="1">
            <a:spLocks noChangeArrowheads="1"/>
          </p:cNvSpPr>
          <p:nvPr/>
        </p:nvSpPr>
        <p:spPr bwMode="auto">
          <a:xfrm>
            <a:off x="838200" y="1981200"/>
            <a:ext cx="121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Proses</a:t>
            </a:r>
          </a:p>
        </p:txBody>
      </p:sp>
      <p:sp>
        <p:nvSpPr>
          <p:cNvPr id="31753" name="TextBox 11"/>
          <p:cNvSpPr txBox="1">
            <a:spLocks noChangeArrowheads="1"/>
          </p:cNvSpPr>
          <p:nvPr/>
        </p:nvSpPr>
        <p:spPr bwMode="auto">
          <a:xfrm>
            <a:off x="762000" y="3886200"/>
            <a:ext cx="2838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Anda dpt melakukan </a:t>
            </a:r>
          </a:p>
          <a:p>
            <a:r>
              <a:rPr lang="en-US"/>
              <a:t>perhitungan di dlm proses</a:t>
            </a:r>
          </a:p>
        </p:txBody>
      </p:sp>
      <p:cxnSp>
        <p:nvCxnSpPr>
          <p:cNvPr id="31754" name="Straight Arrow Connector 13"/>
          <p:cNvCxnSpPr>
            <a:cxnSpLocks noChangeShapeType="1"/>
          </p:cNvCxnSpPr>
          <p:nvPr/>
        </p:nvCxnSpPr>
        <p:spPr bwMode="auto">
          <a:xfrm>
            <a:off x="3352800" y="457200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Pembuatan Flowchart – </a:t>
            </a:r>
            <a:r>
              <a:rPr lang="en-US" i="1" smtClean="0"/>
              <a:t>cont.</a:t>
            </a:r>
            <a:endParaRPr lang="en-US" smtClean="0"/>
          </a:p>
        </p:txBody>
      </p:sp>
      <p:sp>
        <p:nvSpPr>
          <p:cNvPr id="32771" name="Rounded Rectangle 3"/>
          <p:cNvSpPr>
            <a:spLocks noChangeArrowheads="1"/>
          </p:cNvSpPr>
          <p:nvPr/>
        </p:nvSpPr>
        <p:spPr bwMode="auto">
          <a:xfrm>
            <a:off x="4191000" y="21336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Begin</a:t>
            </a:r>
          </a:p>
        </p:txBody>
      </p:sp>
      <p:cxnSp>
        <p:nvCxnSpPr>
          <p:cNvPr id="32772" name="Straight Connector 9"/>
          <p:cNvCxnSpPr>
            <a:cxnSpLocks noChangeShapeType="1"/>
          </p:cNvCxnSpPr>
          <p:nvPr/>
        </p:nvCxnSpPr>
        <p:spPr bwMode="auto">
          <a:xfrm rot="5400000">
            <a:off x="4572794" y="2894806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73" name="Parallelogram 4"/>
          <p:cNvSpPr>
            <a:spLocks noChangeArrowheads="1"/>
          </p:cNvSpPr>
          <p:nvPr/>
        </p:nvSpPr>
        <p:spPr bwMode="auto">
          <a:xfrm>
            <a:off x="3810000" y="3048000"/>
            <a:ext cx="1981200" cy="533400"/>
          </a:xfrm>
          <a:prstGeom prst="parallelogram">
            <a:avLst>
              <a:gd name="adj" fmla="val 25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Input</a:t>
            </a:r>
          </a:p>
        </p:txBody>
      </p:sp>
      <p:cxnSp>
        <p:nvCxnSpPr>
          <p:cNvPr id="32774" name="Straight Connector 9"/>
          <p:cNvCxnSpPr>
            <a:cxnSpLocks noChangeShapeType="1"/>
          </p:cNvCxnSpPr>
          <p:nvPr/>
        </p:nvCxnSpPr>
        <p:spPr bwMode="auto">
          <a:xfrm rot="5400000">
            <a:off x="4572794" y="3809206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4114800" y="4038600"/>
            <a:ext cx="1295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Proses</a:t>
            </a:r>
          </a:p>
        </p:txBody>
      </p:sp>
      <p:cxnSp>
        <p:nvCxnSpPr>
          <p:cNvPr id="32776" name="Straight Connector 9"/>
          <p:cNvCxnSpPr>
            <a:cxnSpLocks noChangeShapeType="1"/>
          </p:cNvCxnSpPr>
          <p:nvPr/>
        </p:nvCxnSpPr>
        <p:spPr bwMode="auto">
          <a:xfrm rot="5400000">
            <a:off x="4572794" y="4723606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77" name="Parallelogram 10"/>
          <p:cNvSpPr>
            <a:spLocks noChangeArrowheads="1"/>
          </p:cNvSpPr>
          <p:nvPr/>
        </p:nvSpPr>
        <p:spPr bwMode="auto">
          <a:xfrm>
            <a:off x="3886200" y="4953000"/>
            <a:ext cx="1981200" cy="533400"/>
          </a:xfrm>
          <a:prstGeom prst="parallelogram">
            <a:avLst>
              <a:gd name="adj" fmla="val 25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32778" name="Rounded Rectangle 3"/>
          <p:cNvSpPr>
            <a:spLocks noChangeArrowheads="1"/>
          </p:cNvSpPr>
          <p:nvPr/>
        </p:nvSpPr>
        <p:spPr bwMode="auto">
          <a:xfrm>
            <a:off x="6858000" y="49530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32779" name="Straight Connector 14"/>
          <p:cNvCxnSpPr>
            <a:cxnSpLocks noChangeShapeType="1"/>
            <a:stCxn id="32777" idx="2"/>
            <a:endCxn id="32778" idx="1"/>
          </p:cNvCxnSpPr>
          <p:nvPr/>
        </p:nvCxnSpPr>
        <p:spPr bwMode="auto">
          <a:xfrm>
            <a:off x="5800725" y="5219700"/>
            <a:ext cx="10572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0" name="TextBox 15"/>
          <p:cNvSpPr txBox="1">
            <a:spLocks noChangeArrowheads="1"/>
          </p:cNvSpPr>
          <p:nvPr/>
        </p:nvSpPr>
        <p:spPr bwMode="auto">
          <a:xfrm>
            <a:off x="609600" y="3886200"/>
            <a:ext cx="2865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Anda dapat menampilkan </a:t>
            </a:r>
          </a:p>
          <a:p>
            <a:r>
              <a:rPr lang="en-US"/>
              <a:t>hasil di output</a:t>
            </a:r>
          </a:p>
        </p:txBody>
      </p:sp>
      <p:cxnSp>
        <p:nvCxnSpPr>
          <p:cNvPr id="32781" name="Straight Arrow Connector 17"/>
          <p:cNvCxnSpPr>
            <a:cxnSpLocks noChangeShapeType="1"/>
          </p:cNvCxnSpPr>
          <p:nvPr/>
        </p:nvCxnSpPr>
        <p:spPr bwMode="auto">
          <a:xfrm>
            <a:off x="3048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 flowchart</a:t>
            </a:r>
            <a:endParaRPr lang="en-US" b="1" dirty="0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 l="28125" t="20485" r="22656" b="13747"/>
          <a:stretch>
            <a:fillRect/>
          </a:stretch>
        </p:blipFill>
        <p:spPr bwMode="auto">
          <a:xfrm>
            <a:off x="1785918" y="1116225"/>
            <a:ext cx="5929354" cy="57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467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endParaRPr lang="en-US" dirty="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 l="24219" t="36658" r="18750" b="25362"/>
          <a:stretch>
            <a:fillRect/>
          </a:stretch>
        </p:blipFill>
        <p:spPr bwMode="auto">
          <a:xfrm>
            <a:off x="0" y="1785926"/>
            <a:ext cx="917758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0"/>
            <a:ext cx="6486540" cy="885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FLOWCHART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 smtClean="0"/>
              <a:t>Berurutan</a:t>
            </a:r>
            <a:endParaRPr lang="en-US" sz="3200" dirty="0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 l="25000" t="15094" r="20297"/>
          <a:stretch>
            <a:fillRect/>
          </a:stretch>
        </p:blipFill>
        <p:spPr bwMode="auto">
          <a:xfrm>
            <a:off x="428596" y="857250"/>
            <a:ext cx="79248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0"/>
            <a:ext cx="7467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err="1" smtClean="0"/>
              <a:t>Struktur</a:t>
            </a:r>
            <a:r>
              <a:rPr lang="en-US" sz="3600" dirty="0" smtClean="0"/>
              <a:t> </a:t>
            </a:r>
            <a:r>
              <a:rPr lang="en-US" sz="3600" dirty="0" err="1" smtClean="0"/>
              <a:t>Algoritma</a:t>
            </a:r>
            <a:r>
              <a:rPr lang="en-US" sz="3600" dirty="0" smtClean="0"/>
              <a:t> </a:t>
            </a:r>
            <a:r>
              <a:rPr lang="en-US" sz="3600" dirty="0" err="1" smtClean="0"/>
              <a:t>Percabangan</a:t>
            </a:r>
            <a:endParaRPr lang="en-US" sz="3600" dirty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305800" cy="2571768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Sebuah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selamanya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berurutan</a:t>
            </a:r>
            <a:r>
              <a:rPr lang="en-US" sz="2400" dirty="0" smtClean="0"/>
              <a:t>, </a:t>
            </a:r>
            <a:r>
              <a:rPr lang="en-US" sz="2400" dirty="0" err="1" smtClean="0"/>
              <a:t>kadang-kadang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sv-SE" sz="2400" dirty="0" smtClean="0"/>
              <a:t>merubah urutan pelaksanaan program dan </a:t>
            </a:r>
            <a:r>
              <a:rPr lang="en-US" sz="2400" dirty="0" err="1" smtClean="0"/>
              <a:t>menghendaki</a:t>
            </a:r>
            <a:r>
              <a:rPr lang="en-US" sz="2400" dirty="0" smtClean="0"/>
              <a:t> agar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meloncat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err="1" smtClean="0"/>
              <a:t>Peristiwa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kadang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percabangan</a:t>
            </a:r>
            <a:r>
              <a:rPr lang="en-US" sz="2400" dirty="0" smtClean="0"/>
              <a:t>/</a:t>
            </a:r>
            <a:r>
              <a:rPr lang="en-US" sz="2400" dirty="0" err="1" smtClean="0"/>
              <a:t>pemilihan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 l="57031" t="46361" r="21094" b="25607"/>
          <a:stretch>
            <a:fillRect/>
          </a:stretch>
        </p:blipFill>
        <p:spPr bwMode="auto">
          <a:xfrm>
            <a:off x="642910" y="3532187"/>
            <a:ext cx="35814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582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382000" cy="5788025"/>
          </a:xfrm>
        </p:spPr>
        <p:txBody>
          <a:bodyPr>
            <a:normAutofit/>
          </a:bodyPr>
          <a:lstStyle/>
          <a:p>
            <a:pPr algn="just"/>
            <a:endParaRPr lang="sv-SE" sz="2800" dirty="0" smtClean="0"/>
          </a:p>
          <a:p>
            <a:pPr algn="just"/>
            <a:r>
              <a:rPr lang="sv-SE" sz="2800" dirty="0" smtClean="0"/>
              <a:t>Sebuah </a:t>
            </a:r>
            <a:r>
              <a:rPr lang="sv-SE" sz="2800" dirty="0" smtClean="0"/>
              <a:t>aturan untuk menonton sebuah film tertentu adalah sebagai berikut, jika </a:t>
            </a:r>
            <a:r>
              <a:rPr lang="en-US" sz="2800" dirty="0" err="1" smtClean="0"/>
              <a:t>usia</a:t>
            </a:r>
            <a:r>
              <a:rPr lang="en-US" sz="2800" dirty="0" smtClean="0"/>
              <a:t> </a:t>
            </a:r>
            <a:r>
              <a:rPr lang="en-US" sz="2800" dirty="0" err="1" smtClean="0"/>
              <a:t>penonton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17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penonton</a:t>
            </a:r>
            <a:r>
              <a:rPr lang="en-US" sz="2800" dirty="0" smtClean="0"/>
              <a:t> </a:t>
            </a:r>
            <a:r>
              <a:rPr lang="en-US" sz="2800" dirty="0" err="1" smtClean="0"/>
              <a:t>diperbolehkan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fi-FI" sz="2800" dirty="0" smtClean="0"/>
              <a:t>kurang dari 17 tahun maka penonton tidak diperbolehkan nonton.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Jawaban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/>
          <a:srcRect l="32031" t="20485" r="28125" b="22372"/>
          <a:stretch>
            <a:fillRect/>
          </a:stretch>
        </p:blipFill>
        <p:spPr bwMode="auto">
          <a:xfrm>
            <a:off x="1285852" y="1142984"/>
            <a:ext cx="5348375" cy="555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4582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percabangan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perhitungan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buah</a:t>
            </a:r>
            <a:r>
              <a:rPr lang="en-US" sz="3200" dirty="0" smtClean="0"/>
              <a:t> </a:t>
            </a:r>
            <a:r>
              <a:rPr lang="en-US" sz="3200" dirty="0" err="1" smtClean="0"/>
              <a:t>bilangan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928802"/>
            <a:ext cx="8305800" cy="271464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perhitungan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P = X + Y. 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Q = X * Y,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negative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Q = X/Y. </a:t>
            </a:r>
            <a:r>
              <a:rPr lang="en-US" sz="2800" dirty="0" err="1" smtClean="0"/>
              <a:t>Buatlah</a:t>
            </a:r>
            <a:r>
              <a:rPr lang="en-US" sz="2800" dirty="0" smtClean="0"/>
              <a:t> flowchart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Jawaban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 l="35156" t="17252" r="30469" b="10512"/>
          <a:stretch>
            <a:fillRect/>
          </a:stretch>
        </p:blipFill>
        <p:spPr bwMode="auto">
          <a:xfrm>
            <a:off x="381000" y="762000"/>
            <a:ext cx="3886200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Flowchart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Bagan-bagan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dirty="0" err="1" smtClean="0"/>
              <a:t>arus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menggambarkan</a:t>
            </a:r>
            <a:r>
              <a:rPr lang="en-US" sz="2200" dirty="0" smtClean="0"/>
              <a:t> </a:t>
            </a:r>
            <a:r>
              <a:rPr lang="en-US" sz="2200" dirty="0" err="1" smtClean="0"/>
              <a:t>langkah-langkah</a:t>
            </a:r>
            <a:r>
              <a:rPr lang="en-US" sz="2200" dirty="0" smtClean="0"/>
              <a:t> </a:t>
            </a:r>
            <a:r>
              <a:rPr lang="en-US" sz="2200" dirty="0" err="1" smtClean="0"/>
              <a:t>penyelesaian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penyajian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algoritma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Ada</a:t>
            </a:r>
            <a:r>
              <a:rPr lang="en-US" sz="2200" dirty="0" smtClean="0"/>
              <a:t> 2 </a:t>
            </a:r>
            <a:r>
              <a:rPr lang="en-US" sz="2200" dirty="0" err="1" smtClean="0"/>
              <a:t>macam</a:t>
            </a:r>
            <a:r>
              <a:rPr lang="en-US" sz="2200" dirty="0" smtClean="0"/>
              <a:t> Flowchart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– System Flowchart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 </a:t>
            </a:r>
            <a:r>
              <a:rPr lang="en-US" sz="2200" dirty="0" err="1" smtClean="0"/>
              <a:t>urutan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  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menunjukkan</a:t>
            </a:r>
            <a:r>
              <a:rPr lang="en-US" sz="2200" dirty="0" smtClean="0"/>
              <a:t> </a:t>
            </a:r>
            <a:r>
              <a:rPr lang="en-US" sz="2200" dirty="0" err="1" smtClean="0"/>
              <a:t>alat</a:t>
            </a:r>
            <a:r>
              <a:rPr lang="en-US" sz="2200" dirty="0" smtClean="0"/>
              <a:t> media input, output </a:t>
            </a:r>
            <a:r>
              <a:rPr lang="en-US" sz="2200" dirty="0" err="1" smtClean="0"/>
              <a:t>serta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   </a:t>
            </a:r>
            <a:r>
              <a:rPr lang="en-US" sz="2200" dirty="0" err="1" smtClean="0"/>
              <a:t>jenis</a:t>
            </a:r>
            <a:r>
              <a:rPr lang="en-US" sz="2200" dirty="0" smtClean="0"/>
              <a:t> media </a:t>
            </a:r>
            <a:r>
              <a:rPr lang="en-US" sz="2200" dirty="0" err="1" smtClean="0"/>
              <a:t>penyimpanan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   </a:t>
            </a:r>
            <a:r>
              <a:rPr lang="en-US" sz="2200" dirty="0" err="1" smtClean="0"/>
              <a:t>pengolahan</a:t>
            </a:r>
            <a:r>
              <a:rPr lang="en-US" sz="2200" dirty="0" smtClean="0"/>
              <a:t> data.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– Program Flowchart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err="1" smtClean="0"/>
              <a:t>urutan</a:t>
            </a:r>
            <a:r>
              <a:rPr lang="en-US" sz="2200" dirty="0" smtClean="0"/>
              <a:t> </a:t>
            </a:r>
            <a:r>
              <a:rPr lang="en-US" sz="2200" dirty="0" err="1" smtClean="0"/>
              <a:t>instruksi</a:t>
            </a:r>
            <a:r>
              <a:rPr lang="en-US" sz="2200" dirty="0" smtClean="0"/>
              <a:t> yang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   </a:t>
            </a:r>
            <a:r>
              <a:rPr lang="en-US" sz="2200" dirty="0" err="1" smtClean="0"/>
              <a:t>digambarkan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symbol </a:t>
            </a:r>
            <a:r>
              <a:rPr lang="en-US" sz="2200" dirty="0" err="1" smtClean="0"/>
              <a:t>tertentu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   </a:t>
            </a:r>
            <a:r>
              <a:rPr lang="en-US" sz="2200" dirty="0" err="1" smtClean="0"/>
              <a:t>memecahkan</a:t>
            </a:r>
            <a:r>
              <a:rPr lang="en-US" sz="2200" dirty="0" smtClean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program.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4582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err="1" smtClean="0"/>
              <a:t>Struktur</a:t>
            </a:r>
            <a:r>
              <a:rPr lang="en-US" sz="3600" dirty="0" smtClean="0"/>
              <a:t> </a:t>
            </a:r>
            <a:r>
              <a:rPr lang="en-US" sz="3600" dirty="0" err="1" smtClean="0"/>
              <a:t>percabangan</a:t>
            </a:r>
            <a:r>
              <a:rPr lang="en-US" sz="3600" dirty="0" smtClean="0"/>
              <a:t> </a:t>
            </a:r>
            <a:r>
              <a:rPr lang="en-US" sz="3600" dirty="0" err="1" smtClean="0"/>
              <a:t>bersarang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 </a:t>
            </a:r>
            <a:r>
              <a:rPr lang="en-US" sz="3600" dirty="0" err="1" smtClean="0"/>
              <a:t>fotokopi</a:t>
            </a:r>
            <a:endParaRPr lang="en-US" sz="3600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428868"/>
            <a:ext cx="8305800" cy="40449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fotokopi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</a:p>
          <a:p>
            <a:pPr marL="536575" indent="-271463" algn="just">
              <a:buFont typeface="Wingdings" pitchFamily="2" charset="2"/>
              <a:buChar char="Ø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fotokopi</a:t>
            </a:r>
            <a:r>
              <a:rPr lang="en-US" sz="2400" dirty="0" smtClean="0"/>
              <a:t> </a:t>
            </a:r>
            <a:r>
              <a:rPr lang="en-US" sz="2400" dirty="0" err="1" smtClean="0"/>
              <a:t>statusnya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langganan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lembar</a:t>
            </a:r>
            <a:r>
              <a:rPr lang="en-US" sz="2400" dirty="0" smtClean="0"/>
              <a:t> pun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fotokopi</a:t>
            </a:r>
            <a:r>
              <a:rPr lang="en-US" sz="2400" dirty="0" smtClean="0"/>
              <a:t>,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perlembarnya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75,-</a:t>
            </a:r>
          </a:p>
          <a:p>
            <a:pPr marL="536575" algn="just">
              <a:buFont typeface="Wingdings" pitchFamily="2" charset="2"/>
              <a:buChar char="Ø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fotokopi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langganan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fotokopi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100 </a:t>
            </a:r>
            <a:r>
              <a:rPr lang="en-US" sz="2400" dirty="0" err="1" smtClean="0"/>
              <a:t>lembar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perlembarnya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100,-.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sv-SE" sz="2400" dirty="0" smtClean="0"/>
              <a:t>dengan 100 lembar maka harga perlembarnya Rp. 85,-.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 l="30469" t="17252" r="24219" b="809"/>
          <a:stretch>
            <a:fillRect/>
          </a:stretch>
        </p:blipFill>
        <p:spPr bwMode="auto">
          <a:xfrm>
            <a:off x="1143000" y="609600"/>
            <a:ext cx="5638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Jawaban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percabangan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bersarang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r>
              <a:rPr lang="en-US" sz="3200" dirty="0" smtClean="0"/>
              <a:t> </a:t>
            </a:r>
            <a:r>
              <a:rPr lang="en-US" sz="3200" dirty="0" err="1" smtClean="0"/>
              <a:t>kelulusan</a:t>
            </a:r>
            <a:r>
              <a:rPr lang="en-US" sz="3200" dirty="0" smtClean="0"/>
              <a:t> </a:t>
            </a:r>
            <a:r>
              <a:rPr lang="en-US" sz="3200" dirty="0" err="1" smtClean="0"/>
              <a:t>siswa</a:t>
            </a:r>
            <a:endParaRPr lang="en-US" sz="3200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7620000" cy="3671894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kelulusan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Web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</a:p>
          <a:p>
            <a:pPr marL="639763" indent="-374650" algn="just">
              <a:buFont typeface="Wingdings" pitchFamily="2" charset="2"/>
              <a:buChar char="Ø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semester (UTS)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70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lulus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UTS.</a:t>
            </a:r>
          </a:p>
          <a:p>
            <a:pPr marL="639763" indent="-374650" algn="just">
              <a:buFont typeface="Wingdings" pitchFamily="2" charset="2"/>
              <a:buChar char="Ø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UTS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70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lulus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60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= (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fr-FR" sz="2400" dirty="0" smtClean="0"/>
              <a:t>UTS x 40%) + (</a:t>
            </a:r>
            <a:r>
              <a:rPr lang="fr-FR" sz="2400" dirty="0" err="1" smtClean="0"/>
              <a:t>nilai</a:t>
            </a:r>
            <a:r>
              <a:rPr lang="fr-FR" sz="2400" dirty="0" smtClean="0"/>
              <a:t> UAS x 60%).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 l="32031" t="12938" r="25000" b="2965"/>
          <a:stretch>
            <a:fillRect/>
          </a:stretch>
        </p:blipFill>
        <p:spPr bwMode="auto">
          <a:xfrm>
            <a:off x="1000100" y="609600"/>
            <a:ext cx="5638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7467600" cy="78583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Jawaban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4582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/>
              <a:t>Struktur</a:t>
            </a:r>
            <a:r>
              <a:rPr lang="en-US" sz="4000" dirty="0" smtClean="0"/>
              <a:t> </a:t>
            </a:r>
            <a:r>
              <a:rPr lang="en-US" sz="4000" dirty="0" err="1" smtClean="0"/>
              <a:t>Algoritma</a:t>
            </a:r>
            <a:r>
              <a:rPr lang="en-US" sz="4000" dirty="0" smtClean="0"/>
              <a:t> </a:t>
            </a:r>
            <a:r>
              <a:rPr lang="en-US" sz="4000" dirty="0" err="1" smtClean="0"/>
              <a:t>Pengulangan</a:t>
            </a:r>
            <a:endParaRPr lang="en-US" sz="4000" dirty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071546"/>
            <a:ext cx="8382000" cy="292895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dihadapkan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 smtClean="0"/>
              <a:t> </a:t>
            </a:r>
            <a:r>
              <a:rPr lang="en-US" dirty="0" err="1" smtClean="0"/>
              <a:t>berkali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yang </a:t>
            </a:r>
            <a:r>
              <a:rPr lang="en-US" dirty="0" err="1" smtClean="0"/>
              <a:t>gampang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jumpai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balapan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Mobil-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mengelilingi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sirkuit</a:t>
            </a:r>
            <a:r>
              <a:rPr lang="en-US" dirty="0" smtClean="0"/>
              <a:t> </a:t>
            </a:r>
            <a:r>
              <a:rPr lang="en-US" dirty="0" err="1" smtClean="0"/>
              <a:t>berkali</a:t>
            </a:r>
            <a:r>
              <a:rPr lang="en-US" dirty="0" smtClean="0"/>
              <a:t>-kali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lomba</a:t>
            </a:r>
            <a:r>
              <a:rPr lang="en-US" dirty="0" smtClean="0"/>
              <a:t>.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paling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dialah</a:t>
            </a:r>
            <a:r>
              <a:rPr lang="en-US" dirty="0" smtClean="0"/>
              <a:t> yang </a:t>
            </a:r>
            <a:r>
              <a:rPr lang="en-US" dirty="0" err="1" smtClean="0"/>
              <a:t>menang</a:t>
            </a:r>
            <a:r>
              <a:rPr lang="en-US" dirty="0" smtClean="0"/>
              <a:t>.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 l="48438" t="36658" r="22656" b="41779"/>
          <a:stretch>
            <a:fillRect/>
          </a:stretch>
        </p:blipFill>
        <p:spPr bwMode="auto">
          <a:xfrm>
            <a:off x="914400" y="3810000"/>
            <a:ext cx="5181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/>
              <a:t>Struktur</a:t>
            </a:r>
            <a:r>
              <a:rPr lang="en-US" sz="4000" dirty="0" smtClean="0"/>
              <a:t> </a:t>
            </a:r>
            <a:r>
              <a:rPr lang="en-US" sz="4000" dirty="0" err="1" smtClean="0"/>
              <a:t>pengulangan</a:t>
            </a:r>
            <a:endParaRPr lang="en-US" sz="4000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305800" cy="406242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pengulangan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syarat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dipenuhi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pengulangan</a:t>
            </a:r>
            <a:r>
              <a:rPr lang="en-US" sz="2800" dirty="0" smtClean="0"/>
              <a:t>. </a:t>
            </a:r>
            <a:r>
              <a:rPr lang="en-US" sz="2800" dirty="0" err="1" smtClean="0"/>
              <a:t>Syarat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Boolean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diuji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bernilai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(true)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(false)</a:t>
            </a:r>
          </a:p>
          <a:p>
            <a:pPr algn="just"/>
            <a:r>
              <a:rPr lang="sv-SE" sz="2800" dirty="0" smtClean="0"/>
              <a:t>Badan pengulangan (loop body), yaitu satu atau lebih instruksi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diulang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229600" cy="488634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Pengulangan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For,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pengulangan</a:t>
            </a:r>
            <a:r>
              <a:rPr lang="en-US" sz="2800" dirty="0" smtClean="0"/>
              <a:t> yang paling </a:t>
            </a:r>
            <a:r>
              <a:rPr lang="en-US" sz="2800" dirty="0" err="1" smtClean="0"/>
              <a:t>tua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</a:t>
            </a:r>
            <a:r>
              <a:rPr lang="en-US" sz="2800" dirty="0" err="1" smtClean="0"/>
              <a:t>meskipun</a:t>
            </a:r>
            <a:r>
              <a:rPr lang="en-US" sz="2800" dirty="0" smtClean="0"/>
              <a:t> </a:t>
            </a:r>
            <a:r>
              <a:rPr lang="en-US" sz="2800" dirty="0" err="1" smtClean="0"/>
              <a:t>sintaksnya</a:t>
            </a:r>
            <a:r>
              <a:rPr lang="en-US" sz="2800" dirty="0" smtClean="0"/>
              <a:t>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For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tahu</a:t>
            </a:r>
            <a:r>
              <a:rPr lang="en-US" sz="2800" dirty="0" smtClean="0"/>
              <a:t>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 </a:t>
            </a:r>
            <a:r>
              <a:rPr lang="en-US" sz="2800" dirty="0" err="1" smtClean="0"/>
              <a:t>seberapa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badan</a:t>
            </a:r>
            <a:r>
              <a:rPr lang="en-US" sz="2800" dirty="0" smtClean="0"/>
              <a:t> loop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diulang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variable yang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loop’s counter, yang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naik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turun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pengulangan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nn-NO" sz="3200" dirty="0" smtClean="0"/>
              <a:t>Struktur algoritma pengulangan dengan For</a:t>
            </a:r>
            <a:endParaRPr lang="en-US" sz="3200" dirty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 l="46094" t="36658" r="35938" b="16982"/>
          <a:stretch>
            <a:fillRect/>
          </a:stretch>
        </p:blipFill>
        <p:spPr bwMode="auto">
          <a:xfrm>
            <a:off x="685800" y="762000"/>
            <a:ext cx="3048000" cy="56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/>
          <a:srcRect l="41406" t="36658" r="32813" b="15903"/>
          <a:stretch>
            <a:fillRect/>
          </a:stretch>
        </p:blipFill>
        <p:spPr bwMode="auto">
          <a:xfrm>
            <a:off x="457200" y="838200"/>
            <a:ext cx="44196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v-SE" sz="3200" dirty="0" smtClean="0"/>
              <a:t>Algoritma untuk mencetak pernyataan sebanyak 100 kali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458200" cy="85723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flowchart </a:t>
            </a:r>
            <a:r>
              <a:rPr lang="en-US" sz="2800" dirty="0" err="1" smtClean="0"/>
              <a:t>pengulangan</a:t>
            </a:r>
            <a:endParaRPr lang="en-US" sz="2800" dirty="0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/>
          <a:srcRect l="31250" t="26955" r="45313" b="13747"/>
          <a:stretch>
            <a:fillRect/>
          </a:stretch>
        </p:blipFill>
        <p:spPr bwMode="auto">
          <a:xfrm>
            <a:off x="457200" y="762000"/>
            <a:ext cx="3276600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/>
          <a:srcRect l="56250" t="19408" r="20313" b="23450"/>
          <a:stretch>
            <a:fillRect/>
          </a:stretch>
        </p:blipFill>
        <p:spPr bwMode="auto">
          <a:xfrm>
            <a:off x="4495800" y="838200"/>
            <a:ext cx="3352800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Simbol-simbol</a:t>
            </a:r>
            <a:r>
              <a:rPr lang="en-US" dirty="0" smtClean="0"/>
              <a:t> Flowchart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2719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i="1" dirty="0" smtClean="0"/>
              <a:t>Flow Direction Symbols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i="1" dirty="0" smtClean="0"/>
              <a:t>Processing Symbols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).</a:t>
            </a:r>
          </a:p>
          <a:p>
            <a:pPr eaLnBrk="1" hangingPunct="1"/>
            <a:r>
              <a:rPr lang="en-US" i="1" dirty="0" smtClean="0"/>
              <a:t>Input-output Symbols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input-output)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14338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err="1" smtClean="0"/>
              <a:t>Struktur</a:t>
            </a:r>
            <a:r>
              <a:rPr lang="en-US" sz="3600" dirty="0" smtClean="0"/>
              <a:t> </a:t>
            </a:r>
            <a:r>
              <a:rPr lang="en-US" sz="3600" dirty="0" err="1" smtClean="0"/>
              <a:t>pengulangan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While</a:t>
            </a:r>
            <a:endParaRPr lang="en-US" sz="3600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000108"/>
            <a:ext cx="4724400" cy="538640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While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mengulang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badan</a:t>
            </a:r>
            <a:r>
              <a:rPr lang="en-US" sz="2400" dirty="0" smtClean="0"/>
              <a:t> loop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kodisi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While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artian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fi-FI" sz="2400" dirty="0" smtClean="0"/>
              <a:t>tidak perlu tahu pasti berapa kali </a:t>
            </a:r>
            <a:r>
              <a:rPr lang="en-US" sz="2400" dirty="0" err="1" smtClean="0"/>
              <a:t>diulang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Yang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</a:t>
            </a:r>
            <a:r>
              <a:rPr lang="it-IT" sz="2400" dirty="0" smtClean="0"/>
              <a:t>kondisi pada While dipenuhi maka </a:t>
            </a:r>
            <a:r>
              <a:rPr lang="fi-FI" sz="2400" dirty="0" smtClean="0"/>
              <a:t>pernyataan pada badan loop akan </a:t>
            </a:r>
            <a:r>
              <a:rPr lang="en-US" sz="2400" dirty="0" err="1" smtClean="0"/>
              <a:t>diulang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Flowchart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While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: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 l="32031" t="34502" r="52344" b="25607"/>
          <a:stretch>
            <a:fillRect/>
          </a:stretch>
        </p:blipFill>
        <p:spPr bwMode="auto">
          <a:xfrm>
            <a:off x="5214942" y="785794"/>
            <a:ext cx="3048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as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6400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Simbol-simbol Flowchart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Simbol-simbol Flowchart – </a:t>
            </a:r>
            <a:r>
              <a:rPr lang="en-US" i="1" smtClean="0"/>
              <a:t>Cont.</a:t>
            </a:r>
          </a:p>
        </p:txBody>
      </p:sp>
      <p:pic>
        <p:nvPicPr>
          <p:cNvPr id="26627" name="Picture 5" descr="as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70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Pembuatan</a:t>
            </a:r>
            <a:r>
              <a:rPr lang="en-US" dirty="0" smtClean="0"/>
              <a:t> Flowchart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Tidak ada kaidah yang baku.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Flowchart = gambaran hasil analisa suatu masalah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Flowchart dapat bervariasi antara satu pemrogram dengan pemrogram	lainnya.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Secara garis besar ada 3 bagian utama: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	– Input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	– Proses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	– Output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Pembuatan Flowchart – </a:t>
            </a:r>
            <a:r>
              <a:rPr lang="en-US" i="1" smtClean="0"/>
              <a:t>cont.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Hindari pengulangan proses yang tidak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perlu dan logika yang berbelit sehingga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jalannya proses menjadi singkat.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Jalannya proses digambarkan dari atas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ke bawah dan diberikan tanda panah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untuk memperjelas.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Pembuatan Flowchart – </a:t>
            </a:r>
            <a:r>
              <a:rPr lang="en-US" i="1" smtClean="0"/>
              <a:t>cont.</a:t>
            </a:r>
            <a:endParaRPr lang="en-US" smtClean="0"/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838200" y="1981200"/>
            <a:ext cx="4591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Selalu dimulai dengan BEGIN</a:t>
            </a:r>
            <a:r>
              <a:rPr lang="en-US" sz="2400" b="1"/>
              <a:t>:</a:t>
            </a:r>
          </a:p>
        </p:txBody>
      </p:sp>
      <p:sp>
        <p:nvSpPr>
          <p:cNvPr id="29700" name="Rounded Rectangle 3"/>
          <p:cNvSpPr>
            <a:spLocks noChangeArrowheads="1"/>
          </p:cNvSpPr>
          <p:nvPr/>
        </p:nvSpPr>
        <p:spPr bwMode="auto">
          <a:xfrm>
            <a:off x="3429000" y="26670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Begin</a:t>
            </a:r>
          </a:p>
        </p:txBody>
      </p:sp>
      <p:cxnSp>
        <p:nvCxnSpPr>
          <p:cNvPr id="29701" name="Straight Connector 9"/>
          <p:cNvCxnSpPr>
            <a:cxnSpLocks noChangeShapeType="1"/>
          </p:cNvCxnSpPr>
          <p:nvPr/>
        </p:nvCxnSpPr>
        <p:spPr bwMode="auto">
          <a:xfrm rot="5400000">
            <a:off x="3734594" y="3504406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762000" y="3429000"/>
            <a:ext cx="210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Jangan lupa </a:t>
            </a:r>
          </a:p>
          <a:p>
            <a:r>
              <a:rPr lang="en-US"/>
              <a:t>menggambar garis</a:t>
            </a:r>
          </a:p>
        </p:txBody>
      </p:sp>
      <p:cxnSp>
        <p:nvCxnSpPr>
          <p:cNvPr id="29703" name="Straight Arrow Connector 12"/>
          <p:cNvCxnSpPr>
            <a:cxnSpLocks noChangeShapeType="1"/>
          </p:cNvCxnSpPr>
          <p:nvPr/>
        </p:nvCxnSpPr>
        <p:spPr bwMode="auto">
          <a:xfrm flipV="1">
            <a:off x="3124200" y="3352800"/>
            <a:ext cx="914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04" name="Straight Connector 15"/>
          <p:cNvCxnSpPr>
            <a:cxnSpLocks noChangeShapeType="1"/>
          </p:cNvCxnSpPr>
          <p:nvPr/>
        </p:nvCxnSpPr>
        <p:spPr bwMode="auto">
          <a:xfrm rot="5400000">
            <a:off x="3734594" y="4114006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9705" name="Straight Connector 16"/>
          <p:cNvCxnSpPr>
            <a:cxnSpLocks noChangeShapeType="1"/>
          </p:cNvCxnSpPr>
          <p:nvPr/>
        </p:nvCxnSpPr>
        <p:spPr bwMode="auto">
          <a:xfrm rot="5400000">
            <a:off x="3734594" y="4723606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6" name="Rounded Rectangle 17"/>
          <p:cNvSpPr>
            <a:spLocks noChangeArrowheads="1"/>
          </p:cNvSpPr>
          <p:nvPr/>
        </p:nvSpPr>
        <p:spPr bwMode="auto">
          <a:xfrm>
            <a:off x="3429000" y="50292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Pembuatan Flowchart – </a:t>
            </a:r>
            <a:r>
              <a:rPr lang="en-US" i="1" smtClean="0"/>
              <a:t>cont.</a:t>
            </a:r>
            <a:endParaRPr lang="en-US" smtClean="0"/>
          </a:p>
        </p:txBody>
      </p:sp>
      <p:sp>
        <p:nvSpPr>
          <p:cNvPr id="30723" name="Rounded Rectangle 3"/>
          <p:cNvSpPr>
            <a:spLocks noChangeArrowheads="1"/>
          </p:cNvSpPr>
          <p:nvPr/>
        </p:nvSpPr>
        <p:spPr bwMode="auto">
          <a:xfrm>
            <a:off x="4191000" y="21336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Begin</a:t>
            </a:r>
          </a:p>
        </p:txBody>
      </p:sp>
      <p:cxnSp>
        <p:nvCxnSpPr>
          <p:cNvPr id="30724" name="Straight Connector 9"/>
          <p:cNvCxnSpPr>
            <a:cxnSpLocks noChangeShapeType="1"/>
            <a:endCxn id="30725" idx="0"/>
          </p:cNvCxnSpPr>
          <p:nvPr/>
        </p:nvCxnSpPr>
        <p:spPr bwMode="auto">
          <a:xfrm rot="5400000">
            <a:off x="4420394" y="3047206"/>
            <a:ext cx="762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5" name="Parallelogram 4"/>
          <p:cNvSpPr>
            <a:spLocks noChangeArrowheads="1"/>
          </p:cNvSpPr>
          <p:nvPr/>
        </p:nvSpPr>
        <p:spPr bwMode="auto">
          <a:xfrm>
            <a:off x="3810000" y="3429000"/>
            <a:ext cx="1981200" cy="533400"/>
          </a:xfrm>
          <a:prstGeom prst="parallelogram">
            <a:avLst>
              <a:gd name="adj" fmla="val 25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Input/output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6172200" y="2971800"/>
            <a:ext cx="200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Jangan lupa garis</a:t>
            </a:r>
          </a:p>
        </p:txBody>
      </p:sp>
      <p:cxnSp>
        <p:nvCxnSpPr>
          <p:cNvPr id="30727" name="Straight Arrow Connector 7"/>
          <p:cNvCxnSpPr>
            <a:cxnSpLocks noChangeShapeType="1"/>
          </p:cNvCxnSpPr>
          <p:nvPr/>
        </p:nvCxnSpPr>
        <p:spPr bwMode="auto">
          <a:xfrm rot="10800000">
            <a:off x="4876800" y="2895600"/>
            <a:ext cx="10668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838200" y="4038600"/>
            <a:ext cx="2249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Mungkin anda ingin </a:t>
            </a:r>
          </a:p>
          <a:p>
            <a:r>
              <a:rPr lang="en-US"/>
              <a:t>berkomunikasi </a:t>
            </a:r>
          </a:p>
          <a:p>
            <a:r>
              <a:rPr lang="en-US"/>
              <a:t>dengan pemakai</a:t>
            </a:r>
          </a:p>
        </p:txBody>
      </p:sp>
      <p:cxnSp>
        <p:nvCxnSpPr>
          <p:cNvPr id="30729" name="Straight Arrow Connector 11"/>
          <p:cNvCxnSpPr>
            <a:cxnSpLocks noChangeShapeType="1"/>
          </p:cNvCxnSpPr>
          <p:nvPr/>
        </p:nvCxnSpPr>
        <p:spPr bwMode="auto">
          <a:xfrm flipV="1">
            <a:off x="2819400" y="36576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0" name="Straight Connector 9"/>
          <p:cNvCxnSpPr>
            <a:cxnSpLocks noChangeShapeType="1"/>
          </p:cNvCxnSpPr>
          <p:nvPr/>
        </p:nvCxnSpPr>
        <p:spPr bwMode="auto">
          <a:xfrm rot="5400000">
            <a:off x="4420394" y="4342606"/>
            <a:ext cx="762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838200" y="1981200"/>
            <a:ext cx="2197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Input /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708</Words>
  <Application>Microsoft Office PowerPoint</Application>
  <PresentationFormat>On-screen Show (4:3)</PresentationFormat>
  <Paragraphs>106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FLOWCHART </vt:lpstr>
      <vt:lpstr>Flowchart</vt:lpstr>
      <vt:lpstr>Simbol-simbol Flowchart</vt:lpstr>
      <vt:lpstr>Simbol-simbol Flowchart</vt:lpstr>
      <vt:lpstr>Simbol-simbol Flowchart – Cont.</vt:lpstr>
      <vt:lpstr>Pembuatan Flowchart</vt:lpstr>
      <vt:lpstr>Pembuatan Flowchart – cont.</vt:lpstr>
      <vt:lpstr>Pembuatan Flowchart – cont.</vt:lpstr>
      <vt:lpstr>Pembuatan Flowchart – cont.</vt:lpstr>
      <vt:lpstr>Pembuatan Flowchart – cont.</vt:lpstr>
      <vt:lpstr>Pembuatan Flowchart – cont.</vt:lpstr>
      <vt:lpstr>Program flowchart</vt:lpstr>
      <vt:lpstr>Struktur Algoritma Berurutan</vt:lpstr>
      <vt:lpstr>FLOWCHART Algoritma Berurutan</vt:lpstr>
      <vt:lpstr>Struktur Algoritma Percabangan</vt:lpstr>
      <vt:lpstr>Struktur percabangan untuk masalah batasan umur.</vt:lpstr>
      <vt:lpstr>Jawaban :</vt:lpstr>
      <vt:lpstr>Struktur percabangan untuk perhitungan dua buah bilangan.</vt:lpstr>
      <vt:lpstr>Jawaban :</vt:lpstr>
      <vt:lpstr>Struktur percabangan bersarang untuk masalah fotokopi</vt:lpstr>
      <vt:lpstr>Jawaban :</vt:lpstr>
      <vt:lpstr>Struktur percabangan bersarang untuk masalah kelulusan siswa</vt:lpstr>
      <vt:lpstr>Jawaban :</vt:lpstr>
      <vt:lpstr>Struktur Algoritma Pengulangan</vt:lpstr>
      <vt:lpstr>Struktur pengulangan</vt:lpstr>
      <vt:lpstr>Struktur pengulangan dengan For</vt:lpstr>
      <vt:lpstr>Struktur algoritma pengulangan dengan For</vt:lpstr>
      <vt:lpstr>Algoritma untuk mencetak pernyataan sebanyak 100 kali</vt:lpstr>
      <vt:lpstr>Menentukan hasil dari suatu flowchart pengulangan</vt:lpstr>
      <vt:lpstr>Struktur pengulangan dengan While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HP</dc:creator>
  <cp:lastModifiedBy>HP</cp:lastModifiedBy>
  <cp:revision>5</cp:revision>
  <dcterms:created xsi:type="dcterms:W3CDTF">2017-10-04T02:19:57Z</dcterms:created>
  <dcterms:modified xsi:type="dcterms:W3CDTF">2017-10-04T03:08:23Z</dcterms:modified>
</cp:coreProperties>
</file>