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25"/>
  </p:notesMasterIdLst>
  <p:sldIdLst>
    <p:sldId id="258" r:id="rId2"/>
    <p:sldId id="312" r:id="rId3"/>
    <p:sldId id="279" r:id="rId4"/>
    <p:sldId id="259" r:id="rId5"/>
    <p:sldId id="260" r:id="rId6"/>
    <p:sldId id="265" r:id="rId7"/>
    <p:sldId id="266" r:id="rId8"/>
    <p:sldId id="267" r:id="rId9"/>
    <p:sldId id="309" r:id="rId10"/>
    <p:sldId id="292" r:id="rId11"/>
    <p:sldId id="296" r:id="rId12"/>
    <p:sldId id="310" r:id="rId13"/>
    <p:sldId id="311" r:id="rId14"/>
    <p:sldId id="301" r:id="rId15"/>
    <p:sldId id="297" r:id="rId16"/>
    <p:sldId id="298" r:id="rId17"/>
    <p:sldId id="306" r:id="rId18"/>
    <p:sldId id="302" r:id="rId19"/>
    <p:sldId id="299" r:id="rId20"/>
    <p:sldId id="280" r:id="rId21"/>
    <p:sldId id="304" r:id="rId22"/>
    <p:sldId id="305" r:id="rId23"/>
    <p:sldId id="307" r:id="rId2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CB05"/>
    <a:srgbClr val="4F009E"/>
    <a:srgbClr val="CC06F4"/>
    <a:srgbClr val="9D05BB"/>
    <a:srgbClr val="008000"/>
    <a:srgbClr val="99CC00"/>
    <a:srgbClr val="FF0000"/>
    <a:srgbClr val="FF5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246" autoAdjust="0"/>
    <p:restoredTop sz="94700" autoAdjust="0"/>
  </p:normalViewPr>
  <p:slideViewPr>
    <p:cSldViewPr>
      <p:cViewPr>
        <p:scale>
          <a:sx n="70" d="100"/>
          <a:sy n="70" d="100"/>
        </p:scale>
        <p:origin x="-738"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76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76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6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6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76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409906A5-E6DC-42A7-BD48-BDBA1629629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miter lim="800000"/>
            <a:headEnd/>
            <a:tailEnd/>
          </a:ln>
        </p:spPr>
        <p:txBody>
          <a:bodyPr/>
          <a:lstStyle/>
          <a:p>
            <a:fld id="{47E820CC-253E-4A07-95A4-2A0DAF8993B1}" type="slidenum">
              <a:rPr lang="en-US" smtClean="0"/>
              <a:pPr/>
              <a:t>14</a:t>
            </a:fld>
            <a:endParaRPr lang="en-US" smtClean="0"/>
          </a:p>
        </p:txBody>
      </p:sp>
      <p:sp>
        <p:nvSpPr>
          <p:cNvPr id="28675" name="Slide Image Placeholder 1"/>
          <p:cNvSpPr>
            <a:spLocks noGrp="1" noRot="1" noChangeAspect="1" noTextEdit="1"/>
          </p:cNvSpPr>
          <p:nvPr>
            <p:ph type="sldImg"/>
          </p:nvPr>
        </p:nvSpPr>
        <p:spPr>
          <a:xfrm>
            <a:off x="1143000" y="687388"/>
            <a:ext cx="4572000" cy="3429000"/>
          </a:xfrm>
          <a:ln/>
        </p:spPr>
      </p:sp>
      <p:sp>
        <p:nvSpPr>
          <p:cNvPr id="28676" name="Notes Placeholder 2"/>
          <p:cNvSpPr>
            <a:spLocks noGrp="1"/>
          </p:cNvSpPr>
          <p:nvPr>
            <p:ph type="body" idx="1"/>
          </p:nvPr>
        </p:nvSpPr>
        <p:spPr>
          <a:noFill/>
        </p:spPr>
        <p:txBody>
          <a:bodyPr/>
          <a:lstStyle/>
          <a:p>
            <a:pPr eaLnBrk="1" hangingPunct="1">
              <a:spcBef>
                <a:spcPct val="0"/>
              </a:spcBef>
            </a:pPr>
            <a:endParaRPr lang="id-ID" smtClean="0"/>
          </a:p>
        </p:txBody>
      </p:sp>
      <p:sp>
        <p:nvSpPr>
          <p:cNvPr id="2867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A958A44-DD76-4223-940D-14FE82A70650}" type="slidenum">
              <a:rPr lang="en-US" sz="1200"/>
              <a:pPr algn="r"/>
              <a:t>14</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38FD1A03-E6EC-4C29-BD30-3ABB0AE2B871}" type="slidenum">
              <a:rPr lang="en-US" smtClean="0"/>
              <a:pPr/>
              <a:t>15</a:t>
            </a:fld>
            <a:endParaRPr lang="en-US" smtClean="0"/>
          </a:p>
        </p:txBody>
      </p:sp>
      <p:sp>
        <p:nvSpPr>
          <p:cNvPr id="29699" name="Slide Image Placeholder 1"/>
          <p:cNvSpPr>
            <a:spLocks noGrp="1" noRot="1" noChangeAspect="1" noTextEdit="1"/>
          </p:cNvSpPr>
          <p:nvPr>
            <p:ph type="sldImg"/>
          </p:nvPr>
        </p:nvSpPr>
        <p:spPr>
          <a:xfrm>
            <a:off x="1143000" y="687388"/>
            <a:ext cx="4572000" cy="3429000"/>
          </a:xfrm>
          <a:ln/>
        </p:spPr>
      </p:sp>
      <p:sp>
        <p:nvSpPr>
          <p:cNvPr id="29700" name="Notes Placeholder 2"/>
          <p:cNvSpPr>
            <a:spLocks noGrp="1"/>
          </p:cNvSpPr>
          <p:nvPr>
            <p:ph type="body" idx="1"/>
          </p:nvPr>
        </p:nvSpPr>
        <p:spPr>
          <a:noFill/>
        </p:spPr>
        <p:txBody>
          <a:bodyPr/>
          <a:lstStyle/>
          <a:p>
            <a:pPr eaLnBrk="1" hangingPunct="1">
              <a:spcBef>
                <a:spcPct val="0"/>
              </a:spcBef>
            </a:pPr>
            <a:endParaRPr lang="id-ID" smtClean="0"/>
          </a:p>
        </p:txBody>
      </p:sp>
      <p:sp>
        <p:nvSpPr>
          <p:cNvPr id="2970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54AE3FE-1369-41E6-9FF8-B6B76C7997FD}" type="slidenum">
              <a:rPr lang="en-US" sz="1200"/>
              <a:pPr algn="r"/>
              <a:t>15</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miter lim="800000"/>
            <a:headEnd/>
            <a:tailEnd/>
          </a:ln>
        </p:spPr>
        <p:txBody>
          <a:bodyPr/>
          <a:lstStyle/>
          <a:p>
            <a:fld id="{DEF3AB96-9FB2-4567-8577-1178E01839FD}" type="slidenum">
              <a:rPr lang="en-US" smtClean="0"/>
              <a:pPr/>
              <a:t>16</a:t>
            </a:fld>
            <a:endParaRPr lang="en-US" smtClean="0"/>
          </a:p>
        </p:txBody>
      </p:sp>
      <p:sp>
        <p:nvSpPr>
          <p:cNvPr id="30723" name="Slide Image Placeholder 1"/>
          <p:cNvSpPr>
            <a:spLocks noGrp="1" noRot="1" noChangeAspect="1" noTextEdit="1"/>
          </p:cNvSpPr>
          <p:nvPr>
            <p:ph type="sldImg"/>
          </p:nvPr>
        </p:nvSpPr>
        <p:spPr>
          <a:xfrm>
            <a:off x="1143000" y="687388"/>
            <a:ext cx="4572000" cy="3429000"/>
          </a:xfrm>
          <a:ln/>
        </p:spPr>
      </p:sp>
      <p:sp>
        <p:nvSpPr>
          <p:cNvPr id="30724" name="Notes Placeholder 2"/>
          <p:cNvSpPr>
            <a:spLocks noGrp="1"/>
          </p:cNvSpPr>
          <p:nvPr>
            <p:ph type="body" idx="1"/>
          </p:nvPr>
        </p:nvSpPr>
        <p:spPr>
          <a:noFill/>
        </p:spPr>
        <p:txBody>
          <a:bodyPr/>
          <a:lstStyle/>
          <a:p>
            <a:pPr eaLnBrk="1" hangingPunct="1">
              <a:spcBef>
                <a:spcPct val="0"/>
              </a:spcBef>
            </a:pPr>
            <a:endParaRPr lang="id-ID" smtClean="0"/>
          </a:p>
        </p:txBody>
      </p:sp>
      <p:sp>
        <p:nvSpPr>
          <p:cNvPr id="3072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5E2BC99-56E2-48D4-824F-30D0FB1E49EA}" type="slidenum">
              <a:rPr lang="en-US" sz="1200"/>
              <a:pPr algn="r"/>
              <a:t>16</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A78FA3C6-99CF-418C-A54A-946F780443AD}" type="slidenum">
              <a:rPr lang="en-US" smtClean="0"/>
              <a:pPr/>
              <a:t>17</a:t>
            </a:fld>
            <a:endParaRPr lang="en-US" smtClean="0"/>
          </a:p>
        </p:txBody>
      </p:sp>
      <p:sp>
        <p:nvSpPr>
          <p:cNvPr id="31747" name="Slide Image Placeholder 1"/>
          <p:cNvSpPr>
            <a:spLocks noGrp="1" noRot="1" noChangeAspect="1" noTextEdit="1"/>
          </p:cNvSpPr>
          <p:nvPr>
            <p:ph type="sldImg"/>
          </p:nvPr>
        </p:nvSpPr>
        <p:spPr>
          <a:xfrm>
            <a:off x="1143000" y="687388"/>
            <a:ext cx="4572000" cy="3429000"/>
          </a:xfrm>
          <a:ln/>
        </p:spPr>
      </p:sp>
      <p:sp>
        <p:nvSpPr>
          <p:cNvPr id="31748" name="Notes Placeholder 2"/>
          <p:cNvSpPr>
            <a:spLocks noGrp="1"/>
          </p:cNvSpPr>
          <p:nvPr>
            <p:ph type="body" idx="1"/>
          </p:nvPr>
        </p:nvSpPr>
        <p:spPr>
          <a:noFill/>
        </p:spPr>
        <p:txBody>
          <a:bodyPr/>
          <a:lstStyle/>
          <a:p>
            <a:pPr eaLnBrk="1" hangingPunct="1">
              <a:spcBef>
                <a:spcPct val="0"/>
              </a:spcBef>
            </a:pPr>
            <a:endParaRPr lang="id-ID" smtClean="0"/>
          </a:p>
        </p:txBody>
      </p:sp>
      <p:sp>
        <p:nvSpPr>
          <p:cNvPr id="3174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50B2B9E-3DBC-476B-A22C-77A39ACC9F31}" type="slidenum">
              <a:rPr lang="en-US" sz="1200"/>
              <a:pPr algn="r"/>
              <a:t>17</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348D56DC-E245-4853-9308-7D6AE5240DBD}" type="slidenum">
              <a:rPr lang="en-US" smtClean="0"/>
              <a:pPr/>
              <a:t>18</a:t>
            </a:fld>
            <a:endParaRPr lang="en-US" smtClean="0"/>
          </a:p>
        </p:txBody>
      </p:sp>
      <p:sp>
        <p:nvSpPr>
          <p:cNvPr id="32771" name="Slide Image Placeholder 1"/>
          <p:cNvSpPr>
            <a:spLocks noGrp="1" noRot="1" noChangeAspect="1" noTextEdit="1"/>
          </p:cNvSpPr>
          <p:nvPr>
            <p:ph type="sldImg"/>
          </p:nvPr>
        </p:nvSpPr>
        <p:spPr>
          <a:xfrm>
            <a:off x="1143000" y="687388"/>
            <a:ext cx="4572000" cy="3429000"/>
          </a:xfrm>
          <a:ln/>
        </p:spPr>
      </p:sp>
      <p:sp>
        <p:nvSpPr>
          <p:cNvPr id="32772" name="Notes Placeholder 2"/>
          <p:cNvSpPr>
            <a:spLocks noGrp="1"/>
          </p:cNvSpPr>
          <p:nvPr>
            <p:ph type="body" idx="1"/>
          </p:nvPr>
        </p:nvSpPr>
        <p:spPr>
          <a:noFill/>
        </p:spPr>
        <p:txBody>
          <a:bodyPr/>
          <a:lstStyle/>
          <a:p>
            <a:pPr eaLnBrk="1" hangingPunct="1">
              <a:spcBef>
                <a:spcPct val="0"/>
              </a:spcBef>
            </a:pPr>
            <a:endParaRPr lang="id-ID" smtClean="0"/>
          </a:p>
        </p:txBody>
      </p:sp>
      <p:sp>
        <p:nvSpPr>
          <p:cNvPr id="3277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7BA751F-A249-429F-920B-2B145B9684D2}" type="slidenum">
              <a:rPr lang="en-US" sz="1200"/>
              <a:pPr algn="r"/>
              <a:t>18</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9247D5A2-C1B1-46F0-9A3E-AA5EA4FDCA3F}" type="slidenum">
              <a:rPr lang="en-US" smtClean="0"/>
              <a:pPr/>
              <a:t>19</a:t>
            </a:fld>
            <a:endParaRPr lang="en-US" smtClean="0"/>
          </a:p>
        </p:txBody>
      </p:sp>
      <p:sp>
        <p:nvSpPr>
          <p:cNvPr id="33795" name="Slide Image Placeholder 1"/>
          <p:cNvSpPr>
            <a:spLocks noGrp="1" noRot="1" noChangeAspect="1" noTextEdit="1"/>
          </p:cNvSpPr>
          <p:nvPr>
            <p:ph type="sldImg"/>
          </p:nvPr>
        </p:nvSpPr>
        <p:spPr>
          <a:xfrm>
            <a:off x="1143000" y="687388"/>
            <a:ext cx="4572000" cy="3429000"/>
          </a:xfrm>
          <a:ln/>
        </p:spPr>
      </p:sp>
      <p:sp>
        <p:nvSpPr>
          <p:cNvPr id="33796" name="Notes Placeholder 2"/>
          <p:cNvSpPr>
            <a:spLocks noGrp="1"/>
          </p:cNvSpPr>
          <p:nvPr>
            <p:ph type="body" idx="1"/>
          </p:nvPr>
        </p:nvSpPr>
        <p:spPr>
          <a:noFill/>
        </p:spPr>
        <p:txBody>
          <a:bodyPr/>
          <a:lstStyle/>
          <a:p>
            <a:pPr eaLnBrk="1" hangingPunct="1">
              <a:spcBef>
                <a:spcPct val="0"/>
              </a:spcBef>
            </a:pPr>
            <a:endParaRPr lang="id-ID" smtClean="0"/>
          </a:p>
        </p:txBody>
      </p:sp>
      <p:sp>
        <p:nvSpPr>
          <p:cNvPr id="3379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A967D26-B9FD-4295-B231-1766ED83976D}" type="slidenum">
              <a:rPr lang="en-US" sz="1200"/>
              <a:pPr algn="r"/>
              <a:t>19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Slide Number Placeholder 5"/>
          <p:cNvSpPr>
            <a:spLocks noGrp="1"/>
          </p:cNvSpPr>
          <p:nvPr>
            <p:ph type="sldNum" sz="quarter" idx="10"/>
          </p:nvPr>
        </p:nvSpPr>
        <p:spPr>
          <a:ln/>
        </p:spPr>
        <p:txBody>
          <a:bodyPr/>
          <a:lstStyle>
            <a:lvl1pPr>
              <a:defRPr/>
            </a:lvl1pPr>
          </a:lstStyle>
          <a:p>
            <a:pPr>
              <a:defRPr/>
            </a:pPr>
            <a:fld id="{7216C1D6-B602-4333-AE80-1B3EDF6FED26}"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ADC91A6F-BEE5-404C-BBCE-3D153795DCB4}"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350A4883-0C54-4ABD-9B32-AC54D74C0B1E}"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rtlCol="0">
            <a:normAutofit/>
          </a:bodyPr>
          <a:lstStyle/>
          <a:p>
            <a:pPr lvl="0"/>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pPr>
              <a:defRPr/>
            </a:pPr>
            <a:fld id="{05BFEE4B-1BD7-4E43-B908-5A4D1BB594C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pPr>
              <a:defRPr/>
            </a:pPr>
            <a:fld id="{D93CD04F-6208-431B-8948-6D7DDEAEFBD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66309468-9D57-46ED-8A27-1548ED5373D7}"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B6600F3F-F5D6-4142-B24A-F8BA6C130551}"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a:ln/>
        </p:spPr>
        <p:txBody>
          <a:bodyPr/>
          <a:lstStyle>
            <a:lvl1pPr>
              <a:defRPr/>
            </a:lvl1pPr>
          </a:lstStyle>
          <a:p>
            <a:pPr>
              <a:defRPr/>
            </a:pPr>
            <a:fld id="{C80179C9-A4EF-424F-A589-682A2F4FF174}" type="slidenum">
              <a:rPr lang="en-US"/>
              <a:pPr>
                <a:defRPr/>
              </a:pPr>
              <a:t>‹#›</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Date Placeholder 3"/>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a:ln/>
        </p:spPr>
        <p:txBody>
          <a:bodyPr/>
          <a:lstStyle>
            <a:lvl1pPr>
              <a:defRPr/>
            </a:lvl1pPr>
          </a:lstStyle>
          <a:p>
            <a:pPr>
              <a:defRPr/>
            </a:pPr>
            <a:fld id="{E0C4A91E-20D3-4628-89C5-D0E91FC29082}" type="slidenum">
              <a:rPr lang="en-US"/>
              <a:pPr>
                <a:defRPr/>
              </a:pPr>
              <a:t>‹#›</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Date Placeholder 3"/>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a:ln/>
        </p:spPr>
        <p:txBody>
          <a:bodyPr/>
          <a:lstStyle>
            <a:lvl1pPr>
              <a:defRPr/>
            </a:lvl1pPr>
          </a:lstStyle>
          <a:p>
            <a:pPr>
              <a:defRPr/>
            </a:pPr>
            <a:fld id="{EF31E062-4D09-4CF6-9E07-BCFCA13FE8B2}" type="slidenum">
              <a:rPr lang="en-US"/>
              <a:pPr>
                <a:defRPr/>
              </a:pPr>
              <a:t>‹#›</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Date Placeholder 3"/>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E6CB6D0B-5DDB-46AC-91AA-DF8BDE2CA208}" type="slidenum">
              <a:rPr lang="en-US"/>
              <a:pPr>
                <a:defRPr/>
              </a:pPr>
              <a:t>‹#›</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Date Placeholder 3"/>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4"/>
          </p:nvPr>
        </p:nvSpPr>
        <p:spPr>
          <a:ln/>
        </p:spPr>
        <p:txBody>
          <a:bodyPr/>
          <a:lstStyle>
            <a:lvl1pPr>
              <a:defRPr/>
            </a:lvl1pPr>
          </a:lstStyle>
          <a:p>
            <a:pPr>
              <a:defRPr/>
            </a:pPr>
            <a:fld id="{3C5868C3-FA9C-42DD-A498-153F61D56F48}" type="slidenum">
              <a:rPr lang="en-US"/>
              <a:pPr>
                <a:defRPr/>
              </a:pPr>
              <a:t>‹#›</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Date Placeholder 3"/>
          <p:cNvSpPr>
            <a:spLocks noGrp="1"/>
          </p:cNvSpPr>
          <p:nvPr>
            <p:ph type="dt" sz="half" idx="16"/>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07FA0CFA-AE31-4570-A140-E845972DFAD9}" type="slidenum">
              <a:rPr lang="en-US"/>
              <a:pPr>
                <a:defRPr/>
              </a:pPr>
              <a:t>‹#›</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Date Placeholder 3"/>
          <p:cNvSpPr>
            <a:spLocks noGrp="1"/>
          </p:cNvSpPr>
          <p:nvPr>
            <p:ph type="dt" sz="half" idx="12"/>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600200"/>
            <a:ext cx="7620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a:spLocks noGrp="1"/>
          </p:cNvSpPr>
          <p:nvPr>
            <p:ph type="sldNum" sz="quarter" idx="4"/>
          </p:nvPr>
        </p:nvSpPr>
        <p:spPr>
          <a:xfrm>
            <a:off x="8531225" y="5648325"/>
            <a:ext cx="549275" cy="396875"/>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246D5CA6-C93D-419D-9FF2-EB980971AC30}" type="slidenum">
              <a:rPr lang="en-US"/>
              <a:pPr>
                <a:defRPr/>
              </a:pPr>
              <a:t>‹#›</a:t>
            </a:fld>
            <a:endParaRPr lang="en-US"/>
          </a:p>
        </p:txBody>
      </p:sp>
      <p:sp>
        <p:nvSpPr>
          <p:cNvPr id="5" name="Footer Placeholder 4"/>
          <p:cNvSpPr>
            <a:spLocks noGrp="1"/>
          </p:cNvSpPr>
          <p:nvPr>
            <p:ph type="ftr" sz="quarter" idx="3"/>
          </p:nvPr>
        </p:nvSpPr>
        <p:spPr>
          <a:xfrm rot="16200000">
            <a:off x="7587456" y="4048919"/>
            <a:ext cx="2366963" cy="365125"/>
          </a:xfrm>
          <a:prstGeom prst="rect">
            <a:avLst/>
          </a:prstGeom>
        </p:spPr>
        <p:txBody>
          <a:bodyPr vert="horz" lIns="91440" tIns="45720" rIns="91440" bIns="45720" rtlCol="0" anchor="ctr"/>
          <a:lstStyle>
            <a:lvl1pPr algn="r">
              <a:defRPr sz="1200">
                <a:solidFill>
                  <a:schemeClr val="bg2"/>
                </a:solidFill>
              </a:defRPr>
            </a:lvl1pPr>
          </a:lstStyle>
          <a:p>
            <a:pPr>
              <a:defRPr/>
            </a:pPr>
            <a:endParaRPr lang="en-US"/>
          </a:p>
        </p:txBody>
      </p:sp>
      <p:sp>
        <p:nvSpPr>
          <p:cNvPr id="4" name="Date Placeholder 3"/>
          <p:cNvSpPr>
            <a:spLocks noGrp="1"/>
          </p:cNvSpPr>
          <p:nvPr>
            <p:ph type="dt" sz="half" idx="2"/>
          </p:nvPr>
        </p:nvSpPr>
        <p:spPr>
          <a:xfrm rot="16200000">
            <a:off x="7551738" y="1646237"/>
            <a:ext cx="2438400" cy="365125"/>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Lst>
  <p:txStyles>
    <p:title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mbria" pitchFamily="18" charset="0"/>
        </a:defRPr>
      </a:lvl2pPr>
      <a:lvl3pPr algn="l" rtl="0" eaLnBrk="0" fontAlgn="base" hangingPunct="0">
        <a:spcBef>
          <a:spcPct val="0"/>
        </a:spcBef>
        <a:spcAft>
          <a:spcPct val="0"/>
        </a:spcAft>
        <a:defRPr sz="4600">
          <a:solidFill>
            <a:schemeClr val="tx2"/>
          </a:solidFill>
          <a:latin typeface="Cambria" pitchFamily="18" charset="0"/>
        </a:defRPr>
      </a:lvl3pPr>
      <a:lvl4pPr algn="l" rtl="0" eaLnBrk="0" fontAlgn="base" hangingPunct="0">
        <a:spcBef>
          <a:spcPct val="0"/>
        </a:spcBef>
        <a:spcAft>
          <a:spcPct val="0"/>
        </a:spcAft>
        <a:defRPr sz="4600">
          <a:solidFill>
            <a:schemeClr val="tx2"/>
          </a:solidFill>
          <a:latin typeface="Cambria" pitchFamily="18" charset="0"/>
        </a:defRPr>
      </a:lvl4pPr>
      <a:lvl5pPr algn="l" rtl="0" eaLnBrk="0" fontAlgn="base" hangingPunct="0">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p:titleStyle>
    <p:body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D2CB6C"/>
        </a:buClr>
        <a:buFont typeface="Arial"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95A39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C89F5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533400"/>
            <a:ext cx="8229600" cy="5943600"/>
          </a:xfrm>
        </p:spPr>
        <p:txBody>
          <a:bodyPr anchor="t"/>
          <a:lstStyle/>
          <a:p>
            <a:pPr algn="ctr" eaLnBrk="1" fontAlgn="auto" hangingPunct="1">
              <a:spcAft>
                <a:spcPts val="0"/>
              </a:spcAft>
              <a:defRPr/>
            </a:pPr>
            <a:r>
              <a:rPr lang="en-ID" sz="4800" dirty="0" smtClean="0"/>
              <a:t>KONSEP TIPE </a:t>
            </a:r>
            <a:r>
              <a:rPr lang="en-ID" sz="4800" dirty="0" smtClean="0"/>
              <a:t>DATA</a:t>
            </a:r>
            <a:r>
              <a:rPr lang="en-ID" sz="4400" dirty="0" smtClean="0"/>
              <a:t/>
            </a:r>
            <a:br>
              <a:rPr lang="en-ID" sz="4400" dirty="0" smtClean="0"/>
            </a:br>
            <a:r>
              <a:rPr lang="en-ID" sz="2800" dirty="0" smtClean="0"/>
              <a:t>ALGORITMA &amp; </a:t>
            </a:r>
            <a:r>
              <a:rPr lang="en-ID" sz="3200" dirty="0" smtClean="0"/>
              <a:t>PEMROGRAMAN </a:t>
            </a:r>
            <a:r>
              <a:rPr lang="en-ID" sz="3200" dirty="0" smtClean="0"/>
              <a:t>DASAR</a:t>
            </a:r>
            <a:br>
              <a:rPr lang="en-ID" sz="3200" dirty="0" smtClean="0"/>
            </a:br>
            <a:r>
              <a:rPr lang="en-ID" sz="3200" dirty="0" smtClean="0"/>
              <a:t>C</a:t>
            </a:r>
            <a:r>
              <a:rPr lang="en-ID" sz="3200" dirty="0" smtClean="0"/>
              <a:t>++</a:t>
            </a:r>
            <a:br>
              <a:rPr lang="en-ID" sz="3200" dirty="0" smtClean="0"/>
            </a:br>
            <a:r>
              <a:rPr lang="en-ID" sz="3200" dirty="0" smtClean="0"/>
              <a:t/>
            </a:r>
            <a:br>
              <a:rPr lang="en-ID" sz="3200" dirty="0" smtClean="0"/>
            </a:br>
            <a:r>
              <a:rPr lang="en-ID" sz="3600" dirty="0" smtClean="0"/>
              <a:t/>
            </a:r>
            <a:br>
              <a:rPr lang="en-ID" sz="3600" dirty="0" smtClean="0"/>
            </a:br>
            <a:r>
              <a:rPr lang="en-ID" sz="3600" dirty="0" smtClean="0"/>
              <a:t/>
            </a:r>
            <a:br>
              <a:rPr lang="en-ID" sz="3600" dirty="0" smtClean="0"/>
            </a:br>
            <a:r>
              <a:rPr lang="en-ID" sz="3600" dirty="0" smtClean="0"/>
              <a:t/>
            </a:r>
            <a:br>
              <a:rPr lang="en-ID" sz="3600" dirty="0" smtClean="0"/>
            </a:br>
            <a:r>
              <a:rPr lang="en-ID" sz="3600" dirty="0" smtClean="0"/>
              <a:t/>
            </a:r>
            <a:br>
              <a:rPr lang="en-ID" sz="3600" dirty="0" smtClean="0"/>
            </a:br>
            <a:r>
              <a:rPr lang="en-ID" sz="3600" dirty="0" smtClean="0"/>
              <a:t>PERTEMUAN 3</a:t>
            </a:r>
            <a:br>
              <a:rPr lang="en-ID" sz="3600" dirty="0" smtClean="0"/>
            </a:br>
            <a:r>
              <a:rPr lang="en-ID" sz="2400" dirty="0" err="1" smtClean="0"/>
              <a:t>Dosen</a:t>
            </a:r>
            <a:r>
              <a:rPr lang="en-ID" sz="2400" dirty="0" smtClean="0"/>
              <a:t> : </a:t>
            </a:r>
            <a:r>
              <a:rPr lang="en-ID" sz="2400" dirty="0" err="1" smtClean="0"/>
              <a:t>Cepi</a:t>
            </a:r>
            <a:r>
              <a:rPr lang="en-ID" sz="2400" dirty="0" smtClean="0"/>
              <a:t> </a:t>
            </a:r>
            <a:r>
              <a:rPr lang="en-ID" sz="2400" dirty="0" err="1" smtClean="0"/>
              <a:t>Rahmat</a:t>
            </a:r>
            <a:r>
              <a:rPr lang="en-ID" sz="2400" dirty="0" smtClean="0"/>
              <a:t> </a:t>
            </a:r>
            <a:r>
              <a:rPr lang="en-ID" sz="2400" smtClean="0"/>
              <a:t>Hidayat, </a:t>
            </a:r>
            <a:r>
              <a:rPr lang="en-ID" sz="2400" dirty="0" err="1" smtClean="0"/>
              <a:t>S.Kom</a:t>
            </a:r>
            <a:r>
              <a:rPr lang="en-ID" sz="2400" dirty="0" smtClean="0"/>
              <a:t>, </a:t>
            </a:r>
            <a:r>
              <a:rPr lang="en-ID" sz="2400" dirty="0" err="1" smtClean="0"/>
              <a:t>M.Kom</a:t>
            </a:r>
            <a:r>
              <a:rPr lang="en-ID" sz="3600" dirty="0" smtClean="0"/>
              <a:t/>
            </a:r>
            <a:br>
              <a:rPr lang="en-ID" sz="3600" dirty="0" smtClean="0"/>
            </a:br>
            <a:r>
              <a:rPr lang="en-ID" sz="3600" dirty="0" smtClean="0"/>
              <a:t/>
            </a:r>
            <a:br>
              <a:rPr lang="en-ID" sz="3600" dirty="0" smtClean="0"/>
            </a:br>
            <a:endParaRPr lang="en-US" sz="4400" dirty="0"/>
          </a:p>
        </p:txBody>
      </p:sp>
      <p:pic>
        <p:nvPicPr>
          <p:cNvPr id="5125" name="Picture 5" descr="Image result for stmik tasikmalaya"/>
          <p:cNvPicPr>
            <a:picLocks noChangeAspect="1" noChangeArrowheads="1"/>
          </p:cNvPicPr>
          <p:nvPr/>
        </p:nvPicPr>
        <p:blipFill>
          <a:blip r:embed="rId2"/>
          <a:srcRect/>
          <a:stretch>
            <a:fillRect/>
          </a:stretch>
        </p:blipFill>
        <p:spPr bwMode="auto">
          <a:xfrm>
            <a:off x="3505200" y="2438400"/>
            <a:ext cx="1752600" cy="1752601"/>
          </a:xfrm>
          <a:prstGeom prst="rect">
            <a:avLst/>
          </a:prstGeom>
          <a:noFill/>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228600" y="1143000"/>
            <a:ext cx="8077200" cy="4108450"/>
          </a:xfrm>
          <a:prstGeom prst="rect">
            <a:avLst/>
          </a:prstGeom>
          <a:noFill/>
          <a:ln w="9525">
            <a:noFill/>
            <a:miter lim="800000"/>
            <a:headEnd/>
            <a:tailEnd/>
          </a:ln>
        </p:spPr>
        <p:txBody>
          <a:bodyPr>
            <a:spAutoFit/>
          </a:bodyPr>
          <a:lstStyle/>
          <a:p>
            <a:pPr marL="517525" indent="-517525"/>
            <a:r>
              <a:rPr lang="id-ID" sz="1600">
                <a:cs typeface="Arial" charset="0"/>
              </a:rPr>
              <a:t> </a:t>
            </a:r>
            <a:r>
              <a:rPr lang="en-US" b="1">
                <a:cs typeface="Arial" charset="0"/>
              </a:rPr>
              <a:t>4</a:t>
            </a:r>
            <a:r>
              <a:rPr lang="id-ID" b="1">
                <a:cs typeface="Arial" charset="0"/>
              </a:rPr>
              <a:t>. </a:t>
            </a:r>
            <a:r>
              <a:rPr lang="en-US" b="1">
                <a:cs typeface="Arial" charset="0"/>
              </a:rPr>
              <a:t>	</a:t>
            </a:r>
            <a:r>
              <a:rPr lang="id-ID" b="1">
                <a:cs typeface="Arial" charset="0"/>
              </a:rPr>
              <a:t>CHARACTER</a:t>
            </a:r>
            <a:endParaRPr lang="en-US">
              <a:latin typeface="Times New Roman" pitchFamily="18" charset="0"/>
              <a:cs typeface="Times New Roman" pitchFamily="18" charset="0"/>
            </a:endParaRPr>
          </a:p>
          <a:p>
            <a:pPr marL="517525" indent="-517525" algn="just" eaLnBrk="0" hangingPunct="0"/>
            <a:r>
              <a:rPr lang="en-US">
                <a:cs typeface="Arial" charset="0"/>
              </a:rPr>
              <a:t>	T</a:t>
            </a:r>
            <a:r>
              <a:rPr lang="id-ID">
                <a:cs typeface="Arial" charset="0"/>
              </a:rPr>
              <a:t>ype data yang terdiri</a:t>
            </a:r>
            <a:r>
              <a:rPr lang="en-US">
                <a:cs typeface="Arial" charset="0"/>
              </a:rPr>
              <a:t> </a:t>
            </a:r>
            <a:r>
              <a:rPr lang="id-ID">
                <a:cs typeface="Arial" charset="0"/>
              </a:rPr>
              <a:t>dari aksara (simbol) </a:t>
            </a:r>
            <a:r>
              <a:rPr lang="en-US">
                <a:cs typeface="Arial" charset="0"/>
              </a:rPr>
              <a:t>yang </a:t>
            </a:r>
            <a:r>
              <a:rPr lang="id-ID"/>
              <a:t>meliputi </a:t>
            </a:r>
            <a:r>
              <a:rPr lang="id-ID" i="1" u="sng"/>
              <a:t>digit numerik</a:t>
            </a:r>
            <a:r>
              <a:rPr lang="id-ID"/>
              <a:t>, </a:t>
            </a:r>
            <a:r>
              <a:rPr lang="id-ID" i="1" u="sng"/>
              <a:t>character alfabetik</a:t>
            </a:r>
            <a:r>
              <a:rPr lang="id-ID"/>
              <a:t> dan </a:t>
            </a:r>
            <a:r>
              <a:rPr lang="id-ID" i="1" u="sng"/>
              <a:t>spesial character</a:t>
            </a:r>
            <a:r>
              <a:rPr lang="id-ID"/>
              <a:t>.</a:t>
            </a:r>
            <a:r>
              <a:rPr lang="en-US"/>
              <a:t> </a:t>
            </a:r>
            <a:r>
              <a:rPr lang="ms-MY">
                <a:solidFill>
                  <a:schemeClr val="tx2"/>
                </a:solidFill>
              </a:rPr>
              <a:t>Untuk menuliskan tipe char, karakter perlu ditulis di dalam tanda petik tunggal ( ‘ ) </a:t>
            </a:r>
          </a:p>
          <a:p>
            <a:pPr marL="517525" indent="-517525"/>
            <a:r>
              <a:rPr lang="ms-MY" i="1">
                <a:solidFill>
                  <a:schemeClr val="tx2"/>
                </a:solidFill>
              </a:rPr>
              <a:t>	Contoh </a:t>
            </a:r>
            <a:r>
              <a:rPr lang="ms-MY">
                <a:solidFill>
                  <a:schemeClr val="tx2"/>
                </a:solidFill>
              </a:rPr>
              <a:t>:</a:t>
            </a:r>
          </a:p>
          <a:p>
            <a:pPr marL="517525" indent="-517525"/>
            <a:r>
              <a:rPr lang="ms-MY">
                <a:solidFill>
                  <a:schemeClr val="tx2"/>
                </a:solidFill>
              </a:rPr>
              <a:t>	‘A’   </a:t>
            </a:r>
            <a:r>
              <a:rPr lang="ms-MY">
                <a:solidFill>
                  <a:schemeClr val="tx2"/>
                </a:solidFill>
                <a:sym typeface="Wingdings" pitchFamily="2" charset="2"/>
              </a:rPr>
              <a:t> karakter berupa huruf A</a:t>
            </a:r>
          </a:p>
          <a:p>
            <a:pPr marL="517525" indent="-517525"/>
            <a:r>
              <a:rPr lang="ms-MY">
                <a:solidFill>
                  <a:schemeClr val="tx2"/>
                </a:solidFill>
                <a:sym typeface="Wingdings" pitchFamily="2" charset="2"/>
              </a:rPr>
              <a:t>	‘1’    karakter berupa angka 1</a:t>
            </a:r>
          </a:p>
          <a:p>
            <a:pPr marL="517525" indent="-517525"/>
            <a:r>
              <a:rPr lang="ms-MY">
                <a:solidFill>
                  <a:schemeClr val="tx2"/>
                </a:solidFill>
                <a:sym typeface="Wingdings" pitchFamily="2" charset="2"/>
              </a:rPr>
              <a:t>	‘*’    karakter simbol *</a:t>
            </a:r>
            <a:endParaRPr lang="ms-MY">
              <a:solidFill>
                <a:schemeClr val="tx2"/>
              </a:solidFill>
            </a:endParaRPr>
          </a:p>
          <a:p>
            <a:pPr marL="517525" indent="-517525"/>
            <a:r>
              <a:rPr lang="ms-MY">
                <a:solidFill>
                  <a:schemeClr val="tx2"/>
                </a:solidFill>
              </a:rPr>
              <a:t>	</a:t>
            </a:r>
            <a:endParaRPr lang="en-US">
              <a:cs typeface="Arial" charset="0"/>
            </a:endParaRPr>
          </a:p>
          <a:p>
            <a:pPr marL="517525" indent="-517525" algn="just" eaLnBrk="0" hangingPunct="0"/>
            <a:r>
              <a:rPr lang="en-US">
                <a:cs typeface="Arial" charset="0"/>
              </a:rPr>
              <a:t>	</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ChangeArrowheads="1"/>
          </p:cNvSpPr>
          <p:nvPr/>
        </p:nvSpPr>
        <p:spPr bwMode="auto">
          <a:xfrm>
            <a:off x="0" y="533400"/>
            <a:ext cx="8382000" cy="5715000"/>
          </a:xfrm>
          <a:prstGeom prst="rect">
            <a:avLst/>
          </a:prstGeom>
          <a:noFill/>
          <a:ln w="9525">
            <a:noFill/>
            <a:miter lim="800000"/>
            <a:headEnd/>
            <a:tailEnd/>
          </a:ln>
        </p:spPr>
        <p:txBody>
          <a:bodyPr>
            <a:spAutoFit/>
          </a:bodyPr>
          <a:lstStyle/>
          <a:p>
            <a:pPr marL="517525" indent="-517525">
              <a:tabLst>
                <a:tab pos="520700" algn="l"/>
              </a:tabLst>
            </a:pPr>
            <a:r>
              <a:rPr lang="en-US" b="1">
                <a:cs typeface="Arial" charset="0"/>
              </a:rPr>
              <a:t>5.	STRING</a:t>
            </a:r>
          </a:p>
          <a:p>
            <a:pPr marL="517525" indent="-517525" algn="just" eaLnBrk="0" hangingPunct="0">
              <a:tabLst>
                <a:tab pos="520700" algn="l"/>
              </a:tabLst>
            </a:pPr>
            <a:r>
              <a:rPr lang="en-US">
                <a:cs typeface="Arial" charset="0"/>
              </a:rPr>
              <a:t>	Merupakan t</a:t>
            </a:r>
            <a:r>
              <a:rPr lang="id-ID"/>
              <a:t>ype data majemuk yang terbentuk dari kumpulan character</a:t>
            </a:r>
            <a:r>
              <a:rPr lang="en-US"/>
              <a:t> sebanyak 256 (default) dengan jangkauan niai 0 - 255</a:t>
            </a:r>
            <a:r>
              <a:rPr lang="id-ID"/>
              <a:t>. </a:t>
            </a:r>
            <a:r>
              <a:rPr lang="en-US"/>
              <a:t>Kumpulan</a:t>
            </a:r>
            <a:r>
              <a:rPr lang="id-ID"/>
              <a:t> character yang digunakan untuk membentuk String dinamakan </a:t>
            </a:r>
            <a:r>
              <a:rPr lang="id-ID" b="1" i="1"/>
              <a:t>alfabet.</a:t>
            </a:r>
            <a:r>
              <a:rPr lang="id-ID"/>
              <a:t>  </a:t>
            </a:r>
            <a:r>
              <a:rPr lang="en-US">
                <a:cs typeface="Arial" charset="0"/>
              </a:rPr>
              <a:t>	</a:t>
            </a:r>
            <a:r>
              <a:rPr lang="ms-MY">
                <a:solidFill>
                  <a:schemeClr val="tx2"/>
                </a:solidFill>
              </a:rPr>
              <a:t>Pemberian nilai String diapit dengan tanda petik ganda (“)</a:t>
            </a:r>
          </a:p>
          <a:p>
            <a:pPr marL="517525" indent="-517525" algn="just" eaLnBrk="0" hangingPunct="0">
              <a:tabLst>
                <a:tab pos="520700" algn="l"/>
              </a:tabLst>
            </a:pPr>
            <a:endParaRPr lang="ms-MY">
              <a:solidFill>
                <a:schemeClr val="tx2"/>
              </a:solidFill>
            </a:endParaRPr>
          </a:p>
          <a:p>
            <a:pPr marL="517525" indent="-517525">
              <a:tabLst>
                <a:tab pos="520700" algn="l"/>
              </a:tabLst>
            </a:pPr>
            <a:r>
              <a:rPr lang="ms-MY">
                <a:solidFill>
                  <a:schemeClr val="tx2"/>
                </a:solidFill>
              </a:rPr>
              <a:t>	</a:t>
            </a:r>
            <a:r>
              <a:rPr lang="ms-MY" b="1">
                <a:solidFill>
                  <a:schemeClr val="tx2"/>
                </a:solidFill>
              </a:rPr>
              <a:t>Bentuk umum penulisan tipe data ini adalah :</a:t>
            </a:r>
          </a:p>
          <a:p>
            <a:pPr marL="517525" indent="-517525">
              <a:tabLst>
                <a:tab pos="520700" algn="l"/>
              </a:tabLst>
            </a:pPr>
            <a:r>
              <a:rPr lang="ms-MY">
                <a:solidFill>
                  <a:schemeClr val="tx2"/>
                </a:solidFill>
              </a:rPr>
              <a:t>	tipe_data pengenal [panjang] ;     </a:t>
            </a:r>
          </a:p>
          <a:p>
            <a:pPr marL="517525" indent="-517525">
              <a:tabLst>
                <a:tab pos="520700" algn="l"/>
              </a:tabLst>
            </a:pPr>
            <a:r>
              <a:rPr lang="ms-MY">
                <a:solidFill>
                  <a:schemeClr val="tx2"/>
                </a:solidFill>
              </a:rPr>
              <a:t>	pengenal = nama variabel</a:t>
            </a:r>
          </a:p>
          <a:p>
            <a:pPr marL="517525" indent="-517525">
              <a:tabLst>
                <a:tab pos="520700" algn="l"/>
              </a:tabLst>
            </a:pPr>
            <a:r>
              <a:rPr lang="ms-MY">
                <a:solidFill>
                  <a:schemeClr val="tx2"/>
                </a:solidFill>
              </a:rPr>
              <a:t>	panjang   = bilangan bulat yg menunjukan jumlah karakter</a:t>
            </a:r>
          </a:p>
          <a:p>
            <a:pPr marL="517525" indent="-517525">
              <a:tabLst>
                <a:tab pos="520700" algn="l"/>
              </a:tabLst>
            </a:pPr>
            <a:r>
              <a:rPr lang="ms-MY">
                <a:solidFill>
                  <a:schemeClr val="tx2"/>
                </a:solidFill>
              </a:rPr>
              <a:t>	</a:t>
            </a:r>
          </a:p>
          <a:p>
            <a:pPr marL="517525" indent="-517525">
              <a:tabLst>
                <a:tab pos="520700" algn="l"/>
              </a:tabLst>
            </a:pPr>
            <a:r>
              <a:rPr lang="ms-MY">
                <a:solidFill>
                  <a:schemeClr val="tx2"/>
                </a:solidFill>
              </a:rPr>
              <a:t>	Contoh : 	char nama[15] ;</a:t>
            </a:r>
            <a:endParaRPr lang="en-US">
              <a:cs typeface="Arial" charset="0"/>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838200" y="996950"/>
            <a:ext cx="7620000" cy="5486400"/>
          </a:xfrm>
          <a:prstGeom prst="rect">
            <a:avLst/>
          </a:prstGeom>
          <a:noFill/>
          <a:ln w="9525">
            <a:noFill/>
            <a:miter lim="800000"/>
            <a:headEnd/>
            <a:tailEnd/>
          </a:ln>
        </p:spPr>
        <p:txBody>
          <a:bodyPr/>
          <a:lstStyle/>
          <a:p>
            <a:pPr marL="609600" indent="-609600">
              <a:lnSpc>
                <a:spcPct val="80000"/>
              </a:lnSpc>
              <a:spcBef>
                <a:spcPct val="20000"/>
              </a:spcBef>
              <a:buClr>
                <a:schemeClr val="tx1"/>
              </a:buClr>
            </a:pPr>
            <a:r>
              <a:rPr lang="ms-MY" b="1">
                <a:solidFill>
                  <a:schemeClr val="tx2"/>
                </a:solidFill>
                <a:latin typeface="Tahoma" pitchFamily="34" charset="0"/>
              </a:rPr>
              <a:t>Fungsi pada Operasi  STRING</a:t>
            </a:r>
          </a:p>
          <a:p>
            <a:pPr marL="609600" indent="-609600">
              <a:lnSpc>
                <a:spcPct val="80000"/>
              </a:lnSpc>
              <a:spcBef>
                <a:spcPct val="20000"/>
              </a:spcBef>
              <a:buClr>
                <a:schemeClr val="tx1"/>
              </a:buClr>
            </a:pPr>
            <a:r>
              <a:rPr lang="ms-MY">
                <a:solidFill>
                  <a:schemeClr val="tx2"/>
                </a:solidFill>
                <a:latin typeface="Tahoma" pitchFamily="34" charset="0"/>
              </a:rPr>
              <a:t>1. Strcpy()</a:t>
            </a:r>
          </a:p>
          <a:p>
            <a:pPr marL="609600" indent="-609600">
              <a:lnSpc>
                <a:spcPct val="80000"/>
              </a:lnSpc>
              <a:spcBef>
                <a:spcPct val="20000"/>
              </a:spcBef>
              <a:buClr>
                <a:schemeClr val="tx1"/>
              </a:buClr>
            </a:pPr>
            <a:r>
              <a:rPr lang="ms-MY">
                <a:solidFill>
                  <a:schemeClr val="tx2"/>
                </a:solidFill>
                <a:latin typeface="Tahoma" pitchFamily="34" charset="0"/>
              </a:rPr>
              <a:t>		untuk menyalin nilai string.</a:t>
            </a:r>
          </a:p>
          <a:p>
            <a:pPr marL="609600" indent="-609600">
              <a:lnSpc>
                <a:spcPct val="80000"/>
              </a:lnSpc>
              <a:spcBef>
                <a:spcPct val="20000"/>
              </a:spcBef>
              <a:buClr>
                <a:schemeClr val="tx1"/>
              </a:buClr>
            </a:pPr>
            <a:r>
              <a:rPr lang="ms-MY">
                <a:solidFill>
                  <a:schemeClr val="tx2"/>
                </a:solidFill>
                <a:latin typeface="Tahoma" pitchFamily="34" charset="0"/>
              </a:rPr>
              <a:t>2. Strcat()</a:t>
            </a:r>
          </a:p>
          <a:p>
            <a:pPr marL="609600" indent="-609600">
              <a:lnSpc>
                <a:spcPct val="80000"/>
              </a:lnSpc>
              <a:spcBef>
                <a:spcPct val="20000"/>
              </a:spcBef>
              <a:buClr>
                <a:schemeClr val="tx1"/>
              </a:buClr>
            </a:pPr>
            <a:r>
              <a:rPr lang="ms-MY">
                <a:solidFill>
                  <a:schemeClr val="tx2"/>
                </a:solidFill>
                <a:latin typeface="Tahoma" pitchFamily="34" charset="0"/>
              </a:rPr>
              <a:t>		untuk menggabungkan nilai string.</a:t>
            </a:r>
          </a:p>
          <a:p>
            <a:pPr marL="609600" indent="-609600">
              <a:lnSpc>
                <a:spcPct val="80000"/>
              </a:lnSpc>
              <a:spcBef>
                <a:spcPct val="20000"/>
              </a:spcBef>
              <a:buClr>
                <a:schemeClr val="tx1"/>
              </a:buClr>
            </a:pPr>
            <a:r>
              <a:rPr lang="ms-MY">
                <a:solidFill>
                  <a:schemeClr val="tx2"/>
                </a:solidFill>
                <a:latin typeface="Tahoma" pitchFamily="34" charset="0"/>
              </a:rPr>
              <a:t>3. Strcmp()</a:t>
            </a:r>
          </a:p>
          <a:p>
            <a:pPr marL="609600" indent="-609600">
              <a:lnSpc>
                <a:spcPct val="80000"/>
              </a:lnSpc>
              <a:spcBef>
                <a:spcPct val="20000"/>
              </a:spcBef>
              <a:buClr>
                <a:schemeClr val="tx1"/>
              </a:buClr>
            </a:pPr>
            <a:r>
              <a:rPr lang="ms-MY">
                <a:solidFill>
                  <a:schemeClr val="tx2"/>
                </a:solidFill>
                <a:latin typeface="Tahoma" pitchFamily="34" charset="0"/>
              </a:rPr>
              <a:t>		untuk membandingkan 2 nilai string.</a:t>
            </a:r>
          </a:p>
          <a:p>
            <a:pPr marL="609600" indent="-609600">
              <a:lnSpc>
                <a:spcPct val="80000"/>
              </a:lnSpc>
              <a:spcBef>
                <a:spcPct val="20000"/>
              </a:spcBef>
              <a:buClr>
                <a:schemeClr val="tx1"/>
              </a:buClr>
            </a:pPr>
            <a:r>
              <a:rPr lang="ms-MY">
                <a:solidFill>
                  <a:schemeClr val="tx2"/>
                </a:solidFill>
                <a:latin typeface="Tahoma" pitchFamily="34" charset="0"/>
              </a:rPr>
              <a:t>4. Strlen()</a:t>
            </a:r>
          </a:p>
          <a:p>
            <a:pPr marL="609600" indent="-609600">
              <a:lnSpc>
                <a:spcPct val="80000"/>
              </a:lnSpc>
              <a:spcBef>
                <a:spcPct val="20000"/>
              </a:spcBef>
              <a:buClr>
                <a:schemeClr val="tx1"/>
              </a:buClr>
            </a:pPr>
            <a:r>
              <a:rPr lang="ms-MY">
                <a:solidFill>
                  <a:schemeClr val="tx2"/>
                </a:solidFill>
                <a:latin typeface="Tahoma" pitchFamily="34" charset="0"/>
              </a:rPr>
              <a:t>		untuk mengetahui panjang nilai string.</a:t>
            </a:r>
          </a:p>
          <a:p>
            <a:pPr marL="609600" indent="-609600">
              <a:lnSpc>
                <a:spcPct val="80000"/>
              </a:lnSpc>
              <a:spcBef>
                <a:spcPct val="20000"/>
              </a:spcBef>
              <a:buClr>
                <a:schemeClr val="tx1"/>
              </a:buClr>
            </a:pPr>
            <a:r>
              <a:rPr lang="ms-MY">
                <a:solidFill>
                  <a:schemeClr val="tx2"/>
                </a:solidFill>
                <a:latin typeface="Tahoma" pitchFamily="34" charset="0"/>
              </a:rPr>
              <a:t>5. Strchr ()</a:t>
            </a:r>
          </a:p>
          <a:p>
            <a:pPr marL="609600" indent="-609600">
              <a:lnSpc>
                <a:spcPct val="80000"/>
              </a:lnSpc>
              <a:spcBef>
                <a:spcPct val="20000"/>
              </a:spcBef>
              <a:buClr>
                <a:schemeClr val="tx1"/>
              </a:buClr>
            </a:pPr>
            <a:r>
              <a:rPr lang="ms-MY">
                <a:solidFill>
                  <a:schemeClr val="tx2"/>
                </a:solidFill>
                <a:latin typeface="Tahoma" pitchFamily="34" charset="0"/>
              </a:rPr>
              <a:t>		untuk mencari nilai karakter dalam string.</a:t>
            </a:r>
          </a:p>
        </p:txBody>
      </p:sp>
      <p:sp>
        <p:nvSpPr>
          <p:cNvPr id="15363" name="Text Box 5"/>
          <p:cNvSpPr txBox="1">
            <a:spLocks noChangeArrowheads="1"/>
          </p:cNvSpPr>
          <p:nvPr/>
        </p:nvSpPr>
        <p:spPr bwMode="auto">
          <a:xfrm>
            <a:off x="381000" y="5334000"/>
            <a:ext cx="7848600" cy="831850"/>
          </a:xfrm>
          <a:prstGeom prst="rect">
            <a:avLst/>
          </a:prstGeom>
          <a:noFill/>
          <a:ln w="9525">
            <a:solidFill>
              <a:schemeClr val="tx1"/>
            </a:solidFill>
            <a:miter lim="800000"/>
            <a:headEnd/>
            <a:tailEnd/>
          </a:ln>
        </p:spPr>
        <p:txBody>
          <a:bodyPr>
            <a:spAutoFit/>
          </a:bodyPr>
          <a:lstStyle/>
          <a:p>
            <a:pPr algn="ctr">
              <a:spcBef>
                <a:spcPct val="50000"/>
              </a:spcBef>
            </a:pPr>
            <a:r>
              <a:rPr lang="en-US"/>
              <a:t>Diharapkan dosen memberikan contoh aplikasi programnya</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573" name="Group 5"/>
          <p:cNvGraphicFramePr>
            <a:graphicFrameLocks noGrp="1"/>
          </p:cNvGraphicFramePr>
          <p:nvPr/>
        </p:nvGraphicFramePr>
        <p:xfrm>
          <a:off x="381000" y="2895600"/>
          <a:ext cx="7543800" cy="3556129"/>
        </p:xfrm>
        <a:graphic>
          <a:graphicData uri="http://schemas.openxmlformats.org/drawingml/2006/table">
            <a:tbl>
              <a:tblPr/>
              <a:tblGrid>
                <a:gridCol w="2590800"/>
                <a:gridCol w="4953000"/>
              </a:tblGrid>
              <a:tr h="822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Arial" charset="0"/>
                        </a:rPr>
                        <a:t>Operator </a:t>
                      </a:r>
                      <a:r>
                        <a:rPr kumimoji="0" lang="en-US" sz="2400" b="1" i="0" u="none" strike="noStrike" cap="none" normalizeH="0" baseline="0" dirty="0" err="1" smtClean="0">
                          <a:ln>
                            <a:noFill/>
                          </a:ln>
                          <a:solidFill>
                            <a:schemeClr val="tx2"/>
                          </a:solidFill>
                          <a:effectLst/>
                          <a:latin typeface="Arial" charset="0"/>
                        </a:rPr>
                        <a:t>Aritmatika</a:t>
                      </a:r>
                      <a:endParaRPr kumimoji="0" lang="en-US" sz="2400" b="1" i="0" u="none" strike="noStrike" cap="none" normalizeH="0" baseline="0" dirty="0" smtClean="0">
                        <a:ln>
                          <a:noFill/>
                        </a:ln>
                        <a:solidFill>
                          <a:schemeClr val="tx2"/>
                        </a:solidFill>
                        <a:effectLst/>
                        <a:latin typeface="Arial"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smtClean="0">
                          <a:ln>
                            <a:noFill/>
                          </a:ln>
                          <a:solidFill>
                            <a:schemeClr val="tx2"/>
                          </a:solidFill>
                          <a:effectLst/>
                          <a:latin typeface="Arial" charset="0"/>
                        </a:rPr>
                        <a:t>Keterangan</a:t>
                      </a:r>
                      <a:endParaRPr kumimoji="0" lang="en-US" sz="2400" b="1" i="0" u="none" strike="noStrike" cap="none" normalizeH="0" baseline="0" dirty="0" smtClean="0">
                        <a:ln>
                          <a:noFill/>
                        </a:ln>
                        <a:solidFill>
                          <a:schemeClr val="tx2"/>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pow</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Pangkat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sqrt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Menghitung akar</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4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Sisa hasil bagi (modulus)</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6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   ,   /</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Perkalian, Pembagian</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   ,  -</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2"/>
                          </a:solidFill>
                          <a:effectLst/>
                          <a:latin typeface="Arial" charset="0"/>
                        </a:rPr>
                        <a:t>Penjumlahan</a:t>
                      </a:r>
                      <a:r>
                        <a:rPr kumimoji="0" lang="en-US" sz="2400" b="0" i="0" u="none" strike="noStrike" cap="none" normalizeH="0" baseline="0" dirty="0" smtClean="0">
                          <a:ln>
                            <a:noFill/>
                          </a:ln>
                          <a:solidFill>
                            <a:schemeClr val="tx2"/>
                          </a:solidFill>
                          <a:effectLst/>
                          <a:latin typeface="Arial" charset="0"/>
                        </a:rPr>
                        <a:t>, </a:t>
                      </a:r>
                      <a:r>
                        <a:rPr kumimoji="0" lang="en-US" sz="2400" b="0" i="0" u="none" strike="noStrike" cap="none" normalizeH="0" baseline="0" dirty="0" err="1" smtClean="0">
                          <a:ln>
                            <a:noFill/>
                          </a:ln>
                          <a:solidFill>
                            <a:schemeClr val="tx2"/>
                          </a:solidFill>
                          <a:effectLst/>
                          <a:latin typeface="Arial" charset="0"/>
                        </a:rPr>
                        <a:t>Pengurangan</a:t>
                      </a:r>
                      <a:endParaRPr kumimoji="0" lang="en-US" sz="2400" b="0" i="0" u="none" strike="noStrike" cap="none" normalizeH="0" baseline="0" dirty="0" smtClean="0">
                        <a:ln>
                          <a:noFill/>
                        </a:ln>
                        <a:solidFill>
                          <a:schemeClr val="tx2"/>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596" name="Rectangle 28"/>
          <p:cNvSpPr>
            <a:spLocks noChangeArrowheads="1"/>
          </p:cNvSpPr>
          <p:nvPr/>
        </p:nvSpPr>
        <p:spPr bwMode="auto">
          <a:xfrm>
            <a:off x="762000" y="2438400"/>
            <a:ext cx="5791200" cy="427038"/>
          </a:xfrm>
          <a:prstGeom prst="rect">
            <a:avLst/>
          </a:prstGeom>
          <a:noFill/>
          <a:ln w="9525">
            <a:noFill/>
            <a:miter lim="800000"/>
            <a:headEnd/>
            <a:tailEnd/>
          </a:ln>
        </p:spPr>
        <p:txBody>
          <a:bodyPr lIns="0" tIns="0" rIns="0" bIns="0">
            <a:spAutoFit/>
          </a:bodyPr>
          <a:lstStyle/>
          <a:p>
            <a:pPr algn="just"/>
            <a:r>
              <a:rPr lang="en-US" sz="2800" b="1" u="sng">
                <a:cs typeface="Arial" charset="0"/>
              </a:rPr>
              <a:t>Operator Dalam Bahasa C++</a:t>
            </a:r>
            <a:endParaRPr lang="en-US" sz="2800" b="1" u="sng">
              <a:latin typeface="Times New Roman" pitchFamily="18" charset="0"/>
            </a:endParaRPr>
          </a:p>
        </p:txBody>
      </p:sp>
      <p:sp>
        <p:nvSpPr>
          <p:cNvPr id="16410" name="Text Box 29"/>
          <p:cNvSpPr txBox="1">
            <a:spLocks noChangeArrowheads="1"/>
          </p:cNvSpPr>
          <p:nvPr/>
        </p:nvSpPr>
        <p:spPr bwMode="auto">
          <a:xfrm>
            <a:off x="381000" y="914400"/>
            <a:ext cx="7848600" cy="1320800"/>
          </a:xfrm>
          <a:prstGeom prst="rect">
            <a:avLst/>
          </a:prstGeom>
          <a:noFill/>
          <a:ln w="9525">
            <a:solidFill>
              <a:schemeClr val="tx1"/>
            </a:solidFill>
            <a:miter lim="800000"/>
            <a:headEnd/>
            <a:tailEnd/>
          </a:ln>
        </p:spPr>
        <p:txBody>
          <a:bodyPr>
            <a:spAutoFit/>
          </a:bodyPr>
          <a:lstStyle/>
          <a:p>
            <a:pPr algn="ctr">
              <a:spcBef>
                <a:spcPct val="50000"/>
              </a:spcBef>
            </a:pPr>
            <a:r>
              <a:rPr lang="en-US" sz="2000"/>
              <a:t>Diharapkan dosen memberikan latihan dan contoh program serta memberikan tugas kelompok kepada mahasiswa untuk membuat program yang menggunakan salah satu operator dibawah ini (dikumpulkan pada pertemuan berikutnya)</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92198" name="Group 38"/>
          <p:cNvGraphicFramePr>
            <a:graphicFrameLocks noGrp="1"/>
          </p:cNvGraphicFramePr>
          <p:nvPr>
            <p:ph idx="4294967295"/>
          </p:nvPr>
        </p:nvGraphicFramePr>
        <p:xfrm>
          <a:off x="1600200" y="2057400"/>
          <a:ext cx="6248400" cy="3489528"/>
        </p:xfrm>
        <a:graphic>
          <a:graphicData uri="http://schemas.openxmlformats.org/drawingml/2006/table">
            <a:tbl>
              <a:tblPr/>
              <a:tblGrid>
                <a:gridCol w="2971800"/>
                <a:gridCol w="3276600"/>
              </a:tblGrid>
              <a:tr h="8228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Arial" charset="0"/>
                        </a:rPr>
                        <a:t>Operator </a:t>
                      </a:r>
                      <a:r>
                        <a:rPr kumimoji="0" lang="en-US" sz="2400" b="1" i="0" u="none" strike="noStrike" cap="none" normalizeH="0" baseline="0" dirty="0" err="1" smtClean="0">
                          <a:ln>
                            <a:noFill/>
                          </a:ln>
                          <a:solidFill>
                            <a:schemeClr val="tx2"/>
                          </a:solidFill>
                          <a:effectLst/>
                          <a:latin typeface="Arial" charset="0"/>
                        </a:rPr>
                        <a:t>Pemberi</a:t>
                      </a:r>
                      <a:r>
                        <a:rPr kumimoji="0" lang="en-US" sz="2400" b="1" i="0" u="none" strike="noStrike" cap="none" normalizeH="0" baseline="0" dirty="0" smtClean="0">
                          <a:ln>
                            <a:noFill/>
                          </a:ln>
                          <a:solidFill>
                            <a:schemeClr val="tx2"/>
                          </a:solidFill>
                          <a:effectLst/>
                          <a:latin typeface="Arial" charset="0"/>
                        </a:rPr>
                        <a:t> </a:t>
                      </a:r>
                      <a:r>
                        <a:rPr kumimoji="0" lang="en-US" sz="2400" b="1" i="0" u="none" strike="noStrike" cap="none" normalizeH="0" baseline="0" dirty="0" err="1" smtClean="0">
                          <a:ln>
                            <a:noFill/>
                          </a:ln>
                          <a:solidFill>
                            <a:schemeClr val="tx2"/>
                          </a:solidFill>
                          <a:effectLst/>
                          <a:latin typeface="Arial" charset="0"/>
                        </a:rPr>
                        <a:t>Nilai</a:t>
                      </a:r>
                      <a:r>
                        <a:rPr kumimoji="0" lang="en-US" sz="2400" b="1" i="0" u="none" strike="noStrike" cap="none" normalizeH="0" baseline="0" dirty="0" smtClean="0">
                          <a:ln>
                            <a:noFill/>
                          </a:ln>
                          <a:solidFill>
                            <a:schemeClr val="tx2"/>
                          </a:solidFill>
                          <a:effectLst/>
                          <a:latin typeface="Arial" charset="0"/>
                        </a:rPr>
                        <a:t> </a:t>
                      </a:r>
                      <a:r>
                        <a:rPr kumimoji="0" lang="en-US" sz="2400" b="1" i="0" u="none" strike="noStrike" cap="none" normalizeH="0" baseline="0" dirty="0" err="1" smtClean="0">
                          <a:ln>
                            <a:noFill/>
                          </a:ln>
                          <a:solidFill>
                            <a:schemeClr val="tx2"/>
                          </a:solidFill>
                          <a:effectLst/>
                          <a:latin typeface="Arial" charset="0"/>
                        </a:rPr>
                        <a:t>Aritmatika</a:t>
                      </a:r>
                      <a:endParaRPr kumimoji="0" lang="en-US" sz="2400" b="1" i="0" u="none" strike="noStrike" cap="none" normalizeH="0" baseline="0" dirty="0" smtClean="0">
                        <a:ln>
                          <a:noFill/>
                        </a:ln>
                        <a:solidFill>
                          <a:schemeClr val="tx2"/>
                        </a:solidFill>
                        <a:effectLst/>
                        <a:latin typeface="Arial"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rPr>
                        <a:t>Keterangan</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4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2"/>
                          </a:solidFill>
                          <a:effectLst/>
                          <a:latin typeface="Arial" charset="0"/>
                        </a:rPr>
                        <a:t>* =</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Perkalian</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4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 =</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Pembagian</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4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 =</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Sisa hasil bagi</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1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 =</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Penjumlahan</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 =</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2"/>
                          </a:solidFill>
                          <a:effectLst/>
                          <a:latin typeface="Arial" charset="0"/>
                        </a:rPr>
                        <a:t>Pengurangan</a:t>
                      </a:r>
                      <a:endParaRPr kumimoji="0" lang="en-US" sz="2400" b="0" i="0" u="none" strike="noStrike" cap="none" normalizeH="0" baseline="0" dirty="0" smtClean="0">
                        <a:ln>
                          <a:noFill/>
                        </a:ln>
                        <a:solidFill>
                          <a:schemeClr val="tx2"/>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185" name="Rectangle 25"/>
          <p:cNvSpPr>
            <a:spLocks noChangeArrowheads="1"/>
          </p:cNvSpPr>
          <p:nvPr/>
        </p:nvSpPr>
        <p:spPr bwMode="auto">
          <a:xfrm>
            <a:off x="1600200" y="1238250"/>
            <a:ext cx="5791200" cy="427038"/>
          </a:xfrm>
          <a:prstGeom prst="rect">
            <a:avLst/>
          </a:prstGeom>
          <a:noFill/>
          <a:ln w="9525">
            <a:noFill/>
            <a:miter lim="800000"/>
            <a:headEnd/>
            <a:tailEnd/>
          </a:ln>
        </p:spPr>
        <p:txBody>
          <a:bodyPr lIns="0" tIns="0" rIns="0" bIns="0">
            <a:spAutoFit/>
          </a:bodyPr>
          <a:lstStyle/>
          <a:p>
            <a:pPr algn="just"/>
            <a:r>
              <a:rPr lang="en-US" sz="2800" b="1" u="sng">
                <a:cs typeface="Arial" charset="0"/>
              </a:rPr>
              <a:t>Operator Dalam Bahasa C++</a:t>
            </a:r>
            <a:endParaRPr lang="en-US" sz="2800" b="1" u="sng">
              <a:latin typeface="Times New Roman"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4022" name="Group 54"/>
          <p:cNvGraphicFramePr>
            <a:graphicFrameLocks noGrp="1"/>
          </p:cNvGraphicFramePr>
          <p:nvPr>
            <p:ph idx="4294967295"/>
          </p:nvPr>
        </p:nvGraphicFramePr>
        <p:xfrm>
          <a:off x="762000" y="1676400"/>
          <a:ext cx="7543800" cy="1773236"/>
        </p:xfrm>
        <a:graphic>
          <a:graphicData uri="http://schemas.openxmlformats.org/drawingml/2006/table">
            <a:tbl>
              <a:tblPr/>
              <a:tblGrid>
                <a:gridCol w="2971800"/>
                <a:gridCol w="4572000"/>
              </a:tblGrid>
              <a:tr h="5445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Arial" charset="0"/>
                        </a:rPr>
                        <a:t>Operator Unary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smtClean="0">
                          <a:ln>
                            <a:noFill/>
                          </a:ln>
                          <a:solidFill>
                            <a:schemeClr val="tx2"/>
                          </a:solidFill>
                          <a:effectLst/>
                          <a:latin typeface="Arial" charset="0"/>
                        </a:rPr>
                        <a:t>Keterangan</a:t>
                      </a:r>
                      <a:endParaRPr kumimoji="0" lang="en-US" sz="2400" b="1" i="0" u="none" strike="noStrike" cap="none" normalizeH="0" baseline="0" dirty="0" smtClean="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28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Tanda Plus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2"/>
                          </a:solidFill>
                          <a:effectLst/>
                          <a:latin typeface="Arial" charset="0"/>
                        </a:rPr>
                        <a:t>Tanda</a:t>
                      </a:r>
                      <a:r>
                        <a:rPr kumimoji="0" lang="en-US" sz="2400" b="0" i="0" u="none" strike="noStrike" cap="none" normalizeH="0" baseline="0" dirty="0" smtClean="0">
                          <a:ln>
                            <a:noFill/>
                          </a:ln>
                          <a:solidFill>
                            <a:schemeClr val="tx2"/>
                          </a:solidFill>
                          <a:effectLst/>
                          <a:latin typeface="Arial" charset="0"/>
                        </a:rPr>
                        <a:t> Minus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993" name="Rectangle 25"/>
          <p:cNvSpPr>
            <a:spLocks noChangeArrowheads="1"/>
          </p:cNvSpPr>
          <p:nvPr/>
        </p:nvSpPr>
        <p:spPr bwMode="auto">
          <a:xfrm>
            <a:off x="1066800" y="944563"/>
            <a:ext cx="5791200" cy="427037"/>
          </a:xfrm>
          <a:prstGeom prst="rect">
            <a:avLst/>
          </a:prstGeom>
          <a:noFill/>
          <a:ln w="9525">
            <a:noFill/>
            <a:miter lim="800000"/>
            <a:headEnd/>
            <a:tailEnd/>
          </a:ln>
        </p:spPr>
        <p:txBody>
          <a:bodyPr lIns="0" tIns="0" rIns="0" bIns="0">
            <a:spAutoFit/>
          </a:bodyPr>
          <a:lstStyle/>
          <a:p>
            <a:pPr algn="just"/>
            <a:r>
              <a:rPr lang="en-US" sz="2800" b="1" u="sng">
                <a:cs typeface="Arial" charset="0"/>
              </a:rPr>
              <a:t>Operator Dalam Bahasa C++</a:t>
            </a:r>
            <a:endParaRPr lang="en-US" sz="2800" b="1" u="sng">
              <a:latin typeface="Times New Roman" pitchFamily="18" charset="0"/>
            </a:endParaRPr>
          </a:p>
        </p:txBody>
      </p:sp>
      <p:graphicFrame>
        <p:nvGraphicFramePr>
          <p:cNvPr id="84023" name="Group 55"/>
          <p:cNvGraphicFramePr>
            <a:graphicFrameLocks noGrp="1"/>
          </p:cNvGraphicFramePr>
          <p:nvPr/>
        </p:nvGraphicFramePr>
        <p:xfrm>
          <a:off x="685800" y="3754438"/>
          <a:ext cx="7543800" cy="2417761"/>
        </p:xfrm>
        <a:graphic>
          <a:graphicData uri="http://schemas.openxmlformats.org/drawingml/2006/table">
            <a:tbl>
              <a:tblPr/>
              <a:tblGrid>
                <a:gridCol w="2971800"/>
                <a:gridCol w="4572000"/>
              </a:tblGrid>
              <a:tr h="1188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Arial" charset="0"/>
                        </a:rPr>
                        <a:t>Operator </a:t>
                      </a:r>
                      <a:r>
                        <a:rPr kumimoji="0" lang="en-US" sz="2400" b="1" i="0" u="none" strike="noStrike" cap="none" normalizeH="0" baseline="0" dirty="0" err="1" smtClean="0">
                          <a:ln>
                            <a:noFill/>
                          </a:ln>
                          <a:solidFill>
                            <a:schemeClr val="tx2"/>
                          </a:solidFill>
                          <a:effectLst/>
                          <a:latin typeface="Arial" charset="0"/>
                        </a:rPr>
                        <a:t>Penambah</a:t>
                      </a:r>
                      <a:r>
                        <a:rPr kumimoji="0" lang="en-US" sz="2400" b="1" i="0" u="none" strike="noStrike" cap="none" normalizeH="0" baseline="0" dirty="0" smtClean="0">
                          <a:ln>
                            <a:noFill/>
                          </a:ln>
                          <a:solidFill>
                            <a:schemeClr val="tx2"/>
                          </a:solidFill>
                          <a:effectLst/>
                          <a:latin typeface="Arial" charset="0"/>
                        </a:rPr>
                        <a:t> </a:t>
                      </a:r>
                      <a:r>
                        <a:rPr kumimoji="0" lang="en-US" sz="2400" b="1" i="0" u="none" strike="noStrike" cap="none" normalizeH="0" baseline="0" dirty="0" err="1" smtClean="0">
                          <a:ln>
                            <a:noFill/>
                          </a:ln>
                          <a:solidFill>
                            <a:schemeClr val="tx2"/>
                          </a:solidFill>
                          <a:effectLst/>
                          <a:latin typeface="Arial" charset="0"/>
                        </a:rPr>
                        <a:t>dan</a:t>
                      </a:r>
                      <a:r>
                        <a:rPr kumimoji="0" lang="en-US" sz="2400" b="1" i="0" u="none" strike="noStrike" cap="none" normalizeH="0" baseline="0" dirty="0" smtClean="0">
                          <a:ln>
                            <a:noFill/>
                          </a:ln>
                          <a:solidFill>
                            <a:schemeClr val="tx2"/>
                          </a:solidFill>
                          <a:effectLst/>
                          <a:latin typeface="Arial" charset="0"/>
                        </a:rPr>
                        <a:t> </a:t>
                      </a:r>
                      <a:r>
                        <a:rPr kumimoji="0" lang="en-US" sz="2400" b="1" i="0" u="none" strike="noStrike" cap="none" normalizeH="0" baseline="0" dirty="0" err="1" smtClean="0">
                          <a:ln>
                            <a:noFill/>
                          </a:ln>
                          <a:solidFill>
                            <a:schemeClr val="tx2"/>
                          </a:solidFill>
                          <a:effectLst/>
                          <a:latin typeface="Arial" charset="0"/>
                        </a:rPr>
                        <a:t>Pengurang</a:t>
                      </a:r>
                      <a:endParaRPr kumimoji="0" lang="en-US" sz="2400" b="1" i="0" u="none" strike="noStrike" cap="none" normalizeH="0" baseline="0" dirty="0" smtClean="0">
                        <a:ln>
                          <a:noFill/>
                        </a:ln>
                        <a:solidFill>
                          <a:schemeClr val="tx2"/>
                        </a:solidFill>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smtClean="0">
                          <a:ln>
                            <a:noFill/>
                          </a:ln>
                          <a:solidFill>
                            <a:schemeClr val="tx2"/>
                          </a:solidFill>
                          <a:effectLst/>
                          <a:latin typeface="Arial" charset="0"/>
                        </a:rPr>
                        <a:t>Keterangan</a:t>
                      </a:r>
                      <a:endParaRPr kumimoji="0" lang="en-US" sz="2400" b="1" i="0" u="none" strike="noStrike" cap="none" normalizeH="0" baseline="0" dirty="0" smtClean="0">
                        <a:ln>
                          <a:noFill/>
                        </a:ln>
                        <a:solidFill>
                          <a:schemeClr val="tx2"/>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287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Penambahan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1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2"/>
                          </a:solidFill>
                          <a:effectLst/>
                          <a:latin typeface="Arial" charset="0"/>
                        </a:rPr>
                        <a:t>Pengurangan</a:t>
                      </a:r>
                      <a:endParaRPr kumimoji="0" lang="en-US" sz="2400" b="0" i="0" u="none" strike="noStrike" cap="none" normalizeH="0" baseline="0" dirty="0" smtClean="0">
                        <a:ln>
                          <a:noFill/>
                        </a:ln>
                        <a:solidFill>
                          <a:schemeClr val="tx2"/>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6052" name="Group 36"/>
          <p:cNvGraphicFramePr>
            <a:graphicFrameLocks noGrp="1"/>
          </p:cNvGraphicFramePr>
          <p:nvPr>
            <p:ph idx="4294967295"/>
          </p:nvPr>
        </p:nvGraphicFramePr>
        <p:xfrm>
          <a:off x="609600" y="1828800"/>
          <a:ext cx="7620000" cy="4165766"/>
        </p:xfrm>
        <a:graphic>
          <a:graphicData uri="http://schemas.openxmlformats.org/drawingml/2006/table">
            <a:tbl>
              <a:tblPr/>
              <a:tblGrid>
                <a:gridCol w="1981200"/>
                <a:gridCol w="5638800"/>
              </a:tblGrid>
              <a:tr h="8228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Arial" charset="0"/>
                        </a:rPr>
                        <a:t>Operator  </a:t>
                      </a:r>
                      <a:r>
                        <a:rPr kumimoji="0" lang="en-US" sz="2400" b="1" i="0" u="none" strike="noStrike" cap="none" normalizeH="0" baseline="0" dirty="0" err="1" smtClean="0">
                          <a:ln>
                            <a:noFill/>
                          </a:ln>
                          <a:solidFill>
                            <a:schemeClr val="tx2"/>
                          </a:solidFill>
                          <a:effectLst/>
                          <a:latin typeface="Arial" charset="0"/>
                        </a:rPr>
                        <a:t>Relasi</a:t>
                      </a:r>
                      <a:endParaRPr kumimoji="0" lang="en-US" sz="2400" b="1" i="0" u="none" strike="noStrike" cap="none" normalizeH="0" baseline="0" dirty="0" smtClean="0">
                        <a:ln>
                          <a:noFill/>
                        </a:ln>
                        <a:solidFill>
                          <a:schemeClr val="tx2"/>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smtClean="0">
                          <a:ln>
                            <a:noFill/>
                          </a:ln>
                          <a:solidFill>
                            <a:schemeClr val="tx2"/>
                          </a:solidFill>
                          <a:effectLst/>
                          <a:latin typeface="Arial" charset="0"/>
                        </a:rPr>
                        <a:t>Keterangan</a:t>
                      </a:r>
                      <a:endParaRPr kumimoji="0" lang="en-US" sz="2400" b="1" i="0" u="none" strike="noStrike" cap="none" normalizeH="0" baseline="0" dirty="0" smtClean="0">
                        <a:ln>
                          <a:noFill/>
                        </a:ln>
                        <a:solidFill>
                          <a:schemeClr val="tx2"/>
                        </a:solidFill>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34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Sama dengan (assignment)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4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Tidak sama dengan</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4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&gt;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Lebih besar</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3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&lt;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Lebih kecil</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3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Sama dengan (bukan assignment)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3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&gt;=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Lebih besar atau sama dengan</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&lt;=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2"/>
                          </a:solidFill>
                          <a:effectLst/>
                          <a:latin typeface="Arial" charset="0"/>
                        </a:rPr>
                        <a:t>Lebih</a:t>
                      </a:r>
                      <a:r>
                        <a:rPr kumimoji="0" lang="en-US" sz="2400" b="0" i="0" u="none" strike="noStrike" cap="none" normalizeH="0" baseline="0" dirty="0" smtClean="0">
                          <a:ln>
                            <a:noFill/>
                          </a:ln>
                          <a:solidFill>
                            <a:schemeClr val="tx2"/>
                          </a:solidFill>
                          <a:effectLst/>
                          <a:latin typeface="Arial" charset="0"/>
                        </a:rPr>
                        <a:t> </a:t>
                      </a:r>
                      <a:r>
                        <a:rPr kumimoji="0" lang="en-US" sz="2400" b="0" i="0" u="none" strike="noStrike" cap="none" normalizeH="0" baseline="0" dirty="0" err="1" smtClean="0">
                          <a:ln>
                            <a:noFill/>
                          </a:ln>
                          <a:solidFill>
                            <a:schemeClr val="tx2"/>
                          </a:solidFill>
                          <a:effectLst/>
                          <a:latin typeface="Arial" charset="0"/>
                        </a:rPr>
                        <a:t>kecil</a:t>
                      </a:r>
                      <a:r>
                        <a:rPr kumimoji="0" lang="en-US" sz="2400" b="0" i="0" u="none" strike="noStrike" cap="none" normalizeH="0" baseline="0" dirty="0" smtClean="0">
                          <a:ln>
                            <a:noFill/>
                          </a:ln>
                          <a:solidFill>
                            <a:schemeClr val="tx2"/>
                          </a:solidFill>
                          <a:effectLst/>
                          <a:latin typeface="Arial" charset="0"/>
                        </a:rPr>
                        <a:t> </a:t>
                      </a:r>
                      <a:r>
                        <a:rPr kumimoji="0" lang="en-US" sz="2400" b="0" i="0" u="none" strike="noStrike" cap="none" normalizeH="0" baseline="0" dirty="0" err="1" smtClean="0">
                          <a:ln>
                            <a:noFill/>
                          </a:ln>
                          <a:solidFill>
                            <a:schemeClr val="tx2"/>
                          </a:solidFill>
                          <a:effectLst/>
                          <a:latin typeface="Arial" charset="0"/>
                        </a:rPr>
                        <a:t>atau</a:t>
                      </a:r>
                      <a:r>
                        <a:rPr kumimoji="0" lang="en-US" sz="2400" b="0" i="0" u="none" strike="noStrike" cap="none" normalizeH="0" baseline="0" dirty="0" smtClean="0">
                          <a:ln>
                            <a:noFill/>
                          </a:ln>
                          <a:solidFill>
                            <a:schemeClr val="tx2"/>
                          </a:solidFill>
                          <a:effectLst/>
                          <a:latin typeface="Arial" charset="0"/>
                        </a:rPr>
                        <a:t> </a:t>
                      </a:r>
                      <a:r>
                        <a:rPr kumimoji="0" lang="en-US" sz="2400" b="0" i="0" u="none" strike="noStrike" cap="none" normalizeH="0" baseline="0" dirty="0" err="1" smtClean="0">
                          <a:ln>
                            <a:noFill/>
                          </a:ln>
                          <a:solidFill>
                            <a:schemeClr val="tx2"/>
                          </a:solidFill>
                          <a:effectLst/>
                          <a:latin typeface="Arial" charset="0"/>
                        </a:rPr>
                        <a:t>sama</a:t>
                      </a:r>
                      <a:r>
                        <a:rPr kumimoji="0" lang="en-US" sz="2400" b="0" i="0" u="none" strike="noStrike" cap="none" normalizeH="0" baseline="0" dirty="0" smtClean="0">
                          <a:ln>
                            <a:noFill/>
                          </a:ln>
                          <a:solidFill>
                            <a:schemeClr val="tx2"/>
                          </a:solidFill>
                          <a:effectLst/>
                          <a:latin typeface="Arial" charset="0"/>
                        </a:rPr>
                        <a:t> </a:t>
                      </a:r>
                      <a:r>
                        <a:rPr kumimoji="0" lang="en-US" sz="2400" b="0" i="0" u="none" strike="noStrike" cap="none" normalizeH="0" baseline="0" dirty="0" err="1" smtClean="0">
                          <a:ln>
                            <a:noFill/>
                          </a:ln>
                          <a:solidFill>
                            <a:schemeClr val="tx2"/>
                          </a:solidFill>
                          <a:effectLst/>
                          <a:latin typeface="Arial" charset="0"/>
                        </a:rPr>
                        <a:t>dengan</a:t>
                      </a:r>
                      <a:endParaRPr kumimoji="0" lang="en-US" sz="2400" b="0" i="0" u="none" strike="noStrike" cap="none" normalizeH="0" baseline="0" dirty="0" smtClean="0">
                        <a:ln>
                          <a:noFill/>
                        </a:ln>
                        <a:solidFill>
                          <a:schemeClr val="tx2"/>
                        </a:solidFill>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48" name="Rectangle 32"/>
          <p:cNvSpPr>
            <a:spLocks noChangeArrowheads="1"/>
          </p:cNvSpPr>
          <p:nvPr/>
        </p:nvSpPr>
        <p:spPr bwMode="auto">
          <a:xfrm>
            <a:off x="1066800" y="1020763"/>
            <a:ext cx="5791200" cy="427037"/>
          </a:xfrm>
          <a:prstGeom prst="rect">
            <a:avLst/>
          </a:prstGeom>
          <a:noFill/>
          <a:ln w="9525">
            <a:noFill/>
            <a:miter lim="800000"/>
            <a:headEnd/>
            <a:tailEnd/>
          </a:ln>
        </p:spPr>
        <p:txBody>
          <a:bodyPr lIns="0" tIns="0" rIns="0" bIns="0">
            <a:spAutoFit/>
          </a:bodyPr>
          <a:lstStyle/>
          <a:p>
            <a:pPr algn="just"/>
            <a:r>
              <a:rPr lang="en-US" sz="2800" b="1" u="sng">
                <a:cs typeface="Arial" charset="0"/>
              </a:rPr>
              <a:t>Operator Dalam Bahasa C++</a:t>
            </a:r>
            <a:endParaRPr lang="en-US" sz="2800" b="1" u="sng">
              <a:latin typeface="Times New Roman"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0383" name="Group 31"/>
          <p:cNvGraphicFramePr>
            <a:graphicFrameLocks noGrp="1"/>
          </p:cNvGraphicFramePr>
          <p:nvPr>
            <p:ph idx="4294967295"/>
          </p:nvPr>
        </p:nvGraphicFramePr>
        <p:xfrm>
          <a:off x="533400" y="2438400"/>
          <a:ext cx="7620000" cy="2456052"/>
        </p:xfrm>
        <a:graphic>
          <a:graphicData uri="http://schemas.openxmlformats.org/drawingml/2006/table">
            <a:tbl>
              <a:tblPr/>
              <a:tblGrid>
                <a:gridCol w="1981200"/>
                <a:gridCol w="5638800"/>
              </a:tblGrid>
              <a:tr h="822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Arial" charset="0"/>
                        </a:rPr>
                        <a:t>Operator  </a:t>
                      </a:r>
                      <a:r>
                        <a:rPr kumimoji="0" lang="en-US" sz="2400" b="1" i="0" u="none" strike="noStrike" cap="none" normalizeH="0" baseline="0" dirty="0" err="1" smtClean="0">
                          <a:ln>
                            <a:noFill/>
                          </a:ln>
                          <a:solidFill>
                            <a:schemeClr val="tx2"/>
                          </a:solidFill>
                          <a:effectLst/>
                          <a:latin typeface="Arial" charset="0"/>
                        </a:rPr>
                        <a:t>Logika</a:t>
                      </a:r>
                      <a:endParaRPr kumimoji="0" lang="en-US" sz="2400" b="1" i="0" u="none" strike="noStrike" cap="none" normalizeH="0" baseline="0" dirty="0" smtClean="0">
                        <a:ln>
                          <a:noFill/>
                        </a:ln>
                        <a:solidFill>
                          <a:schemeClr val="tx2"/>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smtClean="0">
                          <a:ln>
                            <a:noFill/>
                          </a:ln>
                          <a:solidFill>
                            <a:schemeClr val="tx2"/>
                          </a:solidFill>
                          <a:effectLst/>
                          <a:latin typeface="Arial" charset="0"/>
                        </a:rPr>
                        <a:t>Keterangan</a:t>
                      </a:r>
                      <a:endParaRPr kumimoji="0" lang="en-US" sz="2400" b="1" i="0" u="none" strike="noStrike" cap="none" normalizeH="0" baseline="0" dirty="0" smtClean="0">
                        <a:ln>
                          <a:noFill/>
                        </a:ln>
                        <a:solidFill>
                          <a:schemeClr val="tx2"/>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3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&amp;&amp;</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Dan (AND)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3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Atau (OR)</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3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2"/>
                          </a:solidFill>
                          <a:effectLst/>
                          <a:latin typeface="Arial" charset="0"/>
                        </a:rPr>
                        <a:t>Bukan</a:t>
                      </a:r>
                      <a:r>
                        <a:rPr kumimoji="0" lang="en-US" sz="2400" b="0" i="0" u="none" strike="noStrike" cap="none" normalizeH="0" baseline="0" dirty="0" smtClean="0">
                          <a:ln>
                            <a:noFill/>
                          </a:ln>
                          <a:solidFill>
                            <a:schemeClr val="tx2"/>
                          </a:solidFill>
                          <a:effectLst/>
                          <a:latin typeface="Arial" charset="0"/>
                        </a:rPr>
                        <a:t> (NOT)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0380" name="Rectangle 28"/>
          <p:cNvSpPr>
            <a:spLocks noChangeArrowheads="1"/>
          </p:cNvSpPr>
          <p:nvPr/>
        </p:nvSpPr>
        <p:spPr bwMode="auto">
          <a:xfrm>
            <a:off x="838200" y="1635125"/>
            <a:ext cx="5791200" cy="427038"/>
          </a:xfrm>
          <a:prstGeom prst="rect">
            <a:avLst/>
          </a:prstGeom>
          <a:noFill/>
          <a:ln w="9525">
            <a:noFill/>
            <a:miter lim="800000"/>
            <a:headEnd/>
            <a:tailEnd/>
          </a:ln>
        </p:spPr>
        <p:txBody>
          <a:bodyPr lIns="0" tIns="0" rIns="0" bIns="0">
            <a:spAutoFit/>
          </a:bodyPr>
          <a:lstStyle/>
          <a:p>
            <a:pPr algn="just"/>
            <a:r>
              <a:rPr lang="en-US" sz="2800" b="1" u="sng">
                <a:cs typeface="Arial" charset="0"/>
              </a:rPr>
              <a:t>Operator Dalam Bahasa C++</a:t>
            </a:r>
            <a:endParaRPr lang="en-US" sz="2800" b="1" u="sng">
              <a:latin typeface="Times New Roman"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94249" name="Group 41"/>
          <p:cNvGraphicFramePr>
            <a:graphicFrameLocks noGrp="1"/>
          </p:cNvGraphicFramePr>
          <p:nvPr>
            <p:ph idx="4294967295"/>
          </p:nvPr>
        </p:nvGraphicFramePr>
        <p:xfrm>
          <a:off x="609600" y="1828800"/>
          <a:ext cx="7620000" cy="4213336"/>
        </p:xfrm>
        <a:graphic>
          <a:graphicData uri="http://schemas.openxmlformats.org/drawingml/2006/table">
            <a:tbl>
              <a:tblPr/>
              <a:tblGrid>
                <a:gridCol w="1981200"/>
                <a:gridCol w="5638800"/>
              </a:tblGrid>
              <a:tr h="8228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Arial" charset="0"/>
                        </a:rPr>
                        <a:t>Operator  Bitwise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rPr>
                        <a:t>Keterangan</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44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NOT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4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&lt;&lt;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2"/>
                          </a:solidFill>
                          <a:effectLst/>
                          <a:latin typeface="Arial" charset="0"/>
                        </a:rPr>
                        <a:t>Shift Left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4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&gt;&gt;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Shift Right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6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&amp;</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AND</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6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XOR</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6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2"/>
                          </a:solidFill>
                          <a:effectLst/>
                          <a:latin typeface="Arial" charset="0"/>
                        </a:rPr>
                        <a:t>OR</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4239" name="Rectangle 31"/>
          <p:cNvSpPr>
            <a:spLocks noChangeArrowheads="1"/>
          </p:cNvSpPr>
          <p:nvPr/>
        </p:nvSpPr>
        <p:spPr bwMode="auto">
          <a:xfrm>
            <a:off x="914400" y="1020763"/>
            <a:ext cx="5791200" cy="427037"/>
          </a:xfrm>
          <a:prstGeom prst="rect">
            <a:avLst/>
          </a:prstGeom>
          <a:noFill/>
          <a:ln w="9525">
            <a:noFill/>
            <a:miter lim="800000"/>
            <a:headEnd/>
            <a:tailEnd/>
          </a:ln>
        </p:spPr>
        <p:txBody>
          <a:bodyPr lIns="0" tIns="0" rIns="0" bIns="0">
            <a:spAutoFit/>
          </a:bodyPr>
          <a:lstStyle/>
          <a:p>
            <a:pPr algn="just"/>
            <a:r>
              <a:rPr lang="en-US" sz="2800" b="1" u="sng">
                <a:cs typeface="Arial" charset="0"/>
              </a:rPr>
              <a:t>Operator Dalam Bahasa C++</a:t>
            </a:r>
            <a:endParaRPr lang="en-US" sz="2800" b="1" u="sng">
              <a:latin typeface="Times New Roman" pitchFamily="18"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4294967295"/>
          </p:nvPr>
        </p:nvSpPr>
        <p:spPr>
          <a:xfrm>
            <a:off x="0" y="1219200"/>
            <a:ext cx="7924800" cy="4800600"/>
          </a:xfrm>
        </p:spPr>
        <p:txBody>
          <a:bodyPr/>
          <a:lstStyle/>
          <a:p>
            <a:pPr marL="457200" indent="-457200" algn="just" eaLnBrk="1" hangingPunct="1">
              <a:lnSpc>
                <a:spcPct val="120000"/>
              </a:lnSpc>
              <a:buClr>
                <a:schemeClr val="tx1"/>
              </a:buClr>
              <a:buFontTx/>
              <a:buNone/>
              <a:tabLst>
                <a:tab pos="914400" algn="l"/>
              </a:tabLst>
            </a:pPr>
            <a:r>
              <a:rPr lang="ms-MY" sz="2400" smtClean="0">
                <a:solidFill>
                  <a:schemeClr val="tx2"/>
                </a:solidFill>
                <a:latin typeface="Tahoma" pitchFamily="34" charset="0"/>
              </a:rPr>
              <a:t>	Bermanfaat untuk mengelompokkan sejumlah data dengan tipe data yang berlainan.</a:t>
            </a:r>
          </a:p>
          <a:p>
            <a:pPr marL="457200" indent="-457200" algn="just" eaLnBrk="1" hangingPunct="1">
              <a:lnSpc>
                <a:spcPct val="120000"/>
              </a:lnSpc>
              <a:buClr>
                <a:schemeClr val="tx1"/>
              </a:buClr>
              <a:buFontTx/>
              <a:buNone/>
              <a:tabLst>
                <a:tab pos="914400" algn="l"/>
              </a:tabLst>
            </a:pPr>
            <a:r>
              <a:rPr lang="ms-MY" sz="2400" smtClean="0">
                <a:solidFill>
                  <a:schemeClr val="tx2"/>
                </a:solidFill>
                <a:latin typeface="Tahoma" pitchFamily="34" charset="0"/>
              </a:rPr>
              <a:t>	Contoh :</a:t>
            </a:r>
          </a:p>
          <a:p>
            <a:pPr marL="457200" indent="-457200" algn="just" eaLnBrk="1" hangingPunct="1">
              <a:lnSpc>
                <a:spcPct val="120000"/>
              </a:lnSpc>
              <a:buClr>
                <a:schemeClr val="tx1"/>
              </a:buClr>
              <a:buFontTx/>
              <a:buNone/>
              <a:tabLst>
                <a:tab pos="914400" algn="l"/>
              </a:tabLst>
            </a:pPr>
            <a:r>
              <a:rPr lang="ms-MY" sz="2400" smtClean="0">
                <a:solidFill>
                  <a:schemeClr val="tx2"/>
                </a:solidFill>
                <a:latin typeface="Tahoma" pitchFamily="34" charset="0"/>
              </a:rPr>
              <a:t>		struct data_pegawai</a:t>
            </a:r>
          </a:p>
          <a:p>
            <a:pPr marL="457200" indent="-457200" algn="just" eaLnBrk="1" hangingPunct="1">
              <a:lnSpc>
                <a:spcPct val="120000"/>
              </a:lnSpc>
              <a:buClr>
                <a:schemeClr val="tx1"/>
              </a:buClr>
              <a:buFontTx/>
              <a:buNone/>
              <a:tabLst>
                <a:tab pos="914400" algn="l"/>
              </a:tabLst>
            </a:pPr>
            <a:r>
              <a:rPr lang="ms-MY" sz="2400" smtClean="0">
                <a:solidFill>
                  <a:schemeClr val="tx2"/>
                </a:solidFill>
                <a:latin typeface="Tahoma" pitchFamily="34" charset="0"/>
              </a:rPr>
              <a:t>		{</a:t>
            </a:r>
          </a:p>
          <a:p>
            <a:pPr marL="457200" indent="-457200" algn="just" eaLnBrk="1" hangingPunct="1">
              <a:lnSpc>
                <a:spcPct val="120000"/>
              </a:lnSpc>
              <a:buClr>
                <a:schemeClr val="tx1"/>
              </a:buClr>
              <a:buFontTx/>
              <a:buNone/>
              <a:tabLst>
                <a:tab pos="914400" algn="l"/>
              </a:tabLst>
            </a:pPr>
            <a:r>
              <a:rPr lang="ms-MY" sz="2400" smtClean="0">
                <a:solidFill>
                  <a:schemeClr val="tx2"/>
                </a:solidFill>
                <a:latin typeface="Tahoma" pitchFamily="34" charset="0"/>
              </a:rPr>
              <a:t>		     int nip;</a:t>
            </a:r>
          </a:p>
          <a:p>
            <a:pPr marL="457200" indent="-457200" algn="just" eaLnBrk="1" hangingPunct="1">
              <a:lnSpc>
                <a:spcPct val="120000"/>
              </a:lnSpc>
              <a:buClr>
                <a:schemeClr val="tx1"/>
              </a:buClr>
              <a:buFontTx/>
              <a:buNone/>
              <a:tabLst>
                <a:tab pos="914400" algn="l"/>
              </a:tabLst>
            </a:pPr>
            <a:r>
              <a:rPr lang="ms-MY" sz="2400" smtClean="0">
                <a:solidFill>
                  <a:schemeClr val="tx2"/>
                </a:solidFill>
                <a:latin typeface="Tahoma" pitchFamily="34" charset="0"/>
              </a:rPr>
              <a:t>		     char nama[25];</a:t>
            </a:r>
          </a:p>
          <a:p>
            <a:pPr marL="457200" indent="-457200" algn="just" eaLnBrk="1" hangingPunct="1">
              <a:lnSpc>
                <a:spcPct val="120000"/>
              </a:lnSpc>
              <a:buClr>
                <a:schemeClr val="tx1"/>
              </a:buClr>
              <a:buFontTx/>
              <a:buNone/>
              <a:tabLst>
                <a:tab pos="914400" algn="l"/>
              </a:tabLst>
            </a:pPr>
            <a:r>
              <a:rPr lang="ms-MY" sz="2400" smtClean="0">
                <a:solidFill>
                  <a:schemeClr val="tx2"/>
                </a:solidFill>
                <a:latin typeface="Tahoma" pitchFamily="34" charset="0"/>
              </a:rPr>
              <a:t>		     char alamat[40];</a:t>
            </a:r>
          </a:p>
          <a:p>
            <a:pPr marL="457200" indent="-457200" algn="just" eaLnBrk="1" hangingPunct="1">
              <a:lnSpc>
                <a:spcPct val="120000"/>
              </a:lnSpc>
              <a:buClr>
                <a:schemeClr val="tx1"/>
              </a:buClr>
              <a:buFontTx/>
              <a:buNone/>
              <a:tabLst>
                <a:tab pos="914400" algn="l"/>
              </a:tabLst>
            </a:pPr>
            <a:r>
              <a:rPr lang="ms-MY" sz="2400" smtClean="0">
                <a:solidFill>
                  <a:schemeClr val="tx2"/>
                </a:solidFill>
                <a:latin typeface="Tahoma" pitchFamily="34" charset="0"/>
              </a:rPr>
              <a:t>		}</a:t>
            </a:r>
          </a:p>
        </p:txBody>
      </p:sp>
      <p:sp>
        <p:nvSpPr>
          <p:cNvPr id="22531" name="Rectangle 3"/>
          <p:cNvSpPr>
            <a:spLocks noChangeArrowheads="1"/>
          </p:cNvSpPr>
          <p:nvPr/>
        </p:nvSpPr>
        <p:spPr bwMode="auto">
          <a:xfrm>
            <a:off x="3886200" y="228600"/>
            <a:ext cx="4978400" cy="822325"/>
          </a:xfrm>
          <a:prstGeom prst="rect">
            <a:avLst/>
          </a:prstGeom>
          <a:noFill/>
          <a:ln w="9525">
            <a:noFill/>
            <a:miter lim="800000"/>
            <a:headEnd/>
            <a:tailEnd/>
          </a:ln>
        </p:spPr>
        <p:txBody>
          <a:bodyPr>
            <a:spAutoFit/>
          </a:bodyPr>
          <a:lstStyle/>
          <a:p>
            <a:pPr algn="ctr"/>
            <a:r>
              <a:rPr lang="id-ID" b="1" dirty="0">
                <a:solidFill>
                  <a:schemeClr val="tx2"/>
                </a:solidFill>
              </a:rPr>
              <a:t>TYPE </a:t>
            </a:r>
            <a:r>
              <a:rPr lang="en-US" b="1" dirty="0">
                <a:solidFill>
                  <a:schemeClr val="tx2"/>
                </a:solidFill>
              </a:rPr>
              <a:t>TERSTRUKTUR</a:t>
            </a:r>
          </a:p>
          <a:p>
            <a:pPr algn="ctr"/>
            <a:r>
              <a:rPr lang="en-US" b="1" dirty="0">
                <a:solidFill>
                  <a:schemeClr val="tx2"/>
                </a:solidFill>
              </a:rPr>
              <a:t>(</a:t>
            </a:r>
            <a:r>
              <a:rPr lang="en-US" b="1" dirty="0" err="1">
                <a:solidFill>
                  <a:schemeClr val="tx2"/>
                </a:solidFill>
              </a:rPr>
              <a:t>Dalam</a:t>
            </a:r>
            <a:r>
              <a:rPr lang="en-US" b="1" dirty="0">
                <a:solidFill>
                  <a:schemeClr val="tx2"/>
                </a:solidFill>
              </a:rPr>
              <a:t> Program C++)</a:t>
            </a:r>
            <a:r>
              <a:rPr lang="en-US" dirty="0"/>
              <a:t> </a:t>
            </a:r>
          </a:p>
        </p:txBody>
      </p:sp>
      <p:sp>
        <p:nvSpPr>
          <p:cNvPr id="22532" name="Rectangle 4"/>
          <p:cNvSpPr>
            <a:spLocks noChangeArrowheads="1"/>
          </p:cNvSpPr>
          <p:nvPr/>
        </p:nvSpPr>
        <p:spPr bwMode="auto">
          <a:xfrm>
            <a:off x="4191000" y="152400"/>
            <a:ext cx="4343400" cy="990600"/>
          </a:xfrm>
          <a:prstGeom prst="rect">
            <a:avLst/>
          </a:prstGeom>
          <a:noFill/>
          <a:ln w="28575">
            <a:solidFill>
              <a:schemeClr val="tx1"/>
            </a:solidFill>
            <a:miter lim="800000"/>
            <a:headEnd/>
            <a:tailEnd/>
          </a:ln>
        </p:spPr>
        <p:txBody>
          <a:bodyPr wrap="none" anchor="ctr"/>
          <a:lstStyle/>
          <a:p>
            <a:endParaRPr lang="id-ID"/>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143000"/>
            <a:ext cx="8229600" cy="5029200"/>
          </a:xfrm>
        </p:spPr>
        <p:txBody>
          <a:bodyPr/>
          <a:lstStyle/>
          <a:p>
            <a:pPr eaLnBrk="1" fontAlgn="auto" hangingPunct="1">
              <a:spcAft>
                <a:spcPts val="0"/>
              </a:spcAft>
              <a:defRPr/>
            </a:pPr>
            <a:r>
              <a:rPr lang="en-US" sz="2400" b="1" dirty="0" smtClean="0"/>
              <a:t>PENGERTIAN</a:t>
            </a:r>
            <a:br>
              <a:rPr lang="en-US" sz="2400" b="1" dirty="0" smtClean="0"/>
            </a:br>
            <a:r>
              <a:rPr lang="en-US" sz="2400" b="1" dirty="0" smtClean="0"/>
              <a:t/>
            </a:r>
            <a:br>
              <a:rPr lang="en-US" sz="2400" b="1" dirty="0" smtClean="0"/>
            </a:br>
            <a:r>
              <a:rPr lang="en-US" sz="2400" dirty="0" err="1" smtClean="0"/>
              <a:t>Tipe</a:t>
            </a:r>
            <a:r>
              <a:rPr lang="en-US" sz="2400" dirty="0" smtClean="0"/>
              <a:t> </a:t>
            </a:r>
            <a:r>
              <a:rPr lang="en-US" sz="2400" dirty="0" smtClean="0"/>
              <a:t>data </a:t>
            </a:r>
            <a:r>
              <a:rPr lang="en-US" sz="2400" dirty="0" err="1" smtClean="0"/>
              <a:t>adalah</a:t>
            </a:r>
            <a:r>
              <a:rPr lang="en-US" sz="2400" dirty="0" smtClean="0"/>
              <a:t> </a:t>
            </a:r>
            <a:r>
              <a:rPr lang="en-US" sz="2400" dirty="0" err="1" smtClean="0"/>
              <a:t>sebuah</a:t>
            </a:r>
            <a:r>
              <a:rPr lang="en-US" sz="2400" dirty="0" smtClean="0"/>
              <a:t> </a:t>
            </a:r>
            <a:r>
              <a:rPr lang="en-US" sz="2400" dirty="0" err="1" smtClean="0"/>
              <a:t>jenis</a:t>
            </a:r>
            <a:r>
              <a:rPr lang="en-US" sz="2400" dirty="0" smtClean="0"/>
              <a:t> data yang </a:t>
            </a:r>
            <a:r>
              <a:rPr lang="en-US" sz="2400" dirty="0" err="1" smtClean="0"/>
              <a:t>dapat</a:t>
            </a:r>
            <a:r>
              <a:rPr lang="en-US" sz="2400" dirty="0" smtClean="0"/>
              <a:t> </a:t>
            </a:r>
            <a:r>
              <a:rPr lang="en-US" sz="2400" dirty="0" err="1" smtClean="0"/>
              <a:t>diproses</a:t>
            </a:r>
            <a:r>
              <a:rPr lang="en-US" sz="2400" dirty="0" smtClean="0"/>
              <a:t> </a:t>
            </a:r>
            <a:r>
              <a:rPr lang="en-US" sz="2400" dirty="0" err="1" smtClean="0"/>
              <a:t>oleh</a:t>
            </a:r>
            <a:r>
              <a:rPr lang="en-US" sz="2400" dirty="0" smtClean="0"/>
              <a:t> </a:t>
            </a:r>
            <a:r>
              <a:rPr lang="en-US" sz="2400" dirty="0" err="1" smtClean="0"/>
              <a:t>komputer</a:t>
            </a:r>
            <a:r>
              <a:rPr lang="en-US" sz="2400" dirty="0" smtClean="0"/>
              <a:t> </a:t>
            </a:r>
            <a:r>
              <a:rPr lang="en-US" sz="2400" dirty="0" err="1" smtClean="0"/>
              <a:t>untuk</a:t>
            </a:r>
            <a:r>
              <a:rPr lang="en-US" sz="2400" dirty="0" smtClean="0"/>
              <a:t> </a:t>
            </a:r>
            <a:r>
              <a:rPr lang="en-US" sz="2400" dirty="0" err="1" smtClean="0"/>
              <a:t>mencukupi</a:t>
            </a:r>
            <a:r>
              <a:rPr lang="en-US" sz="2400" dirty="0" smtClean="0"/>
              <a:t> </a:t>
            </a:r>
            <a:r>
              <a:rPr lang="en-US" sz="2400" dirty="0" err="1" smtClean="0"/>
              <a:t>kebutuhan</a:t>
            </a:r>
            <a:r>
              <a:rPr lang="en-US" sz="2400" dirty="0" smtClean="0"/>
              <a:t> </a:t>
            </a:r>
            <a:r>
              <a:rPr lang="en-US" sz="2400" dirty="0" err="1" smtClean="0"/>
              <a:t>dalam</a:t>
            </a:r>
            <a:r>
              <a:rPr lang="en-US" sz="2400" dirty="0" smtClean="0"/>
              <a:t> </a:t>
            </a:r>
            <a:r>
              <a:rPr lang="en-US" sz="2400" dirty="0" err="1" smtClean="0"/>
              <a:t>pemrograman</a:t>
            </a:r>
            <a:r>
              <a:rPr lang="en-US" sz="2400" dirty="0" smtClean="0"/>
              <a:t> </a:t>
            </a:r>
            <a:r>
              <a:rPr lang="en-US" sz="2400" dirty="0" err="1" smtClean="0"/>
              <a:t>komputer</a:t>
            </a:r>
            <a:r>
              <a:rPr lang="en-US" sz="2400" dirty="0" smtClean="0"/>
              <a:t/>
            </a:r>
            <a:br>
              <a:rPr lang="en-US" sz="2400" dirty="0" smtClean="0"/>
            </a:br>
            <a:r>
              <a:rPr lang="en-US" sz="2400" dirty="0" smtClean="0"/>
              <a:t/>
            </a:r>
            <a:br>
              <a:rPr lang="en-US" sz="2400" dirty="0" smtClean="0"/>
            </a:br>
            <a:r>
              <a:rPr lang="en-US" sz="2400" dirty="0" smtClean="0"/>
              <a:t> </a:t>
            </a:r>
            <a:r>
              <a:rPr lang="en-US" sz="2400" dirty="0" err="1" smtClean="0"/>
              <a:t>Setiap</a:t>
            </a:r>
            <a:r>
              <a:rPr lang="en-US" sz="2400" dirty="0" smtClean="0"/>
              <a:t> </a:t>
            </a:r>
            <a:r>
              <a:rPr lang="en-US" sz="2400" dirty="0" err="1" smtClean="0"/>
              <a:t>variabel</a:t>
            </a:r>
            <a:r>
              <a:rPr lang="en-US" sz="2400" dirty="0" smtClean="0"/>
              <a:t> </a:t>
            </a:r>
            <a:r>
              <a:rPr lang="en-US" sz="2400" dirty="0" err="1" smtClean="0"/>
              <a:t>atau</a:t>
            </a:r>
            <a:r>
              <a:rPr lang="en-US" sz="2400" dirty="0" smtClean="0"/>
              <a:t> </a:t>
            </a:r>
            <a:r>
              <a:rPr lang="en-US" sz="2400" dirty="0" err="1" smtClean="0"/>
              <a:t>konstanta</a:t>
            </a:r>
            <a:r>
              <a:rPr lang="en-US" sz="2400" dirty="0" smtClean="0"/>
              <a:t> yang </a:t>
            </a:r>
            <a:r>
              <a:rPr lang="en-US" sz="2400" dirty="0" err="1" smtClean="0"/>
              <a:t>telah</a:t>
            </a:r>
            <a:r>
              <a:rPr lang="en-US" sz="2400" dirty="0" smtClean="0"/>
              <a:t> </a:t>
            </a:r>
            <a:r>
              <a:rPr lang="en-US" sz="2400" dirty="0" err="1" smtClean="0"/>
              <a:t>ada</a:t>
            </a:r>
            <a:r>
              <a:rPr lang="en-US" sz="2400" dirty="0" smtClean="0"/>
              <a:t> </a:t>
            </a:r>
            <a:r>
              <a:rPr lang="en-US" sz="2400" dirty="0" err="1" smtClean="0"/>
              <a:t>dalam</a:t>
            </a:r>
            <a:r>
              <a:rPr lang="en-US" sz="2400" dirty="0" smtClean="0"/>
              <a:t> </a:t>
            </a:r>
            <a:r>
              <a:rPr lang="en-US" sz="2400" dirty="0" err="1" smtClean="0"/>
              <a:t>kode</a:t>
            </a:r>
            <a:r>
              <a:rPr lang="en-US" sz="2400" dirty="0" smtClean="0"/>
              <a:t> program, </a:t>
            </a:r>
            <a:r>
              <a:rPr lang="en-US" sz="2400" dirty="0" err="1" smtClean="0"/>
              <a:t>sebelumnya</a:t>
            </a:r>
            <a:r>
              <a:rPr lang="en-US" sz="2400" dirty="0" smtClean="0"/>
              <a:t> </a:t>
            </a:r>
            <a:r>
              <a:rPr lang="en-US" sz="2400" dirty="0" err="1" smtClean="0"/>
              <a:t>kita</a:t>
            </a:r>
            <a:r>
              <a:rPr lang="en-US" sz="2400" dirty="0" smtClean="0"/>
              <a:t> </a:t>
            </a:r>
            <a:r>
              <a:rPr lang="en-US" sz="2400" dirty="0" err="1" smtClean="0"/>
              <a:t>tentukan</a:t>
            </a:r>
            <a:r>
              <a:rPr lang="en-US" sz="2400" dirty="0" smtClean="0"/>
              <a:t> </a:t>
            </a:r>
            <a:r>
              <a:rPr lang="en-US" sz="2400" dirty="0" err="1" smtClean="0"/>
              <a:t>dengan</a:t>
            </a:r>
            <a:r>
              <a:rPr lang="en-US" sz="2400" dirty="0" smtClean="0"/>
              <a:t> </a:t>
            </a:r>
            <a:r>
              <a:rPr lang="en-US" sz="2400" dirty="0" err="1" smtClean="0"/>
              <a:t>pasti</a:t>
            </a:r>
            <a:r>
              <a:rPr lang="en-US" sz="2400" dirty="0" smtClean="0"/>
              <a:t> </a:t>
            </a:r>
            <a:r>
              <a:rPr lang="en-US" sz="2400" dirty="0" err="1" smtClean="0"/>
              <a:t>tipe</a:t>
            </a:r>
            <a:r>
              <a:rPr lang="en-US" sz="2400" dirty="0" smtClean="0"/>
              <a:t> </a:t>
            </a:r>
            <a:r>
              <a:rPr lang="en-US" sz="2400" dirty="0" err="1" smtClean="0"/>
              <a:t>datanya</a:t>
            </a:r>
            <a:r>
              <a:rPr lang="en-US" sz="2400" dirty="0" smtClean="0"/>
              <a:t>.</a:t>
            </a:r>
            <a:br>
              <a:rPr lang="en-US" sz="2400" dirty="0" smtClean="0"/>
            </a:br>
            <a:r>
              <a:rPr lang="en-US" sz="2400" dirty="0" smtClean="0"/>
              <a:t/>
            </a:r>
            <a:br>
              <a:rPr lang="en-US" sz="2400" dirty="0" smtClean="0"/>
            </a:br>
            <a:r>
              <a:rPr lang="en-US" sz="2400" dirty="0" smtClean="0"/>
              <a:t> </a:t>
            </a:r>
            <a:r>
              <a:rPr lang="en-US" sz="2400" dirty="0" err="1" smtClean="0"/>
              <a:t>Saat</a:t>
            </a:r>
            <a:r>
              <a:rPr lang="en-US" sz="2400" dirty="0" smtClean="0"/>
              <a:t> </a:t>
            </a:r>
            <a:r>
              <a:rPr lang="en-US" sz="2400" dirty="0" err="1" smtClean="0"/>
              <a:t>pemilihan</a:t>
            </a:r>
            <a:r>
              <a:rPr lang="en-US" sz="2400" dirty="0" smtClean="0"/>
              <a:t> </a:t>
            </a:r>
            <a:r>
              <a:rPr lang="en-US" sz="2400" dirty="0" err="1" smtClean="0"/>
              <a:t>tipe</a:t>
            </a:r>
            <a:r>
              <a:rPr lang="en-US" sz="2400" dirty="0" smtClean="0"/>
              <a:t> data </a:t>
            </a:r>
            <a:r>
              <a:rPr lang="en-US" sz="2400" dirty="0" err="1" smtClean="0"/>
              <a:t>pada</a:t>
            </a:r>
            <a:r>
              <a:rPr lang="en-US" sz="2400" dirty="0" smtClean="0"/>
              <a:t> </a:t>
            </a:r>
            <a:r>
              <a:rPr lang="en-US" sz="2400" dirty="0" err="1" smtClean="0"/>
              <a:t>variabel</a:t>
            </a:r>
            <a:r>
              <a:rPr lang="en-US" sz="2400" dirty="0" smtClean="0"/>
              <a:t> </a:t>
            </a:r>
            <a:r>
              <a:rPr lang="en-US" sz="2400" dirty="0" err="1" smtClean="0"/>
              <a:t>atau</a:t>
            </a:r>
            <a:r>
              <a:rPr lang="en-US" sz="2400" dirty="0" smtClean="0"/>
              <a:t> </a:t>
            </a:r>
            <a:r>
              <a:rPr lang="en-US" sz="2400" dirty="0" err="1" smtClean="0"/>
              <a:t>konstanta</a:t>
            </a:r>
            <a:r>
              <a:rPr lang="en-US" sz="2400" dirty="0" smtClean="0"/>
              <a:t> </a:t>
            </a:r>
            <a:r>
              <a:rPr lang="en-US" sz="2400" dirty="0" err="1" smtClean="0"/>
              <a:t>akan</a:t>
            </a:r>
            <a:r>
              <a:rPr lang="en-US" sz="2400" dirty="0" smtClean="0"/>
              <a:t> </a:t>
            </a:r>
            <a:r>
              <a:rPr lang="en-US" sz="2400" dirty="0" err="1" smtClean="0"/>
              <a:t>sangat</a:t>
            </a:r>
            <a:r>
              <a:rPr lang="en-US" sz="2400" dirty="0" smtClean="0"/>
              <a:t> </a:t>
            </a:r>
            <a:r>
              <a:rPr lang="en-US" sz="2400" dirty="0" err="1" smtClean="0"/>
              <a:t>menentukan</a:t>
            </a:r>
            <a:r>
              <a:rPr lang="en-US" sz="2400" dirty="0" smtClean="0"/>
              <a:t> </a:t>
            </a:r>
            <a:r>
              <a:rPr lang="en-US" sz="2400" dirty="0" err="1" smtClean="0"/>
              <a:t>seberapa</a:t>
            </a:r>
            <a:r>
              <a:rPr lang="en-US" sz="2400" dirty="0" smtClean="0"/>
              <a:t> </a:t>
            </a:r>
            <a:r>
              <a:rPr lang="en-US" sz="2400" dirty="0" err="1" smtClean="0"/>
              <a:t>banyak</a:t>
            </a:r>
            <a:r>
              <a:rPr lang="en-US" sz="2400" dirty="0" smtClean="0"/>
              <a:t> </a:t>
            </a:r>
            <a:r>
              <a:rPr lang="en-US" sz="2400" dirty="0" err="1" smtClean="0"/>
              <a:t>pemakaian</a:t>
            </a:r>
            <a:r>
              <a:rPr lang="en-US" sz="2400" dirty="0" smtClean="0"/>
              <a:t> </a:t>
            </a:r>
            <a:r>
              <a:rPr lang="en-US" sz="2400" dirty="0" err="1" smtClean="0"/>
              <a:t>sumberdaya</a:t>
            </a:r>
            <a:r>
              <a:rPr lang="en-US" sz="2400" dirty="0" smtClean="0"/>
              <a:t> </a:t>
            </a:r>
            <a:r>
              <a:rPr lang="en-US" sz="2400" dirty="0" err="1" smtClean="0"/>
              <a:t>komputer</a:t>
            </a:r>
            <a:r>
              <a:rPr lang="en-US" sz="2400" dirty="0" smtClean="0"/>
              <a:t> (</a:t>
            </a:r>
            <a:r>
              <a:rPr lang="en-US" sz="2400" dirty="0" err="1" smtClean="0"/>
              <a:t>terutama</a:t>
            </a:r>
            <a:r>
              <a:rPr lang="en-US" sz="2400" dirty="0" smtClean="0"/>
              <a:t> </a:t>
            </a:r>
            <a:r>
              <a:rPr lang="en-US" sz="2400" dirty="0" err="1" smtClean="0"/>
              <a:t>memori</a:t>
            </a:r>
            <a:r>
              <a:rPr lang="en-US" sz="2400" dirty="0" smtClean="0"/>
              <a:t> </a:t>
            </a:r>
            <a:r>
              <a:rPr lang="en-US" sz="2400" dirty="0" err="1" smtClean="0"/>
              <a:t>komputer</a:t>
            </a:r>
            <a:r>
              <a:rPr lang="en-US" sz="2400" dirty="0" smtClean="0"/>
              <a:t>).</a:t>
            </a:r>
            <a:br>
              <a:rPr lang="en-US" sz="2400" dirty="0" smtClean="0"/>
            </a:br>
            <a:r>
              <a:rPr lang="en-US" sz="2400" dirty="0" smtClean="0"/>
              <a:t/>
            </a:r>
            <a:br>
              <a:rPr lang="en-US" sz="2400" dirty="0" smtClean="0"/>
            </a:br>
            <a:r>
              <a:rPr lang="en-US" sz="2400" dirty="0" smtClean="0"/>
              <a:t> </a:t>
            </a:r>
            <a:r>
              <a:rPr lang="en-US" sz="2400" dirty="0" err="1" smtClean="0"/>
              <a:t>Beberapa</a:t>
            </a:r>
            <a:r>
              <a:rPr lang="en-US" sz="2400" dirty="0" smtClean="0"/>
              <a:t> </a:t>
            </a:r>
            <a:r>
              <a:rPr lang="en-US" sz="2400" dirty="0" err="1" smtClean="0"/>
              <a:t>tugas</a:t>
            </a:r>
            <a:r>
              <a:rPr lang="en-US" sz="2400" dirty="0" smtClean="0"/>
              <a:t> </a:t>
            </a:r>
            <a:r>
              <a:rPr lang="en-US" sz="2400" dirty="0" err="1" smtClean="0"/>
              <a:t>penting</a:t>
            </a:r>
            <a:r>
              <a:rPr lang="en-US" sz="2400" dirty="0" smtClean="0"/>
              <a:t> </a:t>
            </a:r>
            <a:r>
              <a:rPr lang="en-US" sz="2400" dirty="0" err="1" smtClean="0"/>
              <a:t>seorang</a:t>
            </a:r>
            <a:r>
              <a:rPr lang="en-US" sz="2400" dirty="0" smtClean="0"/>
              <a:t> programmer </a:t>
            </a:r>
            <a:r>
              <a:rPr lang="en-US" sz="2400" dirty="0" err="1" smtClean="0"/>
              <a:t>yaitu</a:t>
            </a:r>
            <a:r>
              <a:rPr lang="en-US" sz="2400" dirty="0" smtClean="0"/>
              <a:t> </a:t>
            </a:r>
            <a:r>
              <a:rPr lang="en-US" sz="2400" dirty="0" err="1" smtClean="0"/>
              <a:t>memilih</a:t>
            </a:r>
            <a:r>
              <a:rPr lang="en-US" sz="2400" dirty="0" smtClean="0"/>
              <a:t> </a:t>
            </a:r>
            <a:r>
              <a:rPr lang="en-US" sz="2400" dirty="0" err="1" smtClean="0"/>
              <a:t>tipe</a:t>
            </a:r>
            <a:r>
              <a:rPr lang="en-US" sz="2400" dirty="0" smtClean="0"/>
              <a:t> data yang </a:t>
            </a:r>
            <a:r>
              <a:rPr lang="en-US" sz="2400" dirty="0" err="1" smtClean="0"/>
              <a:t>sesuai</a:t>
            </a:r>
            <a:r>
              <a:rPr lang="en-US" sz="2400" dirty="0" smtClean="0"/>
              <a:t> </a:t>
            </a:r>
            <a:r>
              <a:rPr lang="en-US" sz="2400" dirty="0" err="1" smtClean="0"/>
              <a:t>dan</a:t>
            </a:r>
            <a:r>
              <a:rPr lang="en-US" sz="2400" dirty="0" smtClean="0"/>
              <a:t> </a:t>
            </a:r>
            <a:r>
              <a:rPr lang="en-US" sz="2400" dirty="0" err="1" smtClean="0"/>
              <a:t>tepat</a:t>
            </a:r>
            <a:r>
              <a:rPr lang="en-US" sz="2400" dirty="0" smtClean="0"/>
              <a:t> </a:t>
            </a:r>
            <a:r>
              <a:rPr lang="en-US" sz="2400" dirty="0" err="1" smtClean="0"/>
              <a:t>untuk</a:t>
            </a:r>
            <a:r>
              <a:rPr lang="en-US" sz="2400" dirty="0" smtClean="0"/>
              <a:t> </a:t>
            </a:r>
            <a:r>
              <a:rPr lang="en-US" sz="2400" dirty="0" err="1" smtClean="0"/>
              <a:t>menciptkan</a:t>
            </a:r>
            <a:r>
              <a:rPr lang="en-US" sz="2400" dirty="0" smtClean="0"/>
              <a:t> program yang </a:t>
            </a:r>
            <a:r>
              <a:rPr lang="en-US" sz="2400" dirty="0" err="1" smtClean="0"/>
              <a:t>efisien</a:t>
            </a:r>
            <a:r>
              <a:rPr lang="en-US" sz="2400" dirty="0" smtClean="0"/>
              <a:t> </a:t>
            </a:r>
            <a:r>
              <a:rPr lang="en-US" sz="2400" dirty="0" err="1" smtClean="0"/>
              <a:t>dan</a:t>
            </a:r>
            <a:r>
              <a:rPr lang="en-US" sz="2400" dirty="0" smtClean="0"/>
              <a:t> </a:t>
            </a:r>
            <a:r>
              <a:rPr lang="en-US" sz="2400" dirty="0" err="1" smtClean="0"/>
              <a:t>berkinerja</a:t>
            </a:r>
            <a:r>
              <a:rPr lang="en-US" sz="2400" dirty="0" smtClean="0"/>
              <a:t> </a:t>
            </a:r>
            <a:r>
              <a:rPr lang="en-US" sz="2400" dirty="0" err="1" smtClean="0"/>
              <a:t>bagus</a:t>
            </a:r>
            <a:r>
              <a:rPr lang="en-US" sz="2400" dirty="0" smtClean="0"/>
              <a:t>.</a:t>
            </a:r>
            <a:br>
              <a:rPr lang="en-US" sz="2400" dirty="0" smtClean="0"/>
            </a:br>
            <a:endParaRPr lang="en-US" sz="2400"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5400" y="685800"/>
            <a:ext cx="6629400" cy="944563"/>
          </a:xfrm>
        </p:spPr>
        <p:txBody>
          <a:bodyPr/>
          <a:lstStyle/>
          <a:p>
            <a:pPr eaLnBrk="1" fontAlgn="auto" hangingPunct="1">
              <a:spcAft>
                <a:spcPts val="0"/>
              </a:spcAft>
              <a:defRPr/>
            </a:pPr>
            <a:r>
              <a:rPr lang="en-US" sz="2800"/>
              <a:t>Latihan Soal Struktur Data </a:t>
            </a:r>
            <a:br>
              <a:rPr lang="en-US" sz="2800"/>
            </a:br>
            <a:r>
              <a:rPr lang="en-US" sz="2800"/>
              <a:t>(Pertemuan 1)</a:t>
            </a:r>
          </a:p>
        </p:txBody>
      </p:sp>
      <p:sp>
        <p:nvSpPr>
          <p:cNvPr id="23555" name="Rectangle 3"/>
          <p:cNvSpPr>
            <a:spLocks noGrp="1" noChangeArrowheads="1"/>
          </p:cNvSpPr>
          <p:nvPr>
            <p:ph idx="1"/>
          </p:nvPr>
        </p:nvSpPr>
        <p:spPr>
          <a:xfrm>
            <a:off x="457200" y="1828800"/>
            <a:ext cx="8229600" cy="4343400"/>
          </a:xfrm>
        </p:spPr>
        <p:txBody>
          <a:bodyPr/>
          <a:lstStyle/>
          <a:p>
            <a:pPr marL="609600" indent="-609600" eaLnBrk="1" hangingPunct="1">
              <a:buFontTx/>
              <a:buNone/>
            </a:pPr>
            <a:r>
              <a:rPr lang="en-US" sz="2400" smtClean="0"/>
              <a:t>1.	Type data dibawah ini, yang tidak termasuk dalam tipe d</a:t>
            </a:r>
            <a:r>
              <a:rPr lang="id-ID" sz="2400" smtClean="0">
                <a:cs typeface="Arial" charset="0"/>
              </a:rPr>
              <a:t>ata </a:t>
            </a:r>
            <a:r>
              <a:rPr lang="en-US" sz="2400" smtClean="0">
                <a:cs typeface="Arial" charset="0"/>
              </a:rPr>
              <a:t>s</a:t>
            </a:r>
            <a:r>
              <a:rPr lang="id-ID" sz="2400" smtClean="0">
                <a:cs typeface="Arial" charset="0"/>
              </a:rPr>
              <a:t>ederhana </a:t>
            </a:r>
            <a:r>
              <a:rPr lang="en-US" sz="2400" smtClean="0">
                <a:cs typeface="Arial" charset="0"/>
              </a:rPr>
              <a:t>t</a:t>
            </a:r>
            <a:r>
              <a:rPr lang="id-ID" sz="2400" smtClean="0">
                <a:cs typeface="Arial" charset="0"/>
              </a:rPr>
              <a:t>unggal</a:t>
            </a:r>
            <a:r>
              <a:rPr lang="en-US" sz="2400" smtClean="0">
                <a:cs typeface="Arial" charset="0"/>
              </a:rPr>
              <a:t>, adalah :</a:t>
            </a:r>
          </a:p>
          <a:p>
            <a:pPr marL="609600" indent="-609600" eaLnBrk="1" hangingPunct="1">
              <a:buFontTx/>
              <a:buNone/>
            </a:pPr>
            <a:r>
              <a:rPr lang="en-US" sz="2400" smtClean="0">
                <a:cs typeface="Arial" charset="0"/>
              </a:rPr>
              <a:t>	</a:t>
            </a:r>
            <a:r>
              <a:rPr lang="en-US" sz="2400" smtClean="0"/>
              <a:t>a. Boolean			d. Integer</a:t>
            </a:r>
          </a:p>
          <a:p>
            <a:pPr marL="609600" indent="-609600" eaLnBrk="1" hangingPunct="1">
              <a:buFontTx/>
              <a:buNone/>
            </a:pPr>
            <a:r>
              <a:rPr lang="en-US" sz="2400" smtClean="0"/>
              <a:t>	b. String				e. float</a:t>
            </a:r>
          </a:p>
          <a:p>
            <a:pPr marL="609600" indent="-609600" eaLnBrk="1" hangingPunct="1">
              <a:buFontTx/>
              <a:buNone/>
            </a:pPr>
            <a:r>
              <a:rPr lang="en-US" sz="2400" smtClean="0"/>
              <a:t>	c.	Char</a:t>
            </a:r>
          </a:p>
          <a:p>
            <a:pPr marL="609600" indent="-609600" eaLnBrk="1" hangingPunct="1">
              <a:buFontTx/>
              <a:buNone/>
            </a:pPr>
            <a:endParaRPr lang="en-US" sz="2400" smtClean="0"/>
          </a:p>
          <a:p>
            <a:pPr marL="609600" indent="-609600" eaLnBrk="1" hangingPunct="1">
              <a:buFontTx/>
              <a:buNone/>
            </a:pPr>
            <a:r>
              <a:rPr lang="en-US" sz="2400" smtClean="0"/>
              <a:t>2.	==, &lt;=, &gt;=, !=, termasuk dalam operator …	</a:t>
            </a:r>
          </a:p>
          <a:p>
            <a:pPr marL="609600" indent="-609600" eaLnBrk="1" hangingPunct="1">
              <a:buFontTx/>
              <a:buNone/>
            </a:pPr>
            <a:r>
              <a:rPr lang="en-US" sz="2400" smtClean="0">
                <a:cs typeface="Arial" charset="0"/>
              </a:rPr>
              <a:t>	</a:t>
            </a:r>
            <a:r>
              <a:rPr lang="en-US" sz="2400" smtClean="0"/>
              <a:t>a. Aritmatika			d. Relasi</a:t>
            </a:r>
          </a:p>
          <a:p>
            <a:pPr marL="609600" indent="-609600" eaLnBrk="1" hangingPunct="1">
              <a:buFontTx/>
              <a:buNone/>
            </a:pPr>
            <a:r>
              <a:rPr lang="en-US" sz="2400" smtClean="0"/>
              <a:t>	b. Unary				e. Bitwise</a:t>
            </a:r>
          </a:p>
          <a:p>
            <a:pPr marL="609600" indent="-609600" eaLnBrk="1" hangingPunct="1">
              <a:buFontTx/>
              <a:buNone/>
            </a:pPr>
            <a:r>
              <a:rPr lang="en-US" sz="2400" smtClean="0"/>
              <a:t>	c.	Binary</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idx="1"/>
          </p:nvPr>
        </p:nvSpPr>
        <p:spPr>
          <a:xfrm>
            <a:off x="457200" y="1066800"/>
            <a:ext cx="8229600" cy="4724400"/>
          </a:xfrm>
        </p:spPr>
        <p:txBody>
          <a:bodyPr/>
          <a:lstStyle/>
          <a:p>
            <a:pPr marL="609600" indent="-609600" eaLnBrk="1" hangingPunct="1">
              <a:buFontTx/>
              <a:buNone/>
            </a:pPr>
            <a:r>
              <a:rPr lang="en-US" sz="2400" smtClean="0"/>
              <a:t>2.	==, &lt;=, &gt;=, !=, termasuk dalam operator …	</a:t>
            </a:r>
          </a:p>
          <a:p>
            <a:pPr marL="609600" indent="-609600" eaLnBrk="1" hangingPunct="1">
              <a:buFontTx/>
              <a:buNone/>
            </a:pPr>
            <a:r>
              <a:rPr lang="en-US" sz="2400" smtClean="0">
                <a:cs typeface="Arial" charset="0"/>
              </a:rPr>
              <a:t>	</a:t>
            </a:r>
            <a:r>
              <a:rPr lang="en-US" sz="2400" smtClean="0"/>
              <a:t>a. Aritmatika			d. Relasi</a:t>
            </a:r>
          </a:p>
          <a:p>
            <a:pPr marL="609600" indent="-609600" eaLnBrk="1" hangingPunct="1">
              <a:buFontTx/>
              <a:buNone/>
            </a:pPr>
            <a:r>
              <a:rPr lang="en-US" sz="2400" smtClean="0"/>
              <a:t>	b. Unary				e. Bitwise</a:t>
            </a:r>
          </a:p>
          <a:p>
            <a:pPr marL="609600" indent="-609600" eaLnBrk="1" hangingPunct="1">
              <a:buFontTx/>
              <a:buNone/>
            </a:pPr>
            <a:r>
              <a:rPr lang="en-US" sz="2400" smtClean="0"/>
              <a:t>	c.	Binary</a:t>
            </a:r>
          </a:p>
          <a:p>
            <a:pPr marL="609600" indent="-609600" eaLnBrk="1" hangingPunct="1">
              <a:buFontTx/>
              <a:buNone/>
            </a:pPr>
            <a:endParaRPr lang="en-US" sz="2400" smtClean="0"/>
          </a:p>
          <a:p>
            <a:pPr marL="609600" indent="-609600" eaLnBrk="1" hangingPunct="1">
              <a:buFontTx/>
              <a:buNone/>
            </a:pPr>
            <a:r>
              <a:rPr lang="en-US" sz="2400" smtClean="0"/>
              <a:t>3.	Type data </a:t>
            </a:r>
            <a:r>
              <a:rPr lang="en-US" sz="2400" smtClean="0">
                <a:cs typeface="Arial" charset="0"/>
              </a:rPr>
              <a:t>yang menghasilkan</a:t>
            </a:r>
            <a:r>
              <a:rPr lang="id-ID" sz="2400" smtClean="0">
                <a:cs typeface="Arial" charset="0"/>
              </a:rPr>
              <a:t> bentuk keluaran nilai </a:t>
            </a:r>
            <a:r>
              <a:rPr lang="id-ID" sz="2400" b="1" u="sng" smtClean="0">
                <a:cs typeface="Arial" charset="0"/>
              </a:rPr>
              <a:t>True</a:t>
            </a:r>
            <a:r>
              <a:rPr lang="id-ID" sz="2400" u="sng" smtClean="0">
                <a:cs typeface="Arial" charset="0"/>
              </a:rPr>
              <a:t> </a:t>
            </a:r>
            <a:r>
              <a:rPr lang="id-ID" sz="2400" smtClean="0">
                <a:cs typeface="Arial" charset="0"/>
              </a:rPr>
              <a:t>dan </a:t>
            </a:r>
            <a:r>
              <a:rPr lang="id-ID" sz="2400" b="1" u="sng" smtClean="0">
                <a:cs typeface="Arial" charset="0"/>
              </a:rPr>
              <a:t>False</a:t>
            </a:r>
            <a:r>
              <a:rPr lang="id-ID" sz="2400" b="1" smtClean="0">
                <a:cs typeface="Arial" charset="0"/>
              </a:rPr>
              <a:t> </a:t>
            </a:r>
            <a:r>
              <a:rPr lang="id-ID" sz="2400" smtClean="0">
                <a:cs typeface="Arial" charset="0"/>
              </a:rPr>
              <a:t>(Benar dan Salah) </a:t>
            </a:r>
            <a:r>
              <a:rPr lang="en-US" sz="2400" smtClean="0">
                <a:cs typeface="Arial" charset="0"/>
              </a:rPr>
              <a:t>, adalah :</a:t>
            </a:r>
          </a:p>
          <a:p>
            <a:pPr marL="609600" indent="-609600" eaLnBrk="1" hangingPunct="1">
              <a:buFontTx/>
              <a:buNone/>
            </a:pPr>
            <a:r>
              <a:rPr lang="en-US" sz="2400" smtClean="0">
                <a:cs typeface="Arial" charset="0"/>
              </a:rPr>
              <a:t>	</a:t>
            </a:r>
            <a:r>
              <a:rPr lang="en-US" sz="2400" smtClean="0"/>
              <a:t>a. Boolean			d. Integer</a:t>
            </a:r>
          </a:p>
          <a:p>
            <a:pPr marL="609600" indent="-609600" eaLnBrk="1" hangingPunct="1">
              <a:buFontTx/>
              <a:buNone/>
            </a:pPr>
            <a:r>
              <a:rPr lang="en-US" sz="2400" smtClean="0"/>
              <a:t>	b. String				e. float</a:t>
            </a:r>
          </a:p>
          <a:p>
            <a:pPr marL="609600" indent="-609600" eaLnBrk="1" hangingPunct="1">
              <a:buFontTx/>
              <a:buNone/>
            </a:pPr>
            <a:r>
              <a:rPr lang="en-US" sz="2400" smtClean="0"/>
              <a:t>	c. Char</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457200" y="838200"/>
            <a:ext cx="8229600" cy="5562600"/>
          </a:xfrm>
        </p:spPr>
        <p:txBody>
          <a:bodyPr/>
          <a:lstStyle/>
          <a:p>
            <a:pPr marL="609600" indent="-609600" eaLnBrk="1" hangingPunct="1">
              <a:lnSpc>
                <a:spcPct val="80000"/>
              </a:lnSpc>
              <a:buFontTx/>
              <a:buNone/>
            </a:pPr>
            <a:r>
              <a:rPr lang="ms-MY" sz="2400" smtClean="0">
                <a:solidFill>
                  <a:schemeClr val="tx2"/>
                </a:solidFill>
                <a:latin typeface="Tahoma" pitchFamily="34" charset="0"/>
              </a:rPr>
              <a:t>4.		void main()</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a:t>
            </a:r>
            <a:r>
              <a:rPr lang="ms-MY" sz="2400" smtClean="0">
                <a:solidFill>
                  <a:srgbClr val="FF0000"/>
                </a:solidFill>
                <a:latin typeface="Tahoma" pitchFamily="34" charset="0"/>
              </a:rPr>
              <a:t>....(a)....</a:t>
            </a:r>
            <a:r>
              <a:rPr lang="ms-MY" sz="2400" smtClean="0">
                <a:solidFill>
                  <a:schemeClr val="tx2"/>
                </a:solidFill>
                <a:latin typeface="Tahoma" pitchFamily="34" charset="0"/>
              </a:rPr>
              <a:t>  x,y,z;</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clrscr();</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cout &lt;&lt;“\n input nilai X=“; cin &gt;&gt; x;</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cout &lt;&lt;“\n input nilai Y=“; cin &gt;&gt; y;</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z = x + y;</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cout &lt;&lt;“\n hasil penjumlahan =“ &lt;&lt; z;</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getch(); </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 </a:t>
            </a:r>
          </a:p>
          <a:p>
            <a:pPr marL="609600" indent="-609600" eaLnBrk="1" hangingPunct="1">
              <a:lnSpc>
                <a:spcPct val="80000"/>
              </a:lnSpc>
              <a:buFontTx/>
              <a:buNone/>
            </a:pPr>
            <a:r>
              <a:rPr lang="en-US" sz="2400" smtClean="0"/>
              <a:t>		</a:t>
            </a:r>
          </a:p>
          <a:p>
            <a:pPr marL="609600" indent="-609600" eaLnBrk="1" hangingPunct="1">
              <a:lnSpc>
                <a:spcPct val="80000"/>
              </a:lnSpc>
              <a:buFontTx/>
              <a:buNone/>
            </a:pPr>
            <a:r>
              <a:rPr lang="en-US" sz="2400" smtClean="0"/>
              <a:t>		Tipe data yang tepat untuk </a:t>
            </a:r>
            <a:r>
              <a:rPr lang="en-US" sz="2400" smtClean="0">
                <a:solidFill>
                  <a:srgbClr val="FF0000"/>
                </a:solidFill>
              </a:rPr>
              <a:t>(a)</a:t>
            </a:r>
            <a:r>
              <a:rPr lang="en-US" sz="2400" smtClean="0"/>
              <a:t> adalah ….</a:t>
            </a:r>
          </a:p>
          <a:p>
            <a:pPr marL="609600" indent="-609600" eaLnBrk="1" hangingPunct="1">
              <a:lnSpc>
                <a:spcPct val="80000"/>
              </a:lnSpc>
              <a:buFontTx/>
              <a:buNone/>
            </a:pPr>
            <a:r>
              <a:rPr lang="en-US" sz="2400" smtClean="0"/>
              <a:t>		a. Boolean			d. Integer</a:t>
            </a:r>
          </a:p>
          <a:p>
            <a:pPr marL="609600" indent="-609600" eaLnBrk="1" hangingPunct="1">
              <a:lnSpc>
                <a:spcPct val="80000"/>
              </a:lnSpc>
              <a:buFontTx/>
              <a:buNone/>
            </a:pPr>
            <a:r>
              <a:rPr lang="en-US" sz="2400" smtClean="0"/>
              <a:t>		b. String			e. Array</a:t>
            </a:r>
          </a:p>
          <a:p>
            <a:pPr marL="609600" indent="-609600" eaLnBrk="1" hangingPunct="1">
              <a:lnSpc>
                <a:spcPct val="80000"/>
              </a:lnSpc>
              <a:buFontTx/>
              <a:buNone/>
            </a:pPr>
            <a:r>
              <a:rPr lang="en-US" sz="2400" smtClean="0"/>
              <a:t>		c. Char</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1066800"/>
            <a:ext cx="8229600" cy="5105400"/>
          </a:xfrm>
        </p:spPr>
        <p:txBody>
          <a:bodyPr/>
          <a:lstStyle/>
          <a:p>
            <a:pPr marL="609600" indent="-609600" eaLnBrk="1" hangingPunct="1">
              <a:lnSpc>
                <a:spcPct val="80000"/>
              </a:lnSpc>
              <a:buFontTx/>
              <a:buNone/>
            </a:pPr>
            <a:r>
              <a:rPr lang="ms-MY" sz="2400" smtClean="0">
                <a:solidFill>
                  <a:schemeClr val="tx2"/>
                </a:solidFill>
                <a:latin typeface="Tahoma" pitchFamily="34" charset="0"/>
              </a:rPr>
              <a:t>5.		void main()</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int r = 10; int s;</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clrscr();</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s = 10 +  ++r;</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cout &lt;&lt;“r = “&lt;&lt; r &lt;&lt; ‘\n’;</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cout &lt;&lt;“s = “&lt;&lt; s &lt;&lt; ‘\n’; 				getch(); </a:t>
            </a:r>
          </a:p>
          <a:p>
            <a:pPr marL="609600" indent="-609600" algn="just" eaLnBrk="1" hangingPunct="1">
              <a:lnSpc>
                <a:spcPct val="80000"/>
              </a:lnSpc>
              <a:buClr>
                <a:schemeClr val="tx1"/>
              </a:buClr>
              <a:buFontTx/>
              <a:buNone/>
            </a:pPr>
            <a:r>
              <a:rPr lang="ms-MY" sz="2400" smtClean="0">
                <a:solidFill>
                  <a:schemeClr val="tx2"/>
                </a:solidFill>
                <a:latin typeface="Tahoma" pitchFamily="34" charset="0"/>
              </a:rPr>
              <a:t>		} </a:t>
            </a:r>
          </a:p>
          <a:p>
            <a:pPr marL="609600" indent="-609600" algn="just" eaLnBrk="1" hangingPunct="1">
              <a:lnSpc>
                <a:spcPct val="80000"/>
              </a:lnSpc>
              <a:buClr>
                <a:schemeClr val="tx1"/>
              </a:buClr>
              <a:buFontTx/>
              <a:buNone/>
            </a:pPr>
            <a:endParaRPr lang="en-US" sz="2400" smtClean="0"/>
          </a:p>
          <a:p>
            <a:pPr marL="609600" indent="-609600" eaLnBrk="1" hangingPunct="1">
              <a:lnSpc>
                <a:spcPct val="80000"/>
              </a:lnSpc>
              <a:buFontTx/>
              <a:buNone/>
            </a:pPr>
            <a:r>
              <a:rPr lang="en-US" sz="2400" smtClean="0"/>
              <a:t>		Hasil eksekusi dari program diatas adalah ….</a:t>
            </a:r>
          </a:p>
          <a:p>
            <a:pPr marL="609600" indent="-609600" eaLnBrk="1" hangingPunct="1">
              <a:lnSpc>
                <a:spcPct val="80000"/>
              </a:lnSpc>
              <a:buFontTx/>
              <a:buNone/>
            </a:pPr>
            <a:r>
              <a:rPr lang="en-US" sz="2400" smtClean="0"/>
              <a:t>		a. r = 11, s = 21		d. r = 10, s = 21</a:t>
            </a:r>
          </a:p>
          <a:p>
            <a:pPr marL="609600" indent="-609600" eaLnBrk="1" hangingPunct="1">
              <a:lnSpc>
                <a:spcPct val="80000"/>
              </a:lnSpc>
              <a:buFontTx/>
              <a:buNone/>
            </a:pPr>
            <a:r>
              <a:rPr lang="en-US" sz="2400" smtClean="0"/>
              <a:t>		b. r = 11, s = 20 		e. r = 10, s = 20</a:t>
            </a:r>
          </a:p>
          <a:p>
            <a:pPr marL="609600" indent="-609600" eaLnBrk="1" hangingPunct="1">
              <a:lnSpc>
                <a:spcPct val="80000"/>
              </a:lnSpc>
              <a:buFontTx/>
              <a:buNone/>
            </a:pPr>
            <a:r>
              <a:rPr lang="en-US" sz="2400" smtClean="0"/>
              <a:t>		c. r = 12, s = 21</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838200"/>
            <a:ext cx="8229600" cy="5181600"/>
          </a:xfrm>
        </p:spPr>
        <p:txBody>
          <a:bodyPr/>
          <a:lstStyle/>
          <a:p>
            <a:pPr eaLnBrk="1" fontAlgn="auto" hangingPunct="1">
              <a:spcAft>
                <a:spcPts val="0"/>
              </a:spcAft>
              <a:defRPr/>
            </a:pPr>
            <a:r>
              <a:rPr lang="id-ID" sz="2400">
                <a:cs typeface="Arial" charset="0"/>
              </a:rPr>
              <a:t>Pada garis besarnya, Data dapat dikategorikan menjadi : </a:t>
            </a:r>
            <a:r>
              <a:rPr lang="en-US" sz="2400">
                <a:cs typeface="Times New Roman" pitchFamily="18" charset="0"/>
              </a:rPr>
              <a:t/>
            </a:r>
            <a:br>
              <a:rPr lang="en-US" sz="2400">
                <a:cs typeface="Times New Roman" pitchFamily="18" charset="0"/>
              </a:rPr>
            </a:br>
            <a:r>
              <a:rPr lang="id-ID" sz="2400" b="1">
                <a:cs typeface="Arial" charset="0"/>
              </a:rPr>
              <a:t>A.</a:t>
            </a:r>
            <a:r>
              <a:rPr lang="id-ID" sz="2400">
                <a:cs typeface="Arial" charset="0"/>
              </a:rPr>
              <a:t> </a:t>
            </a:r>
            <a:r>
              <a:rPr lang="id-ID" sz="2400" b="1">
                <a:cs typeface="Arial" charset="0"/>
              </a:rPr>
              <a:t>Type Data Sederhana </a:t>
            </a:r>
            <a:r>
              <a:rPr lang="en-US" sz="2400" b="1">
                <a:cs typeface="Arial" charset="0"/>
              </a:rPr>
              <a:t>/ </a:t>
            </a:r>
            <a:r>
              <a:rPr lang="id-ID" sz="2400" b="1">
                <a:cs typeface="Arial" charset="0"/>
              </a:rPr>
              <a:t>Data Sederhana</a:t>
            </a:r>
            <a:r>
              <a:rPr lang="id-ID" sz="2400">
                <a:cs typeface="Arial" charset="0"/>
              </a:rPr>
              <a:t/>
            </a:r>
            <a:br>
              <a:rPr lang="id-ID" sz="2400">
                <a:cs typeface="Arial" charset="0"/>
              </a:rPr>
            </a:br>
            <a:r>
              <a:rPr lang="id-ID" sz="2400">
                <a:cs typeface="Arial" charset="0"/>
              </a:rPr>
              <a:t>     </a:t>
            </a:r>
            <a:r>
              <a:rPr lang="en-US" sz="2400">
                <a:cs typeface="Arial" charset="0"/>
              </a:rPr>
              <a:t>T</a:t>
            </a:r>
            <a:r>
              <a:rPr lang="id-ID" sz="2400">
                <a:cs typeface="Arial" charset="0"/>
              </a:rPr>
              <a:t>erdiri </a:t>
            </a:r>
            <a:r>
              <a:rPr lang="en-US" sz="2400">
                <a:cs typeface="Arial" charset="0"/>
              </a:rPr>
              <a:t>dari</a:t>
            </a:r>
            <a:r>
              <a:rPr lang="id-ID" sz="2400">
                <a:cs typeface="Arial" charset="0"/>
              </a:rPr>
              <a:t> :</a:t>
            </a:r>
            <a:r>
              <a:rPr lang="en-US" sz="2400">
                <a:cs typeface="Times New Roman" pitchFamily="18" charset="0"/>
              </a:rPr>
              <a:t/>
            </a:r>
            <a:br>
              <a:rPr lang="en-US" sz="2400">
                <a:cs typeface="Times New Roman" pitchFamily="18" charset="0"/>
              </a:rPr>
            </a:br>
            <a:r>
              <a:rPr lang="en-US" sz="2400">
                <a:latin typeface="Symbol" pitchFamily="18" charset="2"/>
                <a:cs typeface="Times New Roman" pitchFamily="18" charset="0"/>
              </a:rPr>
              <a:t>	1. </a:t>
            </a:r>
            <a:r>
              <a:rPr lang="id-ID" sz="2400" u="sng">
                <a:cs typeface="Arial" charset="0"/>
              </a:rPr>
              <a:t>Data Sederhana Tunggal</a:t>
            </a:r>
            <a:r>
              <a:rPr lang="en-US" sz="2400" u="sng">
                <a:cs typeface="Arial" charset="0"/>
              </a:rPr>
              <a:t/>
            </a:r>
            <a:br>
              <a:rPr lang="en-US" sz="2400" u="sng">
                <a:cs typeface="Arial" charset="0"/>
              </a:rPr>
            </a:br>
            <a:r>
              <a:rPr lang="en-US" sz="2400">
                <a:cs typeface="Arial" charset="0"/>
              </a:rPr>
              <a:t>	    M</a:t>
            </a:r>
            <a:r>
              <a:rPr lang="id-ID" sz="2400">
                <a:cs typeface="Arial" charset="0"/>
              </a:rPr>
              <a:t>isalnya </a:t>
            </a:r>
            <a:r>
              <a:rPr lang="en-US" sz="2400">
                <a:cs typeface="Arial" charset="0"/>
              </a:rPr>
              <a:t>: </a:t>
            </a:r>
            <a:r>
              <a:rPr lang="id-ID" sz="2400">
                <a:cs typeface="Arial" charset="0"/>
              </a:rPr>
              <a:t>Integer,</a:t>
            </a:r>
            <a:r>
              <a:rPr lang="en-US" sz="2400">
                <a:cs typeface="Arial" charset="0"/>
              </a:rPr>
              <a:t> </a:t>
            </a:r>
            <a:r>
              <a:rPr lang="id-ID" sz="2400">
                <a:cs typeface="Arial" charset="0"/>
              </a:rPr>
              <a:t>Real</a:t>
            </a:r>
            <a:r>
              <a:rPr lang="en-US" sz="2400">
                <a:cs typeface="Arial" charset="0"/>
              </a:rPr>
              <a:t>/Float</a:t>
            </a:r>
            <a:r>
              <a:rPr lang="id-ID" sz="2400">
                <a:cs typeface="Arial" charset="0"/>
              </a:rPr>
              <a:t>,</a:t>
            </a:r>
            <a:r>
              <a:rPr lang="en-US" sz="2400">
                <a:cs typeface="Arial" charset="0"/>
              </a:rPr>
              <a:t> </a:t>
            </a:r>
            <a:r>
              <a:rPr lang="id-ID" sz="2400">
                <a:cs typeface="Arial" charset="0"/>
              </a:rPr>
              <a:t>Boolean dan </a:t>
            </a:r>
            <a:r>
              <a:rPr lang="en-US" sz="2400">
                <a:cs typeface="Arial" charset="0"/>
              </a:rPr>
              <a:t>		    	          </a:t>
            </a:r>
            <a:r>
              <a:rPr lang="id-ID" sz="2400">
                <a:cs typeface="Arial" charset="0"/>
              </a:rPr>
              <a:t>Character</a:t>
            </a:r>
            <a:r>
              <a:rPr lang="en-US" sz="2400">
                <a:cs typeface="Times New Roman" pitchFamily="18" charset="0"/>
              </a:rPr>
              <a:t/>
            </a:r>
            <a:br>
              <a:rPr lang="en-US" sz="2400">
                <a:cs typeface="Times New Roman" pitchFamily="18" charset="0"/>
              </a:rPr>
            </a:br>
            <a:r>
              <a:rPr lang="en-US" sz="2400">
                <a:cs typeface="Times New Roman" pitchFamily="18" charset="0"/>
              </a:rPr>
              <a:t>	2. </a:t>
            </a:r>
            <a:r>
              <a:rPr lang="id-ID" sz="2400" u="sng">
                <a:cs typeface="Arial" charset="0"/>
              </a:rPr>
              <a:t>Data Sederhana Majemuk</a:t>
            </a:r>
            <a:r>
              <a:rPr lang="en-US" sz="2400">
                <a:cs typeface="Arial" charset="0"/>
              </a:rPr>
              <a:t/>
            </a:r>
            <a:br>
              <a:rPr lang="en-US" sz="2400">
                <a:cs typeface="Arial" charset="0"/>
              </a:rPr>
            </a:br>
            <a:r>
              <a:rPr lang="en-US" sz="2400">
                <a:cs typeface="Arial" charset="0"/>
              </a:rPr>
              <a:t>	    M</a:t>
            </a:r>
            <a:r>
              <a:rPr lang="id-ID" sz="2400">
                <a:cs typeface="Arial" charset="0"/>
              </a:rPr>
              <a:t>isalnya </a:t>
            </a:r>
            <a:r>
              <a:rPr lang="en-US" sz="2400">
                <a:cs typeface="Arial" charset="0"/>
              </a:rPr>
              <a:t>: </a:t>
            </a:r>
            <a:r>
              <a:rPr lang="id-ID" sz="2400">
                <a:cs typeface="Arial" charset="0"/>
              </a:rPr>
              <a:t>String</a:t>
            </a:r>
            <a:r>
              <a:rPr lang="en-US" sz="2400">
                <a:cs typeface="Arial" charset="0"/>
              </a:rPr>
              <a:t/>
            </a:r>
            <a:br>
              <a:rPr lang="en-US" sz="2400">
                <a:cs typeface="Arial" charset="0"/>
              </a:rPr>
            </a:br>
            <a:r>
              <a:rPr lang="en-US" sz="2400">
                <a:cs typeface="Arial" charset="0"/>
              </a:rPr>
              <a:t/>
            </a:r>
            <a:br>
              <a:rPr lang="en-US" sz="2400">
                <a:cs typeface="Arial" charset="0"/>
              </a:rPr>
            </a:br>
            <a:r>
              <a:rPr lang="en-US" sz="2400">
                <a:cs typeface="Arial" charset="0"/>
              </a:rPr>
              <a:t> </a:t>
            </a:r>
            <a:r>
              <a:rPr lang="id-ID" sz="2400" b="1">
                <a:cs typeface="Arial" charset="0"/>
              </a:rPr>
              <a:t>B. Struktur Data</a:t>
            </a:r>
            <a:r>
              <a:rPr lang="en-US" sz="2400" b="1">
                <a:cs typeface="Arial" charset="0"/>
              </a:rPr>
              <a:t/>
            </a:r>
            <a:br>
              <a:rPr lang="en-US" sz="2400" b="1">
                <a:cs typeface="Arial" charset="0"/>
              </a:rPr>
            </a:br>
            <a:r>
              <a:rPr lang="en-US" sz="2400" b="1">
                <a:cs typeface="Arial" charset="0"/>
              </a:rPr>
              <a:t>      </a:t>
            </a:r>
            <a:r>
              <a:rPr lang="en-US" sz="2400">
                <a:cs typeface="Arial" charset="0"/>
              </a:rPr>
              <a:t>Terdiri dari :</a:t>
            </a:r>
            <a:r>
              <a:rPr lang="en-US" sz="2400" b="1">
                <a:cs typeface="Arial" charset="0"/>
              </a:rPr>
              <a:t>	</a:t>
            </a:r>
            <a:r>
              <a:rPr lang="en-US" sz="2400">
                <a:cs typeface="Times New Roman" pitchFamily="18" charset="0"/>
              </a:rPr>
              <a:t/>
            </a:r>
            <a:br>
              <a:rPr lang="en-US" sz="2400">
                <a:cs typeface="Times New Roman" pitchFamily="18" charset="0"/>
              </a:rPr>
            </a:br>
            <a:r>
              <a:rPr lang="en-US" sz="2400">
                <a:cs typeface="Times New Roman" pitchFamily="18" charset="0"/>
              </a:rPr>
              <a:t>      1. </a:t>
            </a:r>
            <a:r>
              <a:rPr lang="id-ID" sz="2400" u="sng">
                <a:cs typeface="Arial" charset="0"/>
              </a:rPr>
              <a:t>Struktur Data Sederhana</a:t>
            </a:r>
            <a:r>
              <a:rPr lang="en-US" sz="2400">
                <a:cs typeface="Arial" charset="0"/>
              </a:rPr>
              <a:t/>
            </a:r>
            <a:br>
              <a:rPr lang="en-US" sz="2400">
                <a:cs typeface="Arial" charset="0"/>
              </a:rPr>
            </a:br>
            <a:r>
              <a:rPr lang="en-US" sz="2400">
                <a:cs typeface="Arial" charset="0"/>
              </a:rPr>
              <a:t>          M</a:t>
            </a:r>
            <a:r>
              <a:rPr lang="id-ID" sz="2400">
                <a:cs typeface="Arial" charset="0"/>
              </a:rPr>
              <a:t>isalnya Array dan Record</a:t>
            </a:r>
            <a:endParaRPr lang="en-US" sz="2400">
              <a:cs typeface="Arial"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533400"/>
            <a:ext cx="8153400" cy="5562600"/>
          </a:xfrm>
        </p:spPr>
        <p:txBody>
          <a:bodyPr/>
          <a:lstStyle/>
          <a:p>
            <a:pPr eaLnBrk="1" fontAlgn="auto" hangingPunct="1">
              <a:spcAft>
                <a:spcPts val="0"/>
              </a:spcAft>
              <a:defRPr/>
            </a:pPr>
            <a:r>
              <a:rPr lang="en-US" sz="2400"/>
              <a:t>     2. </a:t>
            </a:r>
            <a:r>
              <a:rPr lang="id-ID" sz="2400" u="sng">
                <a:cs typeface="Arial" charset="0"/>
              </a:rPr>
              <a:t>Struktur Data Majemuk</a:t>
            </a:r>
            <a:r>
              <a:rPr lang="en-US" sz="2400" u="sng">
                <a:cs typeface="Arial" charset="0"/>
              </a:rPr>
              <a:t/>
            </a:r>
            <a:br>
              <a:rPr lang="en-US" sz="2400" u="sng">
                <a:cs typeface="Arial" charset="0"/>
              </a:rPr>
            </a:br>
            <a:r>
              <a:rPr lang="en-US" sz="2400">
                <a:cs typeface="Arial" charset="0"/>
              </a:rPr>
              <a:t>         T</a:t>
            </a:r>
            <a:r>
              <a:rPr lang="id-ID" sz="2400">
                <a:cs typeface="Arial" charset="0"/>
              </a:rPr>
              <a:t>erdiri </a:t>
            </a:r>
            <a:r>
              <a:rPr lang="en-US" sz="2400">
                <a:cs typeface="Arial" charset="0"/>
              </a:rPr>
              <a:t>dari</a:t>
            </a:r>
            <a:r>
              <a:rPr lang="id-ID" sz="2400">
                <a:cs typeface="Arial" charset="0"/>
              </a:rPr>
              <a:t> :</a:t>
            </a:r>
            <a:r>
              <a:rPr lang="en-US" sz="2400">
                <a:cs typeface="Times New Roman" pitchFamily="18" charset="0"/>
              </a:rPr>
              <a:t/>
            </a:r>
            <a:br>
              <a:rPr lang="en-US" sz="2400">
                <a:cs typeface="Times New Roman" pitchFamily="18" charset="0"/>
              </a:rPr>
            </a:br>
            <a:r>
              <a:rPr lang="en-US" sz="2400">
                <a:cs typeface="Times New Roman" pitchFamily="18" charset="0"/>
              </a:rPr>
              <a:t>   	a. </a:t>
            </a:r>
            <a:r>
              <a:rPr lang="id-ID" sz="2400" u="sng">
                <a:cs typeface="Arial" charset="0"/>
              </a:rPr>
              <a:t>Linier</a:t>
            </a:r>
            <a:r>
              <a:rPr lang="en-US" sz="2400">
                <a:cs typeface="Arial" charset="0"/>
              </a:rPr>
              <a:t/>
            </a:r>
            <a:br>
              <a:rPr lang="en-US" sz="2400">
                <a:cs typeface="Arial" charset="0"/>
              </a:rPr>
            </a:br>
            <a:r>
              <a:rPr lang="en-US" sz="2400">
                <a:cs typeface="Arial" charset="0"/>
              </a:rPr>
              <a:t>	    M</a:t>
            </a:r>
            <a:r>
              <a:rPr lang="id-ID" sz="2400">
                <a:cs typeface="Arial" charset="0"/>
              </a:rPr>
              <a:t>isalnya : Stack, Queue dan Linear</a:t>
            </a:r>
            <a:r>
              <a:rPr lang="en-US" sz="2400">
                <a:cs typeface="Arial" charset="0"/>
              </a:rPr>
              <a:t> </a:t>
            </a:r>
            <a:r>
              <a:rPr lang="id-ID" sz="2400">
                <a:cs typeface="Arial" charset="0"/>
              </a:rPr>
              <a:t>Linked List.</a:t>
            </a:r>
            <a:r>
              <a:rPr lang="en-US" sz="2400">
                <a:cs typeface="Arial" charset="0"/>
              </a:rPr>
              <a:t/>
            </a:r>
            <a:br>
              <a:rPr lang="en-US" sz="2400">
                <a:cs typeface="Arial" charset="0"/>
              </a:rPr>
            </a:br>
            <a:r>
              <a:rPr lang="en-US" sz="2400">
                <a:cs typeface="Arial" charset="0"/>
              </a:rPr>
              <a:t/>
            </a:r>
            <a:br>
              <a:rPr lang="en-US" sz="2400">
                <a:cs typeface="Arial" charset="0"/>
              </a:rPr>
            </a:br>
            <a:r>
              <a:rPr lang="en-US" sz="2400">
                <a:cs typeface="Arial" charset="0"/>
              </a:rPr>
              <a:t>	b. </a:t>
            </a:r>
            <a:r>
              <a:rPr lang="id-ID" sz="2400" u="sng">
                <a:cs typeface="Arial" charset="0"/>
              </a:rPr>
              <a:t>Non</a:t>
            </a:r>
            <a:r>
              <a:rPr lang="en-US" sz="2400" u="sng">
                <a:cs typeface="Arial" charset="0"/>
              </a:rPr>
              <a:t> L</a:t>
            </a:r>
            <a:r>
              <a:rPr lang="id-ID" sz="2400" u="sng">
                <a:cs typeface="Arial" charset="0"/>
              </a:rPr>
              <a:t>inier</a:t>
            </a:r>
            <a:r>
              <a:rPr lang="en-US" sz="2400">
                <a:cs typeface="Arial" charset="0"/>
              </a:rPr>
              <a:t> </a:t>
            </a:r>
            <a:br>
              <a:rPr lang="en-US" sz="2400">
                <a:cs typeface="Arial" charset="0"/>
              </a:rPr>
            </a:br>
            <a:r>
              <a:rPr lang="en-US" sz="2400">
                <a:cs typeface="Arial" charset="0"/>
              </a:rPr>
              <a:t>	</a:t>
            </a:r>
            <a:r>
              <a:rPr lang="id-ID" sz="2400">
                <a:cs typeface="Arial" charset="0"/>
              </a:rPr>
              <a:t> </a:t>
            </a:r>
            <a:r>
              <a:rPr lang="en-US" sz="2400">
                <a:cs typeface="Arial" charset="0"/>
              </a:rPr>
              <a:t>   M</a:t>
            </a:r>
            <a:r>
              <a:rPr lang="id-ID" sz="2400">
                <a:cs typeface="Arial" charset="0"/>
              </a:rPr>
              <a:t>isalnya : </a:t>
            </a:r>
            <a:r>
              <a:rPr lang="en-US" sz="2400">
                <a:cs typeface="Arial" charset="0"/>
              </a:rPr>
              <a:t>Pohon (Tree), </a:t>
            </a:r>
            <a:r>
              <a:rPr lang="id-ID" sz="2400">
                <a:cs typeface="Arial" charset="0"/>
              </a:rPr>
              <a:t>Pohon Biner (Binary</a:t>
            </a:r>
            <a:r>
              <a:rPr lang="en-US" sz="2400">
                <a:cs typeface="Arial" charset="0"/>
              </a:rPr>
              <a:t>  </a:t>
            </a:r>
            <a:br>
              <a:rPr lang="en-US" sz="2400">
                <a:cs typeface="Arial" charset="0"/>
              </a:rPr>
            </a:br>
            <a:r>
              <a:rPr lang="en-US" sz="2400">
                <a:cs typeface="Arial" charset="0"/>
              </a:rPr>
              <a:t>	    </a:t>
            </a:r>
            <a:r>
              <a:rPr lang="id-ID" sz="2400">
                <a:cs typeface="Arial" charset="0"/>
              </a:rPr>
              <a:t>Tree), Pohon Cari Biner (Binary Search</a:t>
            </a:r>
            <a:r>
              <a:rPr lang="en-US" sz="2400">
                <a:cs typeface="Arial" charset="0"/>
              </a:rPr>
              <a:t> </a:t>
            </a:r>
            <a:r>
              <a:rPr lang="id-ID" sz="2400">
                <a:cs typeface="Arial" charset="0"/>
              </a:rPr>
              <a:t>Tree),</a:t>
            </a:r>
            <a:r>
              <a:rPr lang="en-US" sz="2400">
                <a:cs typeface="Arial" charset="0"/>
              </a:rPr>
              <a:t>  </a:t>
            </a:r>
            <a:br>
              <a:rPr lang="en-US" sz="2400">
                <a:cs typeface="Arial" charset="0"/>
              </a:rPr>
            </a:br>
            <a:r>
              <a:rPr lang="en-US" sz="2400">
                <a:cs typeface="Arial" charset="0"/>
              </a:rPr>
              <a:t>               G</a:t>
            </a:r>
            <a:r>
              <a:rPr lang="id-ID" sz="2400">
                <a:cs typeface="Arial" charset="0"/>
              </a:rPr>
              <a:t>eneral Tree serta Graph.</a:t>
            </a:r>
            <a:r>
              <a:rPr lang="en-US" sz="2400">
                <a:cs typeface="Times New Roman" pitchFamily="18" charset="0"/>
              </a:rPr>
              <a:t/>
            </a:r>
            <a:br>
              <a:rPr lang="en-US" sz="2400">
                <a:cs typeface="Times New Roman" pitchFamily="18" charset="0"/>
              </a:rPr>
            </a:br>
            <a:endParaRPr lang="en-US" sz="2400">
              <a:cs typeface="Times New Roman" pitchFamily="18"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id-ID" sz="2400" b="1">
                <a:cs typeface="Arial" charset="0"/>
              </a:rPr>
              <a:t> </a:t>
            </a:r>
            <a:r>
              <a:rPr lang="en-US" sz="2400">
                <a:cs typeface="Times New Roman" pitchFamily="18" charset="0"/>
              </a:rPr>
              <a:t/>
            </a:r>
            <a:br>
              <a:rPr lang="en-US" sz="2400">
                <a:cs typeface="Times New Roman" pitchFamily="18" charset="0"/>
              </a:rPr>
            </a:br>
            <a:endParaRPr lang="en-US" sz="2400">
              <a:cs typeface="Times New Roman" pitchFamily="18" charset="0"/>
            </a:endParaRPr>
          </a:p>
        </p:txBody>
      </p:sp>
      <p:graphicFrame>
        <p:nvGraphicFramePr>
          <p:cNvPr id="6260" name="Group 116"/>
          <p:cNvGraphicFramePr>
            <a:graphicFrameLocks noGrp="1"/>
          </p:cNvGraphicFramePr>
          <p:nvPr>
            <p:ph type="tbl" idx="1"/>
          </p:nvPr>
        </p:nvGraphicFramePr>
        <p:xfrm>
          <a:off x="1524000" y="3276600"/>
          <a:ext cx="6248400" cy="1682749"/>
        </p:xfrm>
        <a:graphic>
          <a:graphicData uri="http://schemas.openxmlformats.org/drawingml/2006/table">
            <a:tbl>
              <a:tblPr/>
              <a:tblGrid>
                <a:gridCol w="1219200"/>
                <a:gridCol w="3668713"/>
                <a:gridCol w="1360487"/>
              </a:tblGrid>
              <a:tr h="8291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smtClean="0">
                          <a:ln>
                            <a:noFill/>
                          </a:ln>
                          <a:solidFill>
                            <a:schemeClr val="tx1"/>
                          </a:solidFill>
                          <a:effectLst/>
                          <a:latin typeface="Arial" charset="0"/>
                        </a:rPr>
                        <a:t>Type</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smtClean="0">
                          <a:ln>
                            <a:noFill/>
                          </a:ln>
                          <a:solidFill>
                            <a:schemeClr val="tx1"/>
                          </a:solidFill>
                          <a:effectLst/>
                          <a:latin typeface="Arial" charset="0"/>
                        </a:rPr>
                        <a:t>Range</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smtClean="0">
                          <a:ln>
                            <a:noFill/>
                          </a:ln>
                          <a:solidFill>
                            <a:schemeClr val="tx1"/>
                          </a:solidFill>
                          <a:effectLst/>
                          <a:latin typeface="Arial" charset="0"/>
                        </a:rPr>
                        <a:t>Ukuran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smtClean="0">
                          <a:ln>
                            <a:noFill/>
                          </a:ln>
                          <a:solidFill>
                            <a:schemeClr val="tx1"/>
                          </a:solidFill>
                          <a:effectLst/>
                          <a:latin typeface="Arial" charset="0"/>
                        </a:rPr>
                        <a:t>(Byte)</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4267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Arial" charset="0"/>
                        </a:rPr>
                        <a:t>Integer</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Arial" charset="0"/>
                        </a:rPr>
                        <a:t>- 32768..32767</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Arial" charset="0"/>
                        </a:rPr>
                        <a:t>2</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7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Arial" charset="0"/>
                        </a:rPr>
                        <a:t>Long</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Arial" charset="0"/>
                        </a:rPr>
                        <a:t>- 2147483648..2147483647</a:t>
                      </a:r>
                    </a:p>
                  </a:txBody>
                  <a:tcPr marT="45727" marB="4572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Arial" charset="0"/>
                        </a:rPr>
                        <a:t>4</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213" name="Rectangle 7"/>
          <p:cNvSpPr>
            <a:spLocks noChangeArrowheads="1"/>
          </p:cNvSpPr>
          <p:nvPr/>
        </p:nvSpPr>
        <p:spPr bwMode="auto">
          <a:xfrm>
            <a:off x="609600" y="1219200"/>
            <a:ext cx="8077200" cy="1917700"/>
          </a:xfrm>
          <a:prstGeom prst="rect">
            <a:avLst/>
          </a:prstGeom>
          <a:noFill/>
          <a:ln w="9525">
            <a:noFill/>
            <a:miter lim="800000"/>
            <a:headEnd/>
            <a:tailEnd/>
          </a:ln>
        </p:spPr>
        <p:txBody>
          <a:bodyPr>
            <a:spAutoFit/>
          </a:bodyPr>
          <a:lstStyle/>
          <a:p>
            <a:pPr marL="457200" indent="-457200"/>
            <a:r>
              <a:rPr lang="en-US" b="1">
                <a:solidFill>
                  <a:schemeClr val="tx2"/>
                </a:solidFill>
              </a:rPr>
              <a:t>1.	</a:t>
            </a:r>
            <a:r>
              <a:rPr lang="id-ID" b="1">
                <a:solidFill>
                  <a:schemeClr val="tx2"/>
                </a:solidFill>
              </a:rPr>
              <a:t>INTEGER</a:t>
            </a:r>
            <a:endParaRPr lang="en-US">
              <a:solidFill>
                <a:schemeClr val="tx2"/>
              </a:solidFill>
            </a:endParaRPr>
          </a:p>
          <a:p>
            <a:pPr marL="457200" indent="-457200"/>
            <a:r>
              <a:rPr lang="en-US">
                <a:solidFill>
                  <a:schemeClr val="tx2"/>
                </a:solidFill>
              </a:rPr>
              <a:t>	Merupakan </a:t>
            </a:r>
            <a:r>
              <a:rPr lang="id-ID">
                <a:solidFill>
                  <a:schemeClr val="tx2"/>
                </a:solidFill>
              </a:rPr>
              <a:t>Bilangan Bulat</a:t>
            </a:r>
            <a:r>
              <a:rPr lang="en-US">
                <a:solidFill>
                  <a:schemeClr val="tx2"/>
                </a:solidFill>
              </a:rPr>
              <a:t> dan</a:t>
            </a:r>
            <a:r>
              <a:rPr lang="id-ID">
                <a:solidFill>
                  <a:schemeClr val="tx2"/>
                </a:solidFill>
              </a:rPr>
              <a:t> tidak mengandung pecahan</a:t>
            </a:r>
            <a:r>
              <a:rPr lang="en-US">
                <a:solidFill>
                  <a:schemeClr val="tx2"/>
                </a:solidFill>
              </a:rPr>
              <a:t>. seperti</a:t>
            </a:r>
            <a:r>
              <a:rPr lang="id-ID">
                <a:solidFill>
                  <a:schemeClr val="tx2"/>
                </a:solidFill>
              </a:rPr>
              <a:t> :  ...-3,-2,-1,0,1,2,3,.... </a:t>
            </a:r>
            <a:endParaRPr lang="en-US">
              <a:solidFill>
                <a:schemeClr val="tx2"/>
              </a:solidFill>
            </a:endParaRPr>
          </a:p>
          <a:p>
            <a:pPr marL="457200" indent="-457200"/>
            <a:r>
              <a:rPr lang="en-US">
                <a:solidFill>
                  <a:schemeClr val="tx2"/>
                </a:solidFill>
              </a:rPr>
              <a:t>	</a:t>
            </a:r>
            <a:endParaRPr lang="en-US" sz="1000">
              <a:solidFill>
                <a:schemeClr val="tx2"/>
              </a:solidFill>
            </a:endParaRPr>
          </a:p>
          <a:p>
            <a:pPr marL="457200" indent="-457200"/>
            <a:r>
              <a:rPr lang="en-US" b="1">
                <a:solidFill>
                  <a:schemeClr val="tx2"/>
                </a:solidFill>
              </a:rPr>
              <a:t>		</a:t>
            </a:r>
            <a:r>
              <a:rPr lang="id-ID" b="1">
                <a:solidFill>
                  <a:schemeClr val="tx2"/>
                </a:solidFill>
              </a:rPr>
              <a:t>Type data Integer</a:t>
            </a:r>
            <a:endParaRPr lang="en-US" b="1">
              <a:solidFill>
                <a:schemeClr val="tx2"/>
              </a:solidFill>
            </a:endParaRPr>
          </a:p>
        </p:txBody>
      </p:sp>
      <p:sp>
        <p:nvSpPr>
          <p:cNvPr id="8214" name="Rectangle 102"/>
          <p:cNvSpPr>
            <a:spLocks noChangeArrowheads="1"/>
          </p:cNvSpPr>
          <p:nvPr/>
        </p:nvSpPr>
        <p:spPr bwMode="auto">
          <a:xfrm>
            <a:off x="3886200" y="228600"/>
            <a:ext cx="4978400" cy="822325"/>
          </a:xfrm>
          <a:prstGeom prst="rect">
            <a:avLst/>
          </a:prstGeom>
          <a:noFill/>
          <a:ln w="9525">
            <a:noFill/>
            <a:miter lim="800000"/>
            <a:headEnd/>
            <a:tailEnd/>
          </a:ln>
        </p:spPr>
        <p:txBody>
          <a:bodyPr>
            <a:spAutoFit/>
          </a:bodyPr>
          <a:lstStyle/>
          <a:p>
            <a:pPr algn="ctr"/>
            <a:r>
              <a:rPr lang="id-ID" b="1">
                <a:solidFill>
                  <a:schemeClr val="tx2"/>
                </a:solidFill>
              </a:rPr>
              <a:t>TYPE DATA SEDERHANA</a:t>
            </a:r>
            <a:r>
              <a:rPr lang="en-US" b="1">
                <a:solidFill>
                  <a:schemeClr val="tx2"/>
                </a:solidFill>
              </a:rPr>
              <a:t> </a:t>
            </a:r>
          </a:p>
          <a:p>
            <a:pPr algn="ctr"/>
            <a:r>
              <a:rPr lang="en-US" b="1">
                <a:solidFill>
                  <a:schemeClr val="tx2"/>
                </a:solidFill>
              </a:rPr>
              <a:t>(Dalam Program C++)</a:t>
            </a:r>
            <a:r>
              <a:rPr lang="en-US"/>
              <a:t> </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ChangeArrowheads="1"/>
          </p:cNvSpPr>
          <p:nvPr/>
        </p:nvSpPr>
        <p:spPr bwMode="auto">
          <a:xfrm>
            <a:off x="0" y="1522413"/>
            <a:ext cx="9144000" cy="639762"/>
          </a:xfrm>
          <a:prstGeom prst="rect">
            <a:avLst/>
          </a:prstGeom>
          <a:noFill/>
          <a:ln w="9525">
            <a:noFill/>
            <a:miter lim="800000"/>
            <a:headEnd/>
            <a:tailEnd/>
          </a:ln>
        </p:spPr>
        <p:txBody>
          <a:bodyPr>
            <a:spAutoFit/>
          </a:bodyPr>
          <a:lstStyle/>
          <a:p>
            <a:r>
              <a:rPr lang="id-ID" sz="1200">
                <a:latin typeface="Times New Roman" pitchFamily="18" charset="0"/>
                <a:cs typeface="Times New Roman" pitchFamily="18" charset="0"/>
              </a:rPr>
              <a:t> </a:t>
            </a:r>
            <a:endParaRPr lang="en-US" sz="1200">
              <a:latin typeface="Times New Roman" pitchFamily="18" charset="0"/>
              <a:cs typeface="Times New Roman" pitchFamily="18" charset="0"/>
            </a:endParaRPr>
          </a:p>
          <a:p>
            <a:pPr eaLnBrk="0" hangingPunct="0"/>
            <a:endParaRPr lang="en-US">
              <a:latin typeface="Times New Roman" pitchFamily="18" charset="0"/>
            </a:endParaRPr>
          </a:p>
        </p:txBody>
      </p:sp>
      <p:grpSp>
        <p:nvGrpSpPr>
          <p:cNvPr id="9219" name="Group 17"/>
          <p:cNvGrpSpPr>
            <a:grpSpLocks/>
          </p:cNvGrpSpPr>
          <p:nvPr/>
        </p:nvGrpSpPr>
        <p:grpSpPr bwMode="auto">
          <a:xfrm>
            <a:off x="304800" y="914400"/>
            <a:ext cx="8610600" cy="5476875"/>
            <a:chOff x="192" y="576"/>
            <a:chExt cx="5424" cy="3450"/>
          </a:xfrm>
        </p:grpSpPr>
        <p:sp>
          <p:nvSpPr>
            <p:cNvPr id="9220" name="Rectangle 4"/>
            <p:cNvSpPr>
              <a:spLocks noChangeArrowheads="1"/>
            </p:cNvSpPr>
            <p:nvPr/>
          </p:nvSpPr>
          <p:spPr bwMode="auto">
            <a:xfrm>
              <a:off x="192" y="576"/>
              <a:ext cx="5424" cy="3450"/>
            </a:xfrm>
            <a:prstGeom prst="rect">
              <a:avLst/>
            </a:prstGeom>
            <a:noFill/>
            <a:ln w="9525">
              <a:noFill/>
              <a:miter lim="800000"/>
              <a:headEnd/>
              <a:tailEnd/>
            </a:ln>
          </p:spPr>
          <p:txBody>
            <a:bodyPr lIns="0" tIns="0" rIns="0" bIns="0">
              <a:spAutoFit/>
            </a:bodyPr>
            <a:lstStyle/>
            <a:p>
              <a:pPr indent="360363" algn="just"/>
              <a:r>
                <a:rPr lang="en-US" b="1">
                  <a:cs typeface="Arial" charset="0"/>
                </a:rPr>
                <a:t>2</a:t>
              </a:r>
              <a:r>
                <a:rPr lang="id-ID" b="1">
                  <a:cs typeface="Arial" charset="0"/>
                </a:rPr>
                <a:t>.   </a:t>
              </a:r>
              <a:r>
                <a:rPr lang="en-US" b="1">
                  <a:cs typeface="Arial" charset="0"/>
                </a:rPr>
                <a:t>FLOAT</a:t>
              </a:r>
              <a:endParaRPr lang="en-US" b="1">
                <a:latin typeface="Times New Roman" pitchFamily="18" charset="0"/>
                <a:cs typeface="Times New Roman" pitchFamily="18" charset="0"/>
              </a:endParaRPr>
            </a:p>
            <a:p>
              <a:pPr indent="360363" eaLnBrk="0" hangingPunct="0"/>
              <a:r>
                <a:rPr lang="id-ID">
                  <a:cs typeface="Arial" charset="0"/>
                </a:rPr>
                <a:t>	</a:t>
              </a:r>
              <a:r>
                <a:rPr lang="en-US">
                  <a:cs typeface="Arial" charset="0"/>
                </a:rPr>
                <a:t>Type data yang merupakan bi</a:t>
              </a:r>
              <a:r>
                <a:rPr lang="id-ID">
                  <a:cs typeface="Arial" charset="0"/>
                </a:rPr>
                <a:t>langan </a:t>
              </a:r>
              <a:r>
                <a:rPr lang="en-US">
                  <a:cs typeface="Arial" charset="0"/>
                </a:rPr>
                <a:t>p</a:t>
              </a:r>
              <a:r>
                <a:rPr lang="id-ID">
                  <a:cs typeface="Arial" charset="0"/>
                </a:rPr>
                <a:t>ecahan</a:t>
              </a:r>
              <a:r>
                <a:rPr lang="en-US">
                  <a:cs typeface="Arial" charset="0"/>
                </a:rPr>
                <a:t>. </a:t>
              </a:r>
            </a:p>
            <a:p>
              <a:pPr indent="360363" eaLnBrk="0" hangingPunct="0"/>
              <a:r>
                <a:rPr lang="en-US">
                  <a:cs typeface="Arial" charset="0"/>
                </a:rPr>
                <a:t>	</a:t>
              </a:r>
              <a:r>
                <a:rPr lang="id-ID">
                  <a:cs typeface="Arial" charset="0"/>
                </a:rPr>
                <a:t>Jenis Data </a:t>
              </a:r>
              <a:r>
                <a:rPr lang="en-US">
                  <a:cs typeface="Arial" charset="0"/>
                </a:rPr>
                <a:t>float</a:t>
              </a:r>
              <a:r>
                <a:rPr lang="id-ID">
                  <a:cs typeface="Arial" charset="0"/>
                </a:rPr>
                <a:t> ditulis</a:t>
              </a:r>
              <a:r>
                <a:rPr lang="en-US">
                  <a:cs typeface="Arial" charset="0"/>
                </a:rPr>
                <a:t> dgn</a:t>
              </a:r>
              <a:r>
                <a:rPr lang="id-ID">
                  <a:cs typeface="Arial" charset="0"/>
                </a:rPr>
                <a:t> menggunakan </a:t>
              </a:r>
              <a:r>
                <a:rPr lang="en-US">
                  <a:cs typeface="Arial" charset="0"/>
                </a:rPr>
                <a:t>	</a:t>
              </a:r>
              <a:r>
                <a:rPr lang="id-ID">
                  <a:cs typeface="Arial" charset="0"/>
                </a:rPr>
                <a:t>titik(koma) desimal. </a:t>
              </a:r>
              <a:endParaRPr lang="en-US">
                <a:cs typeface="Arial" charset="0"/>
              </a:endParaRPr>
            </a:p>
            <a:p>
              <a:pPr indent="360363" eaLnBrk="0" hangingPunct="0"/>
              <a:r>
                <a:rPr lang="en-US">
                  <a:cs typeface="Arial" charset="0"/>
                </a:rPr>
                <a:t>	</a:t>
              </a:r>
              <a:r>
                <a:rPr lang="id-ID">
                  <a:cs typeface="Arial" charset="0"/>
                </a:rPr>
                <a:t>Misalnya : 0.32    4</a:t>
              </a:r>
              <a:r>
                <a:rPr lang="en-US">
                  <a:cs typeface="Arial" charset="0"/>
                </a:rPr>
                <a:t>,</a:t>
              </a:r>
              <a:r>
                <a:rPr lang="id-ID">
                  <a:cs typeface="Arial" charset="0"/>
                </a:rPr>
                <a:t>3</a:t>
              </a:r>
              <a:r>
                <a:rPr lang="en-US">
                  <a:cs typeface="Arial" charset="0"/>
                </a:rPr>
                <a:t>5</a:t>
              </a:r>
              <a:r>
                <a:rPr lang="id-ID">
                  <a:cs typeface="Arial" charset="0"/>
                </a:rPr>
                <a:t>    -131.128 </a:t>
              </a:r>
              <a:endParaRPr lang="en-US">
                <a:cs typeface="Arial" charset="0"/>
              </a:endParaRPr>
            </a:p>
            <a:p>
              <a:pPr indent="360363" eaLnBrk="0" hangingPunct="0"/>
              <a:endParaRPr lang="en-US">
                <a:latin typeface="Times New Roman" pitchFamily="18" charset="0"/>
                <a:cs typeface="Times New Roman" pitchFamily="18" charset="0"/>
              </a:endParaRPr>
            </a:p>
            <a:p>
              <a:pPr indent="360363" eaLnBrk="0" hangingPunct="0"/>
              <a:r>
                <a:rPr lang="id-ID">
                  <a:cs typeface="Arial" charset="0"/>
                </a:rPr>
                <a:t>	</a:t>
              </a:r>
              <a:r>
                <a:rPr lang="en-US">
                  <a:cs typeface="Arial" charset="0"/>
                </a:rPr>
                <a:t>Type Real dapat juga ditulis dengan </a:t>
              </a:r>
              <a:r>
                <a:rPr lang="id-ID">
                  <a:cs typeface="Arial" charset="0"/>
                </a:rPr>
                <a:t>Rumus</a:t>
              </a:r>
              <a:r>
                <a:rPr lang="en-US">
                  <a:cs typeface="Arial" charset="0"/>
                </a:rPr>
                <a:t> </a:t>
              </a:r>
              <a:r>
                <a:rPr lang="id-ID">
                  <a:cs typeface="Arial" charset="0"/>
                </a:rPr>
                <a:t>:  </a:t>
              </a:r>
              <a:endParaRPr lang="en-US">
                <a:cs typeface="Arial" charset="0"/>
              </a:endParaRPr>
            </a:p>
            <a:p>
              <a:pPr indent="360363" eaLnBrk="0" hangingPunct="0"/>
              <a:r>
                <a:rPr lang="en-US">
                  <a:cs typeface="Arial" charset="0"/>
                </a:rPr>
                <a:t>	</a:t>
              </a:r>
            </a:p>
            <a:p>
              <a:pPr indent="360363" eaLnBrk="0" hangingPunct="0"/>
              <a:r>
                <a:rPr lang="en-US">
                  <a:cs typeface="Arial" charset="0"/>
                </a:rPr>
                <a:t>				</a:t>
              </a:r>
              <a:r>
                <a:rPr lang="id-ID" b="1">
                  <a:cs typeface="Arial" charset="0"/>
                </a:rPr>
                <a:t>M * R</a:t>
              </a:r>
              <a:r>
                <a:rPr lang="en-US" b="1" baseline="30000">
                  <a:cs typeface="Arial" charset="0"/>
                </a:rPr>
                <a:t>e</a:t>
              </a:r>
              <a:r>
                <a:rPr lang="id-ID" b="1" baseline="30000">
                  <a:cs typeface="Arial" charset="0"/>
                </a:rPr>
                <a:t> </a:t>
              </a:r>
              <a:r>
                <a:rPr lang="en-US" b="1" baseline="30000">
                  <a:cs typeface="Arial" charset="0"/>
                </a:rPr>
                <a:t> </a:t>
              </a:r>
              <a:r>
                <a:rPr lang="id-ID" b="1"/>
                <a:t>=</a:t>
              </a:r>
              <a:r>
                <a:rPr lang="en-US"/>
                <a:t>  </a:t>
              </a:r>
              <a:r>
                <a:rPr lang="id-ID" b="1"/>
                <a:t>X</a:t>
              </a:r>
              <a:endParaRPr lang="en-US">
                <a:latin typeface="Times New Roman" pitchFamily="18" charset="0"/>
                <a:cs typeface="Times New Roman" pitchFamily="18" charset="0"/>
              </a:endParaRPr>
            </a:p>
            <a:p>
              <a:pPr indent="360363" eaLnBrk="0" hangingPunct="0"/>
              <a:r>
                <a:rPr lang="id-ID">
                  <a:cs typeface="Arial" charset="0"/>
                </a:rPr>
                <a:t>	</a:t>
              </a:r>
              <a:endParaRPr lang="en-US">
                <a:cs typeface="Arial" charset="0"/>
              </a:endParaRPr>
            </a:p>
            <a:p>
              <a:pPr indent="360363" eaLnBrk="0" hangingPunct="0"/>
              <a:r>
                <a:rPr lang="en-US">
                  <a:cs typeface="Arial" charset="0"/>
                </a:rPr>
                <a:t>	</a:t>
              </a:r>
              <a:r>
                <a:rPr lang="id-ID">
                  <a:cs typeface="Arial" charset="0"/>
                </a:rPr>
                <a:t>M </a:t>
              </a:r>
              <a:r>
                <a:rPr lang="en-US">
                  <a:cs typeface="Arial" charset="0"/>
                </a:rPr>
                <a:t>= P</a:t>
              </a:r>
              <a:r>
                <a:rPr lang="id-ID">
                  <a:cs typeface="Arial" charset="0"/>
                </a:rPr>
                <a:t>ecahan, R </a:t>
              </a:r>
              <a:r>
                <a:rPr lang="en-US">
                  <a:cs typeface="Arial" charset="0"/>
                </a:rPr>
                <a:t>=</a:t>
              </a:r>
              <a:r>
                <a:rPr lang="id-ID">
                  <a:cs typeface="Arial" charset="0"/>
                </a:rPr>
                <a:t> Radix</a:t>
              </a:r>
              <a:r>
                <a:rPr lang="en-US">
                  <a:cs typeface="Arial" charset="0"/>
                </a:rPr>
                <a:t>, </a:t>
              </a:r>
            </a:p>
            <a:p>
              <a:pPr indent="360363" eaLnBrk="0" hangingPunct="0"/>
              <a:r>
                <a:rPr lang="en-US">
                  <a:cs typeface="Arial" charset="0"/>
                </a:rPr>
                <a:t>	e</a:t>
              </a:r>
              <a:r>
                <a:rPr lang="id-ID">
                  <a:cs typeface="Arial" charset="0"/>
                </a:rPr>
                <a:t> </a:t>
              </a:r>
              <a:r>
                <a:rPr lang="en-US">
                  <a:cs typeface="Arial" charset="0"/>
                </a:rPr>
                <a:t>=</a:t>
              </a:r>
              <a:r>
                <a:rPr lang="id-ID">
                  <a:cs typeface="Arial" charset="0"/>
                </a:rPr>
                <a:t> Exponen</a:t>
              </a:r>
              <a:r>
                <a:rPr lang="en-US">
                  <a:cs typeface="Arial" charset="0"/>
                </a:rPr>
                <a:t>, </a:t>
              </a:r>
              <a:r>
                <a:rPr lang="en-US"/>
                <a:t>X = Hasil Bilangan, </a:t>
              </a:r>
              <a:endParaRPr lang="en-US">
                <a:cs typeface="Arial" charset="0"/>
              </a:endParaRPr>
            </a:p>
            <a:p>
              <a:pPr indent="360363" eaLnBrk="0" hangingPunct="0"/>
              <a:r>
                <a:rPr lang="en-US">
                  <a:cs typeface="Arial" charset="0"/>
                </a:rPr>
                <a:t>	</a:t>
              </a:r>
            </a:p>
            <a:p>
              <a:pPr indent="360363" eaLnBrk="0" hangingPunct="0"/>
              <a:r>
                <a:rPr lang="en-US">
                  <a:cs typeface="Arial" charset="0"/>
                </a:rPr>
                <a:t>	Misalnya :	3.2 * 10</a:t>
              </a:r>
              <a:r>
                <a:rPr lang="en-US" baseline="30000">
                  <a:cs typeface="Arial" charset="0"/>
                </a:rPr>
                <a:t>-1   </a:t>
              </a:r>
              <a:r>
                <a:rPr lang="en-US"/>
                <a:t>=  0.32</a:t>
              </a:r>
              <a:endParaRPr lang="en-US" baseline="30000">
                <a:cs typeface="Arial" charset="0"/>
              </a:endParaRPr>
            </a:p>
            <a:p>
              <a:pPr indent="360363" eaLnBrk="0" hangingPunct="0"/>
              <a:r>
                <a:rPr lang="en-US" baseline="30000">
                  <a:cs typeface="Arial" charset="0"/>
                </a:rPr>
                <a:t>		      </a:t>
              </a:r>
              <a:r>
                <a:rPr lang="en-US">
                  <a:cs typeface="Arial" charset="0"/>
                </a:rPr>
                <a:t> 	4.35 * 10</a:t>
              </a:r>
              <a:r>
                <a:rPr lang="en-US" baseline="30000">
                  <a:cs typeface="Arial" charset="0"/>
                </a:rPr>
                <a:t>2  </a:t>
              </a:r>
              <a:r>
                <a:rPr lang="en-US"/>
                <a:t>= 435</a:t>
              </a:r>
            </a:p>
          </p:txBody>
        </p:sp>
        <p:sp>
          <p:nvSpPr>
            <p:cNvPr id="9221" name="Rectangle 15"/>
            <p:cNvSpPr>
              <a:spLocks noChangeArrowheads="1"/>
            </p:cNvSpPr>
            <p:nvPr/>
          </p:nvSpPr>
          <p:spPr bwMode="auto">
            <a:xfrm>
              <a:off x="2064" y="2352"/>
              <a:ext cx="1776" cy="384"/>
            </a:xfrm>
            <a:prstGeom prst="rect">
              <a:avLst/>
            </a:prstGeom>
            <a:noFill/>
            <a:ln w="9525">
              <a:solidFill>
                <a:schemeClr val="tx1"/>
              </a:solidFill>
              <a:miter lim="800000"/>
              <a:headEnd/>
              <a:tailEnd/>
            </a:ln>
          </p:spPr>
          <p:txBody>
            <a:bodyPr wrap="none" anchor="ctr"/>
            <a:lstStyle/>
            <a:p>
              <a:endParaRPr lang="id-ID"/>
            </a:p>
          </p:txBody>
        </p:sp>
      </p:gr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85" name="Rectangle 73"/>
          <p:cNvSpPr>
            <a:spLocks noChangeArrowheads="1"/>
          </p:cNvSpPr>
          <p:nvPr/>
        </p:nvSpPr>
        <p:spPr bwMode="auto">
          <a:xfrm>
            <a:off x="1143000" y="1447800"/>
            <a:ext cx="4419600" cy="365125"/>
          </a:xfrm>
          <a:prstGeom prst="rect">
            <a:avLst/>
          </a:prstGeom>
          <a:noFill/>
          <a:ln w="9525">
            <a:noFill/>
            <a:miter lim="800000"/>
            <a:headEnd/>
            <a:tailEnd/>
          </a:ln>
        </p:spPr>
        <p:txBody>
          <a:bodyPr lIns="0" tIns="0" rIns="0" bIns="0">
            <a:spAutoFit/>
          </a:bodyPr>
          <a:lstStyle/>
          <a:p>
            <a:pPr algn="just"/>
            <a:r>
              <a:rPr lang="id-ID" b="1" u="sng">
                <a:cs typeface="Arial" charset="0"/>
              </a:rPr>
              <a:t>Type data </a:t>
            </a:r>
            <a:r>
              <a:rPr lang="en-US" b="1" u="sng">
                <a:cs typeface="Arial" charset="0"/>
              </a:rPr>
              <a:t>FLOAT</a:t>
            </a:r>
            <a:endParaRPr lang="en-US" sz="2800" b="1" u="sng">
              <a:latin typeface="Times New Roman" pitchFamily="18" charset="0"/>
            </a:endParaRPr>
          </a:p>
        </p:txBody>
      </p:sp>
      <p:graphicFrame>
        <p:nvGraphicFramePr>
          <p:cNvPr id="13723" name="Group 411"/>
          <p:cNvGraphicFramePr>
            <a:graphicFrameLocks noGrp="1"/>
          </p:cNvGraphicFramePr>
          <p:nvPr>
            <p:ph sz="half" idx="1"/>
          </p:nvPr>
        </p:nvGraphicFramePr>
        <p:xfrm>
          <a:off x="1143000" y="2124075"/>
          <a:ext cx="7086600" cy="2017713"/>
        </p:xfrm>
        <a:graphic>
          <a:graphicData uri="http://schemas.openxmlformats.org/drawingml/2006/table">
            <a:tbl>
              <a:tblPr/>
              <a:tblGrid>
                <a:gridCol w="1905000"/>
                <a:gridCol w="3657600"/>
                <a:gridCol w="1524000"/>
              </a:tblGrid>
              <a:tr h="7012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Type</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4" marB="4573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Range</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4" marB="4573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Ukuran</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(Byte)</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4" marB="4573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1"/>
                    </a:solidFill>
                  </a:tcPr>
                </a:tc>
              </a:tr>
              <a:tr h="42717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Float</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4" marB="4573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3.4 x 10 </a:t>
                      </a:r>
                      <a:r>
                        <a:rPr kumimoji="0" lang="en-US" sz="2000" b="1" i="0" u="none" strike="noStrike" cap="none" normalizeH="0" baseline="30000" smtClean="0">
                          <a:ln>
                            <a:noFill/>
                          </a:ln>
                          <a:solidFill>
                            <a:schemeClr val="tx1"/>
                          </a:solidFill>
                          <a:effectLst/>
                          <a:latin typeface="Arial" charset="0"/>
                          <a:ea typeface="Times New Roman" pitchFamily="18" charset="0"/>
                          <a:cs typeface="Arial" charset="0"/>
                        </a:rPr>
                        <a:t>-38</a:t>
                      </a: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  s/d  3.4 x10 </a:t>
                      </a:r>
                      <a:r>
                        <a:rPr kumimoji="0" lang="en-US" sz="2000" b="1" i="0" u="none" strike="noStrike" cap="none" normalizeH="0" baseline="30000" smtClean="0">
                          <a:ln>
                            <a:noFill/>
                          </a:ln>
                          <a:solidFill>
                            <a:schemeClr val="tx1"/>
                          </a:solidFill>
                          <a:effectLst/>
                          <a:latin typeface="Arial" charset="0"/>
                          <a:ea typeface="Times New Roman" pitchFamily="18" charset="0"/>
                          <a:cs typeface="Arial" charset="0"/>
                        </a:rPr>
                        <a:t>+38</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4" marB="4573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4</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4" marB="4573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3193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Double</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4" marB="4573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1.7 x 10 </a:t>
                      </a:r>
                      <a:r>
                        <a:rPr kumimoji="0" lang="en-US" sz="2000" b="1" i="0" u="none" strike="noStrike" cap="none" normalizeH="0" baseline="30000" smtClean="0">
                          <a:ln>
                            <a:noFill/>
                          </a:ln>
                          <a:solidFill>
                            <a:schemeClr val="tx1"/>
                          </a:solidFill>
                          <a:effectLst/>
                          <a:latin typeface="Arial" charset="0"/>
                          <a:ea typeface="Times New Roman" pitchFamily="18" charset="0"/>
                          <a:cs typeface="Arial" charset="0"/>
                        </a:rPr>
                        <a:t>-308 </a:t>
                      </a: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s/d 1.7x10 </a:t>
                      </a:r>
                      <a:r>
                        <a:rPr kumimoji="0" lang="en-US" sz="2000" b="1" i="0" u="none" strike="noStrike" cap="none" normalizeH="0" baseline="30000" smtClean="0">
                          <a:ln>
                            <a:noFill/>
                          </a:ln>
                          <a:solidFill>
                            <a:schemeClr val="tx1"/>
                          </a:solidFill>
                          <a:effectLst/>
                          <a:latin typeface="Arial" charset="0"/>
                          <a:ea typeface="Times New Roman" pitchFamily="18" charset="0"/>
                          <a:cs typeface="Arial" charset="0"/>
                        </a:rPr>
                        <a:t>+308</a:t>
                      </a:r>
                    </a:p>
                  </a:txBody>
                  <a:tcPr marT="45734" marB="4573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8</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4" marB="4573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34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Long Double</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4" marB="4573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3.4 x 10 </a:t>
                      </a:r>
                      <a:r>
                        <a:rPr kumimoji="0" lang="en-US" sz="2000" b="1" i="0" u="none" strike="noStrike" cap="none" normalizeH="0" baseline="30000" smtClean="0">
                          <a:ln>
                            <a:noFill/>
                          </a:ln>
                          <a:solidFill>
                            <a:schemeClr val="tx1"/>
                          </a:solidFill>
                          <a:effectLst/>
                          <a:latin typeface="Arial" charset="0"/>
                          <a:ea typeface="Times New Roman" pitchFamily="18" charset="0"/>
                          <a:cs typeface="Arial" charset="0"/>
                        </a:rPr>
                        <a:t>-4932 </a:t>
                      </a: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s/d 1.1x10 </a:t>
                      </a:r>
                      <a:r>
                        <a:rPr kumimoji="0" lang="en-US" sz="2000" b="1" i="0" u="none" strike="noStrike" cap="none" normalizeH="0" baseline="30000" smtClean="0">
                          <a:ln>
                            <a:noFill/>
                          </a:ln>
                          <a:solidFill>
                            <a:schemeClr val="tx1"/>
                          </a:solidFill>
                          <a:effectLst/>
                          <a:latin typeface="Arial" charset="0"/>
                          <a:ea typeface="Times New Roman" pitchFamily="18" charset="0"/>
                          <a:cs typeface="Arial" charset="0"/>
                        </a:rPr>
                        <a:t>+ 4932</a:t>
                      </a:r>
                    </a:p>
                  </a:txBody>
                  <a:tcPr marT="45734" marB="4573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4" marB="4573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685800"/>
            <a:ext cx="8382000" cy="2895600"/>
          </a:xfrm>
        </p:spPr>
        <p:txBody>
          <a:bodyPr/>
          <a:lstStyle/>
          <a:p>
            <a:pPr marL="520700" indent="-520700" eaLnBrk="1" fontAlgn="auto" hangingPunct="1">
              <a:spcAft>
                <a:spcPts val="0"/>
              </a:spcAft>
              <a:buFontTx/>
              <a:buAutoNum type="arabicPeriod" startAt="3"/>
              <a:defRPr/>
            </a:pPr>
            <a:r>
              <a:rPr lang="id-ID" sz="2400" b="1" dirty="0">
                <a:cs typeface="Arial" charset="0"/>
              </a:rPr>
              <a:t>BOOL ATAU LOGICAL</a:t>
            </a:r>
            <a:r>
              <a:rPr lang="en-US" sz="2400" b="1" dirty="0">
                <a:cs typeface="Arial" charset="0"/>
              </a:rPr>
              <a:t/>
            </a:r>
            <a:br>
              <a:rPr lang="en-US" sz="2400" b="1" dirty="0">
                <a:cs typeface="Arial" charset="0"/>
              </a:rPr>
            </a:br>
            <a:r>
              <a:rPr lang="en-US" sz="2400" dirty="0">
                <a:cs typeface="Arial" charset="0"/>
              </a:rPr>
              <a:t>Type data yang h</a:t>
            </a:r>
            <a:r>
              <a:rPr lang="id-ID" sz="2400" dirty="0">
                <a:cs typeface="Arial" charset="0"/>
              </a:rPr>
              <a:t>anya</a:t>
            </a:r>
            <a:r>
              <a:rPr lang="en-US" sz="2400" dirty="0">
                <a:cs typeface="Arial" charset="0"/>
              </a:rPr>
              <a:t> </a:t>
            </a:r>
            <a:r>
              <a:rPr lang="id-ID" sz="2400" dirty="0">
                <a:cs typeface="Arial" charset="0"/>
              </a:rPr>
              <a:t>mempunyai dua bentuk keluaran yaitu nilai </a:t>
            </a:r>
            <a:r>
              <a:rPr lang="id-ID" sz="2400" b="1" u="sng" dirty="0">
                <a:cs typeface="Arial" charset="0"/>
              </a:rPr>
              <a:t>True</a:t>
            </a:r>
            <a:r>
              <a:rPr lang="id-ID" sz="2400" u="sng" dirty="0">
                <a:cs typeface="Arial" charset="0"/>
              </a:rPr>
              <a:t> </a:t>
            </a:r>
            <a:r>
              <a:rPr lang="id-ID" sz="2400" dirty="0">
                <a:cs typeface="Arial" charset="0"/>
              </a:rPr>
              <a:t>dan </a:t>
            </a:r>
            <a:r>
              <a:rPr lang="id-ID" sz="2400" b="1" u="sng" dirty="0">
                <a:cs typeface="Arial" charset="0"/>
              </a:rPr>
              <a:t>False</a:t>
            </a:r>
            <a:r>
              <a:rPr lang="id-ID" sz="2400" b="1" dirty="0">
                <a:cs typeface="Arial" charset="0"/>
              </a:rPr>
              <a:t> </a:t>
            </a:r>
            <a:r>
              <a:rPr lang="id-ID" sz="2400" dirty="0">
                <a:cs typeface="Arial" charset="0"/>
              </a:rPr>
              <a:t>(Benar dan Salah) yang dinyatakan </a:t>
            </a:r>
            <a:r>
              <a:rPr lang="en-US" sz="2400" dirty="0" err="1">
                <a:cs typeface="Arial" charset="0"/>
              </a:rPr>
              <a:t>dengan</a:t>
            </a:r>
            <a:r>
              <a:rPr lang="en-US" sz="2400" dirty="0">
                <a:cs typeface="Arial" charset="0"/>
              </a:rPr>
              <a:t> </a:t>
            </a:r>
            <a:r>
              <a:rPr lang="id-ID" sz="2400" dirty="0">
                <a:cs typeface="Arial" charset="0"/>
              </a:rPr>
              <a:t> 1 dan 0</a:t>
            </a:r>
            <a:r>
              <a:rPr lang="en-US" sz="2400" dirty="0">
                <a:cs typeface="Arial" charset="0"/>
              </a:rPr>
              <a:t>,</a:t>
            </a:r>
            <a:r>
              <a:rPr lang="id-ID" sz="2400" dirty="0">
                <a:cs typeface="Arial" charset="0"/>
              </a:rPr>
              <a:t> </a:t>
            </a:r>
            <a:r>
              <a:rPr lang="en-US" sz="2400" dirty="0" err="1">
                <a:cs typeface="Arial" charset="0"/>
              </a:rPr>
              <a:t>Sehingga</a:t>
            </a:r>
            <a:r>
              <a:rPr lang="id-ID" sz="2400" dirty="0">
                <a:cs typeface="Arial" charset="0"/>
              </a:rPr>
              <a:t> satuan data yang terpakai cukup </a:t>
            </a:r>
            <a:r>
              <a:rPr lang="id-ID" sz="2400" u="sng" dirty="0">
                <a:cs typeface="Arial" charset="0"/>
              </a:rPr>
              <a:t>satu bit</a:t>
            </a:r>
            <a:r>
              <a:rPr lang="id-ID" sz="2400" dirty="0">
                <a:cs typeface="Arial" charset="0"/>
              </a:rPr>
              <a:t> saja. Operator yang digunakan adalah </a:t>
            </a:r>
            <a:r>
              <a:rPr lang="en-US" sz="2400" dirty="0">
                <a:cs typeface="Arial" charset="0"/>
              </a:rPr>
              <a:t>: </a:t>
            </a:r>
            <a:r>
              <a:rPr lang="id-ID" sz="2400" dirty="0">
                <a:cs typeface="Arial" charset="0"/>
              </a:rPr>
              <a:t>And</a:t>
            </a:r>
            <a:r>
              <a:rPr lang="en-US" sz="2400" dirty="0">
                <a:cs typeface="Arial" charset="0"/>
              </a:rPr>
              <a:t>,</a:t>
            </a:r>
            <a:r>
              <a:rPr lang="id-ID" sz="2400" dirty="0">
                <a:cs typeface="Arial" charset="0"/>
              </a:rPr>
              <a:t> Or</a:t>
            </a:r>
            <a:r>
              <a:rPr lang="en-US" sz="2400" dirty="0">
                <a:cs typeface="Arial" charset="0"/>
              </a:rPr>
              <a:t> </a:t>
            </a:r>
            <a:r>
              <a:rPr lang="en-US" sz="2400" dirty="0" err="1">
                <a:cs typeface="Arial" charset="0"/>
              </a:rPr>
              <a:t>dan</a:t>
            </a:r>
            <a:r>
              <a:rPr lang="id-ID" sz="2400" dirty="0">
                <a:cs typeface="Arial" charset="0"/>
              </a:rPr>
              <a:t> Not</a:t>
            </a:r>
            <a:endParaRPr lang="en-US" sz="2400" dirty="0">
              <a:cs typeface="Times New Roman" pitchFamily="18" charset="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6601" name="Group 105"/>
          <p:cNvGraphicFramePr>
            <a:graphicFrameLocks noGrp="1"/>
          </p:cNvGraphicFramePr>
          <p:nvPr>
            <p:ph/>
          </p:nvPr>
        </p:nvGraphicFramePr>
        <p:xfrm>
          <a:off x="1295400" y="1371600"/>
          <a:ext cx="6400800" cy="3962400"/>
        </p:xfrm>
        <a:graphic>
          <a:graphicData uri="http://schemas.openxmlformats.org/drawingml/2006/table">
            <a:tbl>
              <a:tblPr/>
              <a:tblGrid>
                <a:gridCol w="625475"/>
                <a:gridCol w="582613"/>
                <a:gridCol w="509587"/>
                <a:gridCol w="623888"/>
                <a:gridCol w="468312"/>
                <a:gridCol w="627063"/>
                <a:gridCol w="1744662"/>
                <a:gridCol w="1219200"/>
              </a:tblGrid>
              <a:tr h="338138">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1" i="0" u="none" strike="noStrike" cap="none" normalizeH="0" baseline="0" smtClean="0">
                          <a:ln>
                            <a:noFill/>
                          </a:ln>
                          <a:solidFill>
                            <a:schemeClr val="tx2"/>
                          </a:solidFill>
                          <a:effectLst/>
                          <a:latin typeface="Arial" charset="0"/>
                          <a:ea typeface="Times New Roman" pitchFamily="18" charset="0"/>
                          <a:cs typeface="Arial" charset="0"/>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E0E3"/>
                    </a:solidFill>
                  </a:tcPr>
                </a:tc>
                <a:tc hMerge="1">
                  <a:txBody>
                    <a:bodyPr/>
                    <a:lstStyle/>
                    <a:p>
                      <a:endParaRPr lang="en-US"/>
                    </a:p>
                  </a:txBody>
                  <a:tcPr/>
                </a:tc>
                <a:tc hMerge="1">
                  <a:txBody>
                    <a:bodyPr/>
                    <a:lstStyle/>
                    <a:p>
                      <a:endParaRPr lang="en-US"/>
                    </a:p>
                  </a:txBody>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1" i="0" u="none" strike="noStrike" cap="none" normalizeH="0" baseline="0" smtClean="0">
                          <a:ln>
                            <a:noFill/>
                          </a:ln>
                          <a:solidFill>
                            <a:schemeClr val="tx2"/>
                          </a:solidFill>
                          <a:effectLst/>
                          <a:latin typeface="Arial" charset="0"/>
                          <a:cs typeface="Times New Roman" pitchFamily="18" charset="0"/>
                        </a:rPr>
                        <a:t>NOT (!)</a:t>
                      </a:r>
                      <a:endParaRPr kumimoji="0" lang="en-US" sz="2000" b="1"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E0E3"/>
                    </a:solidFill>
                  </a:tcPr>
                </a:tc>
                <a:tc hMerge="1">
                  <a:txBody>
                    <a:bodyPr/>
                    <a:lstStyle/>
                    <a:p>
                      <a:endParaRPr lang="en-US"/>
                    </a:p>
                  </a:txBody>
                  <a:tcPr/>
                </a:tc>
                <a:tc hMerge="1">
                  <a:txBody>
                    <a:bodyPr/>
                    <a:lstStyle/>
                    <a:p>
                      <a:endParaRPr 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1" i="0" u="none" strike="noStrike" cap="none" normalizeH="0" baseline="0" smtClean="0">
                          <a:ln>
                            <a:noFill/>
                          </a:ln>
                          <a:solidFill>
                            <a:schemeClr val="tx2"/>
                          </a:solidFill>
                          <a:effectLst/>
                          <a:latin typeface="Arial" charset="0"/>
                          <a:cs typeface="Times New Roman" pitchFamily="18" charset="0"/>
                        </a:rPr>
                        <a:t>AND (&amp;&amp;)</a:t>
                      </a:r>
                      <a:endParaRPr kumimoji="0" lang="en-US" sz="2000" b="1"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E0E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1" i="0" u="none" strike="noStrike" cap="none" normalizeH="0" baseline="0" smtClean="0">
                          <a:ln>
                            <a:noFill/>
                          </a:ln>
                          <a:solidFill>
                            <a:schemeClr val="tx2"/>
                          </a:solidFill>
                          <a:effectLst/>
                          <a:latin typeface="Arial" charset="0"/>
                          <a:cs typeface="Times New Roman" pitchFamily="18" charset="0"/>
                        </a:rPr>
                        <a:t>OR (||)</a:t>
                      </a:r>
                      <a:endParaRPr kumimoji="0" lang="en-US" sz="2000" b="1"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E0E3"/>
                    </a:solidFill>
                  </a:tcPr>
                </a:tc>
              </a:tr>
              <a:tr h="33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1" i="0" u="none" strike="noStrike" cap="none" normalizeH="0" baseline="0" smtClean="0">
                          <a:ln>
                            <a:noFill/>
                          </a:ln>
                          <a:solidFill>
                            <a:schemeClr val="tx2"/>
                          </a:solidFill>
                          <a:effectLst/>
                          <a:latin typeface="Arial" charset="0"/>
                          <a:cs typeface="Times New Roman" pitchFamily="18" charset="0"/>
                        </a:rPr>
                        <a:t>A</a:t>
                      </a:r>
                      <a:endParaRPr kumimoji="0" lang="en-US" sz="2000" b="1"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E0E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1" i="0" u="none" strike="noStrike" cap="none" normalizeH="0" baseline="0" smtClean="0">
                          <a:ln>
                            <a:noFill/>
                          </a:ln>
                          <a:solidFill>
                            <a:schemeClr val="tx2"/>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E0E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877888" algn="l"/>
                        </a:tabLst>
                      </a:pPr>
                      <a:r>
                        <a:rPr kumimoji="0" lang="ms-MY" sz="2000" b="1" i="0" u="none" strike="noStrike" cap="none" normalizeH="0" baseline="0" smtClean="0">
                          <a:ln>
                            <a:noFill/>
                          </a:ln>
                          <a:solidFill>
                            <a:schemeClr val="tx2"/>
                          </a:solidFill>
                          <a:effectLst/>
                          <a:latin typeface="Arial" charset="0"/>
                          <a:ea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E0E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1" i="0" u="none" strike="noStrike" cap="none" normalizeH="0" baseline="0" smtClean="0">
                          <a:ln>
                            <a:noFill/>
                          </a:ln>
                          <a:solidFill>
                            <a:schemeClr val="tx2"/>
                          </a:solidFill>
                          <a:effectLst/>
                          <a:latin typeface="Arial" charset="0"/>
                          <a:cs typeface="Times New Roman" pitchFamily="18" charset="0"/>
                        </a:rPr>
                        <a:t>!A</a:t>
                      </a:r>
                      <a:endParaRPr kumimoji="0" lang="en-US" sz="2000" b="1"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E0E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1" i="0" u="none" strike="noStrike" cap="none" normalizeH="0" baseline="0" smtClean="0">
                          <a:ln>
                            <a:noFill/>
                          </a:ln>
                          <a:solidFill>
                            <a:schemeClr val="tx2"/>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E0E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1" i="0" u="none" strike="noStrike" cap="none" normalizeH="0" baseline="0" smtClean="0">
                          <a:ln>
                            <a:noFill/>
                          </a:ln>
                          <a:solidFill>
                            <a:schemeClr val="tx2"/>
                          </a:solidFill>
                          <a:effectLst/>
                          <a:latin typeface="Arial" charset="0"/>
                          <a:ea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E0E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1" i="0" u="none" strike="noStrike" cap="none" normalizeH="0" baseline="0" smtClean="0">
                          <a:ln>
                            <a:noFill/>
                          </a:ln>
                          <a:solidFill>
                            <a:schemeClr val="tx2"/>
                          </a:solidFill>
                          <a:effectLst/>
                          <a:latin typeface="Arial" charset="0"/>
                          <a:ea typeface="Times New Roman" pitchFamily="18" charset="0"/>
                          <a:cs typeface="Arial" charset="0"/>
                        </a:rPr>
                        <a:t>A&amp;&amp;B&amp;&amp;C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E0E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1" i="0" u="none" strike="noStrike" cap="none" normalizeH="0" baseline="0" smtClean="0">
                          <a:ln>
                            <a:noFill/>
                          </a:ln>
                          <a:solidFill>
                            <a:schemeClr val="tx2"/>
                          </a:solidFill>
                          <a:effectLst/>
                          <a:latin typeface="Arial" charset="0"/>
                          <a:cs typeface="Times New Roman" pitchFamily="18" charset="0"/>
                        </a:rPr>
                        <a:t>A||B||C</a:t>
                      </a:r>
                      <a:endParaRPr kumimoji="0" lang="en-US" sz="2000" b="1"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E0E3"/>
                    </a:solidFill>
                  </a:tcPr>
                </a:tc>
              </a:tr>
              <a:tr h="33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ms-MY" sz="2000" b="0" i="0" u="none" strike="noStrike" cap="none" normalizeH="0" baseline="0" smtClean="0">
                          <a:ln>
                            <a:noFill/>
                          </a:ln>
                          <a:solidFill>
                            <a:schemeClr val="tx2"/>
                          </a:solidFill>
                          <a:effectLst/>
                          <a:latin typeface="Arial" charset="0"/>
                          <a:ea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1454</TotalTime>
  <Words>433</Words>
  <Application>Microsoft Office PowerPoint</Application>
  <PresentationFormat>On-screen Show (4:3)</PresentationFormat>
  <Paragraphs>306</Paragraphs>
  <Slides>23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Cambria</vt:lpstr>
      <vt:lpstr>Calibri</vt:lpstr>
      <vt:lpstr>Times New Roman</vt:lpstr>
      <vt:lpstr>Comic Sans MS</vt:lpstr>
      <vt:lpstr>Symbol</vt:lpstr>
      <vt:lpstr>Wingdings</vt:lpstr>
      <vt:lpstr>Tahoma</vt:lpstr>
      <vt:lpstr>Adjacency</vt:lpstr>
      <vt:lpstr>KONSEP TIPE DATA ALGORITMA &amp; PEMROGRAMAN DASAR C++      PERTEMUAN 3 Dosen : Cepi Rahmat Hidayat, S.Kom, M.Kom  </vt:lpstr>
      <vt:lpstr>PENGERTIAN  Tipe data adalah sebuah jenis data yang dapat diproses oleh komputer untuk mencukupi kebutuhan dalam pemrograman komputer   Setiap variabel atau konstanta yang telah ada dalam kode program, sebelumnya kita tentukan dengan pasti tipe datanya.   Saat pemilihan tipe data pada variabel atau konstanta akan sangat menentukan seberapa banyak pemakaian sumberdaya komputer (terutama memori komputer).   Beberapa tugas penting seorang programmer yaitu memilih tipe data yang sesuai dan tepat untuk menciptkan program yang efisien dan berkinerja bagus. </vt:lpstr>
      <vt:lpstr>Pada garis besarnya, Data dapat dikategorikan menjadi :  A. Type Data Sederhana / Data Sederhana      Terdiri dari :  1. Data Sederhana Tunggal      Misalnya : Integer, Real/Float, Boolean dan                  Character  2. Data Sederhana Majemuk      Misalnya : String   B. Struktur Data       Terdiri dari :        1. Struktur Data Sederhana           Misalnya Array dan Record</vt:lpstr>
      <vt:lpstr>     2. Struktur Data Majemuk          Terdiri dari :     a. Linier      Misalnya : Stack, Queue dan Linear Linked List.   b. Non Linier       Misalnya : Pohon (Tree), Pohon Biner (Binary        Tree), Pohon Cari Biner (Binary Search Tree),                  General Tree serta Graph. </vt:lpstr>
      <vt:lpstr>  </vt:lpstr>
      <vt:lpstr>Slide 6</vt:lpstr>
      <vt:lpstr>Slide 7</vt:lpstr>
      <vt:lpstr>BOOL ATAU LOGICAL Type data yang hanya mempunyai dua bentuk keluaran yaitu nilai True dan False (Benar dan Salah) yang dinyatakan dengan  1 dan 0, Sehingga satuan data yang terpakai cukup satu bit saja. Operator yang digunakan adalah : And, Or dan Not</vt:lpstr>
      <vt:lpstr>Slide 9</vt:lpstr>
      <vt:lpstr>Slide 10</vt:lpstr>
      <vt:lpstr>Slide 11</vt:lpstr>
      <vt:lpstr>Slide 12</vt:lpstr>
      <vt:lpstr>Slide 13</vt:lpstr>
      <vt:lpstr>Slide 14</vt:lpstr>
      <vt:lpstr>Slide 15</vt:lpstr>
      <vt:lpstr>Slide 16</vt:lpstr>
      <vt:lpstr>Slide 17</vt:lpstr>
      <vt:lpstr>Slide 18</vt:lpstr>
      <vt:lpstr>Slide 19</vt:lpstr>
      <vt:lpstr>Latihan Soal Struktur Data  (Pertemuan 1)</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Pert-1-Data&amp;Struktur Data</dc:title>
  <dc:creator>Komisi MI-BSI</dc:creator>
  <cp:lastModifiedBy>HP</cp:lastModifiedBy>
  <cp:revision>130</cp:revision>
  <dcterms:created xsi:type="dcterms:W3CDTF">2004-08-13T03:41:23Z</dcterms:created>
  <dcterms:modified xsi:type="dcterms:W3CDTF">2017-09-27T03:24:40Z</dcterms:modified>
</cp:coreProperties>
</file>