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7"/>
  </p:notesMasterIdLst>
  <p:sldIdLst>
    <p:sldId id="256" r:id="rId2"/>
    <p:sldId id="276" r:id="rId3"/>
    <p:sldId id="277" r:id="rId4"/>
    <p:sldId id="303" r:id="rId5"/>
    <p:sldId id="285" r:id="rId6"/>
    <p:sldId id="278" r:id="rId7"/>
    <p:sldId id="279" r:id="rId8"/>
    <p:sldId id="301" r:id="rId9"/>
    <p:sldId id="286" r:id="rId10"/>
    <p:sldId id="287" r:id="rId11"/>
    <p:sldId id="299" r:id="rId12"/>
    <p:sldId id="288" r:id="rId13"/>
    <p:sldId id="280" r:id="rId14"/>
    <p:sldId id="289" r:id="rId15"/>
    <p:sldId id="291" r:id="rId16"/>
    <p:sldId id="295" r:id="rId17"/>
    <p:sldId id="294" r:id="rId18"/>
    <p:sldId id="292" r:id="rId19"/>
    <p:sldId id="298" r:id="rId20"/>
    <p:sldId id="296" r:id="rId21"/>
    <p:sldId id="297" r:id="rId22"/>
    <p:sldId id="293" r:id="rId23"/>
    <p:sldId id="282" r:id="rId24"/>
    <p:sldId id="300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8" autoAdjust="0"/>
    <p:restoredTop sz="94660"/>
  </p:normalViewPr>
  <p:slideViewPr>
    <p:cSldViewPr>
      <p:cViewPr>
        <p:scale>
          <a:sx n="100" d="100"/>
          <a:sy n="100" d="100"/>
        </p:scale>
        <p:origin x="-636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GDrive\ENGENHARIA\7&#176;%20SEMESTRE\PROJETO%20DE%20SISTEMAS%20DIGITAIS%20INTEGRADOS\TL2\Jpeg_resul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Drive\ENGENHARIA\7&#176;%20SEMESTRE\PROJETO%20DE%20SISTEMAS%20DIGITAIS%20INTEGRADOS\TL2\Jpeg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Evolução da potência em função do VCD</a:t>
            </a:r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JPEG!$D$12</c:f>
              <c:strCache>
                <c:ptCount val="1"/>
                <c:pt idx="0">
                  <c:v>Logic @200MHz</c:v>
                </c:pt>
              </c:strCache>
            </c:strRef>
          </c:tx>
          <c:invertIfNegative val="0"/>
          <c:cat>
            <c:multiLvlStrRef>
              <c:f>JPEG!$B$7:$D$9</c:f>
              <c:multiLvlStrCache>
                <c:ptCount val="3"/>
                <c:lvl>
                  <c:pt idx="0">
                    <c:v>-</c:v>
                  </c:pt>
                  <c:pt idx="1">
                    <c:v>3,75</c:v>
                  </c:pt>
                  <c:pt idx="2">
                    <c:v>47,2</c:v>
                  </c:pt>
                </c:lvl>
                <c:lvl>
                  <c:pt idx="0">
                    <c:v>-</c:v>
                  </c:pt>
                  <c:pt idx="1">
                    <c:v>tb/8x8</c:v>
                  </c:pt>
                  <c:pt idx="2">
                    <c:v>tb/64x64</c:v>
                  </c:pt>
                </c:lvl>
                <c:lvl>
                  <c:pt idx="0">
                    <c:v>200</c:v>
                  </c:pt>
                </c:lvl>
              </c:multiLvlStrCache>
            </c:multiLvlStrRef>
          </c:cat>
          <c:val>
            <c:numRef>
              <c:f>JPEG!$E$7:$E$9</c:f>
              <c:numCache>
                <c:formatCode>#,##0.000_ </c:formatCode>
                <c:ptCount val="3"/>
                <c:pt idx="0">
                  <c:v>258.02</c:v>
                </c:pt>
                <c:pt idx="1">
                  <c:v>207.26</c:v>
                </c:pt>
                <c:pt idx="2">
                  <c:v>188.13</c:v>
                </c:pt>
              </c:numCache>
            </c:numRef>
          </c:val>
        </c:ser>
        <c:ser>
          <c:idx val="1"/>
          <c:order val="1"/>
          <c:tx>
            <c:strRef>
              <c:f>JPEG!$D$13</c:f>
              <c:strCache>
                <c:ptCount val="1"/>
                <c:pt idx="0">
                  <c:v>Physical @200MHz</c:v>
                </c:pt>
              </c:strCache>
            </c:strRef>
          </c:tx>
          <c:spPr>
            <a:solidFill>
              <a:srgbClr val="CC3300"/>
            </a:solidFill>
          </c:spPr>
          <c:invertIfNegative val="0"/>
          <c:cat>
            <c:multiLvlStrRef>
              <c:f>JPEG!$B$7:$D$9</c:f>
              <c:multiLvlStrCache>
                <c:ptCount val="3"/>
                <c:lvl>
                  <c:pt idx="0">
                    <c:v>-</c:v>
                  </c:pt>
                  <c:pt idx="1">
                    <c:v>3,75</c:v>
                  </c:pt>
                  <c:pt idx="2">
                    <c:v>47,2</c:v>
                  </c:pt>
                </c:lvl>
                <c:lvl>
                  <c:pt idx="0">
                    <c:v>-</c:v>
                  </c:pt>
                  <c:pt idx="1">
                    <c:v>tb/8x8</c:v>
                  </c:pt>
                  <c:pt idx="2">
                    <c:v>tb/64x64</c:v>
                  </c:pt>
                </c:lvl>
                <c:lvl>
                  <c:pt idx="0">
                    <c:v>200</c:v>
                  </c:pt>
                </c:lvl>
              </c:multiLvlStrCache>
            </c:multiLvlStrRef>
          </c:cat>
          <c:val>
            <c:numRef>
              <c:f>JPEG!$K$7:$K$9</c:f>
              <c:numCache>
                <c:formatCode>#,##0.000_ </c:formatCode>
                <c:ptCount val="3"/>
                <c:pt idx="0">
                  <c:v>376.62</c:v>
                </c:pt>
                <c:pt idx="1">
                  <c:v>353.86</c:v>
                </c:pt>
                <c:pt idx="2">
                  <c:v>334.04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4019200"/>
        <c:axId val="43182336"/>
        <c:axId val="44093440"/>
      </c:bar3DChart>
      <c:catAx>
        <c:axId val="44019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err="1" smtClean="0"/>
                  <a:t>Testbenchs</a:t>
                </a:r>
                <a:r>
                  <a:rPr lang="en-US" sz="1400" dirty="0" smtClean="0"/>
                  <a:t>/VCD </a:t>
                </a:r>
                <a:endParaRPr lang="en-US" sz="1400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pt-BR"/>
          </a:p>
        </c:txPr>
        <c:crossAx val="43182336"/>
        <c:crosses val="autoZero"/>
        <c:auto val="1"/>
        <c:lblAlgn val="ctr"/>
        <c:lblOffset val="100"/>
        <c:noMultiLvlLbl val="0"/>
      </c:catAx>
      <c:valAx>
        <c:axId val="43182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Potência em mW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pt-BR"/>
          </a:p>
        </c:txPr>
        <c:crossAx val="44019200"/>
        <c:crosses val="autoZero"/>
        <c:crossBetween val="between"/>
      </c:valAx>
      <c:serAx>
        <c:axId val="440934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pt-BR"/>
          </a:p>
        </c:txPr>
        <c:crossAx val="43182336"/>
        <c:crosses val="autoZero"/>
      </c:serAx>
    </c:plotArea>
    <c:legend>
      <c:legendPos val="r"/>
      <c:layout/>
      <c:overlay val="0"/>
      <c:txPr>
        <a:bodyPr/>
        <a:lstStyle/>
        <a:p>
          <a:pPr>
            <a:defRPr sz="1200" b="1"/>
          </a:pPr>
          <a:endParaRPr lang="pt-BR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Distribuição de Área</a:t>
            </a:r>
            <a:r>
              <a:rPr lang="pt-BR" baseline="0"/>
              <a:t> no </a:t>
            </a:r>
            <a:r>
              <a:rPr lang="pt-BR" i="1" baseline="0"/>
              <a:t>Chip</a:t>
            </a:r>
            <a:r>
              <a:rPr lang="pt-BR" baseline="0"/>
              <a:t> </a:t>
            </a:r>
            <a:r>
              <a:rPr lang="pt-BR"/>
              <a:t>JpegEnc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fisica!$D$8</c:f>
              <c:strCache>
                <c:ptCount val="1"/>
                <c:pt idx="0">
                  <c:v>JpegEnc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00FF00"/>
              </a:solidFill>
            </c:spPr>
          </c:dPt>
          <c:dLbls>
            <c:txPr>
              <a:bodyPr/>
              <a:lstStyle/>
              <a:p>
                <a:pPr>
                  <a:defRPr sz="1200"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fisica!$D$4:$D$7</c:f>
              <c:strCache>
                <c:ptCount val="4"/>
                <c:pt idx="0">
                  <c:v>RGB_YCbCr</c:v>
                </c:pt>
                <c:pt idx="1">
                  <c:v>DCT2D</c:v>
                </c:pt>
                <c:pt idx="2">
                  <c:v>ZIGZAG</c:v>
                </c:pt>
                <c:pt idx="3">
                  <c:v>ControlPath</c:v>
                </c:pt>
              </c:strCache>
            </c:strRef>
          </c:cat>
          <c:val>
            <c:numRef>
              <c:f>fisica!$F$4:$F$7</c:f>
              <c:numCache>
                <c:formatCode>0.00</c:formatCode>
                <c:ptCount val="4"/>
                <c:pt idx="0">
                  <c:v>6.9399884452725775</c:v>
                </c:pt>
                <c:pt idx="1">
                  <c:v>52.840648857999469</c:v>
                </c:pt>
                <c:pt idx="2">
                  <c:v>15.106308925693032</c:v>
                </c:pt>
                <c:pt idx="3">
                  <c:v>25.113053771034917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0.25382</cdr:x>
      <cdr:y>0.76699</cdr:y>
    </cdr:from>
    <cdr:to>
      <cdr:x>0.40061</cdr:x>
      <cdr:y>1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1581150" y="33623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E4C75-AE2F-43E0-AF16-CF0B44DB790B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8C271-46BB-4CE9-BD65-DB784D9E7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0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LUIS FELIPE :“Boa Tarde a Todos, Meu nome</a:t>
            </a:r>
            <a:r>
              <a:rPr lang="pt-BR" baseline="0" dirty="0" smtClean="0"/>
              <a:t> é </a:t>
            </a:r>
            <a:r>
              <a:rPr lang="pt-BR" baseline="0" dirty="0" err="1" smtClean="0"/>
              <a:t>Luis</a:t>
            </a:r>
            <a:r>
              <a:rPr lang="pt-BR" baseline="0" dirty="0" smtClean="0"/>
              <a:t> Felipe, estes são meus colegas </a:t>
            </a:r>
            <a:r>
              <a:rPr lang="pt-BR" baseline="0" dirty="0" err="1" smtClean="0"/>
              <a:t>Nathanael</a:t>
            </a:r>
            <a:r>
              <a:rPr lang="pt-BR" baseline="0" dirty="0" smtClean="0"/>
              <a:t> e Tiago, eu vou começar a apresentação do nosso projeto que se chama Implementação ASIC para um Compressor JPEG”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90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LUIS FELIPE: O </a:t>
            </a:r>
            <a:r>
              <a:rPr lang="pt-BR" dirty="0" err="1" smtClean="0"/>
              <a:t>dataset</a:t>
            </a:r>
            <a:r>
              <a:rPr lang="pt-BR" dirty="0" smtClean="0"/>
              <a:t> que nós usamos</a:t>
            </a:r>
            <a:r>
              <a:rPr lang="pt-BR" baseline="0" dirty="0" smtClean="0"/>
              <a:t> para verificar se o circuito estava funcionando, foi baseado em uma comparação com uma implementação de código aberto. Uma vez que soubemos que o chip estava funcionando podemos comparar o desempenho dele, para isso nós fizemos a comparação com o processador de proposito geral ARM e com o ASIC de PASTUSZAK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61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NATHAN: Os vetores de teste que usamos</a:t>
            </a:r>
            <a:r>
              <a:rPr lang="pt-BR" baseline="0" dirty="0" smtClean="0"/>
              <a:t> como entrada foram a imagem da Lena em 3 diferentes tamanhos, no caso usamos a mesma porque queríamos medir o desempenho em detrimento do tamanho da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595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NATHAN: Este</a:t>
            </a:r>
            <a:r>
              <a:rPr lang="pt-BR" baseline="0" dirty="0" smtClean="0"/>
              <a:t> é o fluxo completo de compressão JPEG, só comentar um pouco porque é melhor explicar depois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53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TIAGO</a:t>
            </a:r>
            <a:r>
              <a:rPr lang="pt-BR" baseline="0" dirty="0" smtClean="0"/>
              <a:t>: </a:t>
            </a:r>
            <a:r>
              <a:rPr lang="pt-BR" dirty="0" smtClean="0"/>
              <a:t>O</a:t>
            </a:r>
            <a:r>
              <a:rPr lang="pt-BR" baseline="0" dirty="0" smtClean="0"/>
              <a:t> nosso projeto vai englobar só uma parte do compressor JPEG, tendo dentro dele o bloco </a:t>
            </a:r>
            <a:r>
              <a:rPr lang="pt-BR" baseline="0" dirty="0" err="1" smtClean="0"/>
              <a:t>RGB_YCbCr</a:t>
            </a:r>
            <a:r>
              <a:rPr lang="pt-BR" baseline="0" dirty="0" smtClean="0"/>
              <a:t>, o DCT2D e o </a:t>
            </a:r>
            <a:r>
              <a:rPr lang="pt-BR" baseline="0" dirty="0" err="1" smtClean="0"/>
              <a:t>ZigZag</a:t>
            </a:r>
            <a:r>
              <a:rPr lang="pt-BR" baseline="0" dirty="0" smtClean="0"/>
              <a:t>, os outros blocos como o </a:t>
            </a:r>
            <a:r>
              <a:rPr lang="pt-BR" baseline="0" dirty="0" err="1" smtClean="0"/>
              <a:t>quantizador</a:t>
            </a:r>
            <a:r>
              <a:rPr lang="pt-BR" baseline="0" dirty="0" smtClean="0"/>
              <a:t> e a codificação </a:t>
            </a:r>
            <a:r>
              <a:rPr lang="pt-BR" baseline="0" dirty="0" err="1" smtClean="0"/>
              <a:t>huffman</a:t>
            </a:r>
            <a:r>
              <a:rPr lang="pt-BR" baseline="0" dirty="0" smtClean="0"/>
              <a:t> seriam encargo do processador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13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TIAGO: Bom, o fluxo de dados do nosso projeto</a:t>
            </a:r>
            <a:r>
              <a:rPr lang="pt-BR" baseline="0" dirty="0" smtClean="0"/>
              <a:t> é dividido em blocos, inicialmente é convertido a entrada no padrão RGB para o espaço de cores Y </a:t>
            </a:r>
            <a:r>
              <a:rPr lang="pt-BR" baseline="0" dirty="0" err="1" smtClean="0"/>
              <a:t>Cb</a:t>
            </a:r>
            <a:r>
              <a:rPr lang="pt-BR" baseline="0" dirty="0" smtClean="0"/>
              <a:t> Cr, sendo a componente Y a </a:t>
            </a:r>
            <a:r>
              <a:rPr lang="pt-BR" baseline="0" dirty="0" err="1" smtClean="0"/>
              <a:t>luminancia</a:t>
            </a:r>
            <a:r>
              <a:rPr lang="pt-BR" baseline="0" dirty="0" smtClean="0"/>
              <a:t>, e as componentes </a:t>
            </a:r>
            <a:r>
              <a:rPr lang="pt-BR" baseline="0" dirty="0" err="1" smtClean="0"/>
              <a:t>Cb</a:t>
            </a:r>
            <a:r>
              <a:rPr lang="pt-BR" baseline="0" dirty="0" smtClean="0"/>
              <a:t> e Cr as cores no tom azul e vermelho, depois disso é aplicado a transformada discreta do COSSENO, o DCT escolhe uma base onde os primeiros elementos da matriz tenham vizinhos com pouca variação de valor, jogando pro final os que tem maior variação, (SE PERGUNTAREM É UMA OPERAÇÃO MATEMATICA QUE FAZ ISSO) por fim a matriz resultante é </a:t>
            </a:r>
            <a:r>
              <a:rPr lang="pt-BR" baseline="0" dirty="0" err="1" smtClean="0"/>
              <a:t>bufferizada</a:t>
            </a:r>
            <a:r>
              <a:rPr lang="pt-BR" baseline="0" dirty="0" smtClean="0"/>
              <a:t> pro ZIGZAG que vai percorrer a matriz e </a:t>
            </a:r>
            <a:r>
              <a:rPr lang="pt-BR" baseline="0" dirty="0" err="1" smtClean="0"/>
              <a:t>reodenar</a:t>
            </a:r>
            <a:r>
              <a:rPr lang="pt-BR" baseline="0" dirty="0" smtClean="0"/>
              <a:t> colocando os maiores valores pra frente, ou seja os que tem maior energia, assim depois no bloco de codificação </a:t>
            </a:r>
            <a:r>
              <a:rPr lang="pt-BR" baseline="0" dirty="0" err="1" smtClean="0"/>
              <a:t>huffman</a:t>
            </a:r>
            <a:r>
              <a:rPr lang="pt-BR" baseline="0" dirty="0" smtClean="0"/>
              <a:t> vai indexar a arvore binaria começando por esses valores ocupando menos bits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451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LUIS FELIPE: Quando nós começamos o desenvolvimento do projeto</a:t>
            </a:r>
            <a:r>
              <a:rPr lang="pt-BR" baseline="0" dirty="0" smtClean="0"/>
              <a:t> primeiramente definimos que o nosso </a:t>
            </a:r>
            <a:r>
              <a:rPr lang="pt-BR" baseline="0" dirty="0" err="1" smtClean="0"/>
              <a:t>datapath</a:t>
            </a:r>
            <a:r>
              <a:rPr lang="pt-BR" baseline="0" dirty="0" smtClean="0"/>
              <a:t> iria englobar estes 3 blocos que eu comentei, já o </a:t>
            </a:r>
            <a:r>
              <a:rPr lang="pt-BR" baseline="0" dirty="0" err="1" smtClean="0"/>
              <a:t>control</a:t>
            </a:r>
            <a:r>
              <a:rPr lang="pt-BR" baseline="0" dirty="0" smtClean="0"/>
              <a:t> path nós </a:t>
            </a:r>
            <a:r>
              <a:rPr lang="pt-BR" baseline="0" dirty="0" err="1" smtClean="0"/>
              <a:t>podiamos</a:t>
            </a:r>
            <a:r>
              <a:rPr lang="pt-BR" baseline="0" dirty="0" smtClean="0"/>
              <a:t> fazer de duas maneiras, totalmente sequencial, ou pipeline, tentamos a implementação pipeline mas acabou sendo muito complexa e trocamos. No sequencial quando é convertido um pixel, ele é separado em 3 componentes de 8 bits, o Y </a:t>
            </a:r>
            <a:r>
              <a:rPr lang="pt-BR" baseline="0" dirty="0" err="1" smtClean="0"/>
              <a:t>Cb</a:t>
            </a:r>
            <a:r>
              <a:rPr lang="pt-BR" baseline="0" dirty="0" smtClean="0"/>
              <a:t> e Cr, para processar no DCT nós precisamos de uma matriz 8x8  mas trem que ser uma matriz de cada componente por vez!, por isso nós precisamos armazenar o resultado da conversão de 64 pixels, uma matriz de Y uma de </a:t>
            </a:r>
            <a:r>
              <a:rPr lang="pt-BR" baseline="0" dirty="0" err="1" smtClean="0"/>
              <a:t>Cb</a:t>
            </a:r>
            <a:r>
              <a:rPr lang="pt-BR" baseline="0" dirty="0" smtClean="0"/>
              <a:t> e uma de Cr, pra daí iniciar o DCT mandando uma matriz por vez, isso poderia ser feito paralelamente, a medida que era convertido as cores já ir mandando o Y e armazenar o </a:t>
            </a:r>
            <a:r>
              <a:rPr lang="pt-BR" baseline="0" dirty="0" err="1" smtClean="0"/>
              <a:t>Cb</a:t>
            </a:r>
            <a:r>
              <a:rPr lang="pt-BR" baseline="0" dirty="0" smtClean="0"/>
              <a:t> e o Cr, mas não conseguimos seguir essa 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28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LUIS FELIPE: Dos</a:t>
            </a:r>
            <a:r>
              <a:rPr lang="pt-BR" baseline="0" dirty="0" smtClean="0"/>
              <a:t> resultados obtidos com nosso chip, primeiro vamos apresentar a analise de tempo, foi simulado com 3 vetores de teste, a lena em 8x8, 64x64 e 512 por 512, e chegamos nesses valores de tempo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28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NATHAN: Agora uma análise de potência</a:t>
            </a:r>
            <a:r>
              <a:rPr lang="pt-BR" baseline="0" dirty="0" smtClean="0"/>
              <a:t>, com os vetores de 8x8 e 64x64, e sem nenhum vetor dai a ferramenta estima um </a:t>
            </a:r>
            <a:r>
              <a:rPr lang="pt-BR" baseline="0" dirty="0" err="1" smtClean="0"/>
              <a:t>worst</a:t>
            </a:r>
            <a:r>
              <a:rPr lang="pt-BR" baseline="0" dirty="0" smtClean="0"/>
              <a:t> case, não foi extraído a potência da lena 512x512 porque o arquivo de atividade de chaveamento era muito grande, quase 5 GB. </a:t>
            </a:r>
            <a:r>
              <a:rPr lang="pt-BR" baseline="0" dirty="0" err="1" smtClean="0"/>
              <a:t>Pel</a:t>
            </a:r>
            <a:r>
              <a:rPr lang="pt-BR" baseline="0" dirty="0" smtClean="0"/>
              <a:t> gráfico nós podemos ver que o chip tem uma potência de sem vetor de 250 mW na </a:t>
            </a:r>
            <a:r>
              <a:rPr lang="pt-BR" baseline="0" dirty="0" err="1" smtClean="0"/>
              <a:t>sintese</a:t>
            </a:r>
            <a:r>
              <a:rPr lang="pt-BR" baseline="0" dirty="0" smtClean="0"/>
              <a:t> lógica e quase 380 mW na síntese física, depois pra lena 8x8 os resultados foram 207 mW e 253 mW e pra lena 64x64 foram 188mW e 334 mW, em média o nosso chip físico seria estimado em 350 mW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563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NATHAN: Resultados de </a:t>
            </a:r>
            <a:r>
              <a:rPr lang="pt-BR" dirty="0" err="1" smtClean="0"/>
              <a:t>area</a:t>
            </a:r>
            <a:r>
              <a:rPr lang="pt-BR" baseline="0" dirty="0" smtClean="0"/>
              <a:t> no chip, quanto cada bloco usou de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, então o maior bloco é o DCT ele utilizou metade da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 do chip, depois o </a:t>
            </a:r>
            <a:r>
              <a:rPr lang="pt-BR" baseline="0" dirty="0" err="1" smtClean="0"/>
              <a:t>control</a:t>
            </a:r>
            <a:r>
              <a:rPr lang="pt-BR" baseline="0" dirty="0" smtClean="0"/>
              <a:t> path foi de 25% devido aos registradores que nós usamos para armazenar as componentes separadas antes de mandar pro DCT, depois o </a:t>
            </a:r>
            <a:r>
              <a:rPr lang="pt-BR" baseline="0" dirty="0" err="1" smtClean="0"/>
              <a:t>Zigzag</a:t>
            </a:r>
            <a:r>
              <a:rPr lang="pt-BR" baseline="0" dirty="0" smtClean="0"/>
              <a:t> cerca de 15% e por fim a conversão de cores que foi +- 7%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3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TIAGO: D</a:t>
            </a:r>
            <a:r>
              <a:rPr lang="pt-BR" baseline="0" dirty="0" smtClean="0"/>
              <a:t>a nossa comparação, vamos comparar o </a:t>
            </a:r>
            <a:r>
              <a:rPr lang="pt-BR" baseline="0" dirty="0" err="1" smtClean="0"/>
              <a:t>nocco</a:t>
            </a:r>
            <a:r>
              <a:rPr lang="pt-BR" baseline="0" dirty="0" smtClean="0"/>
              <a:t> chip com o processador de proposito geral ARM, que foi </a:t>
            </a:r>
            <a:r>
              <a:rPr lang="pt-BR" baseline="0" dirty="0" err="1" smtClean="0"/>
              <a:t>utilziada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iphone</a:t>
            </a:r>
            <a:r>
              <a:rPr lang="pt-BR" baseline="0" dirty="0" smtClean="0"/>
              <a:t> 4s e no </a:t>
            </a:r>
            <a:r>
              <a:rPr lang="pt-BR" baseline="0" dirty="0" err="1" smtClean="0"/>
              <a:t>samsung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galaxy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64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LUIS FELIPE: Esta é a Agenda da nossa apresentação, primeiramente eu vou fazer uma</a:t>
            </a:r>
            <a:r>
              <a:rPr lang="pt-BR" baseline="0" dirty="0" smtClean="0"/>
              <a:t> breve introdução do nosso projeto, passando pelos objetivos que quisemos alcançar, apresentando nossa metodologia, o desenvolvimento do projeto, seguindo para os resultados obtidos, e por fim Conclusões e Trabalhos Futuros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94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TIAGO: Uma outra comparação que utilizados foi com um ASIC descrito por PASTUSZAK,</a:t>
            </a:r>
            <a:r>
              <a:rPr lang="pt-BR" baseline="0" dirty="0" smtClean="0"/>
              <a:t> referencia da IEEE, </a:t>
            </a:r>
            <a:r>
              <a:rPr lang="pt-BR" baseline="0" dirty="0" err="1" smtClean="0"/>
              <a:t>entraanto</a:t>
            </a:r>
            <a:r>
              <a:rPr lang="pt-BR" baseline="0" dirty="0" smtClean="0"/>
              <a:t> para essa referencia </a:t>
            </a:r>
            <a:r>
              <a:rPr lang="pt-BR" baseline="0" dirty="0" err="1" smtClean="0"/>
              <a:t>so</a:t>
            </a:r>
            <a:r>
              <a:rPr lang="pt-BR" baseline="0" dirty="0" smtClean="0"/>
              <a:t> encontramos dados de tempo. O Então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 do nosso chip ficou um pouco menor que 1 mm²  na tecnologia de 180 </a:t>
            </a:r>
            <a:r>
              <a:rPr lang="pt-BR" baseline="0" dirty="0" err="1" smtClean="0"/>
              <a:t>nm</a:t>
            </a:r>
            <a:r>
              <a:rPr lang="pt-BR" baseline="0" dirty="0" smtClean="0"/>
              <a:t>, enquanto o ARM fabricado a 45 </a:t>
            </a:r>
            <a:r>
              <a:rPr lang="pt-BR" baseline="0" dirty="0" err="1" smtClean="0"/>
              <a:t>nm</a:t>
            </a:r>
            <a:r>
              <a:rPr lang="pt-BR" baseline="0" dirty="0" smtClean="0"/>
              <a:t> teve 16 mm² com relação a potencia o Nosso chip utilizou 334 mW enquanto o ARM 7 W, da </a:t>
            </a:r>
            <a:r>
              <a:rPr lang="pt-BR" baseline="0" dirty="0" err="1" smtClean="0"/>
              <a:t>frequencia</a:t>
            </a:r>
            <a:r>
              <a:rPr lang="pt-BR" baseline="0" dirty="0" smtClean="0"/>
              <a:t> o nosso chip e o do </a:t>
            </a:r>
            <a:r>
              <a:rPr lang="pt-BR" baseline="0" dirty="0" err="1" smtClean="0"/>
              <a:t>Pastuszak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estao</a:t>
            </a:r>
            <a:r>
              <a:rPr lang="pt-BR" baseline="0" dirty="0" smtClean="0"/>
              <a:t> operando a 200 MHz enquanto o ARM a 1GHz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49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LUIS FELIPE: Em relação</a:t>
            </a:r>
            <a:r>
              <a:rPr lang="pt-BR" baseline="0" dirty="0" smtClean="0"/>
              <a:t> ao custo beneficio de se </a:t>
            </a:r>
            <a:r>
              <a:rPr lang="pt-BR" baseline="0" dirty="0" err="1" smtClean="0"/>
              <a:t>encorporar</a:t>
            </a:r>
            <a:r>
              <a:rPr lang="pt-BR" baseline="0" dirty="0" smtClean="0"/>
              <a:t> o nosso chip no </a:t>
            </a:r>
            <a:r>
              <a:rPr lang="pt-BR" baseline="0" dirty="0" err="1" smtClean="0"/>
              <a:t>SoC</a:t>
            </a:r>
            <a:r>
              <a:rPr lang="pt-BR" baseline="0" dirty="0" smtClean="0"/>
              <a:t> do ARM, a 180 </a:t>
            </a:r>
            <a:r>
              <a:rPr lang="pt-BR" baseline="0" dirty="0" err="1" smtClean="0"/>
              <a:t>nm</a:t>
            </a:r>
            <a:r>
              <a:rPr lang="pt-BR" baseline="0" dirty="0" smtClean="0"/>
              <a:t>, teria um </a:t>
            </a:r>
            <a:r>
              <a:rPr lang="pt-BR" baseline="0" dirty="0" err="1" smtClean="0"/>
              <a:t>acrescimo</a:t>
            </a:r>
            <a:r>
              <a:rPr lang="pt-BR" baseline="0" dirty="0" smtClean="0"/>
              <a:t> de 6 % de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 e 4,5% de potencia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31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LUIS FELIPE: Por fim, esse é o nosso layout do chip após 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sintese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fisica</a:t>
            </a:r>
            <a:r>
              <a:rPr lang="pt-BR" baseline="0" dirty="0" smtClean="0"/>
              <a:t>,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30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NATHAN: Falar sobre ter um objetivo</a:t>
            </a:r>
            <a:r>
              <a:rPr lang="pt-BR" baseline="0" dirty="0" smtClean="0"/>
              <a:t> concreto </a:t>
            </a:r>
            <a:r>
              <a:rPr lang="pt-BR" baseline="0" dirty="0" err="1" smtClean="0"/>
              <a:t>desdo</a:t>
            </a:r>
            <a:r>
              <a:rPr lang="pt-BR" baseline="0" dirty="0" smtClean="0"/>
              <a:t> inicio, tipo “O QUE VOU FAZER” Ter clareza de o que se vai fazer é muito importante</a:t>
            </a:r>
            <a:br>
              <a:rPr lang="pt-BR" baseline="0" dirty="0" smtClean="0"/>
            </a:br>
            <a:r>
              <a:rPr lang="pt-BR" baseline="0" dirty="0" smtClean="0"/>
              <a:t>Falar sobre que o nosso </a:t>
            </a:r>
            <a:r>
              <a:rPr lang="pt-BR" baseline="0" dirty="0" err="1" smtClean="0"/>
              <a:t>cihp</a:t>
            </a:r>
            <a:r>
              <a:rPr lang="pt-BR" baseline="0" dirty="0" smtClean="0"/>
              <a:t> se mostrou economicamente </a:t>
            </a:r>
            <a:r>
              <a:rPr lang="pt-BR" baseline="0" dirty="0" err="1" smtClean="0"/>
              <a:t>viavel</a:t>
            </a:r>
            <a:r>
              <a:rPr lang="pt-BR" baseline="0" dirty="0" smtClean="0"/>
              <a:t> de ser confeccionado, tendo em visto a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/>
            </a:r>
            <a:br>
              <a:rPr lang="pt-BR" baseline="0" dirty="0" smtClean="0"/>
            </a:br>
            <a:r>
              <a:rPr lang="pt-BR" baseline="0" dirty="0" smtClean="0"/>
              <a:t>Custo beneficio sobre o ARM evidenciando as baixas porcentagem de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 e potencia</a:t>
            </a:r>
            <a:br>
              <a:rPr lang="pt-BR" baseline="0" dirty="0" smtClean="0"/>
            </a:br>
            <a:r>
              <a:rPr lang="pt-BR" baseline="0" dirty="0" smtClean="0"/>
              <a:t>Falar sobre as decisões iniciais do projeto, como fazer o controle sequencial e não pipeline, restringir o range do projeto para “não sonhar alto demais e não conseguir”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775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27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SE ALGUEM PERGUNTAR</a:t>
            </a:r>
            <a:r>
              <a:rPr lang="pt-BR" baseline="0" smtClean="0"/>
              <a:t> ALGUMA COISA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15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NATHAN:</a:t>
            </a:r>
            <a:r>
              <a:rPr lang="pt-BR" baseline="0" dirty="0" smtClean="0"/>
              <a:t> </a:t>
            </a:r>
            <a:r>
              <a:rPr lang="pt-BR" dirty="0" smtClean="0"/>
              <a:t>O nosso projeto</a:t>
            </a:r>
            <a:r>
              <a:rPr lang="pt-BR" baseline="0" dirty="0" smtClean="0"/>
              <a:t> esta inserido na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 de Sistemas Embarcados, um sistema embarcado é definido por ter restrições, o mais comum é o smartphone, geralmente </a:t>
            </a:r>
            <a:r>
              <a:rPr lang="pt-BR" baseline="0" dirty="0" err="1" smtClean="0"/>
              <a:t>posssui</a:t>
            </a:r>
            <a:r>
              <a:rPr lang="pt-BR" baseline="0" dirty="0" smtClean="0"/>
              <a:t> restrição de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 (Celular Fino), energia (todo mundo quer passar o dia inteiro sem precisar recarregar) e tempo (Queremos que nossas aplicações executem o mais </a:t>
            </a:r>
            <a:r>
              <a:rPr lang="pt-BR" baseline="0" dirty="0" err="1" smtClean="0"/>
              <a:t>rapido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)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38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NATHAN:</a:t>
            </a:r>
            <a:r>
              <a:rPr lang="pt-BR" baseline="0" dirty="0" smtClean="0"/>
              <a:t> </a:t>
            </a:r>
            <a:r>
              <a:rPr lang="pt-BR" dirty="0" smtClean="0"/>
              <a:t>O nosso projeto</a:t>
            </a:r>
            <a:r>
              <a:rPr lang="pt-BR" baseline="0" dirty="0" smtClean="0"/>
              <a:t> esta inserido na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 de Sistemas Embarcados, um sistema embarcado é definido por ter restrições, o mais comum é o smartphone, geralmente </a:t>
            </a:r>
            <a:r>
              <a:rPr lang="pt-BR" baseline="0" dirty="0" err="1" smtClean="0"/>
              <a:t>posssui</a:t>
            </a:r>
            <a:r>
              <a:rPr lang="pt-BR" baseline="0" dirty="0" smtClean="0"/>
              <a:t> restrição de </a:t>
            </a:r>
            <a:r>
              <a:rPr lang="pt-BR" baseline="0" dirty="0" err="1" smtClean="0"/>
              <a:t>area</a:t>
            </a:r>
            <a:r>
              <a:rPr lang="pt-BR" baseline="0" dirty="0" smtClean="0"/>
              <a:t> (Celular Fino), energia (todo mundo quer passar o dia inteiro sem precisar recarregar) e tempo (Queremos que nossas aplicações executem o mais </a:t>
            </a:r>
            <a:r>
              <a:rPr lang="pt-BR" baseline="0" dirty="0" err="1" smtClean="0"/>
              <a:t>rapido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)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64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NATHAN: O objetivo então</a:t>
            </a:r>
            <a:r>
              <a:rPr lang="pt-BR" baseline="0" dirty="0" smtClean="0"/>
              <a:t> é trabalhar em cima da compressão de imagens, do formato bitmap que em geral é o que possui o maior tamanho de todos, justamente que ele faz </a:t>
            </a:r>
            <a:r>
              <a:rPr lang="pt-BR" baseline="0" dirty="0" err="1" smtClean="0"/>
              <a:t>extamente</a:t>
            </a:r>
            <a:r>
              <a:rPr lang="pt-BR" baseline="0" dirty="0" smtClean="0"/>
              <a:t> um mapa de todos os pixels da imagem em geral as imagens .</a:t>
            </a:r>
            <a:r>
              <a:rPr lang="pt-BR" baseline="0" dirty="0" err="1" smtClean="0"/>
              <a:t>bmp</a:t>
            </a:r>
            <a:r>
              <a:rPr lang="pt-BR" baseline="0" dirty="0" smtClean="0"/>
              <a:t> podem chegar a até 1 MB, para o formato </a:t>
            </a:r>
            <a:r>
              <a:rPr lang="pt-BR" baseline="0" dirty="0" err="1" smtClean="0"/>
              <a:t>jpeg</a:t>
            </a:r>
            <a:r>
              <a:rPr lang="pt-BR" baseline="0" dirty="0" smtClean="0"/>
              <a:t> que em geral tem tamanho de alguns Kb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75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TIAGO: Com isso o</a:t>
            </a:r>
            <a:r>
              <a:rPr lang="pt-BR" baseline="0" dirty="0" smtClean="0"/>
              <a:t> objetivo é reduzir o uso de Processador (CPU) porque a compressão de imagens vai estar sendo feita no nosso chip, deixando a CPU livre pra tarefas mais importantes como escalonamento e gerencia de 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7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TIAGO: Então, aqui</a:t>
            </a:r>
            <a:r>
              <a:rPr lang="pt-BR" baseline="0" dirty="0" smtClean="0"/>
              <a:t> tem um fluxo simplificado de </a:t>
            </a:r>
            <a:r>
              <a:rPr lang="pt-BR" baseline="0" dirty="0" err="1" smtClean="0"/>
              <a:t>codifição</a:t>
            </a:r>
            <a:r>
              <a:rPr lang="pt-BR" baseline="0" dirty="0" smtClean="0"/>
              <a:t>, entra a imagem original.bmp passa pelo </a:t>
            </a:r>
            <a:r>
              <a:rPr lang="pt-BR" baseline="0" dirty="0" err="1" smtClean="0"/>
              <a:t>encoder</a:t>
            </a:r>
            <a:r>
              <a:rPr lang="pt-BR" baseline="0" dirty="0" smtClean="0"/>
              <a:t> é então gerado um </a:t>
            </a:r>
            <a:r>
              <a:rPr lang="pt-BR" baseline="0" dirty="0" err="1" smtClean="0"/>
              <a:t>bitstream</a:t>
            </a:r>
            <a:r>
              <a:rPr lang="pt-BR" baseline="0" dirty="0" smtClean="0"/>
              <a:t>, que depois pode ser colocado em um </a:t>
            </a:r>
            <a:r>
              <a:rPr lang="pt-BR" baseline="0" dirty="0" err="1" smtClean="0"/>
              <a:t>decoder</a:t>
            </a:r>
            <a:r>
              <a:rPr lang="pt-BR" baseline="0" dirty="0" smtClean="0"/>
              <a:t> que a imagem original vai sair quase como a original mas com algumas perdas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71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TIAGO: Então, aqui</a:t>
            </a:r>
            <a:r>
              <a:rPr lang="pt-BR" baseline="0" dirty="0" smtClean="0"/>
              <a:t> tem um fluxo simplificado de </a:t>
            </a:r>
            <a:r>
              <a:rPr lang="pt-BR" baseline="0" dirty="0" err="1" smtClean="0"/>
              <a:t>codifição</a:t>
            </a:r>
            <a:r>
              <a:rPr lang="pt-BR" baseline="0" dirty="0" smtClean="0"/>
              <a:t>, entra a imagem original.bmp passa pelo </a:t>
            </a:r>
            <a:r>
              <a:rPr lang="pt-BR" baseline="0" dirty="0" err="1" smtClean="0"/>
              <a:t>encoder</a:t>
            </a:r>
            <a:r>
              <a:rPr lang="pt-BR" baseline="0" dirty="0" smtClean="0"/>
              <a:t> é então gerado um </a:t>
            </a:r>
            <a:r>
              <a:rPr lang="pt-BR" baseline="0" dirty="0" err="1" smtClean="0"/>
              <a:t>bitstream</a:t>
            </a:r>
            <a:r>
              <a:rPr lang="pt-BR" baseline="0" dirty="0" smtClean="0"/>
              <a:t>, que depois pode ser colocado em um </a:t>
            </a:r>
            <a:r>
              <a:rPr lang="pt-BR" baseline="0" dirty="0" err="1" smtClean="0"/>
              <a:t>decoder</a:t>
            </a:r>
            <a:r>
              <a:rPr lang="pt-BR" baseline="0" dirty="0" smtClean="0"/>
              <a:t> que a imagem original vai sair quase como a original mas com algumas perdas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LUIS FELIPE: A metodologia seguida no projeto, abrange</a:t>
            </a:r>
            <a:r>
              <a:rPr lang="pt-BR" baseline="0" dirty="0" smtClean="0"/>
              <a:t> as linguagens de programação C e </a:t>
            </a:r>
            <a:r>
              <a:rPr lang="pt-BR" baseline="0" dirty="0" err="1" smtClean="0"/>
              <a:t>Matlab</a:t>
            </a:r>
            <a:r>
              <a:rPr lang="pt-BR" baseline="0" dirty="0" smtClean="0"/>
              <a:t> e a linguagem de descrição de </a:t>
            </a:r>
            <a:r>
              <a:rPr lang="pt-BR" baseline="0" dirty="0" err="1" smtClean="0"/>
              <a:t>harware</a:t>
            </a:r>
            <a:r>
              <a:rPr lang="pt-BR" baseline="0" dirty="0" smtClean="0"/>
              <a:t> VHDL, das ferramentas que foram utilizadas ao longo do projeto foram: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8C271-46BB-4CE9-BD65-DB784D9E70A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42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2C23AAF-958D-404C-AFB4-45F3624CF971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EAFD42E-DF98-41FE-98A4-B0FF0CFBC6E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3388" y="228600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pt-BR" sz="2000" dirty="0" smtClean="0"/>
              <a:t>Universidade Federal de Santa Maria – UFSM</a:t>
            </a:r>
            <a:br>
              <a:rPr lang="pt-BR" sz="2000" dirty="0" smtClean="0"/>
            </a:br>
            <a:r>
              <a:rPr lang="pt-BR" sz="2000" dirty="0" smtClean="0"/>
              <a:t>Centro de Tecnologia – CT</a:t>
            </a:r>
            <a:br>
              <a:rPr lang="pt-BR" sz="2000" dirty="0" smtClean="0"/>
            </a:br>
            <a:r>
              <a:rPr lang="pt-BR" sz="2000" dirty="0" smtClean="0"/>
              <a:t>Curso de Engenharia de Computação</a:t>
            </a:r>
            <a:br>
              <a:rPr lang="pt-BR" sz="2000" dirty="0" smtClean="0"/>
            </a:br>
            <a:r>
              <a:rPr lang="pt-BR" sz="2000" dirty="0" smtClean="0"/>
              <a:t>ELC1054 – Projeto de Sistemas Digitais Integrados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3048000"/>
            <a:ext cx="914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Implementação ASIC para um Compressor JPEG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pt-BR" sz="1400" dirty="0" smtClean="0">
              <a:solidFill>
                <a:schemeClr val="bg1"/>
              </a:solidFill>
            </a:endParaRPr>
          </a:p>
          <a:p>
            <a:r>
              <a:rPr lang="pt-BR" sz="1400" dirty="0" smtClean="0"/>
              <a:t>                                                    </a:t>
            </a:r>
            <a:r>
              <a:rPr lang="pt-BR" sz="1400" dirty="0" err="1" smtClean="0"/>
              <a:t>Luis</a:t>
            </a:r>
            <a:r>
              <a:rPr lang="pt-BR" sz="1400" dirty="0" smtClean="0"/>
              <a:t> Felipe de Deus – felipe.deus@ecomp.ufsm.br</a:t>
            </a:r>
          </a:p>
          <a:p>
            <a:pPr algn="ctr"/>
            <a:r>
              <a:rPr lang="pt-BR" sz="1400" dirty="0" err="1" smtClean="0"/>
              <a:t>Nathanael</a:t>
            </a:r>
            <a:r>
              <a:rPr lang="pt-BR" sz="1400" dirty="0" smtClean="0"/>
              <a:t> </a:t>
            </a:r>
            <a:r>
              <a:rPr lang="pt-BR" sz="1400" dirty="0" err="1" smtClean="0"/>
              <a:t>Luchetta</a:t>
            </a:r>
            <a:r>
              <a:rPr lang="pt-BR" sz="1400" dirty="0" smtClean="0"/>
              <a:t> – nathanael.luchetta@ecomp.ufsm.br</a:t>
            </a:r>
          </a:p>
          <a:p>
            <a:pPr algn="ctr"/>
            <a:r>
              <a:rPr lang="pt-BR" sz="1400" dirty="0" smtClean="0"/>
              <a:t>Tiago </a:t>
            </a:r>
            <a:r>
              <a:rPr lang="pt-BR" sz="1400" dirty="0" err="1" smtClean="0"/>
              <a:t>Knorst</a:t>
            </a:r>
            <a:r>
              <a:rPr lang="pt-BR" sz="1400" dirty="0" smtClean="0"/>
              <a:t> – tiago.knorst@ecomp.ufsm.br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34200" y="643306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Dezembro/2018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0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325112"/>
          </a:xfrm>
        </p:spPr>
        <p:txBody>
          <a:bodyPr>
            <a:normAutofit/>
          </a:bodyPr>
          <a:lstStyle/>
          <a:p>
            <a:r>
              <a:rPr lang="pt-BR" i="1" dirty="0" err="1" smtClean="0"/>
              <a:t>Datasets</a:t>
            </a:r>
            <a:r>
              <a:rPr lang="pt-B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Comparação com implementação de </a:t>
            </a:r>
            <a:r>
              <a:rPr lang="pt-BR" dirty="0" err="1" smtClean="0">
                <a:solidFill>
                  <a:schemeClr val="tx1"/>
                </a:solidFill>
              </a:rPr>
              <a:t>Krepa</a:t>
            </a:r>
            <a:r>
              <a:rPr lang="pt-BR" dirty="0" smtClean="0">
                <a:solidFill>
                  <a:schemeClr val="tx1"/>
                </a:solidFill>
              </a:rPr>
              <a:t> (2009)</a:t>
            </a:r>
            <a:r>
              <a:rPr lang="pt-BR" i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 smtClean="0"/>
              <a:t>Métrica de desempenho: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Comparação com ARM </a:t>
            </a:r>
            <a:r>
              <a:rPr lang="pt-BR" dirty="0" err="1" smtClean="0">
                <a:solidFill>
                  <a:schemeClr val="tx1"/>
                </a:solidFill>
              </a:rPr>
              <a:t>Cortex</a:t>
            </a:r>
            <a:r>
              <a:rPr lang="pt-BR" dirty="0" smtClean="0">
                <a:solidFill>
                  <a:schemeClr val="tx1"/>
                </a:solidFill>
              </a:rPr>
              <a:t> A9;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Comparação com ASIC de </a:t>
            </a:r>
            <a:r>
              <a:rPr lang="pt-BR" dirty="0" err="1" smtClean="0">
                <a:solidFill>
                  <a:schemeClr val="tx1"/>
                </a:solidFill>
              </a:rPr>
              <a:t>Pastuszak</a:t>
            </a:r>
            <a:r>
              <a:rPr lang="pt-BR" dirty="0" smtClean="0">
                <a:solidFill>
                  <a:schemeClr val="tx1"/>
                </a:solidFill>
              </a:rPr>
              <a:t> (2005) ;</a:t>
            </a:r>
          </a:p>
          <a:p>
            <a:pPr marL="411480" lvl="1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2097024"/>
            <a:ext cx="8229600" cy="4325112"/>
          </a:xfrm>
        </p:spPr>
        <p:txBody>
          <a:bodyPr/>
          <a:lstStyle/>
          <a:p>
            <a:r>
              <a:rPr lang="pt-BR" dirty="0" smtClean="0"/>
              <a:t>Vetores de teste: imagem Lena.bmp</a:t>
            </a:r>
            <a:endParaRPr lang="pt-BR" dirty="0"/>
          </a:p>
        </p:txBody>
      </p:sp>
      <p:pic>
        <p:nvPicPr>
          <p:cNvPr id="16386" name="Picture 2" descr="C:\Users\dedeus\Desktop\imagens_relatorio\lena512x5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743200"/>
            <a:ext cx="34575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0999" y="3429000"/>
            <a:ext cx="1524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Tamanhos: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64x64;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512x512.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762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Metodologia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9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de compressão JPEG</a:t>
            </a:r>
            <a:endParaRPr lang="pt-BR" dirty="0"/>
          </a:p>
        </p:txBody>
      </p:sp>
      <p:grpSp>
        <p:nvGrpSpPr>
          <p:cNvPr id="4" name="Tela 30"/>
          <p:cNvGrpSpPr/>
          <p:nvPr/>
        </p:nvGrpSpPr>
        <p:grpSpPr>
          <a:xfrm>
            <a:off x="1673742" y="3024401"/>
            <a:ext cx="5486400" cy="2259965"/>
            <a:chOff x="0" y="0"/>
            <a:chExt cx="5486400" cy="2259965"/>
          </a:xfrm>
        </p:grpSpPr>
        <p:sp>
          <p:nvSpPr>
            <p:cNvPr id="5" name="Retângulo 4"/>
            <p:cNvSpPr/>
            <p:nvPr/>
          </p:nvSpPr>
          <p:spPr>
            <a:xfrm>
              <a:off x="0" y="0"/>
              <a:ext cx="5486400" cy="2259965"/>
            </a:xfrm>
            <a:prstGeom prst="rect">
              <a:avLst/>
            </a:prstGeom>
            <a:noFill/>
          </p:spPr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844753"/>
              <a:ext cx="838200" cy="5708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Times New Roman"/>
                  <a:ea typeface="Calibri"/>
                  <a:cs typeface="Times New Roman"/>
                </a:rPr>
                <a:t>Color </a:t>
              </a:r>
              <a:br>
                <a:rPr lang="en-US" sz="105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050" dirty="0">
                  <a:effectLst/>
                  <a:latin typeface="Times New Roman"/>
                  <a:ea typeface="Calibri"/>
                  <a:cs typeface="Times New Roman"/>
                </a:rPr>
                <a:t>components</a:t>
              </a:r>
              <a:br>
                <a:rPr lang="en-US" sz="105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050" dirty="0">
                  <a:effectLst/>
                  <a:latin typeface="Times New Roman"/>
                  <a:ea typeface="Calibri"/>
                  <a:cs typeface="Times New Roman"/>
                </a:rPr>
                <a:t>(</a:t>
              </a:r>
              <a:r>
                <a:rPr lang="en-US" sz="1050" i="1" dirty="0">
                  <a:effectLst/>
                  <a:latin typeface="Times New Roman"/>
                  <a:ea typeface="Calibri"/>
                  <a:cs typeface="Times New Roman"/>
                </a:rPr>
                <a:t>Y</a:t>
              </a:r>
              <a:r>
                <a:rPr lang="en-US" sz="1050" dirty="0">
                  <a:effectLst/>
                  <a:latin typeface="Times New Roman"/>
                  <a:ea typeface="Calibri"/>
                  <a:cs typeface="Times New Roman"/>
                </a:rPr>
                <a:t>, </a:t>
              </a:r>
              <a:r>
                <a:rPr lang="en-US" sz="1050" i="1" dirty="0" err="1">
                  <a:effectLst/>
                  <a:latin typeface="Times New Roman"/>
                  <a:ea typeface="Calibri"/>
                  <a:cs typeface="Times New Roman"/>
                </a:rPr>
                <a:t>C</a:t>
              </a:r>
              <a:r>
                <a:rPr lang="en-US" sz="1050" i="1" baseline="-25000" dirty="0" err="1">
                  <a:effectLst/>
                  <a:latin typeface="Times New Roman"/>
                  <a:ea typeface="Calibri"/>
                  <a:cs typeface="Times New Roman"/>
                </a:rPr>
                <a:t>b</a:t>
              </a:r>
              <a:r>
                <a:rPr lang="en-US" sz="1050" dirty="0">
                  <a:effectLst/>
                  <a:latin typeface="Times New Roman"/>
                  <a:ea typeface="Calibri"/>
                  <a:cs typeface="Times New Roman"/>
                </a:rPr>
                <a:t>, or </a:t>
              </a:r>
              <a:r>
                <a:rPr lang="en-US" sz="1050" i="1" dirty="0">
                  <a:effectLst/>
                  <a:latin typeface="Times New Roman"/>
                  <a:ea typeface="Calibri"/>
                  <a:cs typeface="Times New Roman"/>
                </a:rPr>
                <a:t>C</a:t>
              </a:r>
              <a:r>
                <a:rPr lang="en-US" sz="1050" i="1" baseline="-25000" dirty="0">
                  <a:effectLst/>
                  <a:latin typeface="Times New Roman"/>
                  <a:ea typeface="Calibri"/>
                  <a:cs typeface="Times New Roman"/>
                </a:rPr>
                <a:t>r</a:t>
              </a:r>
              <a:r>
                <a:rPr lang="en-US" sz="1050" dirty="0">
                  <a:effectLst/>
                  <a:latin typeface="Times New Roman"/>
                  <a:ea typeface="Calibri"/>
                  <a:cs typeface="Times New Roman"/>
                </a:rPr>
                <a:t>)</a:t>
              </a:r>
              <a:endParaRPr lang="en-US" sz="1200" dirty="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066800" y="844753"/>
              <a:ext cx="533400" cy="5708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11430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  <a:t>8</a:t>
              </a:r>
              <a:r>
                <a:rPr lang="pt-BR" sz="1050" dirty="0">
                  <a:effectLst/>
                  <a:latin typeface="Times New Roman"/>
                  <a:ea typeface="Calibri"/>
                  <a:cs typeface="Times New Roman"/>
                  <a:sym typeface="Symbol"/>
                </a:rPr>
                <a:t></a:t>
              </a:r>
              <a: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  <a:t>8 </a:t>
              </a:r>
              <a:b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  <a:t>DCT</a:t>
              </a:r>
              <a:endParaRPr lang="en-US" sz="1200" dirty="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28800" y="844753"/>
              <a:ext cx="685800" cy="5708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Calibri"/>
                <a:cs typeface="Times New Roman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 dirty="0" err="1">
                  <a:effectLst/>
                  <a:latin typeface="Times New Roman"/>
                  <a:ea typeface="Calibri"/>
                  <a:cs typeface="Times New Roman"/>
                </a:rPr>
                <a:t>Quantizer</a:t>
              </a:r>
              <a:endParaRPr lang="en-US" sz="1200" dirty="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cxnSp>
          <p:nvCxnSpPr>
            <p:cNvPr id="9" name="AutoShape 7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838200" y="1130503"/>
              <a:ext cx="2286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8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1600200" y="1130503"/>
              <a:ext cx="2286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28800" y="1759153"/>
              <a:ext cx="6858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25400" rIns="0" bIns="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 dirty="0" err="1">
                  <a:effectLst/>
                  <a:latin typeface="Times New Roman"/>
                  <a:ea typeface="Calibri"/>
                  <a:cs typeface="Times New Roman"/>
                </a:rPr>
                <a:t>Quantization</a:t>
              </a:r>
              <a: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pt-BR" sz="1050" dirty="0" err="1">
                  <a:effectLst/>
                  <a:latin typeface="Times New Roman"/>
                  <a:ea typeface="Calibri"/>
                  <a:cs typeface="Times New Roman"/>
                </a:rPr>
                <a:t>Table</a:t>
              </a:r>
              <a:endParaRPr lang="en-US" sz="1200" dirty="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895600" y="616153"/>
              <a:ext cx="685800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25400" rIns="0" bIns="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>
                  <a:effectLst/>
                  <a:latin typeface="Times New Roman"/>
                  <a:ea typeface="Calibri"/>
                  <a:cs typeface="Times New Roman"/>
                </a:rPr>
                <a:t>Zig-zag reordering</a:t>
              </a:r>
              <a:endParaRPr lang="en-US" sz="12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895600" y="1301953"/>
              <a:ext cx="6858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25400" rIns="0" bIns="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 dirty="0" err="1">
                  <a:effectLst/>
                  <a:latin typeface="Times New Roman"/>
                  <a:ea typeface="Calibri"/>
                  <a:cs typeface="Times New Roman"/>
                </a:rPr>
                <a:t>Difference</a:t>
              </a:r>
              <a: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pt-BR" sz="1050" dirty="0" err="1">
                  <a:effectLst/>
                  <a:latin typeface="Times New Roman"/>
                  <a:ea typeface="Calibri"/>
                  <a:cs typeface="Times New Roman"/>
                </a:rPr>
                <a:t>Encoding</a:t>
              </a:r>
              <a:endParaRPr lang="en-US" sz="1200" dirty="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cxnSp>
          <p:nvCxnSpPr>
            <p:cNvPr id="14" name="AutoShape 12"/>
            <p:cNvCxnSpPr>
              <a:cxnSpLocks noChangeShapeType="1"/>
              <a:stCxn id="8" idx="3"/>
              <a:endCxn id="12" idx="1"/>
            </p:cNvCxnSpPr>
            <p:nvPr/>
          </p:nvCxnSpPr>
          <p:spPr bwMode="auto">
            <a:xfrm flipV="1">
              <a:off x="2514600" y="787603"/>
              <a:ext cx="381000" cy="3429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8" idx="3"/>
              <a:endCxn id="13" idx="1"/>
            </p:cNvCxnSpPr>
            <p:nvPr/>
          </p:nvCxnSpPr>
          <p:spPr bwMode="auto">
            <a:xfrm>
              <a:off x="2514600" y="1130503"/>
              <a:ext cx="381000" cy="3429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733800" y="616153"/>
              <a:ext cx="685800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25400" rIns="0" bIns="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>
                  <a:effectLst/>
                  <a:latin typeface="Times New Roman"/>
                  <a:ea typeface="Calibri"/>
                  <a:cs typeface="Times New Roman"/>
                </a:rPr>
                <a:t>Huffman</a:t>
              </a:r>
              <a:br>
                <a:rPr lang="pt-BR" sz="105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pt-BR" sz="1050">
                  <a:effectLst/>
                  <a:latin typeface="Times New Roman"/>
                  <a:ea typeface="Calibri"/>
                  <a:cs typeface="Times New Roman"/>
                </a:rPr>
                <a:t>coding</a:t>
              </a:r>
              <a:endParaRPr lang="en-US" sz="12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733800" y="1301953"/>
              <a:ext cx="6858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25400" rIns="0" bIns="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 dirty="0" err="1">
                  <a:effectLst/>
                  <a:latin typeface="Times New Roman"/>
                  <a:ea typeface="Calibri"/>
                  <a:cs typeface="Times New Roman"/>
                </a:rPr>
                <a:t>Huffman</a:t>
              </a:r>
              <a: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pt-BR" sz="105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pt-BR" sz="1050" dirty="0" err="1">
                  <a:effectLst/>
                  <a:latin typeface="Times New Roman"/>
                  <a:ea typeface="Calibri"/>
                  <a:cs typeface="Times New Roman"/>
                </a:rPr>
                <a:t>coding</a:t>
              </a:r>
              <a:endParaRPr lang="en-US" sz="1200" dirty="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cxnSp>
          <p:nvCxnSpPr>
            <p:cNvPr id="18" name="AutoShape 16"/>
            <p:cNvCxnSpPr>
              <a:cxnSpLocks noChangeShapeType="1"/>
              <a:stCxn id="12" idx="3"/>
              <a:endCxn id="16" idx="1"/>
            </p:cNvCxnSpPr>
            <p:nvPr/>
          </p:nvCxnSpPr>
          <p:spPr bwMode="auto">
            <a:xfrm>
              <a:off x="3581400" y="787603"/>
              <a:ext cx="1524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3" idx="3"/>
              <a:endCxn id="17" idx="1"/>
            </p:cNvCxnSpPr>
            <p:nvPr/>
          </p:nvCxnSpPr>
          <p:spPr bwMode="auto">
            <a:xfrm>
              <a:off x="3581400" y="1473403"/>
              <a:ext cx="1524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800600" y="844753"/>
              <a:ext cx="685800" cy="571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14300" rIns="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>
                  <a:effectLst/>
                  <a:latin typeface="Times New Roman"/>
                  <a:ea typeface="Calibri"/>
                  <a:cs typeface="Times New Roman"/>
                </a:rPr>
                <a:t>JPEG</a:t>
              </a:r>
              <a:br>
                <a:rPr lang="pt-BR" sz="105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pt-BR" sz="1050">
                  <a:effectLst/>
                  <a:latin typeface="Times New Roman"/>
                  <a:ea typeface="Calibri"/>
                  <a:cs typeface="Times New Roman"/>
                </a:rPr>
                <a:t>bit-stream</a:t>
              </a:r>
              <a:endParaRPr lang="en-US" sz="12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cxnSp>
          <p:nvCxnSpPr>
            <p:cNvPr id="21" name="AutoShape 19"/>
            <p:cNvCxnSpPr>
              <a:cxnSpLocks noChangeShapeType="1"/>
              <a:stCxn id="16" idx="3"/>
              <a:endCxn id="20" idx="1"/>
            </p:cNvCxnSpPr>
            <p:nvPr/>
          </p:nvCxnSpPr>
          <p:spPr bwMode="auto">
            <a:xfrm>
              <a:off x="4419600" y="787603"/>
              <a:ext cx="381000" cy="3429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7" idx="3"/>
              <a:endCxn id="20" idx="1"/>
            </p:cNvCxnSpPr>
            <p:nvPr/>
          </p:nvCxnSpPr>
          <p:spPr bwMode="auto">
            <a:xfrm flipV="1">
              <a:off x="4419600" y="1130503"/>
              <a:ext cx="381000" cy="3429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733800" y="45288"/>
              <a:ext cx="685800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25400" rIns="0" bIns="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>
                  <a:effectLst/>
                  <a:latin typeface="Times New Roman"/>
                  <a:ea typeface="Calibri"/>
                  <a:cs typeface="Times New Roman"/>
                </a:rPr>
                <a:t>Huffman</a:t>
              </a:r>
              <a:br>
                <a:rPr lang="pt-BR" sz="105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pt-BR" sz="1050">
                  <a:effectLst/>
                  <a:latin typeface="Times New Roman"/>
                  <a:ea typeface="Calibri"/>
                  <a:cs typeface="Times New Roman"/>
                </a:rPr>
                <a:t>Table</a:t>
              </a:r>
              <a:endParaRPr lang="en-US" sz="12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733800" y="1873453"/>
              <a:ext cx="6858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25400" rIns="0" bIns="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050">
                  <a:effectLst/>
                  <a:latin typeface="Times New Roman"/>
                  <a:ea typeface="Calibri"/>
                  <a:cs typeface="Times New Roman"/>
                </a:rPr>
                <a:t>Huffman</a:t>
              </a:r>
              <a:br>
                <a:rPr lang="pt-BR" sz="105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pt-BR" sz="1050">
                  <a:effectLst/>
                  <a:latin typeface="Times New Roman"/>
                  <a:ea typeface="Calibri"/>
                  <a:cs typeface="Times New Roman"/>
                </a:rPr>
                <a:t>Table</a:t>
              </a:r>
              <a:endParaRPr lang="en-US" sz="12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cxnSp>
          <p:nvCxnSpPr>
            <p:cNvPr id="25" name="AutoShape 23"/>
            <p:cNvCxnSpPr>
              <a:cxnSpLocks noChangeShapeType="1"/>
              <a:stCxn id="23" idx="2"/>
              <a:endCxn id="16" idx="0"/>
            </p:cNvCxnSpPr>
            <p:nvPr/>
          </p:nvCxnSpPr>
          <p:spPr bwMode="auto">
            <a:xfrm>
              <a:off x="4076700" y="387553"/>
              <a:ext cx="635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4"/>
            <p:cNvCxnSpPr>
              <a:cxnSpLocks noChangeShapeType="1"/>
              <a:stCxn id="24" idx="0"/>
              <a:endCxn id="17" idx="2"/>
            </p:cNvCxnSpPr>
            <p:nvPr/>
          </p:nvCxnSpPr>
          <p:spPr bwMode="auto">
            <a:xfrm flipV="1">
              <a:off x="4076700" y="1644853"/>
              <a:ext cx="635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5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flipV="1">
              <a:off x="2171700" y="1415618"/>
              <a:ext cx="635" cy="343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514600" y="502488"/>
              <a:ext cx="457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3600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200">
                  <a:effectLst/>
                  <a:latin typeface="Times New Roman"/>
                  <a:ea typeface="Calibri"/>
                  <a:cs typeface="Times New Roman"/>
                </a:rPr>
                <a:t>AC</a:t>
              </a:r>
              <a:endParaRPr lang="en-US" sz="12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514600" y="1489913"/>
              <a:ext cx="457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1200">
                  <a:effectLst/>
                  <a:latin typeface="Times New Roman"/>
                  <a:ea typeface="Calibri"/>
                  <a:cs typeface="Times New Roman"/>
                </a:rPr>
                <a:t>DC</a:t>
              </a:r>
              <a:endParaRPr lang="en-US" sz="1200">
                <a:effectLst/>
                <a:latin typeface="Times New Roman"/>
                <a:ea typeface="Calibri"/>
                <a:cs typeface="Times New Roman"/>
              </a:endParaRPr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1143000" y="541020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</a:t>
            </a:r>
            <a:r>
              <a:rPr lang="en-US" sz="1400" dirty="0"/>
              <a:t>HUANG, J. The JPEG Standard. 2008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2" name="Título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1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968869"/>
            <a:ext cx="8229600" cy="874776"/>
          </a:xfrm>
        </p:spPr>
        <p:txBody>
          <a:bodyPr/>
          <a:lstStyle/>
          <a:p>
            <a:r>
              <a:rPr lang="pt-BR" dirty="0" smtClean="0"/>
              <a:t>Diagrama de blocos</a:t>
            </a:r>
            <a:endParaRPr lang="pt-BR" dirty="0"/>
          </a:p>
        </p:txBody>
      </p:sp>
      <p:pic>
        <p:nvPicPr>
          <p:cNvPr id="5123" name="Picture 3" descr="C:\Users\dedeus\Desktop\imagens_relatorio\JpegEnc_cp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55" y="2819400"/>
            <a:ext cx="5578475" cy="376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de dados do projeto</a:t>
            </a:r>
            <a:endParaRPr lang="pt-BR" dirty="0"/>
          </a:p>
        </p:txBody>
      </p:sp>
      <p:pic>
        <p:nvPicPr>
          <p:cNvPr id="5122" name="Picture 2" descr="C:\Users\dedeus\Desktop\imagens_relatorio\Jpeg_enc_net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620134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6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Control</a:t>
            </a:r>
            <a:r>
              <a:rPr lang="pt-BR" i="1" dirty="0" smtClean="0"/>
              <a:t> Path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i="1" dirty="0" smtClean="0">
                <a:solidFill>
                  <a:schemeClr val="tx1"/>
                </a:solidFill>
              </a:rPr>
              <a:t>Pipeline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>
                <a:solidFill>
                  <a:schemeClr val="tx1"/>
                </a:solidFill>
              </a:rPr>
              <a:t>Sequencial.</a:t>
            </a:r>
          </a:p>
          <a:p>
            <a:r>
              <a:rPr lang="pt-BR" i="1" dirty="0" smtClean="0"/>
              <a:t>Data Path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i="1" dirty="0" err="1" smtClean="0">
                <a:solidFill>
                  <a:schemeClr val="tx1"/>
                </a:solidFill>
              </a:rPr>
              <a:t>RGB_YCbCr</a:t>
            </a:r>
            <a:r>
              <a:rPr lang="pt-BR" i="1" dirty="0" smtClean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i="1" dirty="0" smtClean="0">
                <a:solidFill>
                  <a:schemeClr val="tx1"/>
                </a:solidFill>
              </a:rPr>
              <a:t>DCT2D;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i="1" dirty="0" smtClean="0">
                <a:solidFill>
                  <a:schemeClr val="tx1"/>
                </a:solidFill>
              </a:rPr>
              <a:t>Scanner </a:t>
            </a:r>
            <a:r>
              <a:rPr lang="pt-BR" i="1" dirty="0" err="1" smtClean="0">
                <a:solidFill>
                  <a:schemeClr val="tx1"/>
                </a:solidFill>
              </a:rPr>
              <a:t>ZigZag</a:t>
            </a:r>
            <a:r>
              <a:rPr lang="pt-BR" i="1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i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dedeus\Desktop\imagens_ppt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029199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25112"/>
          </a:xfrm>
        </p:spPr>
        <p:txBody>
          <a:bodyPr/>
          <a:lstStyle/>
          <a:p>
            <a:r>
              <a:rPr lang="pt-BR" dirty="0" smtClean="0"/>
              <a:t>Análise de </a:t>
            </a:r>
            <a:r>
              <a:rPr lang="pt-BR" dirty="0" smtClean="0"/>
              <a:t>tempo: 200MHz 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83299"/>
              </p:ext>
            </p:extLst>
          </p:nvPr>
        </p:nvGraphicFramePr>
        <p:xfrm>
          <a:off x="1905000" y="2819400"/>
          <a:ext cx="5486400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2883"/>
                <a:gridCol w="2573517"/>
              </a:tblGrid>
              <a:tr h="7091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Resultados  de performance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446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Vetor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</a:t>
                      </a:r>
                      <a:r>
                        <a:rPr lang="pt-BR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(µs)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091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Lena: 8x8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091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Lena: 64x64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091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Lena: 512x512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3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25112"/>
          </a:xfrm>
        </p:spPr>
        <p:txBody>
          <a:bodyPr/>
          <a:lstStyle/>
          <a:p>
            <a:r>
              <a:rPr lang="pt-BR" dirty="0" smtClean="0"/>
              <a:t>Análise de potência sobre vetores de teste</a:t>
            </a:r>
            <a:endParaRPr lang="pt-BR" dirty="0"/>
          </a:p>
        </p:txBody>
      </p:sp>
      <p:graphicFrame>
        <p:nvGraphicFramePr>
          <p:cNvPr id="4" name="Gráfico 3" descr="Título: aasdasd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619088"/>
              </p:ext>
            </p:extLst>
          </p:nvPr>
        </p:nvGraphicFramePr>
        <p:xfrm>
          <a:off x="1143000" y="2362200"/>
          <a:ext cx="7543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56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10253"/>
            <a:ext cx="9144000" cy="6858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Distribuição de área (</a:t>
            </a:r>
            <a:r>
              <a:rPr lang="pt-BR" i="1" dirty="0" smtClean="0"/>
              <a:t>die) </a:t>
            </a:r>
            <a:r>
              <a:rPr lang="pt-BR" dirty="0" smtClean="0"/>
              <a:t>no </a:t>
            </a:r>
            <a:r>
              <a:rPr lang="pt-BR" i="1" dirty="0" smtClean="0"/>
              <a:t>chip</a:t>
            </a:r>
            <a:r>
              <a:rPr lang="pt-BR" dirty="0" smtClean="0"/>
              <a:t> </a:t>
            </a:r>
            <a:r>
              <a:rPr lang="pt-BR" dirty="0" err="1" smtClean="0"/>
              <a:t>JpegEnc</a:t>
            </a:r>
            <a:r>
              <a:rPr lang="pt-BR" dirty="0" smtClean="0"/>
              <a:t>: Área = 0,988 mm² </a:t>
            </a:r>
          </a:p>
        </p:txBody>
      </p:sp>
      <p:pic>
        <p:nvPicPr>
          <p:cNvPr id="9218" name="Picture 2" descr="C:\Users\dedeus\Desktop\imagens_relatorio\AmoebaPeque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1808"/>
            <a:ext cx="4320453" cy="42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3855" y="6507308"/>
            <a:ext cx="364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err="1" smtClean="0"/>
              <a:t>Encouter</a:t>
            </a:r>
            <a:r>
              <a:rPr lang="pt-BR" sz="1200" dirty="0" smtClean="0"/>
              <a:t> Digital </a:t>
            </a:r>
            <a:r>
              <a:rPr lang="pt-BR" sz="1200" dirty="0" err="1" smtClean="0"/>
              <a:t>Implementation</a:t>
            </a:r>
            <a:r>
              <a:rPr lang="pt-BR" sz="1200" dirty="0" smtClean="0"/>
              <a:t> - </a:t>
            </a:r>
            <a:r>
              <a:rPr lang="pt-BR" sz="1200" dirty="0" err="1" smtClean="0"/>
              <a:t>Cadence</a:t>
            </a:r>
            <a:endParaRPr lang="pt-BR" sz="1200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397386"/>
              </p:ext>
            </p:extLst>
          </p:nvPr>
        </p:nvGraphicFramePr>
        <p:xfrm>
          <a:off x="3924300" y="2438400"/>
          <a:ext cx="5254336" cy="368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6325" y="2173224"/>
            <a:ext cx="3117850" cy="798576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Apple: iPhone 4s</a:t>
            </a:r>
            <a:endParaRPr lang="pt-BR" sz="2000" dirty="0"/>
          </a:p>
        </p:txBody>
      </p:sp>
      <p:pic>
        <p:nvPicPr>
          <p:cNvPr id="15362" name="Picture 2" descr="C:\Users\dedeus\Desktop\imagens_ppt\kisscc0-iphone-4s-iphone-5-iphone-3gs-iphone-apple-5b5eff8a9e7db5.960975791532952458649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0" r="24857"/>
          <a:stretch/>
        </p:blipFill>
        <p:spPr bwMode="auto">
          <a:xfrm>
            <a:off x="1628775" y="2782824"/>
            <a:ext cx="1733550" cy="33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dedeus\Desktop\imagens_ppt\34-w320h32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0" t="6598" r="23566" b="4594"/>
          <a:stretch/>
        </p:blipFill>
        <p:spPr bwMode="auto">
          <a:xfrm>
            <a:off x="5772150" y="2782824"/>
            <a:ext cx="2076450" cy="33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159793" y="2173224"/>
            <a:ext cx="3124200" cy="798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Samsung: </a:t>
            </a:r>
            <a:r>
              <a:rPr lang="pt-BR" sz="2000" dirty="0" err="1" smtClean="0"/>
              <a:t>Galaxy</a:t>
            </a:r>
            <a:r>
              <a:rPr lang="pt-BR" sz="2000" dirty="0" smtClean="0"/>
              <a:t> S2</a:t>
            </a:r>
            <a:endParaRPr lang="pt-BR" sz="2000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pt-BR" dirty="0" smtClean="0"/>
              <a:t>Comparação: ARM </a:t>
            </a:r>
            <a:r>
              <a:rPr lang="pt-BR" dirty="0" err="1" smtClean="0"/>
              <a:t>Cortex</a:t>
            </a:r>
            <a:r>
              <a:rPr lang="pt-BR" dirty="0" smtClean="0"/>
              <a:t> A9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9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7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659175"/>
              </p:ext>
            </p:extLst>
          </p:nvPr>
        </p:nvGraphicFramePr>
        <p:xfrm>
          <a:off x="1295401" y="2057401"/>
          <a:ext cx="6857999" cy="4038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8027"/>
                <a:gridCol w="1314094"/>
                <a:gridCol w="1708322"/>
                <a:gridCol w="1947556"/>
              </a:tblGrid>
              <a:tr h="54782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Vetor de teste: Lena 512x512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217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Dispositivo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JpegEnc</a:t>
                      </a:r>
                      <a:endParaRPr lang="pt-BR" sz="2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(180nm)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ASIC</a:t>
                      </a:r>
                    </a:p>
                    <a:p>
                      <a:pPr algn="ctr" fontAlgn="ctr"/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Pastuszak</a:t>
                      </a:r>
                      <a:r>
                        <a:rPr kumimoji="0" lang="pt-BR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 </a:t>
                      </a:r>
                      <a:r>
                        <a:rPr lang="pt-BR" sz="2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Cortex</a:t>
                      </a:r>
                      <a:r>
                        <a:rPr lang="pt-BR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A9</a:t>
                      </a:r>
                    </a:p>
                    <a:p>
                      <a:pPr algn="ctr" fontAlgn="ctr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(45 </a:t>
                      </a:r>
                      <a:r>
                        <a:rPr lang="pt-B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6672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Área (mm²)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0,988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16,092</a:t>
                      </a:r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6672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Potência (W)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0,334</a:t>
                      </a:r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7,323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6672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Freq.</a:t>
                      </a:r>
                      <a:r>
                        <a:rPr lang="pt-B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(MHz)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6672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20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pt-BR" sz="2000" b="1" u="none" strike="noStrike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pt-BR" sz="20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2,76</a:t>
                      </a:r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580,56</a:t>
                      </a:r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9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763000" cy="8382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Custo x Benefício em relação </a:t>
            </a:r>
            <a:r>
              <a:rPr lang="pt-BR" sz="3600" dirty="0"/>
              <a:t>ARM </a:t>
            </a:r>
            <a:r>
              <a:rPr lang="pt-BR" sz="3600" dirty="0" err="1"/>
              <a:t>Cortex</a:t>
            </a:r>
            <a:r>
              <a:rPr lang="pt-BR" sz="3600" dirty="0"/>
              <a:t> A9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109728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15038"/>
              </p:ext>
            </p:extLst>
          </p:nvPr>
        </p:nvGraphicFramePr>
        <p:xfrm>
          <a:off x="762000" y="2286000"/>
          <a:ext cx="75438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1752600"/>
                <a:gridCol w="1676400"/>
              </a:tblGrid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Dispositivo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Área (mm²</a:t>
                      </a:r>
                      <a:r>
                        <a:rPr lang="pt-BR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Potência (W)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 </a:t>
                      </a:r>
                      <a:r>
                        <a:rPr lang="pt-BR" sz="2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Cortex</a:t>
                      </a:r>
                      <a:r>
                        <a:rPr lang="pt-BR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A9 </a:t>
                      </a:r>
                      <a:r>
                        <a:rPr lang="pt-BR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(45 </a:t>
                      </a:r>
                      <a:r>
                        <a:rPr lang="pt-BR" sz="2000" b="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r>
                        <a:rPr lang="pt-BR" sz="20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16,092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7,32316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JpegEnc</a:t>
                      </a:r>
                      <a:r>
                        <a:rPr lang="pt-BR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(180 </a:t>
                      </a:r>
                      <a:r>
                        <a:rPr lang="pt-BR" sz="20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r>
                        <a:rPr lang="pt-BR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0,988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0,33404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Acréscimo </a:t>
                      </a:r>
                      <a:r>
                        <a:rPr lang="pt-BR" sz="20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JpegEnc</a:t>
                      </a:r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sobre </a:t>
                      </a:r>
                      <a:r>
                        <a:rPr lang="pt-BR" sz="20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Cortex</a:t>
                      </a:r>
                      <a:r>
                        <a:rPr lang="pt-BR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A9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6,14%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4,56%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82" y="1447800"/>
            <a:ext cx="9144000" cy="1143000"/>
          </a:xfrm>
        </p:spPr>
        <p:txBody>
          <a:bodyPr/>
          <a:lstStyle/>
          <a:p>
            <a:r>
              <a:rPr lang="pt-BR" i="1" dirty="0" smtClean="0"/>
              <a:t>Layout </a:t>
            </a:r>
            <a:r>
              <a:rPr lang="pt-BR" dirty="0" smtClean="0"/>
              <a:t>físico do</a:t>
            </a:r>
            <a:r>
              <a:rPr lang="pt-BR" i="1" dirty="0" smtClean="0"/>
              <a:t> chip </a:t>
            </a:r>
            <a:r>
              <a:rPr lang="pt-BR" dirty="0" err="1" smtClean="0"/>
              <a:t>JpegEnc</a:t>
            </a:r>
            <a:r>
              <a:rPr lang="pt-BR" dirty="0" smtClean="0"/>
              <a:t>: Área= 0,988 mm²</a:t>
            </a:r>
          </a:p>
        </p:txBody>
      </p:sp>
      <p:pic>
        <p:nvPicPr>
          <p:cNvPr id="5" name="Picture 2" descr="C:\Users\dedeus\Desktop\imagens_relatorio\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09" y="2133600"/>
            <a:ext cx="44332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90600" y="6524626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err="1" smtClean="0"/>
              <a:t>Encouter</a:t>
            </a:r>
            <a:r>
              <a:rPr lang="pt-BR" sz="1200" dirty="0" smtClean="0"/>
              <a:t> Digital </a:t>
            </a:r>
            <a:r>
              <a:rPr lang="pt-BR" sz="1200" dirty="0" err="1" smtClean="0"/>
              <a:t>Implementation</a:t>
            </a:r>
            <a:r>
              <a:rPr lang="pt-BR" sz="1200" dirty="0" smtClean="0"/>
              <a:t> - </a:t>
            </a:r>
            <a:r>
              <a:rPr lang="pt-BR" sz="1200" dirty="0" err="1" smtClean="0"/>
              <a:t>Cadence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266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Trabalhar em cima de um objetivo concreto é de suma importância</a:t>
            </a:r>
            <a:r>
              <a:rPr lang="pt-BR" dirty="0" smtClean="0"/>
              <a:t>;</a:t>
            </a:r>
          </a:p>
          <a:p>
            <a:r>
              <a:rPr lang="pt-BR" dirty="0"/>
              <a:t>Decisões iniciais de projeto são muito </a:t>
            </a:r>
            <a:r>
              <a:rPr lang="pt-BR" dirty="0" smtClean="0"/>
              <a:t>importantes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i="1" dirty="0" smtClean="0"/>
              <a:t>chip</a:t>
            </a:r>
            <a:r>
              <a:rPr lang="pt-BR" dirty="0" smtClean="0"/>
              <a:t> </a:t>
            </a:r>
            <a:r>
              <a:rPr lang="pt-BR" dirty="0" err="1" smtClean="0"/>
              <a:t>JpegEnc</a:t>
            </a:r>
            <a:r>
              <a:rPr lang="pt-BR" dirty="0" smtClean="0"/>
              <a:t> é economicamente viável;</a:t>
            </a:r>
          </a:p>
          <a:p>
            <a:r>
              <a:rPr lang="pt-BR" dirty="0" smtClean="0"/>
              <a:t>Alto Custo x Benefício ao processador ARM </a:t>
            </a:r>
            <a:r>
              <a:rPr lang="pt-BR" dirty="0" err="1" smtClean="0"/>
              <a:t>Cortex</a:t>
            </a:r>
            <a:r>
              <a:rPr lang="pt-BR" dirty="0" smtClean="0"/>
              <a:t> </a:t>
            </a:r>
            <a:r>
              <a:rPr lang="pt-BR" dirty="0" smtClean="0"/>
              <a:t>A9.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8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dos blocos: </a:t>
            </a:r>
            <a:r>
              <a:rPr lang="pt-BR" dirty="0" err="1" smtClean="0"/>
              <a:t>Quantizador</a:t>
            </a:r>
            <a:r>
              <a:rPr lang="pt-BR" dirty="0" smtClean="0"/>
              <a:t> e codificação </a:t>
            </a:r>
            <a:r>
              <a:rPr lang="pt-BR" dirty="0" err="1" smtClean="0"/>
              <a:t>Huffman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Controle </a:t>
            </a:r>
            <a:r>
              <a:rPr lang="pt-BR" i="1" dirty="0" smtClean="0"/>
              <a:t>pipeline </a:t>
            </a:r>
            <a:r>
              <a:rPr lang="pt-BR" dirty="0" smtClean="0"/>
              <a:t>para maximizar o desempenho;</a:t>
            </a:r>
          </a:p>
          <a:p>
            <a:r>
              <a:rPr lang="pt-BR" dirty="0" smtClean="0"/>
              <a:t>Implementação </a:t>
            </a:r>
            <a:r>
              <a:rPr lang="pt-BR" dirty="0" err="1" smtClean="0"/>
              <a:t>Encoder</a:t>
            </a:r>
            <a:r>
              <a:rPr lang="pt-BR" dirty="0" smtClean="0"/>
              <a:t> e </a:t>
            </a:r>
            <a:r>
              <a:rPr lang="pt-BR" dirty="0" err="1" smtClean="0"/>
              <a:t>Decoder</a:t>
            </a:r>
            <a:r>
              <a:rPr lang="pt-BR" dirty="0" smtClean="0"/>
              <a:t> JPEG no mesmo </a:t>
            </a:r>
            <a:r>
              <a:rPr lang="pt-BR" i="1" dirty="0" smtClean="0"/>
              <a:t>chip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0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Obrigado pela Atenção !</a:t>
            </a:r>
            <a:endParaRPr lang="pt-BR" sz="4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2286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Perguntas?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0" y="53340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                         </a:t>
            </a:r>
            <a:r>
              <a:rPr lang="pt-BR" dirty="0" err="1" smtClean="0"/>
              <a:t>Luis</a:t>
            </a:r>
            <a:r>
              <a:rPr lang="pt-BR" dirty="0" smtClean="0"/>
              <a:t> </a:t>
            </a:r>
            <a:r>
              <a:rPr lang="pt-BR" dirty="0"/>
              <a:t>Felipe de Deus – felipe.deus@ecomp.ufsm.br</a:t>
            </a:r>
          </a:p>
          <a:p>
            <a:pPr algn="ctr"/>
            <a:r>
              <a:rPr lang="pt-BR" dirty="0" err="1"/>
              <a:t>Nathanael</a:t>
            </a:r>
            <a:r>
              <a:rPr lang="pt-BR" dirty="0"/>
              <a:t> </a:t>
            </a:r>
            <a:r>
              <a:rPr lang="pt-BR" dirty="0" err="1"/>
              <a:t>Luchetta</a:t>
            </a:r>
            <a:r>
              <a:rPr lang="pt-BR" dirty="0"/>
              <a:t> – nathanael.luchetta@ecomp.ufsm.br</a:t>
            </a:r>
          </a:p>
          <a:p>
            <a:pPr algn="ctr"/>
            <a:r>
              <a:rPr lang="pt-BR" dirty="0"/>
              <a:t>Tiago </a:t>
            </a:r>
            <a:r>
              <a:rPr lang="pt-BR" dirty="0" err="1"/>
              <a:t>Knorst</a:t>
            </a:r>
            <a:r>
              <a:rPr lang="pt-BR" dirty="0"/>
              <a:t> – tiago.knorst@ecomp.ufsm.br</a:t>
            </a:r>
          </a:p>
        </p:txBody>
      </p:sp>
      <p:pic>
        <p:nvPicPr>
          <p:cNvPr id="6146" name="Picture 2" descr="C:\Users\dedeus\Desktop\imagens_ppt\Brasao_UFSM_Color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80421"/>
            <a:ext cx="1751014" cy="17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edeus\Desktop\imagens_ppt\Identidade_Visual_CT_A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3334183"/>
            <a:ext cx="3494087" cy="15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1026" name="Picture 2" descr="C:\Users\dedeus\Desktop\imagens_ppt\smartphone_PNG851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1606699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57200" y="190419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Sistemas Embarcados: Restrições !</a:t>
            </a:r>
            <a:endParaRPr lang="pt-BR" sz="2000" dirty="0"/>
          </a:p>
        </p:txBody>
      </p:sp>
      <p:pic>
        <p:nvPicPr>
          <p:cNvPr id="1027" name="Picture 3" descr="C:\Users\dedeus\Desktop\imagens_ppt\surface-png-image-6513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18" y="230430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3314700" y="3810000"/>
            <a:ext cx="144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:\Users\dedeus\Desktop\imagens_ppt\bateria-com-baixo-nivel-de-energia_318-3194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6" b="18778"/>
          <a:stretch/>
        </p:blipFill>
        <p:spPr bwMode="auto">
          <a:xfrm>
            <a:off x="5856171" y="4254366"/>
            <a:ext cx="1225549" cy="7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deus\Desktop\imagens_ppt\icone-tempo-png-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556" y="5264149"/>
            <a:ext cx="1387475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81000" y="762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Introdução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200" y="190419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Sistemas Embarcados: Restrições !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772400" y="3124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Área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772400" y="445952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Energia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772400" y="577322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Tempo</a:t>
            </a:r>
            <a:endParaRPr lang="pt-BR" dirty="0"/>
          </a:p>
        </p:txBody>
      </p:sp>
      <p:pic>
        <p:nvPicPr>
          <p:cNvPr id="1026" name="Picture 2" descr="C:\Users\dedeus\Desktop\imagens_ppt\smartphone_PNG85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2742546"/>
            <a:ext cx="1666875" cy="34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eta para a direita 14"/>
          <p:cNvSpPr/>
          <p:nvPr/>
        </p:nvSpPr>
        <p:spPr>
          <a:xfrm>
            <a:off x="3276600" y="4114800"/>
            <a:ext cx="1295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 descr="C:\Users\dedeus\Desktop\imagens_ppt\surface-png-image-6513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99" y="263845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deus\Desktop\imagens_ppt\bateria-com-baixo-nivel-de-energia_318-3194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99" y="4159249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deus\Desktop\imagens_ppt\icone-tempo-png-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348" y="5181600"/>
            <a:ext cx="1092199" cy="10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Comprimir imagens do formato </a:t>
            </a:r>
            <a:r>
              <a:rPr lang="pt-BR" i="1" dirty="0" smtClean="0"/>
              <a:t>bitmap -&gt; JPEG</a:t>
            </a:r>
          </a:p>
          <a:p>
            <a:r>
              <a:rPr lang="pt-BR" i="1" dirty="0" smtClean="0"/>
              <a:t>.</a:t>
            </a:r>
            <a:r>
              <a:rPr lang="pt-BR" i="1" dirty="0" err="1" smtClean="0"/>
              <a:t>bmp</a:t>
            </a:r>
            <a:r>
              <a:rPr lang="pt-BR" i="1" dirty="0" smtClean="0"/>
              <a:t> (MB) -&gt; </a:t>
            </a:r>
            <a:r>
              <a:rPr lang="pt-BR" i="1" dirty="0"/>
              <a:t>.</a:t>
            </a:r>
            <a:r>
              <a:rPr lang="pt-BR" i="1" dirty="0" err="1"/>
              <a:t>jpeg</a:t>
            </a:r>
            <a:r>
              <a:rPr lang="pt-BR" i="1" dirty="0"/>
              <a:t> (KB</a:t>
            </a:r>
            <a:r>
              <a:rPr lang="pt-BR" i="1" dirty="0" smtClean="0"/>
              <a:t>) com perdas baixas.</a:t>
            </a:r>
            <a:endParaRPr lang="pt-BR" i="1" dirty="0"/>
          </a:p>
          <a:p>
            <a:endParaRPr lang="pt-BR" i="1" dirty="0" smtClean="0"/>
          </a:p>
        </p:txBody>
      </p:sp>
      <p:pic>
        <p:nvPicPr>
          <p:cNvPr id="4098" name="Picture 2" descr="C:\Users\dedeus\Desktop\imagens_ppt\1_VZuwz0xbKXrI7xkMdXZKu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3429000" cy="22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edeus\Desktop\imagens_ppt\20160331222241_660_42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2" t="20555" r="20422" b="27669"/>
          <a:stretch/>
        </p:blipFill>
        <p:spPr bwMode="auto">
          <a:xfrm>
            <a:off x="5410200" y="4415878"/>
            <a:ext cx="3110345" cy="169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Reduzir o uso de CPU e memória.</a:t>
            </a:r>
            <a:endParaRPr lang="pt-BR" dirty="0"/>
          </a:p>
        </p:txBody>
      </p:sp>
      <p:pic>
        <p:nvPicPr>
          <p:cNvPr id="2050" name="Picture 2" descr="C:\Users\dedeus\Desktop\imagens_ppt\kisspng-central-processing-unit-computer-icons-clip-art-ve-processor-computer-tool-svg-png-icon-free-download-5b6f27763d1333.73428137153401125425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1" y="3429000"/>
            <a:ext cx="23749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deus\Desktop\imagens_ppt\downloa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20229" r="4708" b="12862"/>
          <a:stretch/>
        </p:blipFill>
        <p:spPr bwMode="auto">
          <a:xfrm>
            <a:off x="5496791" y="3875810"/>
            <a:ext cx="1880754" cy="14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9600" y="2286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Fluxo de codificação simplificado</a:t>
            </a:r>
          </a:p>
        </p:txBody>
      </p:sp>
      <p:pic>
        <p:nvPicPr>
          <p:cNvPr id="5" name="Picture 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3124200"/>
            <a:ext cx="8010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66737" y="4409209"/>
            <a:ext cx="6172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Fonte: </a:t>
            </a:r>
            <a:r>
              <a:rPr lang="en-US" sz="1100" dirty="0"/>
              <a:t>WEI, W. An Introduction to Image Compression, 2013.</a:t>
            </a:r>
          </a:p>
        </p:txBody>
      </p:sp>
    </p:spTree>
    <p:extLst>
      <p:ext uri="{BB962C8B-B14F-4D97-AF65-F5344CB8AC3E}">
        <p14:creationId xmlns:p14="http://schemas.microsoft.com/office/powerpoint/2010/main" val="52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9600" y="2286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Fluxo de codificação simplificado</a:t>
            </a:r>
          </a:p>
        </p:txBody>
      </p:sp>
      <p:pic>
        <p:nvPicPr>
          <p:cNvPr id="5" name="Picture 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3124200"/>
            <a:ext cx="8010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66737" y="4409209"/>
            <a:ext cx="6172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Fonte: </a:t>
            </a:r>
            <a:r>
              <a:rPr lang="en-US" sz="1100" dirty="0"/>
              <a:t>WEI, W. An Introduction to Image Compression, 2013.</a:t>
            </a:r>
          </a:p>
        </p:txBody>
      </p:sp>
      <p:sp>
        <p:nvSpPr>
          <p:cNvPr id="3" name="Retângulo 2"/>
          <p:cNvSpPr/>
          <p:nvPr/>
        </p:nvSpPr>
        <p:spPr>
          <a:xfrm>
            <a:off x="457200" y="3048000"/>
            <a:ext cx="4724400" cy="136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1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7400"/>
            <a:ext cx="8001000" cy="432511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Linguagens: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VHDL – VHSIC </a:t>
            </a:r>
            <a:r>
              <a:rPr lang="pt-BR" i="1" dirty="0" smtClean="0">
                <a:solidFill>
                  <a:schemeClr val="tx1"/>
                </a:solidFill>
              </a:rPr>
              <a:t>Hardware </a:t>
            </a:r>
            <a:r>
              <a:rPr lang="pt-BR" i="1" dirty="0" err="1" smtClean="0">
                <a:solidFill>
                  <a:schemeClr val="tx1"/>
                </a:solidFill>
              </a:rPr>
              <a:t>Description</a:t>
            </a:r>
            <a:r>
              <a:rPr lang="pt-BR" i="1" dirty="0" smtClean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C;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tx1"/>
                </a:solidFill>
              </a:rPr>
              <a:t>Matlab</a:t>
            </a:r>
            <a:r>
              <a:rPr lang="pt-BR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dirty="0" smtClean="0"/>
              <a:t>Ferramentas: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ISE Design </a:t>
            </a:r>
            <a:r>
              <a:rPr lang="pt-BR" dirty="0" err="1" smtClean="0">
                <a:solidFill>
                  <a:schemeClr val="tx1"/>
                </a:solidFill>
              </a:rPr>
              <a:t>Suite</a:t>
            </a:r>
            <a:r>
              <a:rPr lang="pt-BR" dirty="0" smtClean="0">
                <a:solidFill>
                  <a:schemeClr val="tx1"/>
                </a:solidFill>
              </a:rPr>
              <a:t> – </a:t>
            </a:r>
            <a:r>
              <a:rPr lang="pt-BR" dirty="0" err="1" smtClean="0">
                <a:solidFill>
                  <a:schemeClr val="tx1"/>
                </a:solidFill>
              </a:rPr>
              <a:t>Xilinx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tx1"/>
                </a:solidFill>
              </a:rPr>
              <a:t>ModelSim</a:t>
            </a:r>
            <a:r>
              <a:rPr lang="pt-BR" dirty="0" smtClean="0">
                <a:solidFill>
                  <a:schemeClr val="tx1"/>
                </a:solidFill>
              </a:rPr>
              <a:t> – Mentor </a:t>
            </a:r>
            <a:r>
              <a:rPr lang="pt-BR" dirty="0" err="1" smtClean="0">
                <a:solidFill>
                  <a:schemeClr val="tx1"/>
                </a:solidFill>
              </a:rPr>
              <a:t>Graphics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tx1"/>
                </a:solidFill>
              </a:rPr>
              <a:t>Encouter</a:t>
            </a:r>
            <a:r>
              <a:rPr lang="pt-BR" dirty="0" smtClean="0">
                <a:solidFill>
                  <a:schemeClr val="tx1"/>
                </a:solidFill>
              </a:rPr>
              <a:t> RTL – </a:t>
            </a:r>
            <a:r>
              <a:rPr lang="pt-BR" dirty="0" err="1" smtClean="0">
                <a:solidFill>
                  <a:schemeClr val="tx1"/>
                </a:solidFill>
              </a:rPr>
              <a:t>Cadence</a:t>
            </a:r>
            <a:r>
              <a:rPr lang="pt-BR" dirty="0" smtClean="0">
                <a:solidFill>
                  <a:schemeClr val="tx1"/>
                </a:solidFill>
              </a:rPr>
              <a:t> Design Systems;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tx1"/>
                </a:solidFill>
              </a:rPr>
              <a:t>NCLaunch</a:t>
            </a:r>
            <a:r>
              <a:rPr lang="pt-BR" dirty="0" smtClean="0">
                <a:solidFill>
                  <a:schemeClr val="tx1"/>
                </a:solidFill>
              </a:rPr>
              <a:t> - </a:t>
            </a:r>
            <a:r>
              <a:rPr lang="pt-BR" dirty="0" err="1">
                <a:solidFill>
                  <a:schemeClr val="tx1"/>
                </a:solidFill>
              </a:rPr>
              <a:t>Cadence</a:t>
            </a:r>
            <a:r>
              <a:rPr lang="pt-BR" dirty="0">
                <a:solidFill>
                  <a:schemeClr val="tx1"/>
                </a:solidFill>
              </a:rPr>
              <a:t> Design Systems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tx1"/>
                </a:solidFill>
              </a:rPr>
              <a:t>Encouter</a:t>
            </a:r>
            <a:r>
              <a:rPr lang="pt-BR" dirty="0" smtClean="0">
                <a:solidFill>
                  <a:schemeClr val="tx1"/>
                </a:solidFill>
              </a:rPr>
              <a:t> Digital </a:t>
            </a:r>
            <a:r>
              <a:rPr lang="pt-BR" dirty="0" err="1" smtClean="0">
                <a:solidFill>
                  <a:schemeClr val="tx1"/>
                </a:solidFill>
              </a:rPr>
              <a:t>Implementaition</a:t>
            </a:r>
            <a:r>
              <a:rPr lang="pt-BR" dirty="0" smtClean="0">
                <a:solidFill>
                  <a:schemeClr val="tx1"/>
                </a:solidFill>
              </a:rPr>
              <a:t> - </a:t>
            </a:r>
            <a:r>
              <a:rPr lang="pt-BR" dirty="0" err="1">
                <a:solidFill>
                  <a:schemeClr val="tx1"/>
                </a:solidFill>
              </a:rPr>
              <a:t>Cadence</a:t>
            </a:r>
            <a:r>
              <a:rPr lang="pt-BR" dirty="0">
                <a:solidFill>
                  <a:schemeClr val="tx1"/>
                </a:solidFill>
              </a:rPr>
              <a:t> Design Systems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tx1"/>
                </a:solidFill>
              </a:rPr>
              <a:t>Matlab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590</TotalTime>
  <Words>1961</Words>
  <Application>Microsoft Office PowerPoint</Application>
  <PresentationFormat>Apresentação na tela (4:3)</PresentationFormat>
  <Paragraphs>219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Urbano</vt:lpstr>
      <vt:lpstr>Universidade Federal de Santa Maria – UFSM Centro de Tecnologia – CT Curso de Engenharia de Computação ELC1054 – Projeto de Sistemas Digitais Integrados</vt:lpstr>
      <vt:lpstr>Agenda</vt:lpstr>
      <vt:lpstr>Introdução</vt:lpstr>
      <vt:lpstr>Apresentação do PowerPoint</vt:lpstr>
      <vt:lpstr>Objetivo</vt:lpstr>
      <vt:lpstr>Objetivo</vt:lpstr>
      <vt:lpstr>Objetivo</vt:lpstr>
      <vt:lpstr>Objetivo</vt:lpstr>
      <vt:lpstr>Metodologia</vt:lpstr>
      <vt:lpstr>Metodologia</vt:lpstr>
      <vt:lpstr>Apresentação do PowerPoint</vt:lpstr>
      <vt:lpstr>Desenvolvimento</vt:lpstr>
      <vt:lpstr>Desenvolvimento</vt:lpstr>
      <vt:lpstr>Desenvolvimento</vt:lpstr>
      <vt:lpstr>Desenvolvimento</vt:lpstr>
      <vt:lpstr>Resultados</vt:lpstr>
      <vt:lpstr>Resultados</vt:lpstr>
      <vt:lpstr>Resultados</vt:lpstr>
      <vt:lpstr>Comparação: ARM Cortex A9</vt:lpstr>
      <vt:lpstr>Comparação</vt:lpstr>
      <vt:lpstr>Custo x Benefício em relação ARM Cortex A9 </vt:lpstr>
      <vt:lpstr>Resultados</vt:lpstr>
      <vt:lpstr>Conclusões</vt:lpstr>
      <vt:lpstr>Trabalhos Futuros</vt:lpstr>
      <vt:lpstr>Obrigado pela Atenção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Proposição ASIC</dc:title>
  <dc:creator>Tiago Knorst</dc:creator>
  <cp:lastModifiedBy>dedeus</cp:lastModifiedBy>
  <cp:revision>53</cp:revision>
  <dcterms:created xsi:type="dcterms:W3CDTF">2018-09-18T16:37:40Z</dcterms:created>
  <dcterms:modified xsi:type="dcterms:W3CDTF">2018-12-11T16:55:37Z</dcterms:modified>
</cp:coreProperties>
</file>