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52"/>
  </p:notesMasterIdLst>
  <p:handoutMasterIdLst>
    <p:handoutMasterId r:id="rId53"/>
  </p:handoutMasterIdLst>
  <p:sldIdLst>
    <p:sldId id="256" r:id="rId2"/>
    <p:sldId id="1690" r:id="rId3"/>
    <p:sldId id="1672" r:id="rId4"/>
    <p:sldId id="1673" r:id="rId5"/>
    <p:sldId id="1674" r:id="rId6"/>
    <p:sldId id="1675" r:id="rId7"/>
    <p:sldId id="1691" r:id="rId8"/>
    <p:sldId id="1689" r:id="rId9"/>
    <p:sldId id="1692" r:id="rId10"/>
    <p:sldId id="1693" r:id="rId11"/>
    <p:sldId id="1694" r:id="rId12"/>
    <p:sldId id="1695" r:id="rId13"/>
    <p:sldId id="1700" r:id="rId14"/>
    <p:sldId id="1701" r:id="rId15"/>
    <p:sldId id="1696" r:id="rId16"/>
    <p:sldId id="1702" r:id="rId17"/>
    <p:sldId id="1698" r:id="rId18"/>
    <p:sldId id="1699" r:id="rId19"/>
    <p:sldId id="1697" r:id="rId20"/>
    <p:sldId id="1733" r:id="rId21"/>
    <p:sldId id="1677" r:id="rId22"/>
    <p:sldId id="1703" r:id="rId23"/>
    <p:sldId id="1705" r:id="rId24"/>
    <p:sldId id="1706" r:id="rId25"/>
    <p:sldId id="1707" r:id="rId26"/>
    <p:sldId id="1709" r:id="rId27"/>
    <p:sldId id="1712" r:id="rId28"/>
    <p:sldId id="1716" r:id="rId29"/>
    <p:sldId id="1728" r:id="rId30"/>
    <p:sldId id="1727" r:id="rId31"/>
    <p:sldId id="1729" r:id="rId32"/>
    <p:sldId id="1730" r:id="rId33"/>
    <p:sldId id="1731" r:id="rId34"/>
    <p:sldId id="1732" r:id="rId35"/>
    <p:sldId id="1735" r:id="rId36"/>
    <p:sldId id="1736" r:id="rId37"/>
    <p:sldId id="1737" r:id="rId38"/>
    <p:sldId id="1738" r:id="rId39"/>
    <p:sldId id="1739" r:id="rId40"/>
    <p:sldId id="1740" r:id="rId41"/>
    <p:sldId id="1741" r:id="rId42"/>
    <p:sldId id="1678" r:id="rId43"/>
    <p:sldId id="1679" r:id="rId44"/>
    <p:sldId id="1681" r:id="rId45"/>
    <p:sldId id="1683" r:id="rId46"/>
    <p:sldId id="1684" r:id="rId47"/>
    <p:sldId id="1685" r:id="rId48"/>
    <p:sldId id="1686" r:id="rId49"/>
    <p:sldId id="1687" r:id="rId50"/>
    <p:sldId id="1688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8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8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8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8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  <a:srgbClr val="FF0000"/>
    <a:srgbClr val="00FF00"/>
    <a:srgbClr val="FFFF99"/>
    <a:srgbClr val="CC0000"/>
    <a:srgbClr val="009900"/>
    <a:srgbClr val="9900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712" autoAdjust="0"/>
  </p:normalViewPr>
  <p:slideViewPr>
    <p:cSldViewPr>
      <p:cViewPr>
        <p:scale>
          <a:sx n="100" d="100"/>
          <a:sy n="100" d="100"/>
        </p:scale>
        <p:origin x="-16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8.xml"/><Relationship Id="rId2" Type="http://schemas.openxmlformats.org/officeDocument/2006/relationships/slide" Target="slides/slide26.xml"/><Relationship Id="rId1" Type="http://schemas.openxmlformats.org/officeDocument/2006/relationships/slide" Target="slides/slide1.xml"/><Relationship Id="rId4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11" Type="http://schemas.openxmlformats.org/officeDocument/2006/relationships/image" Target="../media/image29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C09CD66-32C4-49B8-8C86-B26E97A4A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94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134B57A-D806-4C27-8DB8-ED94898DEC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82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75F746-7EF4-4420-8E48-AB392F558DCB}" type="slidenum">
              <a:rPr lang="en-US"/>
              <a:pPr/>
              <a:t>1</a:t>
            </a:fld>
            <a:endParaRPr lang="en-US"/>
          </a:p>
        </p:txBody>
      </p:sp>
      <p:sp>
        <p:nvSpPr>
          <p:cNvPr id="231426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/>
              <a:t>Good afternoon and thank you everyone for coming.</a:t>
            </a:r>
          </a:p>
          <a:p>
            <a:endParaRPr lang="en-US" sz="800"/>
          </a:p>
          <a:p>
            <a:r>
              <a:rPr lang="en-US" sz="800"/>
              <a:t>My talk today will describe the research I performed at the IRIS at USC, the object of this work being to build a computational framework that addresses the problem of motion analysis and interpretation.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B6DD26-5E96-4E54-8792-4D1D7B7A615C}" type="slidenum">
              <a:rPr lang="en-US"/>
              <a:pPr/>
              <a:t>10</a:t>
            </a:fld>
            <a:endParaRPr lang="en-US"/>
          </a:p>
        </p:txBody>
      </p:sp>
      <p:sp>
        <p:nvSpPr>
          <p:cNvPr id="2232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E544C-76AE-4D7A-BEC9-7D7F21849F45}" type="slidenum">
              <a:rPr lang="en-US"/>
              <a:pPr/>
              <a:t>11</a:t>
            </a:fld>
            <a:endParaRPr lang="en-US"/>
          </a:p>
        </p:txBody>
      </p:sp>
      <p:sp>
        <p:nvSpPr>
          <p:cNvPr id="2234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199633-5ACD-423E-8202-4DC27D7D8E9B}" type="slidenum">
              <a:rPr lang="en-US"/>
              <a:pPr/>
              <a:t>12</a:t>
            </a:fld>
            <a:endParaRPr lang="en-US"/>
          </a:p>
        </p:txBody>
      </p:sp>
      <p:sp>
        <p:nvSpPr>
          <p:cNvPr id="2236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40BDCF-FCBA-4003-9EF9-91CE59D7475B}" type="slidenum">
              <a:rPr lang="en-US"/>
              <a:pPr/>
              <a:t>13</a:t>
            </a:fld>
            <a:endParaRPr lang="en-US"/>
          </a:p>
        </p:txBody>
      </p:sp>
      <p:sp>
        <p:nvSpPr>
          <p:cNvPr id="2242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049A27-66ED-4794-B143-A234327A08BC}" type="slidenum">
              <a:rPr lang="en-US"/>
              <a:pPr/>
              <a:t>14</a:t>
            </a:fld>
            <a:endParaRPr lang="en-US"/>
          </a:p>
        </p:txBody>
      </p:sp>
      <p:sp>
        <p:nvSpPr>
          <p:cNvPr id="2248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AFE816-2304-4C62-B096-105D30BACA26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FA7B4D-5F63-4B48-9A17-A32CE0A02A23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EADE0-5018-4C9B-8379-F68F529A4EC8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269248-68D5-48E7-B5AD-16B75EFF20B2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EF9022-58F8-43B3-BF4E-95EAF648C830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0B20B6-30DF-4843-9EB3-2982CD807ACE}" type="slidenum">
              <a:rPr lang="en-US"/>
              <a:pPr/>
              <a:t>2</a:t>
            </a:fld>
            <a:endParaRPr lang="en-US"/>
          </a:p>
        </p:txBody>
      </p:sp>
      <p:sp>
        <p:nvSpPr>
          <p:cNvPr id="2226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C44B77-6C93-4732-94C3-331156F2139E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C3F57-023D-4CFA-8BAE-BE68A8D7298C}" type="slidenum">
              <a:rPr lang="en-US"/>
              <a:pPr/>
              <a:t>21</a:t>
            </a:fld>
            <a:endParaRPr lang="en-US"/>
          </a:p>
        </p:txBody>
      </p:sp>
      <p:sp>
        <p:nvSpPr>
          <p:cNvPr id="2212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CEEA90-202F-4297-8689-889644885063}" type="slidenum">
              <a:rPr lang="en-US"/>
              <a:pPr/>
              <a:t>22</a:t>
            </a:fld>
            <a:endParaRPr lang="en-US"/>
          </a:p>
        </p:txBody>
      </p:sp>
      <p:sp>
        <p:nvSpPr>
          <p:cNvPr id="2277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282B01-8F59-4048-839A-1E2A336095B4}" type="slidenum">
              <a:rPr lang="en-US"/>
              <a:pPr/>
              <a:t>23</a:t>
            </a:fld>
            <a:endParaRPr lang="en-US"/>
          </a:p>
        </p:txBody>
      </p:sp>
      <p:sp>
        <p:nvSpPr>
          <p:cNvPr id="2283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4CB10C-FCF3-45F6-9B8B-2EF1F126B451}" type="slidenum">
              <a:rPr lang="en-US"/>
              <a:pPr/>
              <a:t>24</a:t>
            </a:fld>
            <a:endParaRPr lang="en-US"/>
          </a:p>
        </p:txBody>
      </p:sp>
      <p:sp>
        <p:nvSpPr>
          <p:cNvPr id="22855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321C3A-F7EC-4492-A845-40E2EA55CF27}" type="slidenum">
              <a:rPr lang="en-US"/>
              <a:pPr/>
              <a:t>25</a:t>
            </a:fld>
            <a:endParaRPr lang="en-US"/>
          </a:p>
        </p:txBody>
      </p:sp>
      <p:sp>
        <p:nvSpPr>
          <p:cNvPr id="2287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A72038-B8CC-4F56-8386-963E3E82A517}" type="slidenum">
              <a:rPr lang="en-US"/>
              <a:pPr/>
              <a:t>26</a:t>
            </a:fld>
            <a:endParaRPr lang="en-US"/>
          </a:p>
        </p:txBody>
      </p:sp>
      <p:sp>
        <p:nvSpPr>
          <p:cNvPr id="2290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BEC63-82A4-4C02-AD04-03DB2146EEA2}" type="slidenum">
              <a:rPr lang="en-US"/>
              <a:pPr/>
              <a:t>27</a:t>
            </a:fld>
            <a:endParaRPr lang="en-US"/>
          </a:p>
        </p:txBody>
      </p:sp>
      <p:sp>
        <p:nvSpPr>
          <p:cNvPr id="2294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18E41-EAE1-4462-9558-DF42F5CB56CA}" type="slidenum">
              <a:rPr lang="en-US"/>
              <a:pPr/>
              <a:t>28</a:t>
            </a:fld>
            <a:endParaRPr lang="en-US"/>
          </a:p>
        </p:txBody>
      </p:sp>
      <p:sp>
        <p:nvSpPr>
          <p:cNvPr id="22999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06ECE-573A-4E13-9228-19C5759D403F}" type="slidenum">
              <a:rPr lang="en-US"/>
              <a:pPr/>
              <a:t>29</a:t>
            </a:fld>
            <a:endParaRPr lang="en-US"/>
          </a:p>
        </p:txBody>
      </p:sp>
      <p:sp>
        <p:nvSpPr>
          <p:cNvPr id="2314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EB318-04E0-42C8-A2A4-0048B585A8A0}" type="slidenum">
              <a:rPr lang="en-US"/>
              <a:pPr/>
              <a:t>3</a:t>
            </a:fld>
            <a:endParaRPr lang="en-US"/>
          </a:p>
        </p:txBody>
      </p:sp>
      <p:sp>
        <p:nvSpPr>
          <p:cNvPr id="2208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157C83-5E7F-495B-BE59-BCED10D02990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5F68E9-BF1C-41DA-B934-6F907B8A4ADA}" type="slidenum">
              <a:rPr lang="en-US"/>
              <a:pPr/>
              <a:t>31</a:t>
            </a:fld>
            <a:endParaRPr lang="en-US"/>
          </a:p>
        </p:txBody>
      </p:sp>
      <p:sp>
        <p:nvSpPr>
          <p:cNvPr id="2316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91B2B3-4190-4C17-B58E-EA4738FA1095}" type="slidenum">
              <a:rPr lang="en-US"/>
              <a:pPr/>
              <a:t>32</a:t>
            </a:fld>
            <a:endParaRPr lang="en-US"/>
          </a:p>
        </p:txBody>
      </p:sp>
      <p:sp>
        <p:nvSpPr>
          <p:cNvPr id="2319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3B0E0F-F9A4-4BBA-8E14-2876C8EF0D16}" type="slidenum">
              <a:rPr lang="en-US"/>
              <a:pPr/>
              <a:t>33</a:t>
            </a:fld>
            <a:endParaRPr lang="en-US"/>
          </a:p>
        </p:txBody>
      </p:sp>
      <p:sp>
        <p:nvSpPr>
          <p:cNvPr id="2322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0F7362-6CDC-475E-8733-0808ACD72ED8}" type="slidenum">
              <a:rPr lang="en-US"/>
              <a:pPr/>
              <a:t>34</a:t>
            </a:fld>
            <a:endParaRPr lang="en-US"/>
          </a:p>
        </p:txBody>
      </p:sp>
      <p:sp>
        <p:nvSpPr>
          <p:cNvPr id="2325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54FFDD-591D-4992-9EC1-3A1AFA243669}" type="slidenum">
              <a:rPr lang="en-US"/>
              <a:pPr/>
              <a:t>35</a:t>
            </a:fld>
            <a:endParaRPr lang="en-US"/>
          </a:p>
        </p:txBody>
      </p:sp>
      <p:sp>
        <p:nvSpPr>
          <p:cNvPr id="2337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E4DC0-5CE8-4083-8085-6AF09AE51F4B}" type="slidenum">
              <a:rPr lang="en-US"/>
              <a:pPr/>
              <a:t>36</a:t>
            </a:fld>
            <a:endParaRPr lang="en-US"/>
          </a:p>
        </p:txBody>
      </p:sp>
      <p:sp>
        <p:nvSpPr>
          <p:cNvPr id="2338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EEA985-5719-4F76-91B5-A23589F52799}" type="slidenum">
              <a:rPr lang="en-US"/>
              <a:pPr/>
              <a:t>37</a:t>
            </a:fld>
            <a:endParaRPr lang="en-US"/>
          </a:p>
        </p:txBody>
      </p:sp>
      <p:sp>
        <p:nvSpPr>
          <p:cNvPr id="2339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33E68-8137-4863-B83E-6DC4838EA343}" type="slidenum">
              <a:rPr lang="en-US"/>
              <a:pPr/>
              <a:t>38</a:t>
            </a:fld>
            <a:endParaRPr lang="en-US"/>
          </a:p>
        </p:txBody>
      </p:sp>
      <p:sp>
        <p:nvSpPr>
          <p:cNvPr id="2340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9D26C8-1580-41C6-B5EA-14F200713619}" type="slidenum">
              <a:rPr lang="en-US"/>
              <a:pPr/>
              <a:t>39</a:t>
            </a:fld>
            <a:endParaRPr lang="en-US"/>
          </a:p>
        </p:txBody>
      </p:sp>
      <p:sp>
        <p:nvSpPr>
          <p:cNvPr id="2341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793B8-86CA-4E1E-97F8-C9E85F37A0A4}" type="slidenum">
              <a:rPr lang="en-US"/>
              <a:pPr/>
              <a:t>4</a:t>
            </a:fld>
            <a:endParaRPr lang="en-US"/>
          </a:p>
        </p:txBody>
      </p:sp>
      <p:sp>
        <p:nvSpPr>
          <p:cNvPr id="2209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4E0B2-2A29-4D08-92CD-C34F56ECB990}" type="slidenum">
              <a:rPr lang="en-US"/>
              <a:pPr/>
              <a:t>40</a:t>
            </a:fld>
            <a:endParaRPr lang="en-US"/>
          </a:p>
        </p:txBody>
      </p:sp>
      <p:sp>
        <p:nvSpPr>
          <p:cNvPr id="2336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B1DB64-FECC-409A-A7DA-47ED85E8F77B}" type="slidenum">
              <a:rPr lang="en-US"/>
              <a:pPr/>
              <a:t>41</a:t>
            </a:fld>
            <a:endParaRPr lang="en-US"/>
          </a:p>
        </p:txBody>
      </p:sp>
      <p:sp>
        <p:nvSpPr>
          <p:cNvPr id="2343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3F91F-C8AB-4CD2-99EC-98A6B1852990}" type="slidenum">
              <a:rPr lang="en-US"/>
              <a:pPr/>
              <a:t>42</a:t>
            </a:fld>
            <a:endParaRPr lang="en-US"/>
          </a:p>
        </p:txBody>
      </p:sp>
      <p:sp>
        <p:nvSpPr>
          <p:cNvPr id="2213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C3DB36-7E36-45A2-97B7-EAF581E94D04}" type="slidenum">
              <a:rPr lang="en-US"/>
              <a:pPr/>
              <a:t>43</a:t>
            </a:fld>
            <a:endParaRPr lang="en-US"/>
          </a:p>
        </p:txBody>
      </p:sp>
      <p:sp>
        <p:nvSpPr>
          <p:cNvPr id="2214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B4E355-70F2-4C7D-B511-568A53BFAF56}" type="slidenum">
              <a:rPr lang="en-US"/>
              <a:pPr/>
              <a:t>44</a:t>
            </a:fld>
            <a:endParaRPr lang="en-US"/>
          </a:p>
        </p:txBody>
      </p:sp>
      <p:sp>
        <p:nvSpPr>
          <p:cNvPr id="2215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46EB9-64B6-455F-BC67-026F887E9F03}" type="slidenum">
              <a:rPr lang="en-US"/>
              <a:pPr/>
              <a:t>45</a:t>
            </a:fld>
            <a:endParaRPr lang="en-US"/>
          </a:p>
        </p:txBody>
      </p:sp>
      <p:sp>
        <p:nvSpPr>
          <p:cNvPr id="2216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C6698A-FB5C-45DC-9362-08EB0D86F25D}" type="slidenum">
              <a:rPr lang="en-US"/>
              <a:pPr/>
              <a:t>46</a:t>
            </a:fld>
            <a:endParaRPr lang="en-US"/>
          </a:p>
        </p:txBody>
      </p:sp>
      <p:sp>
        <p:nvSpPr>
          <p:cNvPr id="2217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5C4DAB-EBF1-4F5A-A1C5-45E3A3A05A7C}" type="slidenum">
              <a:rPr lang="en-US"/>
              <a:pPr/>
              <a:t>47</a:t>
            </a:fld>
            <a:endParaRPr lang="en-US"/>
          </a:p>
        </p:txBody>
      </p:sp>
      <p:sp>
        <p:nvSpPr>
          <p:cNvPr id="2219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448B2-1A73-4F74-947B-C7786E5E4DBF}" type="slidenum">
              <a:rPr lang="en-US"/>
              <a:pPr/>
              <a:t>48</a:t>
            </a:fld>
            <a:endParaRPr lang="en-US"/>
          </a:p>
        </p:txBody>
      </p:sp>
      <p:sp>
        <p:nvSpPr>
          <p:cNvPr id="2220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D4FF6-66D9-4828-A935-E5EDBA6B5743}" type="slidenum">
              <a:rPr lang="en-US"/>
              <a:pPr/>
              <a:t>49</a:t>
            </a:fld>
            <a:endParaRPr lang="en-US"/>
          </a:p>
        </p:txBody>
      </p:sp>
      <p:sp>
        <p:nvSpPr>
          <p:cNvPr id="2221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2CFB46-B115-4862-84B0-52EDBD4B4A80}" type="slidenum">
              <a:rPr lang="en-US"/>
              <a:pPr/>
              <a:t>5</a:t>
            </a:fld>
            <a:endParaRPr lang="en-US"/>
          </a:p>
        </p:txBody>
      </p:sp>
      <p:sp>
        <p:nvSpPr>
          <p:cNvPr id="2210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2361B3-E342-4165-8D47-0CAE24B90CB0}" type="slidenum">
              <a:rPr lang="en-US"/>
              <a:pPr/>
              <a:t>50</a:t>
            </a:fld>
            <a:endParaRPr lang="en-US"/>
          </a:p>
        </p:txBody>
      </p:sp>
      <p:sp>
        <p:nvSpPr>
          <p:cNvPr id="2222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07425-F6FC-4C0D-A0EF-D02EEEFA7D99}" type="slidenum">
              <a:rPr lang="en-US"/>
              <a:pPr/>
              <a:t>6</a:t>
            </a:fld>
            <a:endParaRPr lang="en-US"/>
          </a:p>
        </p:txBody>
      </p:sp>
      <p:sp>
        <p:nvSpPr>
          <p:cNvPr id="2211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714EAD-A9BD-4651-BA85-21AA3E7C8BA4}" type="slidenum">
              <a:rPr lang="en-US"/>
              <a:pPr/>
              <a:t>7</a:t>
            </a:fld>
            <a:endParaRPr lang="en-US"/>
          </a:p>
        </p:txBody>
      </p:sp>
      <p:sp>
        <p:nvSpPr>
          <p:cNvPr id="2228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C97834-C334-44F6-B0BD-E45AAF4B5E90}" type="slidenum">
              <a:rPr lang="en-US"/>
              <a:pPr/>
              <a:t>8</a:t>
            </a:fld>
            <a:endParaRPr lang="en-US"/>
          </a:p>
        </p:txBody>
      </p:sp>
      <p:sp>
        <p:nvSpPr>
          <p:cNvPr id="2224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DC55FB-54D1-43BF-9FE4-300078F949C7}" type="slidenum">
              <a:rPr lang="en-US"/>
              <a:pPr/>
              <a:t>9</a:t>
            </a:fld>
            <a:endParaRPr lang="en-US"/>
          </a:p>
        </p:txBody>
      </p:sp>
      <p:sp>
        <p:nvSpPr>
          <p:cNvPr id="2230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81000" y="7620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0825" y="3886200"/>
            <a:ext cx="610235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343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-152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7577D07C-0604-4950-9842-B859C3D897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A34B4-BBBF-44EE-8F34-AFEA66D27D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8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198438"/>
            <a:ext cx="2130425" cy="6126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198438"/>
            <a:ext cx="6238875" cy="6126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F7756-90A8-4402-BD8A-47CEC7D273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41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50" y="198438"/>
            <a:ext cx="8521700" cy="579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315913" y="1066800"/>
            <a:ext cx="4178300" cy="5257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066800"/>
            <a:ext cx="4179887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33763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324600"/>
            <a:ext cx="2743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62800" y="63246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fld id="{08990ECA-5799-440B-803E-187E059792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6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50" y="198438"/>
            <a:ext cx="8521700" cy="579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5913" y="1066800"/>
            <a:ext cx="4178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66800"/>
            <a:ext cx="4179887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33763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324600"/>
            <a:ext cx="2743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62800" y="63246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fld id="{EDBDC075-E6EF-437C-98F7-3F11624F70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81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50" y="198438"/>
            <a:ext cx="8521700" cy="579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5913" y="1066800"/>
            <a:ext cx="4178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066800"/>
            <a:ext cx="4179887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71900"/>
            <a:ext cx="4179887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433763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4800" y="6324600"/>
            <a:ext cx="2743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162800" y="63246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fld id="{A7FB5CD0-F0EC-47A3-A997-F0C40E5979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2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039A56-6B55-4914-A388-C71E07C433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8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D3500-9F0A-4D19-A488-182C0FE0D0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913" y="1066800"/>
            <a:ext cx="4178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66800"/>
            <a:ext cx="4179887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0CFDA-E8F4-46A1-8C86-27B90B7905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2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D8CF1-9A6D-46A2-ABD4-EE8FE2F767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1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04A1B-C876-42A5-BF0D-9A3F45E6CB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7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D898DE-6EEE-4ED2-AFAB-AA8F815836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2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B562B2-BBCC-4732-A363-6AABF48CD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8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256D6-A663-4A1E-9BFB-0C47E24320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3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11150" y="198438"/>
            <a:ext cx="8521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5913" y="1066800"/>
            <a:ext cx="8510587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3246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74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000000"/>
                </a:solidFill>
                <a:latin typeface="+mn-lt"/>
              </a:defRPr>
            </a:lvl1pPr>
          </a:lstStyle>
          <a:p>
            <a:fld id="{CB6FE3CA-9FFE-4826-8CF8-7DDE08416D9F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0000"/>
        </a:buClr>
        <a:buChar char="•"/>
        <a:defRPr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buChar char="−"/>
        <a:defRPr sz="2000" b="1">
          <a:solidFill>
            <a:schemeClr val="bg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buChar char="−"/>
        <a:defRPr sz="2000" b="1">
          <a:solidFill>
            <a:schemeClr val="bg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buChar char="−"/>
        <a:defRPr sz="2000" b="1">
          <a:solidFill>
            <a:schemeClr val="bg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buChar char="−"/>
        <a:defRPr sz="2000" b="1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buChar char="−"/>
        <a:defRPr sz="2000" b="1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buChar char="−"/>
        <a:defRPr sz="2000" b="1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buChar char="−"/>
        <a:defRPr sz="2000" b="1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buChar char="−"/>
        <a:defRPr sz="2000" b="1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.middlebury.edu/stereo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6.emf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5" Type="http://schemas.openxmlformats.org/officeDocument/2006/relationships/image" Target="../media/image17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4.emf"/><Relationship Id="rId14" Type="http://schemas.openxmlformats.org/officeDocument/2006/relationships/oleObject" Target="../embeddings/oleObject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3.emf"/><Relationship Id="rId18" Type="http://schemas.openxmlformats.org/officeDocument/2006/relationships/oleObject" Target="../embeddings/oleObject17.bin"/><Relationship Id="rId3" Type="http://schemas.openxmlformats.org/officeDocument/2006/relationships/notesSlide" Target="../notesSlides/notesSlide29.xml"/><Relationship Id="rId21" Type="http://schemas.openxmlformats.org/officeDocument/2006/relationships/image" Target="../media/image27.emf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5.emf"/><Relationship Id="rId25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2.emf"/><Relationship Id="rId24" Type="http://schemas.openxmlformats.org/officeDocument/2006/relationships/oleObject" Target="../embeddings/oleObject20.bin"/><Relationship Id="rId5" Type="http://schemas.openxmlformats.org/officeDocument/2006/relationships/image" Target="../media/image19.emf"/><Relationship Id="rId15" Type="http://schemas.openxmlformats.org/officeDocument/2006/relationships/image" Target="../media/image24.emf"/><Relationship Id="rId23" Type="http://schemas.openxmlformats.org/officeDocument/2006/relationships/image" Target="../media/image28.e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6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1.e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34.emf"/><Relationship Id="rId18" Type="http://schemas.openxmlformats.org/officeDocument/2006/relationships/oleObject" Target="../embeddings/oleObject28.bin"/><Relationship Id="rId3" Type="http://schemas.openxmlformats.org/officeDocument/2006/relationships/notesSlide" Target="../notesSlides/notesSlide30.xml"/><Relationship Id="rId21" Type="http://schemas.openxmlformats.org/officeDocument/2006/relationships/image" Target="../media/image38.emf"/><Relationship Id="rId7" Type="http://schemas.openxmlformats.org/officeDocument/2006/relationships/image" Target="../media/image31.e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3.emf"/><Relationship Id="rId5" Type="http://schemas.openxmlformats.org/officeDocument/2006/relationships/image" Target="../media/image30.emf"/><Relationship Id="rId15" Type="http://schemas.openxmlformats.org/officeDocument/2006/relationships/image" Target="../media/image35.e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37.e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2.emf"/><Relationship Id="rId14" Type="http://schemas.openxmlformats.org/officeDocument/2006/relationships/oleObject" Target="../embeddings/oleObject2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png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.sri.com/~luong/research/Meta3DViewer/EpipolarGeo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28600" y="4876800"/>
            <a:ext cx="2819400" cy="838200"/>
          </a:xfrm>
        </p:spPr>
        <p:txBody>
          <a:bodyPr/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John Morris</a:t>
            </a:r>
            <a:endParaRPr lang="en-US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4191000" y="5334000"/>
            <a:ext cx="3486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Iolanthe</a:t>
            </a:r>
            <a:r>
              <a:rPr lang="en-US" sz="1400">
                <a:solidFill>
                  <a:schemeClr val="bg1"/>
                </a:solidFill>
              </a:rPr>
              <a:t> returns to the Waitemata Harbour</a:t>
            </a:r>
          </a:p>
        </p:txBody>
      </p:sp>
      <p:pic>
        <p:nvPicPr>
          <p:cNvPr id="5145" name="Picture 25" descr="Suns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762000"/>
            <a:ext cx="58674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228600" y="990600"/>
            <a:ext cx="8686800" cy="1828800"/>
          </a:xfrm>
        </p:spPr>
        <p:txBody>
          <a:bodyPr/>
          <a:lstStyle/>
          <a:p>
            <a:r>
              <a:rPr lang="en-US">
                <a:cs typeface="Times New Roman" pitchFamily="18" charset="0"/>
              </a:rPr>
              <a:t>Stereo Vision</a:t>
            </a:r>
            <a:br>
              <a:rPr lang="en-US">
                <a:cs typeface="Times New Roman" pitchFamily="18" charset="0"/>
              </a:rPr>
            </a:br>
            <a:r>
              <a:rPr lang="en-US" sz="280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>
                <a:latin typeface="Times New Roman" pitchFamily="18" charset="0"/>
                <a:cs typeface="Times New Roman" pitchFamily="18" charset="0"/>
              </a:rPr>
            </a:br>
            <a:r>
              <a:rPr lang="en-US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 Correspondence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65BB-778A-417D-8817-DDDBBD1B1D93}" type="slidenum">
              <a:rPr lang="en-US"/>
              <a:pPr/>
              <a:t>10</a:t>
            </a:fld>
            <a:endParaRPr lang="en-US"/>
          </a:p>
        </p:txBody>
      </p:sp>
      <p:sp>
        <p:nvSpPr>
          <p:cNvPr id="223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Noise in Stereo Matching</a:t>
            </a:r>
          </a:p>
        </p:txBody>
      </p:sp>
      <p:sp>
        <p:nvSpPr>
          <p:cNvPr id="223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lphaUcPeriod"/>
            </a:pPr>
            <a:r>
              <a:rPr lang="en-US" sz="2000"/>
              <a:t>Signal noise</a:t>
            </a:r>
          </a:p>
          <a:p>
            <a:pPr marL="838200" lvl="1" indent="-381000">
              <a:buFontTx/>
              <a:buChar char="•"/>
            </a:pPr>
            <a:r>
              <a:rPr lang="en-US" sz="1800"/>
              <a:t>Common to almost all electronic measurement equipment and introduce random perturbations to measured image intensities</a:t>
            </a:r>
          </a:p>
          <a:p>
            <a:pPr marL="457200" indent="-457200">
              <a:buFontTx/>
              <a:buAutoNum type="alphaUcPeriod"/>
            </a:pPr>
            <a:r>
              <a:rPr lang="en-US" sz="2000"/>
              <a:t>Geometric sources</a:t>
            </a:r>
          </a:p>
          <a:p>
            <a:pPr marL="838200" lvl="1" indent="-381000">
              <a:buFontTx/>
              <a:buChar char="•"/>
            </a:pPr>
            <a:r>
              <a:rPr lang="en-US" sz="1800"/>
              <a:t>Arise from the internal structure of digital cameras themselves and the stereo system configuration.</a:t>
            </a:r>
          </a:p>
          <a:p>
            <a:pPr marL="457200" indent="-457200">
              <a:buFontTx/>
              <a:buAutoNum type="alphaUcPeriod"/>
            </a:pPr>
            <a:r>
              <a:rPr lang="en-US" sz="2000"/>
              <a:t>Electronic sources</a:t>
            </a:r>
          </a:p>
          <a:p>
            <a:pPr marL="838200" lvl="1" indent="-381000">
              <a:buFontTx/>
              <a:buChar char="•"/>
            </a:pPr>
            <a:r>
              <a:rPr lang="en-US" sz="1800"/>
              <a:t>Some configurations avoid this noise by using a single camera on a translation base or a moving scene (</a:t>
            </a:r>
            <a:r>
              <a:rPr lang="en-US" sz="1800" i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1800"/>
              <a:t> object on a rotation stage).</a:t>
            </a:r>
          </a:p>
          <a:p>
            <a:pPr marL="457200" indent="-457200">
              <a:buFontTx/>
              <a:buAutoNum type="alphaUcPeriod"/>
            </a:pPr>
            <a:r>
              <a:rPr lang="en-US" sz="2000"/>
              <a:t>Optical sources</a:t>
            </a:r>
          </a:p>
          <a:p>
            <a:pPr marL="838200" lvl="1" indent="-381000">
              <a:buFontTx/>
              <a:buChar char="•"/>
            </a:pPr>
            <a:r>
              <a:rPr lang="en-US" sz="1800"/>
              <a:t>The physical separation of the two cameras results in different viewing angles for the scene and produces this group of problems, caused by assumptions usually made by matching algorithms - all surfaces are perfect Lambertian scatterers.</a:t>
            </a:r>
          </a:p>
          <a:p>
            <a:pPr marL="457200" indent="-457200"/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B2B4-A596-4771-9019-CA7DC6407C9E}" type="slidenum">
              <a:rPr lang="en-US"/>
              <a:pPr/>
              <a:t>11</a:t>
            </a:fld>
            <a:endParaRPr lang="en-US"/>
          </a:p>
        </p:txBody>
      </p:sp>
      <p:sp>
        <p:nvSpPr>
          <p:cNvPr id="223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Solutions – Average the Noise</a:t>
            </a:r>
          </a:p>
        </p:txBody>
      </p:sp>
      <p:sp>
        <p:nvSpPr>
          <p:cNvPr id="223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Window-based Correlation Algorithms</a:t>
            </a:r>
          </a:p>
          <a:p>
            <a:r>
              <a:rPr lang="en-US"/>
              <a:t>Compare a window of pixels in one image with a window of pixels in the other</a:t>
            </a:r>
          </a:p>
          <a:p>
            <a:pPr lvl="1"/>
            <a:r>
              <a:rPr lang="en-US"/>
              <a:t>Noise averages itself out over the window</a:t>
            </a:r>
          </a:p>
        </p:txBody>
      </p:sp>
      <p:sp>
        <p:nvSpPr>
          <p:cNvPr id="2233348" name="Rectangle 4"/>
          <p:cNvSpPr>
            <a:spLocks noChangeArrowheads="1"/>
          </p:cNvSpPr>
          <p:nvPr/>
        </p:nvSpPr>
        <p:spPr bwMode="auto">
          <a:xfrm>
            <a:off x="685800" y="3124200"/>
            <a:ext cx="3124200" cy="1905000"/>
          </a:xfrm>
          <a:prstGeom prst="rect">
            <a:avLst/>
          </a:prstGeom>
          <a:solidFill>
            <a:srgbClr val="89E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3349" name="Rectangle 5"/>
          <p:cNvSpPr>
            <a:spLocks noChangeArrowheads="1"/>
          </p:cNvSpPr>
          <p:nvPr/>
        </p:nvSpPr>
        <p:spPr bwMode="auto">
          <a:xfrm>
            <a:off x="4876800" y="3124200"/>
            <a:ext cx="3124200" cy="1905000"/>
          </a:xfrm>
          <a:prstGeom prst="rect">
            <a:avLst/>
          </a:prstGeom>
          <a:solidFill>
            <a:srgbClr val="89E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3350" name="Rectangle 6"/>
          <p:cNvSpPr>
            <a:spLocks noChangeArrowheads="1"/>
          </p:cNvSpPr>
          <p:nvPr/>
        </p:nvSpPr>
        <p:spPr bwMode="auto">
          <a:xfrm>
            <a:off x="1752600" y="3810000"/>
            <a:ext cx="457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3351" name="Line 7"/>
          <p:cNvSpPr>
            <a:spLocks noChangeShapeType="1"/>
          </p:cNvSpPr>
          <p:nvPr/>
        </p:nvSpPr>
        <p:spPr bwMode="auto">
          <a:xfrm>
            <a:off x="685800" y="39624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33352" name="Line 8"/>
          <p:cNvSpPr>
            <a:spLocks noChangeShapeType="1"/>
          </p:cNvSpPr>
          <p:nvPr/>
        </p:nvSpPr>
        <p:spPr bwMode="auto">
          <a:xfrm>
            <a:off x="4876800" y="39624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33353" name="Text Box 9"/>
          <p:cNvSpPr txBox="1">
            <a:spLocks noChangeArrowheads="1"/>
          </p:cNvSpPr>
          <p:nvPr/>
        </p:nvSpPr>
        <p:spPr bwMode="auto">
          <a:xfrm>
            <a:off x="1295400" y="5029200"/>
            <a:ext cx="1809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 charset="0"/>
                <a:cs typeface="Arial" charset="0"/>
              </a:rPr>
              <a:t>Reference Image</a:t>
            </a:r>
          </a:p>
        </p:txBody>
      </p:sp>
      <p:sp>
        <p:nvSpPr>
          <p:cNvPr id="2233354" name="Rectangle 10"/>
          <p:cNvSpPr>
            <a:spLocks noChangeArrowheads="1"/>
          </p:cNvSpPr>
          <p:nvPr/>
        </p:nvSpPr>
        <p:spPr bwMode="auto">
          <a:xfrm>
            <a:off x="6172200" y="3810000"/>
            <a:ext cx="457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3355" name="Rectangle 11"/>
          <p:cNvSpPr>
            <a:spLocks noChangeArrowheads="1"/>
          </p:cNvSpPr>
          <p:nvPr/>
        </p:nvSpPr>
        <p:spPr bwMode="auto">
          <a:xfrm>
            <a:off x="4953000" y="3810000"/>
            <a:ext cx="457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3357" name="Text Box 13"/>
          <p:cNvSpPr txBox="1">
            <a:spLocks noChangeArrowheads="1"/>
          </p:cNvSpPr>
          <p:nvPr/>
        </p:nvSpPr>
        <p:spPr bwMode="auto">
          <a:xfrm>
            <a:off x="6162675" y="4114800"/>
            <a:ext cx="542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chemeClr val="bg2"/>
                </a:solidFill>
                <a:cs typeface="Times New Roman" pitchFamily="18" charset="0"/>
              </a:rPr>
              <a:t>d</a:t>
            </a:r>
            <a:r>
              <a:rPr lang="en-US" sz="1800">
                <a:solidFill>
                  <a:schemeClr val="bg2"/>
                </a:solidFill>
                <a:cs typeface="Times New Roman" pitchFamily="18" charset="0"/>
              </a:rPr>
              <a:t>=0</a:t>
            </a:r>
          </a:p>
        </p:txBody>
      </p:sp>
      <p:sp>
        <p:nvSpPr>
          <p:cNvPr id="2233358" name="Text Box 14"/>
          <p:cNvSpPr txBox="1">
            <a:spLocks noChangeArrowheads="1"/>
          </p:cNvSpPr>
          <p:nvPr/>
        </p:nvSpPr>
        <p:spPr bwMode="auto">
          <a:xfrm>
            <a:off x="4918075" y="4124325"/>
            <a:ext cx="568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chemeClr val="bg2"/>
                </a:solidFill>
                <a:cs typeface="Times New Roman" pitchFamily="18" charset="0"/>
              </a:rPr>
              <a:t>d</a:t>
            </a:r>
            <a:r>
              <a:rPr lang="en-US" sz="1800">
                <a:solidFill>
                  <a:schemeClr val="bg2"/>
                </a:solidFill>
                <a:cs typeface="Times New Roman" pitchFamily="18" charset="0"/>
              </a:rPr>
              <a:t>=</a:t>
            </a:r>
            <a:r>
              <a:rPr lang="en-US" sz="1800">
                <a:solidFill>
                  <a:schemeClr val="bg2"/>
                </a:solidFill>
                <a:latin typeface="Symbol" pitchFamily="18" charset="2"/>
                <a:cs typeface="Times New Roman" pitchFamily="18" charset="0"/>
              </a:rPr>
              <a:t>D</a:t>
            </a:r>
          </a:p>
        </p:txBody>
      </p:sp>
      <p:sp>
        <p:nvSpPr>
          <p:cNvPr id="2233359" name="Line 15"/>
          <p:cNvSpPr>
            <a:spLocks noChangeShapeType="1"/>
          </p:cNvSpPr>
          <p:nvPr/>
        </p:nvSpPr>
        <p:spPr bwMode="auto">
          <a:xfrm>
            <a:off x="5486400" y="3962400"/>
            <a:ext cx="609600" cy="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33360" name="Text Box 16"/>
          <p:cNvSpPr txBox="1">
            <a:spLocks noChangeArrowheads="1"/>
          </p:cNvSpPr>
          <p:nvPr/>
        </p:nvSpPr>
        <p:spPr bwMode="auto">
          <a:xfrm>
            <a:off x="5105400" y="5029200"/>
            <a:ext cx="277336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 charset="0"/>
                <a:cs typeface="Arial" charset="0"/>
              </a:rPr>
              <a:t>Move an identical window </a:t>
            </a:r>
            <a:br>
              <a:rPr lang="en-US" sz="160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US" sz="1600">
                <a:solidFill>
                  <a:schemeClr val="bg1"/>
                </a:solidFill>
                <a:latin typeface="Arial" charset="0"/>
                <a:cs typeface="Arial" charset="0"/>
              </a:rPr>
              <a:t>along the epipolar line</a:t>
            </a:r>
          </a:p>
          <a:p>
            <a:r>
              <a:rPr lang="en-US" sz="1600">
                <a:solidFill>
                  <a:schemeClr val="bg1"/>
                </a:solidFill>
                <a:latin typeface="Arial" charset="0"/>
                <a:cs typeface="Arial" charset="0"/>
              </a:rPr>
              <a:t>In the other image looking </a:t>
            </a:r>
            <a:br>
              <a:rPr lang="en-US" sz="160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US" sz="1600">
                <a:solidFill>
                  <a:schemeClr val="bg1"/>
                </a:solidFill>
                <a:latin typeface="Arial" charset="0"/>
                <a:cs typeface="Arial" charset="0"/>
              </a:rPr>
              <a:t>for the best match</a:t>
            </a:r>
          </a:p>
        </p:txBody>
      </p:sp>
      <p:sp>
        <p:nvSpPr>
          <p:cNvPr id="2233361" name="Text Box 17"/>
          <p:cNvSpPr txBox="1">
            <a:spLocks noChangeArrowheads="1"/>
          </p:cNvSpPr>
          <p:nvPr/>
        </p:nvSpPr>
        <p:spPr bwMode="auto">
          <a:xfrm>
            <a:off x="609600" y="5562600"/>
            <a:ext cx="802640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  <a:latin typeface="Arial" charset="0"/>
                <a:cs typeface="Arial" charset="0"/>
              </a:rPr>
              <a:t>Disparity, </a:t>
            </a:r>
            <a:r>
              <a:rPr lang="en-US" sz="1800" i="1">
                <a:solidFill>
                  <a:schemeClr val="hlink"/>
                </a:solidFill>
                <a:cs typeface="Times New Roman" pitchFamily="18" charset="0"/>
              </a:rPr>
              <a:t>d</a:t>
            </a:r>
            <a:r>
              <a:rPr lang="en-US" sz="1600">
                <a:solidFill>
                  <a:schemeClr val="hlink"/>
                </a:solidFill>
                <a:latin typeface="Arial" charset="0"/>
                <a:cs typeface="Arial" charset="0"/>
              </a:rPr>
              <a:t>, varies from</a:t>
            </a:r>
          </a:p>
          <a:p>
            <a:r>
              <a:rPr lang="en-US" sz="1600">
                <a:solidFill>
                  <a:schemeClr val="hlink"/>
                </a:solidFill>
                <a:cs typeface="Times New Roman" pitchFamily="18" charset="0"/>
              </a:rPr>
              <a:t>0 </a:t>
            </a:r>
            <a:r>
              <a:rPr lang="en-US" sz="1600" i="1">
                <a:solidFill>
                  <a:schemeClr val="hlink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chemeClr val="hlink"/>
                </a:solidFill>
                <a:cs typeface="Times New Roman" pitchFamily="18" charset="0"/>
              </a:rPr>
              <a:t> </a:t>
            </a:r>
            <a:r>
              <a:rPr lang="en-US" sz="1600" i="1">
                <a:solidFill>
                  <a:schemeClr val="hlink"/>
                </a:solidFill>
                <a:cs typeface="Times New Roman" pitchFamily="18" charset="0"/>
              </a:rPr>
              <a:t>Z</a:t>
            </a:r>
            <a:r>
              <a:rPr lang="en-US" sz="1600">
                <a:solidFill>
                  <a:schemeClr val="hlink"/>
                </a:solidFill>
                <a:cs typeface="Times New Roman" pitchFamily="18" charset="0"/>
              </a:rPr>
              <a:t> =</a:t>
            </a:r>
            <a:r>
              <a:rPr lang="en-US" sz="1600">
                <a:solidFill>
                  <a:schemeClr val="hlink"/>
                </a:solidFill>
                <a:latin typeface="Arial" charset="0"/>
                <a:cs typeface="Arial" charset="0"/>
              </a:rPr>
              <a:t> </a:t>
            </a:r>
            <a:r>
              <a:rPr lang="en-US" sz="1600">
                <a:solidFill>
                  <a:schemeClr val="hlink"/>
                </a:solidFill>
                <a:latin typeface="Arial" charset="0"/>
                <a:cs typeface="Arial" charset="0"/>
                <a:sym typeface="Symbol" pitchFamily="18" charset="2"/>
              </a:rPr>
              <a:t> </a:t>
            </a:r>
            <a:r>
              <a:rPr lang="en-US" sz="1600" i="1">
                <a:solidFill>
                  <a:schemeClr val="hlink"/>
                </a:solidFill>
                <a:latin typeface="Arial" charset="0"/>
                <a:cs typeface="Arial" charset="0"/>
                <a:sym typeface="Symbol" pitchFamily="18" charset="2"/>
              </a:rPr>
              <a:t>)</a:t>
            </a:r>
            <a:r>
              <a:rPr lang="en-US" sz="1600">
                <a:solidFill>
                  <a:schemeClr val="hlink"/>
                </a:solidFill>
                <a:latin typeface="Arial" charset="0"/>
                <a:cs typeface="Arial" charset="0"/>
                <a:sym typeface="Symbol" pitchFamily="18" charset="2"/>
              </a:rPr>
              <a:t> to </a:t>
            </a:r>
          </a:p>
          <a:p>
            <a:pPr>
              <a:buFont typeface="Symbol" pitchFamily="18" charset="2"/>
              <a:buChar char="D"/>
            </a:pPr>
            <a:r>
              <a:rPr lang="en-US" sz="1600" i="1">
                <a:solidFill>
                  <a:schemeClr val="hlink"/>
                </a:solidFill>
                <a:cs typeface="Times New Roman" pitchFamily="18" charset="0"/>
                <a:sym typeface="Symbol" pitchFamily="18" charset="2"/>
              </a:rPr>
              <a:t> ( Z = min )</a:t>
            </a:r>
          </a:p>
          <a:p>
            <a:pPr>
              <a:buFont typeface="Symbol" pitchFamily="18" charset="2"/>
              <a:buNone/>
            </a:pPr>
            <a:r>
              <a:rPr lang="en-US" sz="1600">
                <a:solidFill>
                  <a:schemeClr val="hlink"/>
                </a:solidFill>
                <a:latin typeface="Arial" charset="0"/>
                <a:cs typeface="Arial" charset="0"/>
                <a:sym typeface="Symbol" pitchFamily="18" charset="2"/>
              </a:rPr>
              <a:t>where</a:t>
            </a:r>
            <a:r>
              <a:rPr lang="en-US" sz="1600" i="1">
                <a:solidFill>
                  <a:schemeClr val="hlink"/>
                </a:solidFill>
                <a:cs typeface="Times New Roman" pitchFamily="18" charset="0"/>
                <a:sym typeface="Symbol" pitchFamily="18" charset="2"/>
              </a:rPr>
              <a:t> min </a:t>
            </a:r>
            <a:r>
              <a:rPr lang="en-US" sz="1600">
                <a:solidFill>
                  <a:schemeClr val="hlink"/>
                </a:solidFill>
                <a:latin typeface="Arial" charset="0"/>
                <a:cs typeface="Arial" charset="0"/>
                <a:sym typeface="Symbol" pitchFamily="18" charset="2"/>
              </a:rPr>
              <a:t>is determined by system configuration – closest approach of an object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3584-212B-45A4-B456-45E641C5831E}" type="slidenum">
              <a:rPr lang="en-US"/>
              <a:pPr/>
              <a:t>12</a:t>
            </a:fld>
            <a:endParaRPr lang="en-US"/>
          </a:p>
        </p:txBody>
      </p:sp>
      <p:sp>
        <p:nvSpPr>
          <p:cNvPr id="223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Correlation-Based Methods</a:t>
            </a:r>
          </a:p>
        </p:txBody>
      </p:sp>
      <p:sp>
        <p:nvSpPr>
          <p:cNvPr id="223539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F1B6A-D1A2-4431-A23E-80E2111D4E8B}" type="slidenum">
              <a:rPr lang="en-US"/>
              <a:pPr/>
              <a:t>13</a:t>
            </a:fld>
            <a:endParaRPr lang="en-US"/>
          </a:p>
        </p:txBody>
      </p:sp>
      <p:sp>
        <p:nvSpPr>
          <p:cNvPr id="224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Correlation-Based Methods</a:t>
            </a:r>
          </a:p>
        </p:txBody>
      </p:sp>
      <p:sp>
        <p:nvSpPr>
          <p:cNvPr id="224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1066800"/>
            <a:ext cx="8447087" cy="2209800"/>
          </a:xfrm>
        </p:spPr>
        <p:txBody>
          <a:bodyPr/>
          <a:lstStyle/>
          <a:p>
            <a:r>
              <a:rPr lang="en-US"/>
              <a:t>Basic Algorithm</a:t>
            </a:r>
          </a:p>
          <a:p>
            <a:pPr lvl="1"/>
            <a:r>
              <a:rPr lang="en-US"/>
              <a:t>Assume rectified images in canonical configuration</a:t>
            </a:r>
          </a:p>
          <a:p>
            <a:pPr lvl="1"/>
            <a:r>
              <a:rPr lang="en-US"/>
              <a:t>Epipolar lines aligned with scan lines</a:t>
            </a:r>
          </a:p>
          <a:p>
            <a:pPr lvl="1">
              <a:buFont typeface="Arial Unicode MS" pitchFamily="34" charset="-128"/>
              <a:buChar char=" "/>
            </a:pPr>
            <a:r>
              <a:rPr lang="en-US" i="1"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 lvl="1"/>
            <a:r>
              <a:rPr lang="en-US"/>
              <a:t>Conjugate pairs lie in corresponding scan lines</a:t>
            </a:r>
          </a:p>
        </p:txBody>
      </p:sp>
      <p:sp>
        <p:nvSpPr>
          <p:cNvPr id="2241540" name="Text Box 4"/>
          <p:cNvSpPr txBox="1">
            <a:spLocks noChangeArrowheads="1"/>
          </p:cNvSpPr>
          <p:nvPr/>
        </p:nvSpPr>
        <p:spPr bwMode="auto">
          <a:xfrm>
            <a:off x="914400" y="3276600"/>
            <a:ext cx="6858000" cy="28733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for each row, </a:t>
            </a:r>
            <a:r>
              <a:rPr lang="en-US" sz="2000" i="1">
                <a:solidFill>
                  <a:schemeClr val="bg2"/>
                </a:solidFill>
              </a:rPr>
              <a:t>k</a:t>
            </a:r>
          </a:p>
          <a:p>
            <a:r>
              <a:rPr lang="en-US" sz="2000">
                <a:solidFill>
                  <a:schemeClr val="bg2"/>
                </a:solidFill>
              </a:rPr>
              <a:t>   for </a:t>
            </a:r>
            <a:r>
              <a:rPr lang="en-US" sz="2000" i="1">
                <a:solidFill>
                  <a:schemeClr val="bg2"/>
                </a:solidFill>
              </a:rPr>
              <a:t>j = </a:t>
            </a:r>
            <a:r>
              <a:rPr lang="en-US" sz="2000" i="1">
                <a:solidFill>
                  <a:schemeClr val="bg2"/>
                </a:solidFill>
                <a:latin typeface="Symbol" pitchFamily="18" charset="2"/>
              </a:rPr>
              <a:t>D</a:t>
            </a:r>
            <a:r>
              <a:rPr lang="en-US" sz="2000" i="1">
                <a:solidFill>
                  <a:schemeClr val="bg2"/>
                </a:solidFill>
              </a:rPr>
              <a:t> </a:t>
            </a:r>
            <a:r>
              <a:rPr lang="en-US" sz="2000">
                <a:solidFill>
                  <a:schemeClr val="bg2"/>
                </a:solidFill>
              </a:rPr>
              <a:t>to</a:t>
            </a:r>
            <a:r>
              <a:rPr lang="en-US" sz="2000" i="1">
                <a:solidFill>
                  <a:schemeClr val="bg2"/>
                </a:solidFill>
              </a:rPr>
              <a:t> w</a:t>
            </a:r>
          </a:p>
          <a:p>
            <a:r>
              <a:rPr lang="en-US" sz="2000">
                <a:solidFill>
                  <a:schemeClr val="bg2"/>
                </a:solidFill>
              </a:rPr>
              <a:t>       </a:t>
            </a:r>
            <a:r>
              <a:rPr lang="en-US" sz="2000" i="1">
                <a:solidFill>
                  <a:schemeClr val="bg2"/>
                </a:solidFill>
              </a:rPr>
              <a:t>c</a:t>
            </a:r>
            <a:r>
              <a:rPr lang="en-US" sz="2000" i="1" baseline="-25000">
                <a:solidFill>
                  <a:schemeClr val="bg2"/>
                </a:solidFill>
              </a:rPr>
              <a:t>min</a:t>
            </a:r>
            <a:r>
              <a:rPr lang="en-US" sz="2000">
                <a:solidFill>
                  <a:schemeClr val="bg2"/>
                </a:solidFill>
              </a:rPr>
              <a:t> = </a:t>
            </a:r>
            <a:r>
              <a:rPr lang="en-US" sz="2000">
                <a:solidFill>
                  <a:schemeClr val="bg2"/>
                </a:solidFill>
                <a:sym typeface="Symbol" pitchFamily="18" charset="2"/>
              </a:rPr>
              <a:t></a:t>
            </a:r>
          </a:p>
          <a:p>
            <a:r>
              <a:rPr lang="en-US" sz="2000">
                <a:solidFill>
                  <a:schemeClr val="bg2"/>
                </a:solidFill>
              </a:rPr>
              <a:t>       for </a:t>
            </a:r>
            <a:r>
              <a:rPr lang="en-US" sz="2000" i="1">
                <a:solidFill>
                  <a:schemeClr val="bg2"/>
                </a:solidFill>
              </a:rPr>
              <a:t>d</a:t>
            </a:r>
            <a:r>
              <a:rPr lang="en-US" sz="2000">
                <a:solidFill>
                  <a:schemeClr val="bg2"/>
                </a:solidFill>
              </a:rPr>
              <a:t> = 0 to </a:t>
            </a:r>
            <a:r>
              <a:rPr lang="en-US" sz="2000">
                <a:solidFill>
                  <a:schemeClr val="bg2"/>
                </a:solidFill>
                <a:latin typeface="Symbol" pitchFamily="18" charset="2"/>
              </a:rPr>
              <a:t>D</a:t>
            </a:r>
            <a:r>
              <a:rPr lang="en-US" sz="2000">
                <a:solidFill>
                  <a:schemeClr val="bg2"/>
                </a:solidFill>
              </a:rPr>
              <a:t>    // check each possible disparity</a:t>
            </a:r>
          </a:p>
          <a:p>
            <a:r>
              <a:rPr lang="en-US" sz="2000">
                <a:solidFill>
                  <a:schemeClr val="bg2"/>
                </a:solidFill>
              </a:rPr>
              <a:t>          </a:t>
            </a:r>
            <a:r>
              <a:rPr lang="en-US" sz="2000" i="1">
                <a:solidFill>
                  <a:schemeClr val="bg2"/>
                </a:solidFill>
              </a:rPr>
              <a:t>c(d) = f ( I</a:t>
            </a:r>
            <a:r>
              <a:rPr lang="en-US" sz="2000" baseline="-25000">
                <a:solidFill>
                  <a:schemeClr val="bg2"/>
                </a:solidFill>
              </a:rPr>
              <a:t>1</a:t>
            </a:r>
            <a:r>
              <a:rPr lang="en-US" sz="2000" i="1">
                <a:solidFill>
                  <a:schemeClr val="bg2"/>
                </a:solidFill>
              </a:rPr>
              <a:t>(j,k), I</a:t>
            </a:r>
            <a:r>
              <a:rPr lang="en-US" sz="2000" baseline="-25000">
                <a:solidFill>
                  <a:schemeClr val="bg2"/>
                </a:solidFill>
              </a:rPr>
              <a:t>2</a:t>
            </a:r>
            <a:r>
              <a:rPr lang="en-US" sz="2000" i="1">
                <a:solidFill>
                  <a:schemeClr val="bg2"/>
                </a:solidFill>
              </a:rPr>
              <a:t>(j-d,k) )</a:t>
            </a:r>
          </a:p>
          <a:p>
            <a:r>
              <a:rPr lang="en-US" sz="2000" i="1">
                <a:solidFill>
                  <a:schemeClr val="bg2"/>
                </a:solidFill>
              </a:rPr>
              <a:t>          </a:t>
            </a:r>
            <a:r>
              <a:rPr lang="en-US" sz="2000">
                <a:solidFill>
                  <a:schemeClr val="bg2"/>
                </a:solidFill>
              </a:rPr>
              <a:t>if</a:t>
            </a:r>
            <a:r>
              <a:rPr lang="en-US" sz="2000" i="1">
                <a:solidFill>
                  <a:schemeClr val="bg2"/>
                </a:solidFill>
              </a:rPr>
              <a:t>  c(d) &lt; c</a:t>
            </a:r>
            <a:r>
              <a:rPr lang="en-US" sz="2000" i="1" baseline="-25000">
                <a:solidFill>
                  <a:schemeClr val="bg2"/>
                </a:solidFill>
              </a:rPr>
              <a:t>min</a:t>
            </a:r>
            <a:r>
              <a:rPr lang="en-US" sz="2000" i="1">
                <a:solidFill>
                  <a:schemeClr val="bg2"/>
                </a:solidFill>
              </a:rPr>
              <a:t> </a:t>
            </a:r>
            <a:r>
              <a:rPr lang="en-US" sz="2000">
                <a:solidFill>
                  <a:schemeClr val="bg2"/>
                </a:solidFill>
              </a:rPr>
              <a:t>then</a:t>
            </a:r>
            <a:r>
              <a:rPr lang="en-US" sz="2000" i="1">
                <a:solidFill>
                  <a:schemeClr val="bg2"/>
                </a:solidFill>
              </a:rPr>
              <a:t>  </a:t>
            </a:r>
          </a:p>
          <a:p>
            <a:r>
              <a:rPr lang="en-US" sz="2000" i="1">
                <a:solidFill>
                  <a:schemeClr val="bg2"/>
                </a:solidFill>
              </a:rPr>
              <a:t>               d</a:t>
            </a:r>
            <a:r>
              <a:rPr lang="en-US" sz="2000" baseline="-25000">
                <a:solidFill>
                  <a:schemeClr val="bg2"/>
                </a:solidFill>
              </a:rPr>
              <a:t>best </a:t>
            </a:r>
            <a:r>
              <a:rPr lang="en-US" sz="2000" i="1">
                <a:solidFill>
                  <a:schemeClr val="bg2"/>
                </a:solidFill>
              </a:rPr>
              <a:t>= d</a:t>
            </a:r>
          </a:p>
          <a:p>
            <a:r>
              <a:rPr lang="en-US" sz="2000" i="1">
                <a:solidFill>
                  <a:schemeClr val="bg2"/>
                </a:solidFill>
              </a:rPr>
              <a:t>               c</a:t>
            </a:r>
            <a:r>
              <a:rPr lang="en-US" sz="2000" i="1" baseline="-25000">
                <a:solidFill>
                  <a:schemeClr val="bg2"/>
                </a:solidFill>
              </a:rPr>
              <a:t>min</a:t>
            </a:r>
            <a:r>
              <a:rPr lang="en-US" sz="2000">
                <a:solidFill>
                  <a:schemeClr val="bg2"/>
                </a:solidFill>
              </a:rPr>
              <a:t> = </a:t>
            </a:r>
            <a:r>
              <a:rPr lang="en-US" sz="2000" i="1">
                <a:solidFill>
                  <a:schemeClr val="bg2"/>
                </a:solidFill>
              </a:rPr>
              <a:t>c(d)</a:t>
            </a:r>
            <a:r>
              <a:rPr lang="en-US" sz="2000"/>
              <a:t> </a:t>
            </a:r>
            <a:endParaRPr lang="en-US" sz="2000" i="1">
              <a:solidFill>
                <a:schemeClr val="bg2"/>
              </a:solidFill>
            </a:endParaRPr>
          </a:p>
          <a:p>
            <a:r>
              <a:rPr lang="en-US" sz="2000">
                <a:solidFill>
                  <a:schemeClr val="bg2"/>
                </a:solidFill>
              </a:rPr>
              <a:t>       </a:t>
            </a:r>
            <a:r>
              <a:rPr lang="en-US" sz="2000" i="1">
                <a:solidFill>
                  <a:schemeClr val="bg2"/>
                </a:solidFill>
              </a:rPr>
              <a:t>disp( j,k ) = d</a:t>
            </a:r>
            <a:r>
              <a:rPr lang="en-US" sz="2000" i="1" baseline="-25000">
                <a:solidFill>
                  <a:schemeClr val="bg2"/>
                </a:solidFill>
              </a:rPr>
              <a:t>best    </a:t>
            </a:r>
            <a:r>
              <a:rPr lang="en-US" sz="2000">
                <a:solidFill>
                  <a:schemeClr val="bg2"/>
                </a:solidFill>
              </a:rPr>
              <a:t>// Save best </a:t>
            </a:r>
            <a:r>
              <a:rPr lang="en-US" sz="2000" i="1">
                <a:solidFill>
                  <a:schemeClr val="bg2"/>
                </a:solidFill>
              </a:rPr>
              <a:t>d</a:t>
            </a:r>
            <a:r>
              <a:rPr lang="en-US" sz="2000">
                <a:solidFill>
                  <a:schemeClr val="bg2"/>
                </a:solidFill>
              </a:rPr>
              <a:t> value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3CB-EEA4-44AB-B7AA-AA96FCDBDF69}" type="slidenum">
              <a:rPr lang="en-US"/>
              <a:pPr/>
              <a:t>14</a:t>
            </a:fld>
            <a:endParaRPr lang="en-US"/>
          </a:p>
        </p:txBody>
      </p:sp>
      <p:sp>
        <p:nvSpPr>
          <p:cNvPr id="224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Correlation-Based Methods</a:t>
            </a:r>
          </a:p>
        </p:txBody>
      </p:sp>
      <p:sp>
        <p:nvSpPr>
          <p:cNvPr id="224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1066800"/>
            <a:ext cx="8599487" cy="5334000"/>
          </a:xfrm>
        </p:spPr>
        <p:txBody>
          <a:bodyPr/>
          <a:lstStyle/>
          <a:p>
            <a:r>
              <a:rPr lang="en-US"/>
              <a:t>Cost function</a:t>
            </a:r>
          </a:p>
          <a:p>
            <a:pPr lvl="1"/>
            <a:r>
              <a:rPr lang="en-US"/>
              <a:t>Simplest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i="1">
                <a:latin typeface="Times New Roman" pitchFamily="18" charset="0"/>
                <a:cs typeface="Times New Roman" pitchFamily="18" charset="0"/>
              </a:rPr>
              <a:t>                 f ( I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(j,k), I</a:t>
            </a:r>
            <a:r>
              <a:rPr lang="en-US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(j-d,k) ) = | I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 (j,k) - I</a:t>
            </a:r>
            <a:r>
              <a:rPr lang="en-US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 (j-d,k) |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i="1">
                <a:latin typeface="Times New Roman" pitchFamily="18" charset="0"/>
                <a:cs typeface="Times New Roman" pitchFamily="18" charset="0"/>
              </a:rPr>
              <a:t>                                                     </a:t>
            </a:r>
            <a:r>
              <a:rPr lang="en-US" sz="1800">
                <a:solidFill>
                  <a:srgbClr val="0000FF"/>
                </a:solidFill>
                <a:cs typeface="Arial" charset="0"/>
              </a:rPr>
              <a:t>absolute difference</a:t>
            </a:r>
          </a:p>
          <a:p>
            <a:pPr lvl="1"/>
            <a:r>
              <a:rPr lang="en-US"/>
              <a:t>Generally a window of pixels around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j,k</a:t>
            </a:r>
            <a:r>
              <a:rPr lang="en-US"/>
              <a:t> will be considered</a:t>
            </a:r>
            <a:br>
              <a:rPr lang="en-US"/>
            </a:br>
            <a:r>
              <a:rPr lang="en-US"/>
              <a:t>       </a:t>
            </a:r>
            <a:br>
              <a:rPr lang="en-US"/>
            </a:br>
            <a:r>
              <a:rPr lang="en-US"/>
              <a:t>    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f ( I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(j,k), I</a:t>
            </a:r>
            <a:r>
              <a:rPr lang="en-US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(j-d,k) ) =       </a:t>
            </a:r>
            <a:r>
              <a:rPr lang="en-US" sz="3200">
                <a:latin typeface="Symbol" pitchFamily="18" charset="2"/>
                <a:cs typeface="Times New Roman" pitchFamily="18" charset="0"/>
              </a:rPr>
              <a:t>S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       | I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 (j+p,k+q) - I</a:t>
            </a:r>
            <a:r>
              <a:rPr lang="en-US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 (j+p-d,k+q) |</a:t>
            </a:r>
          </a:p>
          <a:p>
            <a:pPr lvl="1"/>
            <a:endParaRPr lang="en-US" i="1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i="1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i="1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SAD takes random pixel noise into account well</a:t>
            </a:r>
          </a:p>
          <a:p>
            <a:pPr lvl="1"/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Gain (contrast) and offset deviations may be partially taken into account by normalizing over the window         </a:t>
            </a: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</a:t>
            </a:r>
          </a:p>
          <a:p>
            <a:pPr lvl="1">
              <a:buFont typeface="Arial" charset="0"/>
              <a:buNone/>
            </a:pPr>
            <a:endParaRPr lang="en-US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247687" name="Group 7"/>
          <p:cNvGrpSpPr>
            <a:grpSpLocks/>
          </p:cNvGrpSpPr>
          <p:nvPr/>
        </p:nvGrpSpPr>
        <p:grpSpPr bwMode="auto">
          <a:xfrm>
            <a:off x="3810000" y="3581400"/>
            <a:ext cx="990600" cy="609600"/>
            <a:chOff x="2208" y="2352"/>
            <a:chExt cx="624" cy="384"/>
          </a:xfrm>
        </p:grpSpPr>
        <p:sp>
          <p:nvSpPr>
            <p:cNvPr id="2247685" name="Text Box 5"/>
            <p:cNvSpPr txBox="1">
              <a:spLocks noChangeArrowheads="1"/>
            </p:cNvSpPr>
            <p:nvPr/>
          </p:nvSpPr>
          <p:spPr bwMode="auto">
            <a:xfrm>
              <a:off x="2208" y="2352"/>
              <a:ext cx="6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i="1">
                  <a:solidFill>
                    <a:schemeClr val="bg2"/>
                  </a:solidFill>
                </a:rPr>
                <a:t>-w</a:t>
              </a:r>
              <a:r>
                <a:rPr lang="en-US" sz="1600" i="1">
                  <a:solidFill>
                    <a:schemeClr val="bg2"/>
                  </a:solidFill>
                  <a:cs typeface="Times New Roman" pitchFamily="18" charset="0"/>
                </a:rPr>
                <a:t>≤</a:t>
              </a:r>
              <a:r>
                <a:rPr lang="en-US" sz="1600" i="1">
                  <a:solidFill>
                    <a:schemeClr val="bg2"/>
                  </a:solidFill>
                </a:rPr>
                <a:t>p≤+w</a:t>
              </a:r>
            </a:p>
          </p:txBody>
        </p:sp>
        <p:sp>
          <p:nvSpPr>
            <p:cNvPr id="2247686" name="Text Box 6"/>
            <p:cNvSpPr txBox="1">
              <a:spLocks noChangeArrowheads="1"/>
            </p:cNvSpPr>
            <p:nvPr/>
          </p:nvSpPr>
          <p:spPr bwMode="auto">
            <a:xfrm>
              <a:off x="2226" y="2524"/>
              <a:ext cx="6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i="1">
                  <a:solidFill>
                    <a:schemeClr val="bg2"/>
                  </a:solidFill>
                </a:rPr>
                <a:t>-w</a:t>
              </a:r>
              <a:r>
                <a:rPr lang="en-US" sz="1600" i="1">
                  <a:solidFill>
                    <a:schemeClr val="bg2"/>
                  </a:solidFill>
                  <a:cs typeface="Times New Roman" pitchFamily="18" charset="0"/>
                </a:rPr>
                <a:t>≤</a:t>
              </a:r>
              <a:r>
                <a:rPr lang="en-US" sz="1600" i="1">
                  <a:solidFill>
                    <a:schemeClr val="bg2"/>
                  </a:solidFill>
                </a:rPr>
                <a:t>q≤+w</a:t>
              </a:r>
            </a:p>
          </p:txBody>
        </p:sp>
      </p:grpSp>
      <p:sp>
        <p:nvSpPr>
          <p:cNvPr id="2247688" name="Rectangle 8"/>
          <p:cNvSpPr>
            <a:spLocks noChangeArrowheads="1"/>
          </p:cNvSpPr>
          <p:nvPr/>
        </p:nvSpPr>
        <p:spPr bwMode="auto">
          <a:xfrm>
            <a:off x="4114800" y="4191000"/>
            <a:ext cx="400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charset="0"/>
                <a:cs typeface="Arial" charset="0"/>
              </a:rPr>
              <a:t>Sum of Absolute Differences (SAD)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3F65-CB75-44D0-A898-A1F994AEE063}" type="slidenum">
              <a:rPr lang="en-US"/>
              <a:pPr/>
              <a:t>15</a:t>
            </a:fld>
            <a:endParaRPr lang="en-US"/>
          </a:p>
        </p:txBody>
      </p:sp>
      <p:sp>
        <p:nvSpPr>
          <p:cNvPr id="223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Correlation-Based Methods</a:t>
            </a:r>
          </a:p>
        </p:txBody>
      </p:sp>
      <p:pic>
        <p:nvPicPr>
          <p:cNvPr id="2237443" name="Picture 3"/>
          <p:cNvPicPr>
            <a:picLocks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674813"/>
            <a:ext cx="8305800" cy="1601787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237444" name="Rectangle 4"/>
          <p:cNvSpPr>
            <a:spLocks noChangeArrowheads="1"/>
          </p:cNvSpPr>
          <p:nvPr/>
        </p:nvSpPr>
        <p:spPr bwMode="auto">
          <a:xfrm>
            <a:off x="228600" y="99060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Usually, we normalize </a:t>
            </a:r>
            <a:r>
              <a:rPr lang="en-US" sz="1800" i="1">
                <a:solidFill>
                  <a:schemeClr val="bg2"/>
                </a:solidFill>
                <a:latin typeface="Arial" charset="0"/>
              </a:rPr>
              <a:t>c</a:t>
            </a:r>
            <a:r>
              <a:rPr lang="en-US" sz="1800">
                <a:solidFill>
                  <a:schemeClr val="bg2"/>
                </a:solidFill>
                <a:latin typeface="Arial" charset="0"/>
              </a:rPr>
              <a:t>(</a:t>
            </a:r>
            <a:r>
              <a:rPr lang="en-US" sz="1800" i="1">
                <a:solidFill>
                  <a:schemeClr val="bg2"/>
                </a:solidFill>
                <a:latin typeface="Arial" charset="0"/>
              </a:rPr>
              <a:t>d</a:t>
            </a:r>
            <a:r>
              <a:rPr lang="en-US" sz="1800">
                <a:solidFill>
                  <a:schemeClr val="bg2"/>
                </a:solidFill>
                <a:latin typeface="Arial" charset="0"/>
              </a:rPr>
              <a:t>) by dividing it by the standard deviation of both </a:t>
            </a:r>
            <a:r>
              <a:rPr lang="en-US" sz="1800" i="1">
                <a:solidFill>
                  <a:schemeClr val="bg2"/>
                </a:solidFill>
              </a:rPr>
              <a:t>I</a:t>
            </a:r>
            <a:r>
              <a:rPr lang="en-US" sz="1800" i="1" baseline="-25000">
                <a:solidFill>
                  <a:schemeClr val="bg2"/>
                </a:solidFill>
              </a:rPr>
              <a:t>l</a:t>
            </a:r>
            <a:r>
              <a:rPr lang="en-US" sz="1800" i="1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1800">
                <a:solidFill>
                  <a:schemeClr val="bg2"/>
                </a:solidFill>
                <a:latin typeface="Arial" charset="0"/>
              </a:rPr>
              <a:t>and </a:t>
            </a:r>
            <a:r>
              <a:rPr lang="en-US" sz="1800" i="1">
                <a:solidFill>
                  <a:schemeClr val="bg2"/>
                </a:solidFill>
              </a:rPr>
              <a:t>I</a:t>
            </a:r>
            <a:r>
              <a:rPr lang="en-US" sz="1800" i="1" baseline="-25000">
                <a:solidFill>
                  <a:schemeClr val="bg2"/>
                </a:solidFill>
              </a:rPr>
              <a:t>r</a:t>
            </a:r>
            <a:r>
              <a:rPr lang="en-US" sz="1800" i="1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1800">
                <a:solidFill>
                  <a:schemeClr val="bg2"/>
                </a:solidFill>
                <a:latin typeface="Arial" charset="0"/>
              </a:rPr>
              <a:t>(</a:t>
            </a:r>
            <a:r>
              <a:rPr lang="en-US" sz="1800" i="1">
                <a:solidFill>
                  <a:srgbClr val="0000FF"/>
                </a:solidFill>
                <a:latin typeface="Arial" charset="0"/>
              </a:rPr>
              <a:t>normalized cross-correlation</a:t>
            </a:r>
            <a:r>
              <a:rPr lang="en-US" sz="1800">
                <a:solidFill>
                  <a:schemeClr val="bg2"/>
                </a:solidFill>
                <a:latin typeface="Arial" charset="0"/>
              </a:rPr>
              <a:t>,  </a:t>
            </a:r>
            <a:r>
              <a:rPr lang="en-US" sz="1800" i="1">
                <a:solidFill>
                  <a:schemeClr val="bg2"/>
                </a:solidFill>
                <a:cs typeface="Times New Roman" pitchFamily="18" charset="0"/>
              </a:rPr>
              <a:t>c(d)</a:t>
            </a:r>
            <a:r>
              <a:rPr lang="en-US" sz="180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1800">
                <a:solidFill>
                  <a:schemeClr val="bg2"/>
                </a:solidFill>
                <a:latin typeface="Arial" charset="0"/>
                <a:sym typeface="Symbol" pitchFamily="18" charset="2"/>
              </a:rPr>
              <a:t></a:t>
            </a:r>
            <a:r>
              <a:rPr lang="en-US" sz="1800">
                <a:solidFill>
                  <a:schemeClr val="bg2"/>
                </a:solidFill>
                <a:latin typeface="Arial" charset="0"/>
              </a:rPr>
              <a:t> [0,1])</a:t>
            </a:r>
          </a:p>
        </p:txBody>
      </p:sp>
      <p:sp>
        <p:nvSpPr>
          <p:cNvPr id="2237445" name="Rectangle 5"/>
          <p:cNvSpPr>
            <a:spLocks noChangeArrowheads="1"/>
          </p:cNvSpPr>
          <p:nvPr/>
        </p:nvSpPr>
        <p:spPr bwMode="auto">
          <a:xfrm>
            <a:off x="228600" y="3429000"/>
            <a:ext cx="8610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>
              <a:spcBef>
                <a:spcPct val="20000"/>
              </a:spcBef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where   </a:t>
            </a:r>
            <a:r>
              <a:rPr lang="en-US" sz="1800" i="1">
                <a:solidFill>
                  <a:schemeClr val="bg2"/>
                </a:solidFill>
                <a:latin typeface="Arial" charset="0"/>
              </a:rPr>
              <a:t>  </a:t>
            </a:r>
            <a:r>
              <a:rPr lang="en-US" sz="1800">
                <a:solidFill>
                  <a:schemeClr val="bg2"/>
                </a:solidFill>
                <a:latin typeface="Arial" charset="0"/>
              </a:rPr>
              <a:t>and   </a:t>
            </a:r>
            <a:r>
              <a:rPr lang="en-US" sz="1800" i="1">
                <a:solidFill>
                  <a:schemeClr val="bg2"/>
                </a:solidFill>
                <a:latin typeface="Arial" charset="0"/>
              </a:rPr>
              <a:t>  </a:t>
            </a:r>
            <a:r>
              <a:rPr lang="en-US" sz="1800">
                <a:solidFill>
                  <a:schemeClr val="bg2"/>
                </a:solidFill>
                <a:latin typeface="Arial" charset="0"/>
              </a:rPr>
              <a:t>are the average pixel values in the left and right windows.</a:t>
            </a:r>
          </a:p>
        </p:txBody>
      </p:sp>
      <p:sp>
        <p:nvSpPr>
          <p:cNvPr id="2237446" name="Rectangle 6"/>
          <p:cNvSpPr>
            <a:spLocks noChangeArrowheads="1"/>
          </p:cNvSpPr>
          <p:nvPr/>
        </p:nvSpPr>
        <p:spPr bwMode="auto">
          <a:xfrm>
            <a:off x="228600" y="396240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An alternative similarity measure is the </a:t>
            </a:r>
            <a:r>
              <a:rPr lang="en-US" sz="1800" i="1">
                <a:solidFill>
                  <a:srgbClr val="0000FF"/>
                </a:solidFill>
                <a:latin typeface="Arial" charset="0"/>
              </a:rPr>
              <a:t>sum of squared differences</a:t>
            </a:r>
            <a:r>
              <a:rPr lang="en-US" sz="1800" i="1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1800">
                <a:solidFill>
                  <a:schemeClr val="bg2"/>
                </a:solidFill>
                <a:latin typeface="Arial" charset="0"/>
              </a:rPr>
              <a:t>(</a:t>
            </a:r>
            <a:r>
              <a:rPr lang="en-US" sz="1800">
                <a:solidFill>
                  <a:srgbClr val="0000FF"/>
                </a:solidFill>
                <a:latin typeface="Arial" charset="0"/>
              </a:rPr>
              <a:t>SSD</a:t>
            </a:r>
            <a:r>
              <a:rPr lang="en-US" sz="1800">
                <a:solidFill>
                  <a:schemeClr val="bg2"/>
                </a:solidFill>
                <a:latin typeface="Arial" charset="0"/>
              </a:rPr>
              <a:t>):</a:t>
            </a:r>
          </a:p>
        </p:txBody>
      </p:sp>
      <p:pic>
        <p:nvPicPr>
          <p:cNvPr id="2237447" name="Picture 7"/>
          <p:cNvPicPr>
            <a:picLocks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4351338"/>
            <a:ext cx="6858000" cy="754062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graphicFrame>
        <p:nvGraphicFramePr>
          <p:cNvPr id="2237448" name="Object 8"/>
          <p:cNvGraphicFramePr>
            <a:graphicFrameLocks noChangeAspect="1"/>
          </p:cNvGraphicFramePr>
          <p:nvPr/>
        </p:nvGraphicFramePr>
        <p:xfrm>
          <a:off x="1524000" y="3459163"/>
          <a:ext cx="2206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452" name="Equation" r:id="rId6" imgW="139680" imgH="241200" progId="Equation.3">
                  <p:embed/>
                </p:oleObj>
              </mc:Choice>
              <mc:Fallback>
                <p:oleObj name="Equation" r:id="rId6" imgW="13968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59163"/>
                        <a:ext cx="2206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7449" name="Object 9"/>
          <p:cNvGraphicFramePr>
            <a:graphicFrameLocks noChangeAspect="1"/>
          </p:cNvGraphicFramePr>
          <p:nvPr/>
        </p:nvGraphicFramePr>
        <p:xfrm>
          <a:off x="2133600" y="3429000"/>
          <a:ext cx="25241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453" name="Equation" r:id="rId8" imgW="152280" imgH="228600" progId="Equation.3">
                  <p:embed/>
                </p:oleObj>
              </mc:Choice>
              <mc:Fallback>
                <p:oleObj name="Equation" r:id="rId8" imgW="15228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29000"/>
                        <a:ext cx="25241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7450" name="Rectangle 10"/>
          <p:cNvSpPr>
            <a:spLocks noChangeArrowheads="1"/>
          </p:cNvSpPr>
          <p:nvPr/>
        </p:nvSpPr>
        <p:spPr bwMode="auto">
          <a:xfrm>
            <a:off x="228600" y="518160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But experiment shows that the simpler </a:t>
            </a:r>
            <a:r>
              <a:rPr lang="en-US" sz="1800" i="1">
                <a:solidFill>
                  <a:srgbClr val="0000FF"/>
                </a:solidFill>
                <a:latin typeface="Arial" charset="0"/>
              </a:rPr>
              <a:t>sum of absolute differences</a:t>
            </a:r>
            <a:r>
              <a:rPr lang="en-US" sz="1800" i="1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1800">
                <a:solidFill>
                  <a:schemeClr val="bg2"/>
                </a:solidFill>
                <a:latin typeface="Arial" charset="0"/>
              </a:rPr>
              <a:t>(</a:t>
            </a:r>
            <a:r>
              <a:rPr lang="en-US" sz="1800">
                <a:solidFill>
                  <a:srgbClr val="0000FF"/>
                </a:solidFill>
                <a:latin typeface="Arial" charset="0"/>
              </a:rPr>
              <a:t>SAD</a:t>
            </a:r>
            <a:r>
              <a:rPr lang="en-US" sz="1800">
                <a:solidFill>
                  <a:schemeClr val="bg2"/>
                </a:solidFill>
                <a:latin typeface="Arial" charset="0"/>
              </a:rPr>
              <a:t>) is just as good for reasonable</a:t>
            </a:r>
          </a:p>
        </p:txBody>
      </p:sp>
      <p:sp>
        <p:nvSpPr>
          <p:cNvPr id="2237451" name="Text Box 11"/>
          <p:cNvSpPr txBox="1">
            <a:spLocks noChangeArrowheads="1"/>
          </p:cNvSpPr>
          <p:nvPr/>
        </p:nvSpPr>
        <p:spPr bwMode="auto">
          <a:xfrm>
            <a:off x="1812925" y="5978525"/>
            <a:ext cx="485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bg2"/>
                </a:solidFill>
              </a:rPr>
              <a:t>c(d)</a:t>
            </a:r>
            <a:r>
              <a:rPr lang="en-US" sz="2400">
                <a:solidFill>
                  <a:schemeClr val="bg2"/>
                </a:solidFill>
              </a:rPr>
              <a:t> = </a:t>
            </a:r>
            <a:r>
              <a:rPr lang="en-US" sz="2400">
                <a:solidFill>
                  <a:schemeClr val="bg2"/>
                </a:solidFill>
                <a:sym typeface="Symbol" pitchFamily="18" charset="2"/>
              </a:rPr>
              <a:t> </a:t>
            </a:r>
            <a:r>
              <a:rPr lang="en-US" sz="240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</a:t>
            </a:r>
            <a:r>
              <a:rPr lang="en-US" sz="2400">
                <a:solidFill>
                  <a:schemeClr val="bg2"/>
                </a:solidFill>
              </a:rPr>
              <a:t> | </a:t>
            </a:r>
            <a:r>
              <a:rPr lang="en-US" sz="2400" i="1">
                <a:solidFill>
                  <a:schemeClr val="bg2"/>
                </a:solidFill>
              </a:rPr>
              <a:t>I</a:t>
            </a:r>
            <a:r>
              <a:rPr lang="en-US" sz="2400" i="1" baseline="-25000">
                <a:solidFill>
                  <a:schemeClr val="bg2"/>
                </a:solidFill>
              </a:rPr>
              <a:t>l</a:t>
            </a:r>
            <a:r>
              <a:rPr lang="en-US" sz="2400" i="1">
                <a:solidFill>
                  <a:schemeClr val="bg2"/>
                </a:solidFill>
              </a:rPr>
              <a:t>(i+k,j+l) – I</a:t>
            </a:r>
            <a:r>
              <a:rPr lang="en-US" sz="2400" i="1" baseline="-25000">
                <a:solidFill>
                  <a:schemeClr val="bg2"/>
                </a:solidFill>
              </a:rPr>
              <a:t>r</a:t>
            </a:r>
            <a:r>
              <a:rPr lang="en-US" sz="2400" i="1">
                <a:solidFill>
                  <a:schemeClr val="bg2"/>
                </a:solidFill>
              </a:rPr>
              <a:t>(i+k-d,j+l)</a:t>
            </a:r>
            <a:r>
              <a:rPr lang="en-US" sz="2400">
                <a:solidFill>
                  <a:schemeClr val="bg2"/>
                </a:solidFill>
              </a:rPr>
              <a:t> |</a:t>
            </a:r>
            <a:r>
              <a:rPr lang="en-US" sz="2000">
                <a:solidFill>
                  <a:schemeClr val="bg2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FE63-B2DB-4903-8042-16011E2614C8}" type="slidenum">
              <a:rPr lang="en-US"/>
              <a:pPr/>
              <a:t>16</a:t>
            </a:fld>
            <a:endParaRPr lang="en-US"/>
          </a:p>
        </p:txBody>
      </p:sp>
      <p:sp>
        <p:nvSpPr>
          <p:cNvPr id="224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Correlation-Based Methods</a:t>
            </a:r>
          </a:p>
        </p:txBody>
      </p:sp>
      <p:sp>
        <p:nvSpPr>
          <p:cNvPr id="2249732" name="Rectangle 4"/>
          <p:cNvSpPr>
            <a:spLocks noChangeArrowheads="1"/>
          </p:cNvSpPr>
          <p:nvPr/>
        </p:nvSpPr>
        <p:spPr bwMode="auto">
          <a:xfrm>
            <a:off x="228600" y="99060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endParaRPr lang="en-US" sz="18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249738" name="Rectangle 10"/>
          <p:cNvSpPr>
            <a:spLocks noChangeArrowheads="1"/>
          </p:cNvSpPr>
          <p:nvPr/>
        </p:nvSpPr>
        <p:spPr bwMode="auto">
          <a:xfrm>
            <a:off x="304800" y="114300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Experiment shows that the simpler </a:t>
            </a:r>
            <a:r>
              <a:rPr lang="en-US" sz="1800" i="1">
                <a:solidFill>
                  <a:srgbClr val="0000FF"/>
                </a:solidFill>
                <a:latin typeface="Arial" charset="0"/>
              </a:rPr>
              <a:t>sum of absolute differences</a:t>
            </a:r>
            <a:r>
              <a:rPr lang="en-US" sz="1800" i="1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1800">
                <a:solidFill>
                  <a:schemeClr val="bg2"/>
                </a:solidFill>
                <a:latin typeface="Arial" charset="0"/>
              </a:rPr>
              <a:t>(</a:t>
            </a:r>
            <a:r>
              <a:rPr lang="en-US" sz="1800">
                <a:solidFill>
                  <a:srgbClr val="0000FF"/>
                </a:solidFill>
                <a:latin typeface="Arial" charset="0"/>
              </a:rPr>
              <a:t>SAD</a:t>
            </a:r>
            <a:r>
              <a:rPr lang="en-US" sz="1800">
                <a:solidFill>
                  <a:schemeClr val="bg2"/>
                </a:solidFill>
                <a:latin typeface="Arial" charset="0"/>
              </a:rPr>
              <a:t>) is just as good for reasonable cameras</a:t>
            </a:r>
            <a:br>
              <a:rPr lang="en-US" sz="1800">
                <a:solidFill>
                  <a:schemeClr val="bg2"/>
                </a:solidFill>
                <a:latin typeface="Arial" charset="0"/>
              </a:rPr>
            </a:br>
            <a:r>
              <a:rPr lang="en-US" sz="1800">
                <a:solidFill>
                  <a:schemeClr val="bg2"/>
                </a:solidFill>
                <a:latin typeface="Arial" charset="0"/>
              </a:rPr>
              <a:t>(Gains and offsets matched)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Stereo matching is computationally expensive!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Correlation algorithms have time complexity</a:t>
            </a:r>
            <a:br>
              <a:rPr lang="en-US" sz="1800">
                <a:solidFill>
                  <a:schemeClr val="bg2"/>
                </a:solidFill>
                <a:latin typeface="Arial" charset="0"/>
              </a:rPr>
            </a:br>
            <a:r>
              <a:rPr lang="en-US" sz="1800">
                <a:solidFill>
                  <a:schemeClr val="bg2"/>
                </a:solidFill>
                <a:latin typeface="Arial" charset="0"/>
              </a:rPr>
              <a:t>              </a:t>
            </a:r>
            <a:r>
              <a:rPr lang="en-US" sz="2800" i="1">
                <a:solidFill>
                  <a:schemeClr val="bg2"/>
                </a:solidFill>
                <a:cs typeface="Times New Roman" pitchFamily="18" charset="0"/>
              </a:rPr>
              <a:t>O( h w </a:t>
            </a:r>
            <a:r>
              <a:rPr lang="en-US" sz="2800" i="1">
                <a:solidFill>
                  <a:schemeClr val="bg2"/>
                </a:solidFill>
                <a:cs typeface="Times New Roman" pitchFamily="18" charset="0"/>
                <a:sym typeface="Symbol" pitchFamily="18" charset="2"/>
              </a:rPr>
              <a:t></a:t>
            </a:r>
            <a:r>
              <a:rPr lang="en-US" sz="2800" i="1">
                <a:solidFill>
                  <a:schemeClr val="bg2"/>
                </a:solidFill>
                <a:cs typeface="Times New Roman" pitchFamily="18" charset="0"/>
              </a:rPr>
              <a:t> (win)</a:t>
            </a:r>
            <a:r>
              <a:rPr lang="en-US" sz="2800" baseline="30000">
                <a:solidFill>
                  <a:schemeClr val="bg2"/>
                </a:solidFill>
                <a:cs typeface="Times New Roman" pitchFamily="18" charset="0"/>
              </a:rPr>
              <a:t>2</a:t>
            </a:r>
            <a:r>
              <a:rPr lang="en-US" sz="2800" i="1">
                <a:solidFill>
                  <a:schemeClr val="bg2"/>
                </a:solidFill>
                <a:cs typeface="Times New Roman" pitchFamily="18" charset="0"/>
              </a:rPr>
              <a:t> )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1800">
                <a:solidFill>
                  <a:schemeClr val="bg2"/>
                </a:solidFill>
                <a:latin typeface="Arial" charset="0"/>
                <a:cs typeface="Arial" charset="0"/>
              </a:rPr>
              <a:t>Even though the pixel comparison is simple and fast (absolute difference),</a:t>
            </a:r>
            <a:br>
              <a:rPr lang="en-US" sz="1800">
                <a:solidFill>
                  <a:schemeClr val="bg2"/>
                </a:solidFill>
                <a:latin typeface="Arial" charset="0"/>
                <a:cs typeface="Arial" charset="0"/>
              </a:rPr>
            </a:br>
            <a:r>
              <a:rPr lang="en-US" sz="1800">
                <a:solidFill>
                  <a:schemeClr val="bg2"/>
                </a:solidFill>
                <a:latin typeface="Arial" charset="0"/>
                <a:cs typeface="Arial" charset="0"/>
              </a:rPr>
              <a:t>for a medium resolution image</a:t>
            </a:r>
            <a:r>
              <a:rPr lang="en-US" sz="2000" i="1">
                <a:solidFill>
                  <a:schemeClr val="bg2"/>
                </a:solidFill>
                <a:cs typeface="Times New Roman" pitchFamily="18" charset="0"/>
              </a:rPr>
              <a:t> (h = w = </a:t>
            </a:r>
            <a:r>
              <a:rPr lang="en-US" sz="2000">
                <a:solidFill>
                  <a:schemeClr val="bg2"/>
                </a:solidFill>
                <a:cs typeface="Times New Roman" pitchFamily="18" charset="0"/>
              </a:rPr>
              <a:t>10</a:t>
            </a:r>
            <a:r>
              <a:rPr lang="en-US" sz="2000" baseline="30000">
                <a:solidFill>
                  <a:schemeClr val="bg2"/>
                </a:solidFill>
                <a:cs typeface="Times New Roman" pitchFamily="18" charset="0"/>
              </a:rPr>
              <a:t>3</a:t>
            </a:r>
            <a:r>
              <a:rPr lang="en-US" sz="2000" i="1">
                <a:solidFill>
                  <a:schemeClr val="bg2"/>
                </a:solidFill>
                <a:cs typeface="Times New Roman" pitchFamily="18" charset="0"/>
              </a:rPr>
              <a:t>), </a:t>
            </a:r>
            <a:br>
              <a:rPr lang="en-US" sz="2000" i="1">
                <a:solidFill>
                  <a:schemeClr val="bg2"/>
                </a:solidFill>
                <a:cs typeface="Times New Roman" pitchFamily="18" charset="0"/>
              </a:rPr>
            </a:br>
            <a:r>
              <a:rPr lang="en-US" sz="1800">
                <a:solidFill>
                  <a:schemeClr val="bg2"/>
                </a:solidFill>
                <a:latin typeface="Arial" charset="0"/>
                <a:cs typeface="Arial" charset="0"/>
              </a:rPr>
              <a:t>reasonable depth accuracy</a:t>
            </a:r>
            <a:r>
              <a:rPr lang="en-US" sz="2000" i="1">
                <a:solidFill>
                  <a:schemeClr val="bg2"/>
                </a:solidFill>
                <a:cs typeface="Times New Roman" pitchFamily="18" charset="0"/>
              </a:rPr>
              <a:t> (</a:t>
            </a:r>
            <a:r>
              <a:rPr lang="en-US" sz="2000">
                <a:solidFill>
                  <a:schemeClr val="bg2"/>
                </a:solidFill>
                <a:cs typeface="Times New Roman" pitchFamily="18" charset="0"/>
              </a:rPr>
              <a:t>1</a:t>
            </a:r>
            <a:r>
              <a:rPr lang="en-US" sz="2000" i="1">
                <a:solidFill>
                  <a:schemeClr val="bg2"/>
                </a:solidFill>
                <a:cs typeface="Times New Roman" pitchFamily="18" charset="0"/>
              </a:rPr>
              <a:t>%, </a:t>
            </a:r>
            <a:r>
              <a:rPr lang="en-US" sz="2000">
                <a:solidFill>
                  <a:schemeClr val="bg2"/>
                </a:solidFill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2000" i="1">
                <a:solidFill>
                  <a:schemeClr val="bg2"/>
                </a:solidFill>
                <a:cs typeface="Times New Roman" pitchFamily="18" charset="0"/>
              </a:rPr>
              <a:t> &gt; </a:t>
            </a:r>
            <a:r>
              <a:rPr lang="en-US" sz="2000">
                <a:solidFill>
                  <a:schemeClr val="bg2"/>
                </a:solidFill>
                <a:cs typeface="Times New Roman" pitchFamily="18" charset="0"/>
              </a:rPr>
              <a:t>100</a:t>
            </a:r>
            <a:r>
              <a:rPr lang="en-US" sz="2000" i="1">
                <a:solidFill>
                  <a:schemeClr val="bg2"/>
                </a:solidFill>
                <a:cs typeface="Times New Roman" pitchFamily="18" charset="0"/>
              </a:rPr>
              <a:t>) </a:t>
            </a:r>
            <a:r>
              <a:rPr lang="en-US" sz="1800" i="1">
                <a:solidFill>
                  <a:schemeClr val="bg2"/>
                </a:solidFill>
                <a:latin typeface="Arial" charset="0"/>
                <a:cs typeface="Arial" charset="0"/>
              </a:rPr>
              <a:t>and </a:t>
            </a:r>
            <a:br>
              <a:rPr lang="en-US" sz="1800" i="1">
                <a:solidFill>
                  <a:schemeClr val="bg2"/>
                </a:solidFill>
                <a:latin typeface="Arial" charset="0"/>
                <a:cs typeface="Arial" charset="0"/>
              </a:rPr>
            </a:br>
            <a:r>
              <a:rPr lang="en-US" sz="1800">
                <a:solidFill>
                  <a:schemeClr val="bg2"/>
                </a:solidFill>
                <a:latin typeface="Arial" charset="0"/>
                <a:cs typeface="Arial" charset="0"/>
              </a:rPr>
              <a:t>sufficiently large windows for good matching accuracy</a:t>
            </a:r>
            <a:r>
              <a:rPr lang="en-US" sz="2000" i="1">
                <a:solidFill>
                  <a:schemeClr val="bg2"/>
                </a:solidFill>
                <a:cs typeface="Times New Roman" pitchFamily="18" charset="0"/>
              </a:rPr>
              <a:t>, win </a:t>
            </a:r>
            <a:r>
              <a:rPr lang="en-US" sz="2000" i="1">
                <a:solidFill>
                  <a:schemeClr val="bg2"/>
                </a:solidFill>
                <a:cs typeface="Times New Roman" pitchFamily="18" charset="0"/>
                <a:sym typeface="Symbol" pitchFamily="18" charset="2"/>
              </a:rPr>
              <a:t></a:t>
            </a:r>
            <a:r>
              <a:rPr lang="en-US" sz="2000" i="1">
                <a:solidFill>
                  <a:schemeClr val="bg2"/>
                </a:solidFill>
                <a:cs typeface="Times New Roman" pitchFamily="18" charset="0"/>
              </a:rPr>
              <a:t> 10,</a:t>
            </a:r>
            <a:br>
              <a:rPr lang="en-US" sz="2000" i="1">
                <a:solidFill>
                  <a:schemeClr val="bg2"/>
                </a:solidFill>
                <a:cs typeface="Times New Roman" pitchFamily="18" charset="0"/>
              </a:rPr>
            </a:br>
            <a:r>
              <a:rPr lang="en-US" sz="2000" i="1">
                <a:solidFill>
                  <a:schemeClr val="bg2"/>
                </a:solidFill>
                <a:cs typeface="Times New Roman" pitchFamily="18" charset="0"/>
              </a:rPr>
              <a:t>        </a:t>
            </a:r>
            <a:r>
              <a:rPr lang="en-US" sz="2400" i="1">
                <a:solidFill>
                  <a:schemeClr val="bg2"/>
                </a:solidFill>
                <a:cs typeface="Times New Roman" pitchFamily="18" charset="0"/>
              </a:rPr>
              <a:t>h w</a:t>
            </a:r>
            <a:r>
              <a:rPr lang="en-US" sz="2400">
                <a:solidFill>
                  <a:schemeClr val="bg2"/>
                </a:solidFill>
                <a:cs typeface="Times New Roman" pitchFamily="18" charset="0"/>
              </a:rPr>
              <a:t> </a:t>
            </a:r>
            <a:r>
              <a:rPr lang="en-US" sz="2400">
                <a:solidFill>
                  <a:schemeClr val="bg2"/>
                </a:solidFill>
                <a:cs typeface="Times New Roman" pitchFamily="18" charset="0"/>
                <a:sym typeface="Symbol" pitchFamily="18" charset="2"/>
              </a:rPr>
              <a:t></a:t>
            </a:r>
            <a:r>
              <a:rPr lang="en-US" sz="2400">
                <a:solidFill>
                  <a:schemeClr val="bg2"/>
                </a:solidFill>
                <a:cs typeface="Times New Roman" pitchFamily="18" charset="0"/>
              </a:rPr>
              <a:t> (</a:t>
            </a:r>
            <a:r>
              <a:rPr lang="en-US" sz="2400" i="1">
                <a:solidFill>
                  <a:schemeClr val="bg2"/>
                </a:solidFill>
                <a:cs typeface="Times New Roman" pitchFamily="18" charset="0"/>
              </a:rPr>
              <a:t>win</a:t>
            </a:r>
            <a:r>
              <a:rPr lang="en-US" sz="2400">
                <a:solidFill>
                  <a:schemeClr val="bg2"/>
                </a:solidFill>
                <a:cs typeface="Times New Roman" pitchFamily="18" charset="0"/>
              </a:rPr>
              <a:t>)</a:t>
            </a:r>
            <a:r>
              <a:rPr lang="en-US" sz="2400" baseline="30000">
                <a:solidFill>
                  <a:schemeClr val="bg2"/>
                </a:solidFill>
                <a:cs typeface="Times New Roman" pitchFamily="18" charset="0"/>
              </a:rPr>
              <a:t>2</a:t>
            </a:r>
            <a:r>
              <a:rPr lang="en-US" sz="2400">
                <a:solidFill>
                  <a:schemeClr val="bg2"/>
                </a:solidFill>
                <a:cs typeface="Times New Roman" pitchFamily="18" charset="0"/>
              </a:rPr>
              <a:t> = 10</a:t>
            </a:r>
            <a:r>
              <a:rPr lang="en-US" sz="2400" baseline="30000">
                <a:solidFill>
                  <a:schemeClr val="bg2"/>
                </a:solidFill>
                <a:cs typeface="Times New Roman" pitchFamily="18" charset="0"/>
              </a:rPr>
              <a:t>3</a:t>
            </a:r>
            <a:r>
              <a:rPr lang="en-US" sz="2400">
                <a:solidFill>
                  <a:schemeClr val="bg2"/>
                </a:solidFill>
                <a:cs typeface="Times New Roman" pitchFamily="18" charset="0"/>
              </a:rPr>
              <a:t> </a:t>
            </a:r>
            <a:r>
              <a:rPr lang="en-US" sz="2400">
                <a:solidFill>
                  <a:schemeClr val="bg2"/>
                </a:solidFill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2400">
                <a:solidFill>
                  <a:schemeClr val="bg2"/>
                </a:solidFill>
                <a:cs typeface="Times New Roman" pitchFamily="18" charset="0"/>
              </a:rPr>
              <a:t> 10</a:t>
            </a:r>
            <a:r>
              <a:rPr lang="en-US" sz="2400" baseline="30000">
                <a:solidFill>
                  <a:schemeClr val="bg2"/>
                </a:solidFill>
                <a:cs typeface="Times New Roman" pitchFamily="18" charset="0"/>
              </a:rPr>
              <a:t>3</a:t>
            </a:r>
            <a:r>
              <a:rPr lang="en-US" sz="2400">
                <a:solidFill>
                  <a:schemeClr val="bg2"/>
                </a:solidFill>
                <a:cs typeface="Times New Roman" pitchFamily="18" charset="0"/>
              </a:rPr>
              <a:t> </a:t>
            </a:r>
            <a:r>
              <a:rPr lang="en-US" sz="2400">
                <a:solidFill>
                  <a:schemeClr val="bg2"/>
                </a:solidFill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2400">
                <a:solidFill>
                  <a:schemeClr val="bg2"/>
                </a:solidFill>
                <a:cs typeface="Times New Roman" pitchFamily="18" charset="0"/>
              </a:rPr>
              <a:t> 10</a:t>
            </a:r>
            <a:r>
              <a:rPr lang="en-US" sz="2400" baseline="30000">
                <a:solidFill>
                  <a:schemeClr val="bg2"/>
                </a:solidFill>
                <a:cs typeface="Times New Roman" pitchFamily="18" charset="0"/>
              </a:rPr>
              <a:t>2</a:t>
            </a:r>
            <a:r>
              <a:rPr lang="en-US" sz="2400">
                <a:solidFill>
                  <a:schemeClr val="bg2"/>
                </a:solidFill>
                <a:cs typeface="Times New Roman" pitchFamily="18" charset="0"/>
              </a:rPr>
              <a:t> </a:t>
            </a:r>
            <a:r>
              <a:rPr lang="en-US" sz="2400">
                <a:solidFill>
                  <a:schemeClr val="bg2"/>
                </a:solidFill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2400">
                <a:solidFill>
                  <a:schemeClr val="bg2"/>
                </a:solidFill>
                <a:cs typeface="Times New Roman" pitchFamily="18" charset="0"/>
              </a:rPr>
              <a:t> 10 </a:t>
            </a:r>
            <a:r>
              <a:rPr lang="en-US" sz="2400">
                <a:solidFill>
                  <a:schemeClr val="bg2"/>
                </a:solidFill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2400">
                <a:solidFill>
                  <a:schemeClr val="bg2"/>
                </a:solidFill>
                <a:cs typeface="Times New Roman" pitchFamily="18" charset="0"/>
              </a:rPr>
              <a:t> 10 = 10</a:t>
            </a:r>
            <a:r>
              <a:rPr lang="en-US" sz="2400" baseline="30000">
                <a:solidFill>
                  <a:schemeClr val="bg2"/>
                </a:solidFill>
                <a:cs typeface="Times New Roman" pitchFamily="18" charset="0"/>
              </a:rPr>
              <a:t>10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1800">
                <a:solidFill>
                  <a:schemeClr val="bg2"/>
                </a:solidFill>
                <a:latin typeface="Arial" charset="0"/>
                <a:cs typeface="Arial" charset="0"/>
              </a:rPr>
              <a:t>The total number of operations required for a single image is quite large!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1800">
                <a:solidFill>
                  <a:schemeClr val="bg2"/>
                </a:solidFill>
                <a:latin typeface="Arial" charset="0"/>
                <a:cs typeface="Arial" charset="0"/>
              </a:rPr>
              <a:t>More complex cost functions – SSD, normalized correlation, etc – which involve more complex computation are often not justified!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6F8F-96F2-4CAB-B410-405D5AAD47F3}" type="slidenum">
              <a:rPr lang="en-US"/>
              <a:pPr/>
              <a:t>17</a:t>
            </a:fld>
            <a:endParaRPr lang="en-US"/>
          </a:p>
        </p:txBody>
      </p:sp>
      <p:sp>
        <p:nvSpPr>
          <p:cNvPr id="223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Correlation-Based Methods</a:t>
            </a:r>
          </a:p>
        </p:txBody>
      </p:sp>
      <p:sp>
        <p:nvSpPr>
          <p:cNvPr id="2239491" name="Rectangle 3"/>
          <p:cNvSpPr>
            <a:spLocks noChangeArrowheads="1"/>
          </p:cNvSpPr>
          <p:nvPr/>
        </p:nvSpPr>
        <p:spPr bwMode="auto">
          <a:xfrm>
            <a:off x="228600" y="990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chemeClr val="bg2"/>
                </a:solidFill>
                <a:latin typeface="Arial" charset="0"/>
              </a:rPr>
              <a:t>Comments</a:t>
            </a:r>
          </a:p>
        </p:txBody>
      </p:sp>
      <p:sp>
        <p:nvSpPr>
          <p:cNvPr id="2239492" name="Rectangle 4"/>
          <p:cNvSpPr>
            <a:spLocks noChangeArrowheads="1"/>
          </p:cNvSpPr>
          <p:nvPr/>
        </p:nvSpPr>
        <p:spPr bwMode="auto">
          <a:xfrm>
            <a:off x="228600" y="1600200"/>
            <a:ext cx="8610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The success of correlation-based methods depends on whether the image window in one image exhibits a distinctive structure that occurs infrequently in the search region of the other image.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endParaRPr lang="en-US" sz="1800">
              <a:solidFill>
                <a:schemeClr val="bg2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How to choose the size of the window, </a:t>
            </a:r>
            <a:r>
              <a:rPr lang="en-US" sz="1800" i="1">
                <a:solidFill>
                  <a:schemeClr val="bg2"/>
                </a:solidFill>
                <a:latin typeface="Arial" charset="0"/>
              </a:rPr>
              <a:t>W</a:t>
            </a:r>
            <a:r>
              <a:rPr lang="en-US" sz="1800">
                <a:solidFill>
                  <a:schemeClr val="bg2"/>
                </a:solidFill>
                <a:latin typeface="Arial" charset="0"/>
              </a:rPr>
              <a:t>?</a:t>
            </a:r>
          </a:p>
        </p:txBody>
      </p:sp>
      <p:sp>
        <p:nvSpPr>
          <p:cNvPr id="2239493" name="Rectangle 5"/>
          <p:cNvSpPr>
            <a:spLocks noChangeArrowheads="1"/>
          </p:cNvSpPr>
          <p:nvPr/>
        </p:nvSpPr>
        <p:spPr bwMode="auto">
          <a:xfrm>
            <a:off x="266700" y="3276600"/>
            <a:ext cx="8610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too 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small</a:t>
            </a:r>
            <a:r>
              <a:rPr lang="en-US" sz="1800">
                <a:solidFill>
                  <a:schemeClr val="bg2"/>
                </a:solidFill>
                <a:latin typeface="Arial" charset="0"/>
              </a:rPr>
              <a:t> a window </a:t>
            </a:r>
          </a:p>
          <a:p>
            <a:pPr marL="1600200" lvl="3" indent="-22860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may not capture enough image structure and </a:t>
            </a:r>
          </a:p>
          <a:p>
            <a:pPr marL="1600200" lvl="3" indent="-22860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may be too noise sensitive</a:t>
            </a:r>
          </a:p>
          <a:p>
            <a:pPr marL="1600200" lvl="3" indent="-228600">
              <a:spcBef>
                <a:spcPct val="20000"/>
              </a:spcBef>
              <a:buClr>
                <a:srgbClr val="000000"/>
              </a:buClr>
              <a:buFont typeface="Symbol" pitchFamily="18" charset="2"/>
              <a:buChar char="Þ"/>
            </a:pPr>
            <a:r>
              <a:rPr lang="en-US" sz="1800" i="1">
                <a:solidFill>
                  <a:schemeClr val="bg2"/>
                </a:solidFill>
                <a:latin typeface="Arial" charset="0"/>
              </a:rPr>
              <a:t>many false matches</a:t>
            </a:r>
          </a:p>
          <a:p>
            <a:pPr marL="1143000" lvl="2" indent="-22860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too 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large</a:t>
            </a:r>
            <a:r>
              <a:rPr lang="en-US" sz="1800">
                <a:solidFill>
                  <a:schemeClr val="bg2"/>
                </a:solidFill>
                <a:latin typeface="Arial" charset="0"/>
              </a:rPr>
              <a:t> a window </a:t>
            </a:r>
          </a:p>
          <a:p>
            <a:pPr marL="1600200" lvl="3" indent="-22860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makes matching less sensitive to noise (desired) but also</a:t>
            </a:r>
          </a:p>
          <a:p>
            <a:pPr marL="1600200" lvl="3" indent="-22860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decreases precision</a:t>
            </a:r>
            <a:br>
              <a:rPr lang="en-US" sz="1800">
                <a:solidFill>
                  <a:schemeClr val="bg2"/>
                </a:solidFill>
                <a:latin typeface="Arial" charset="0"/>
              </a:rPr>
            </a:br>
            <a:r>
              <a:rPr lang="en-US" sz="1800">
                <a:solidFill>
                  <a:schemeClr val="bg2"/>
                </a:solidFill>
                <a:latin typeface="Arial" charset="0"/>
              </a:rPr>
              <a:t>(blurs disparity map)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An </a:t>
            </a:r>
            <a:r>
              <a:rPr lang="en-US" sz="1800" i="1">
                <a:solidFill>
                  <a:schemeClr val="bg2"/>
                </a:solidFill>
                <a:latin typeface="Arial" charset="0"/>
              </a:rPr>
              <a:t>adaptive searching window </a:t>
            </a:r>
            <a:r>
              <a:rPr lang="en-US" sz="1800">
                <a:solidFill>
                  <a:schemeClr val="bg2"/>
                </a:solidFill>
                <a:latin typeface="Arial" charset="0"/>
              </a:rPr>
              <a:t>has been proposed: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 Unicode MS" pitchFamily="34" charset="-128"/>
              <a:buChar char=" "/>
            </a:pPr>
            <a:r>
              <a:rPr lang="en-US" sz="1800">
                <a:solidFill>
                  <a:schemeClr val="bg2"/>
                </a:solidFill>
                <a:cs typeface="Times New Roman" pitchFamily="18" charset="0"/>
              </a:rPr>
              <a:t>T Kanade and M Okutomi, A stereo matching algorithm with an adaptive window, </a:t>
            </a:r>
            <a:r>
              <a:rPr lang="en-US" sz="1800" i="1">
                <a:solidFill>
                  <a:schemeClr val="bg2"/>
                </a:solidFill>
                <a:cs typeface="Times New Roman" pitchFamily="18" charset="0"/>
              </a:rPr>
              <a:t>IEEE Trans PAMI</a:t>
            </a:r>
            <a:r>
              <a:rPr lang="en-US" sz="1800">
                <a:solidFill>
                  <a:schemeClr val="bg2"/>
                </a:solidFill>
                <a:cs typeface="Times New Roman" pitchFamily="18" charset="0"/>
              </a:rPr>
              <a:t>, 16(9), 920-932 (1994)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9492" grpId="0"/>
      <p:bldP spid="223949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5064-B082-4B7B-A7B8-B0781192C032}" type="slidenum">
              <a:rPr lang="en-US"/>
              <a:pPr/>
              <a:t>18</a:t>
            </a:fld>
            <a:endParaRPr lang="en-US"/>
          </a:p>
        </p:txBody>
      </p:sp>
      <p:sp>
        <p:nvSpPr>
          <p:cNvPr id="224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Methods – Adaptive Windows</a:t>
            </a:r>
          </a:p>
        </p:txBody>
      </p:sp>
      <p:pic>
        <p:nvPicPr>
          <p:cNvPr id="2240515" name="Picture 3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76313"/>
            <a:ext cx="7239000" cy="53594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240516" name="Text Box 4"/>
          <p:cNvSpPr txBox="1">
            <a:spLocks noChangeArrowheads="1"/>
          </p:cNvSpPr>
          <p:nvPr/>
        </p:nvSpPr>
        <p:spPr bwMode="auto">
          <a:xfrm>
            <a:off x="5318125" y="1309688"/>
            <a:ext cx="2532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Input – Ground truth</a:t>
            </a:r>
          </a:p>
        </p:txBody>
      </p:sp>
      <p:sp>
        <p:nvSpPr>
          <p:cNvPr id="2240517" name="Text Box 5"/>
          <p:cNvSpPr txBox="1">
            <a:spLocks noChangeArrowheads="1"/>
          </p:cNvSpPr>
          <p:nvPr/>
        </p:nvSpPr>
        <p:spPr bwMode="auto">
          <a:xfrm>
            <a:off x="609600" y="2390775"/>
            <a:ext cx="14763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3x3 window</a:t>
            </a:r>
          </a:p>
          <a:p>
            <a:r>
              <a:rPr lang="en-US" sz="2000">
                <a:solidFill>
                  <a:schemeClr val="bg2"/>
                </a:solidFill>
              </a:rPr>
              <a:t>Too noisy!</a:t>
            </a:r>
          </a:p>
        </p:txBody>
      </p:sp>
      <p:sp>
        <p:nvSpPr>
          <p:cNvPr id="2240518" name="Text Box 6"/>
          <p:cNvSpPr txBox="1">
            <a:spLocks noChangeArrowheads="1"/>
          </p:cNvSpPr>
          <p:nvPr/>
        </p:nvSpPr>
        <p:spPr bwMode="auto">
          <a:xfrm>
            <a:off x="6934200" y="2422525"/>
            <a:ext cx="18319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7x7 window</a:t>
            </a:r>
          </a:p>
          <a:p>
            <a:r>
              <a:rPr lang="en-US" sz="2000">
                <a:solidFill>
                  <a:schemeClr val="bg2"/>
                </a:solidFill>
              </a:rPr>
              <a:t>Sharp edges are blurred!</a:t>
            </a:r>
          </a:p>
        </p:txBody>
      </p:sp>
      <p:sp>
        <p:nvSpPr>
          <p:cNvPr id="2240519" name="Text Box 7"/>
          <p:cNvSpPr txBox="1">
            <a:spLocks noChangeArrowheads="1"/>
          </p:cNvSpPr>
          <p:nvPr/>
        </p:nvSpPr>
        <p:spPr bwMode="auto">
          <a:xfrm>
            <a:off x="5486400" y="5334000"/>
            <a:ext cx="2286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Adaptive window</a:t>
            </a:r>
          </a:p>
          <a:p>
            <a:r>
              <a:rPr lang="en-US" sz="2000">
                <a:solidFill>
                  <a:schemeClr val="bg2"/>
                </a:solidFill>
              </a:rPr>
              <a:t>Sharp edges and less noise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B1A6-6C5E-4754-817F-3F1B7DF7BC80}" type="slidenum">
              <a:rPr lang="en-US"/>
              <a:pPr/>
              <a:t>19</a:t>
            </a:fld>
            <a:endParaRPr lang="en-US"/>
          </a:p>
        </p:txBody>
      </p:sp>
      <p:sp>
        <p:nvSpPr>
          <p:cNvPr id="223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Correlation-Based Methods</a:t>
            </a:r>
          </a:p>
        </p:txBody>
      </p:sp>
      <p:sp>
        <p:nvSpPr>
          <p:cNvPr id="2238467" name="Rectangle 3"/>
          <p:cNvSpPr>
            <a:spLocks noChangeArrowheads="1"/>
          </p:cNvSpPr>
          <p:nvPr/>
        </p:nvSpPr>
        <p:spPr bwMode="auto">
          <a:xfrm>
            <a:off x="228600" y="990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chemeClr val="bg2"/>
                </a:solidFill>
                <a:latin typeface="Arial" charset="0"/>
              </a:rPr>
              <a:t>Improvements</a:t>
            </a:r>
          </a:p>
        </p:txBody>
      </p:sp>
      <p:sp>
        <p:nvSpPr>
          <p:cNvPr id="2238468" name="Rectangle 4"/>
          <p:cNvSpPr>
            <a:spLocks noChangeArrowheads="1"/>
          </p:cNvSpPr>
          <p:nvPr/>
        </p:nvSpPr>
        <p:spPr bwMode="auto">
          <a:xfrm>
            <a:off x="228600" y="1524000"/>
            <a:ext cx="8610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Instead of using the image intensity values, the accuracy of correlation is improved by using </a:t>
            </a:r>
            <a:r>
              <a:rPr lang="en-US" sz="1800" i="1">
                <a:solidFill>
                  <a:schemeClr val="bg2"/>
                </a:solidFill>
                <a:latin typeface="Arial" charset="0"/>
              </a:rPr>
              <a:t>thresholded signed gradient magnitudes </a:t>
            </a:r>
            <a:r>
              <a:rPr lang="en-US" sz="1800">
                <a:solidFill>
                  <a:schemeClr val="bg2"/>
                </a:solidFill>
                <a:latin typeface="Arial" charset="0"/>
              </a:rPr>
              <a:t>at each pixel.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Compute the gradient magnitude at each pixel in the two images without smoothing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Map the gradient magnitude values into three values: -1, 0, 1 (by thresholding the gradient magnitude)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More sensitive correlations are produced this way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+"/>
            </a:pPr>
            <a:r>
              <a:rPr lang="en-US" sz="1800" i="1">
                <a:solidFill>
                  <a:schemeClr val="bg2"/>
                </a:solidFill>
                <a:cs typeface="Times New Roman" pitchFamily="18" charset="0"/>
              </a:rPr>
              <a:t>several dozen more</a:t>
            </a:r>
            <a:r>
              <a:rPr lang="en-US" sz="180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1800" i="1">
                <a:solidFill>
                  <a:schemeClr val="bg2"/>
                </a:solidFill>
                <a:cs typeface="Times New Roman" pitchFamily="18" charset="0"/>
              </a:rPr>
              <a:t>see</a:t>
            </a:r>
            <a:r>
              <a:rPr lang="en-US" sz="1800">
                <a:solidFill>
                  <a:schemeClr val="bg2"/>
                </a:solidFill>
                <a:latin typeface="Arial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 typeface="Arial" charset="0"/>
              <a:buChar char="+"/>
            </a:pPr>
            <a:r>
              <a:rPr lang="en-US" sz="2400">
                <a:solidFill>
                  <a:srgbClr val="0000FF"/>
                </a:solidFill>
                <a:cs typeface="Times New Roman" pitchFamily="18" charset="0"/>
              </a:rPr>
              <a:t>D Scharstein &amp; R Szeliski, </a:t>
            </a:r>
            <a:r>
              <a:rPr lang="en-US" sz="2400" i="1">
                <a:solidFill>
                  <a:srgbClr val="0000FF"/>
                </a:solidFill>
                <a:cs typeface="Times New Roman" pitchFamily="18" charset="0"/>
              </a:rPr>
              <a:t>Intl Journal of Computer Vision</a:t>
            </a:r>
            <a:r>
              <a:rPr lang="en-US" sz="2400">
                <a:solidFill>
                  <a:srgbClr val="0000FF"/>
                </a:solidFill>
                <a:cs typeface="Times New Roman" pitchFamily="18" charset="0"/>
              </a:rPr>
              <a:t>, 47(1), 7-42 (2001)</a:t>
            </a:r>
            <a:r>
              <a:rPr lang="en-US" sz="2400">
                <a:solidFill>
                  <a:schemeClr val="bg2"/>
                </a:solidFill>
                <a:cs typeface="Times New Roman" pitchFamily="18" charset="0"/>
              </a:rPr>
              <a:t> </a:t>
            </a:r>
            <a:r>
              <a:rPr lang="en-US" sz="2000">
                <a:solidFill>
                  <a:schemeClr val="bg2"/>
                </a:solidFill>
                <a:latin typeface="Arial" charset="0"/>
              </a:rPr>
              <a:t>for a review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+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This is quite an important paper: it classifies many of the approaches to stereo matching and provides an objective 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quantitative</a:t>
            </a:r>
            <a:r>
              <a:rPr lang="en-US" sz="1800">
                <a:solidFill>
                  <a:schemeClr val="bg2"/>
                </a:solidFill>
                <a:latin typeface="Arial" charset="0"/>
              </a:rPr>
              <a:t> comparison of many algorithms!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+"/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The use of metrics to compare approaches appears to be quite rare in computer vision papers – another reason to read this one!!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AD9F-C85B-4F23-BE65-FF860C4E23F8}" type="slidenum">
              <a:rPr lang="en-US"/>
              <a:pPr/>
              <a:t>2</a:t>
            </a:fld>
            <a:endParaRPr lang="en-US"/>
          </a:p>
        </p:txBody>
      </p:sp>
      <p:sp>
        <p:nvSpPr>
          <p:cNvPr id="222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Correspondence Problem</a:t>
            </a:r>
          </a:p>
        </p:txBody>
      </p:sp>
      <p:sp>
        <p:nvSpPr>
          <p:cNvPr id="2225155" name="Rectangle 3"/>
          <p:cNvSpPr>
            <a:spLocks noChangeArrowheads="1"/>
          </p:cNvSpPr>
          <p:nvPr/>
        </p:nvSpPr>
        <p:spPr bwMode="auto">
          <a:xfrm>
            <a:off x="228600" y="990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chemeClr val="bg2"/>
                </a:solidFill>
                <a:latin typeface="Arial" charset="0"/>
              </a:rPr>
              <a:t>Methods for establishing correspondences</a:t>
            </a:r>
          </a:p>
        </p:txBody>
      </p:sp>
      <p:sp>
        <p:nvSpPr>
          <p:cNvPr id="2225156" name="Rectangle 4"/>
          <p:cNvSpPr>
            <a:spLocks noChangeArrowheads="1"/>
          </p:cNvSpPr>
          <p:nvPr/>
        </p:nvSpPr>
        <p:spPr bwMode="auto">
          <a:xfrm>
            <a:off x="228600" y="1447800"/>
            <a:ext cx="8610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Two issues</a:t>
            </a:r>
          </a:p>
          <a:p>
            <a:pPr marL="1143000" lvl="2" indent="-22860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How to select candidate matches?</a:t>
            </a:r>
          </a:p>
          <a:p>
            <a:pPr marL="1143000" lvl="2" indent="-22860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How to determine the goodness of a match?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Two main classes of correspondence (matching) algorithm:</a:t>
            </a:r>
          </a:p>
          <a:p>
            <a:pPr marL="1143000" lvl="2" indent="-22860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rgbClr val="0000FF"/>
                </a:solidFill>
                <a:latin typeface="Arial" charset="0"/>
              </a:rPr>
              <a:t>Correlation-based</a:t>
            </a:r>
            <a:endParaRPr lang="en-US" sz="1800">
              <a:solidFill>
                <a:schemeClr val="bg2"/>
              </a:solidFill>
              <a:latin typeface="Arial" charset="0"/>
            </a:endParaRPr>
          </a:p>
          <a:p>
            <a:pPr marL="1600200" lvl="3" indent="-22860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Attempt to establish a correspondence by matching image intensities – usually over a window of pixels in each image</a:t>
            </a:r>
          </a:p>
          <a:p>
            <a:pPr marL="1600200" lvl="3" indent="-228600">
              <a:spcBef>
                <a:spcPct val="20000"/>
              </a:spcBef>
              <a:buClr>
                <a:srgbClr val="000000"/>
              </a:buClr>
              <a:buFont typeface="Symbol" pitchFamily="18" charset="2"/>
              <a:buChar char="Þ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Dense disparity maps</a:t>
            </a:r>
          </a:p>
          <a:p>
            <a:pPr marL="2057400" lvl="4" indent="-22860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Distance is found for all BV image points</a:t>
            </a:r>
          </a:p>
          <a:p>
            <a:pPr marL="2057400" lvl="4" indent="-22860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Except occluded (MV) points</a:t>
            </a:r>
          </a:p>
          <a:p>
            <a:pPr marL="1143000" lvl="2" indent="-22860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rgbClr val="0000FF"/>
                </a:solidFill>
                <a:latin typeface="Arial" charset="0"/>
              </a:rPr>
              <a:t>Feature-based</a:t>
            </a:r>
            <a:endParaRPr lang="en-US" sz="1800">
              <a:solidFill>
                <a:schemeClr val="bg2"/>
              </a:solidFill>
              <a:latin typeface="Arial" charset="0"/>
            </a:endParaRPr>
          </a:p>
          <a:p>
            <a:pPr marL="1600200" lvl="3" indent="-22860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Attempt to establish a correspondence by matching a sparse sets of image features – usually edges</a:t>
            </a:r>
          </a:p>
          <a:p>
            <a:pPr marL="1600200" lvl="3" indent="-22860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Disparity map is sparse</a:t>
            </a:r>
          </a:p>
          <a:p>
            <a:pPr marL="2057400" lvl="4" indent="-22860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Number of points is related to the number of image features identified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51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FD65-7B0F-4E1E-B155-12538F74A617}" type="slidenum">
              <a:rPr lang="en-US"/>
              <a:pPr/>
              <a:t>20</a:t>
            </a:fld>
            <a:endParaRPr lang="en-US"/>
          </a:p>
        </p:txBody>
      </p:sp>
      <p:sp>
        <p:nvSpPr>
          <p:cNvPr id="232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Correlation-Based Methods</a:t>
            </a:r>
          </a:p>
        </p:txBody>
      </p:sp>
      <p:sp>
        <p:nvSpPr>
          <p:cNvPr id="2326532" name="Rectangle 4"/>
          <p:cNvSpPr>
            <a:spLocks noChangeArrowheads="1"/>
          </p:cNvSpPr>
          <p:nvPr/>
        </p:nvSpPr>
        <p:spPr bwMode="auto">
          <a:xfrm>
            <a:off x="228600" y="1524000"/>
            <a:ext cx="8610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+"/>
            </a:pPr>
            <a:r>
              <a:rPr lang="en-US" sz="1800" i="1">
                <a:solidFill>
                  <a:schemeClr val="bg2"/>
                </a:solidFill>
                <a:cs typeface="Times New Roman" pitchFamily="18" charset="0"/>
              </a:rPr>
              <a:t>several dozen more</a:t>
            </a:r>
            <a:r>
              <a:rPr lang="en-US" sz="180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1800" i="1">
                <a:solidFill>
                  <a:schemeClr val="bg2"/>
                </a:solidFill>
                <a:cs typeface="Times New Roman" pitchFamily="18" charset="0"/>
              </a:rPr>
              <a:t>see</a:t>
            </a:r>
            <a:r>
              <a:rPr lang="en-US" sz="1800">
                <a:solidFill>
                  <a:schemeClr val="bg2"/>
                </a:solidFill>
                <a:latin typeface="Arial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 typeface="Arial" charset="0"/>
              <a:buChar char="+"/>
            </a:pPr>
            <a:r>
              <a:rPr lang="en-US" sz="2400">
                <a:solidFill>
                  <a:srgbClr val="0000FF"/>
                </a:solidFill>
                <a:cs typeface="Times New Roman" pitchFamily="18" charset="0"/>
              </a:rPr>
              <a:t>D Scharstein &amp; R Szeliski, </a:t>
            </a:r>
            <a:r>
              <a:rPr lang="en-US" sz="2400" i="1">
                <a:solidFill>
                  <a:srgbClr val="0000FF"/>
                </a:solidFill>
                <a:cs typeface="Times New Roman" pitchFamily="18" charset="0"/>
              </a:rPr>
              <a:t>Intl Journal of Computer Vision</a:t>
            </a:r>
            <a:r>
              <a:rPr lang="en-US" sz="2400">
                <a:solidFill>
                  <a:srgbClr val="0000FF"/>
                </a:solidFill>
                <a:cs typeface="Times New Roman" pitchFamily="18" charset="0"/>
              </a:rPr>
              <a:t>, 47(1), 7-42 (2001)</a:t>
            </a:r>
            <a:r>
              <a:rPr lang="en-US" sz="2400">
                <a:solidFill>
                  <a:schemeClr val="bg2"/>
                </a:solidFill>
                <a:cs typeface="Times New Roman" pitchFamily="18" charset="0"/>
              </a:rPr>
              <a:t> </a:t>
            </a:r>
            <a:r>
              <a:rPr lang="en-US" sz="2000">
                <a:solidFill>
                  <a:schemeClr val="bg2"/>
                </a:solidFill>
                <a:latin typeface="Arial" charset="0"/>
              </a:rPr>
              <a:t>for a review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+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This is quite an important paper: it classifies many of the approaches to stereo matching and provides an objective 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quantitative</a:t>
            </a:r>
            <a:r>
              <a:rPr lang="en-US" sz="1800">
                <a:solidFill>
                  <a:schemeClr val="bg2"/>
                </a:solidFill>
                <a:latin typeface="Arial" charset="0"/>
              </a:rPr>
              <a:t> comparison of many algorithms!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+"/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The use of metrics to compare approaches appears to be quite rare in computer vision papers – another reason to read this one!!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 typeface="Arial" charset="0"/>
              <a:buChar char="+"/>
            </a:pPr>
            <a:r>
              <a:rPr lang="en-US" sz="2400">
                <a:solidFill>
                  <a:schemeClr val="bg2"/>
                </a:solidFill>
                <a:latin typeface="Arial" charset="0"/>
                <a:cs typeface="Arial" charset="0"/>
              </a:rPr>
              <a:t>Middlebury stereo pages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+"/>
            </a:pPr>
            <a:r>
              <a:rPr lang="en-US" sz="2000">
                <a:solidFill>
                  <a:schemeClr val="bg2"/>
                </a:solidFill>
                <a:latin typeface="Arial" charset="0"/>
                <a:cs typeface="Arial" charset="0"/>
              </a:rPr>
              <a:t>Daniel Scharstein, Middlebury College, Vermont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+"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  <a:cs typeface="Courier New" pitchFamily="49" charset="0"/>
                <a:hlinkClick r:id="rId3"/>
              </a:rPr>
              <a:t>http://vision.middlebury.edu/stereo/</a:t>
            </a:r>
            <a:endParaRPr lang="en-US" sz="200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+"/>
            </a:pPr>
            <a:r>
              <a:rPr lang="en-US" sz="2000">
                <a:solidFill>
                  <a:schemeClr val="bg2"/>
                </a:solidFill>
                <a:latin typeface="Arial" charset="0"/>
                <a:cs typeface="Arial" charset="0"/>
              </a:rPr>
              <a:t>Comparisons of many stereo matching algorithms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6DE5-CCE4-4E35-95F5-A6DCC3F655A5}" type="slidenum">
              <a:rPr lang="en-US"/>
              <a:pPr/>
              <a:t>21</a:t>
            </a:fld>
            <a:endParaRPr lang="en-US"/>
          </a:p>
        </p:txBody>
      </p:sp>
      <p:sp>
        <p:nvSpPr>
          <p:cNvPr id="218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correspondence algorithms</a:t>
            </a:r>
          </a:p>
        </p:txBody>
      </p:sp>
      <p:sp>
        <p:nvSpPr>
          <p:cNvPr id="218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Dynamic programming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(Gimel’farb)</a:t>
            </a:r>
          </a:p>
          <a:p>
            <a:pPr lvl="1"/>
            <a:r>
              <a:rPr lang="en-US"/>
              <a:t>Finds a ‘path’ through an image which provides the best (least-cost) match</a:t>
            </a:r>
          </a:p>
          <a:p>
            <a:pPr lvl="1"/>
            <a:r>
              <a:rPr lang="en-US"/>
              <a:t>Can allow for occlusions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(Birchfield and Tomasi)</a:t>
            </a:r>
          </a:p>
          <a:p>
            <a:pPr lvl="1"/>
            <a:r>
              <a:rPr lang="en-US"/>
              <a:t>Generally provide better results than area-based correlation</a:t>
            </a:r>
          </a:p>
          <a:p>
            <a:pPr lvl="1"/>
            <a:r>
              <a:rPr lang="en-US"/>
              <a:t>Faster than correlation</a:t>
            </a:r>
          </a:p>
          <a:p>
            <a:r>
              <a:rPr lang="en-US"/>
              <a:t>Graph Cut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(Zabih et al)</a:t>
            </a:r>
          </a:p>
          <a:p>
            <a:pPr lvl="1"/>
            <a:r>
              <a:rPr lang="en-US"/>
              <a:t>Seems to provide best results</a:t>
            </a:r>
          </a:p>
          <a:p>
            <a:pPr lvl="1"/>
            <a:r>
              <a:rPr lang="en-US"/>
              <a:t>Very slow, not suitable for real-time applications</a:t>
            </a:r>
          </a:p>
          <a:p>
            <a:r>
              <a:rPr lang="en-US"/>
              <a:t>Concurrent Stereo Matching</a:t>
            </a:r>
          </a:p>
          <a:p>
            <a:pPr lvl="1"/>
            <a:r>
              <a:rPr lang="en-US"/>
              <a:t>Examine all possible matches in parallel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(Delmas, Gimel’farb, Morris, work in progress</a:t>
            </a:r>
            <a:r>
              <a:rPr lang="en-US"/>
              <a:t>)</a:t>
            </a:r>
          </a:p>
          <a:p>
            <a:pPr lvl="1"/>
            <a:r>
              <a:rPr lang="en-US"/>
              <a:t>Uses a model of image noise instead of arbitrary weights in cost functions</a:t>
            </a:r>
          </a:p>
          <a:p>
            <a:pPr lvl="1"/>
            <a:r>
              <a:rPr lang="en-US"/>
              <a:t>Suitable for real-time parallel hardware implementation</a:t>
            </a:r>
          </a:p>
          <a:p>
            <a:pPr lvl="1"/>
            <a:endParaRPr lang="en-US"/>
          </a:p>
        </p:txBody>
      </p:sp>
      <p:sp>
        <p:nvSpPr>
          <p:cNvPr id="2189316" name="AutoShape 4"/>
          <p:cNvSpPr>
            <a:spLocks noChangeArrowheads="1"/>
          </p:cNvSpPr>
          <p:nvPr/>
        </p:nvSpPr>
        <p:spPr bwMode="auto">
          <a:xfrm>
            <a:off x="4876800" y="3124200"/>
            <a:ext cx="3792538" cy="796925"/>
          </a:xfrm>
          <a:prstGeom prst="roundRect">
            <a:avLst>
              <a:gd name="adj" fmla="val 16667"/>
            </a:avLst>
          </a:prstGeom>
          <a:solidFill>
            <a:srgbClr val="FFFF5B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Arial" charset="0"/>
                <a:cs typeface="Arial" charset="0"/>
              </a:rPr>
              <a:t>Some of these will be considered in detail later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614D-6C6B-4795-BB40-C2C5A3B0DB47}" type="slidenum">
              <a:rPr lang="en-US"/>
              <a:pPr/>
              <a:t>22</a:t>
            </a:fld>
            <a:endParaRPr lang="en-US"/>
          </a:p>
        </p:txBody>
      </p:sp>
      <p:sp>
        <p:nvSpPr>
          <p:cNvPr id="227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Ordering Constraint</a:t>
            </a:r>
            <a:endParaRPr lang="en-US"/>
          </a:p>
        </p:txBody>
      </p:sp>
      <p:sp>
        <p:nvSpPr>
          <p:cNvPr id="227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09750"/>
            <a:ext cx="8178800" cy="1466850"/>
          </a:xfrm>
        </p:spPr>
        <p:txBody>
          <a:bodyPr/>
          <a:lstStyle/>
          <a:p>
            <a:r>
              <a:rPr lang="en-US" altLang="zh-CN" sz="1800">
                <a:ea typeface="SimSun" pitchFamily="2" charset="-122"/>
              </a:rPr>
              <a:t>If an object a is left on an object b in the left image then object a will also appear to the left of object b in the right image</a:t>
            </a:r>
            <a:endParaRPr lang="en-US" sz="1800"/>
          </a:p>
          <a:p>
            <a:endParaRPr lang="en-US" sz="1800"/>
          </a:p>
        </p:txBody>
      </p:sp>
      <p:pic>
        <p:nvPicPr>
          <p:cNvPr id="2276356" name="Picture 4" descr="stereo-amb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3414713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6357" name="Picture 5" descr="stereo-order-f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71800"/>
            <a:ext cx="3883025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6358" name="Text Box 6"/>
          <p:cNvSpPr txBox="1">
            <a:spLocks noChangeArrowheads="1"/>
          </p:cNvSpPr>
          <p:nvPr/>
        </p:nvSpPr>
        <p:spPr bwMode="auto">
          <a:xfrm>
            <a:off x="1143000" y="5943600"/>
            <a:ext cx="256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0">
                <a:latin typeface="Arial Narrow" pitchFamily="34" charset="0"/>
                <a:ea typeface="SimSun" pitchFamily="2" charset="-122"/>
              </a:rPr>
              <a:t>Ordering constraint…</a:t>
            </a:r>
          </a:p>
        </p:txBody>
      </p:sp>
      <p:sp>
        <p:nvSpPr>
          <p:cNvPr id="2276359" name="Text Box 7"/>
          <p:cNvSpPr txBox="1">
            <a:spLocks noChangeArrowheads="1"/>
          </p:cNvSpPr>
          <p:nvPr/>
        </p:nvSpPr>
        <p:spPr bwMode="auto">
          <a:xfrm>
            <a:off x="5541963" y="5943600"/>
            <a:ext cx="1925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0">
                <a:latin typeface="Arial Narrow" pitchFamily="34" charset="0"/>
                <a:ea typeface="SimSun" pitchFamily="2" charset="-122"/>
              </a:rPr>
              <a:t>…and its 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EF69-93D4-4670-BB50-D4ACF77D0FF1}" type="slidenum">
              <a:rPr lang="en-US"/>
              <a:pPr/>
              <a:t>23</a:t>
            </a:fld>
            <a:endParaRPr lang="en-US"/>
          </a:p>
        </p:txBody>
      </p:sp>
      <p:sp>
        <p:nvSpPr>
          <p:cNvPr id="228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Correspondences</a:t>
            </a:r>
          </a:p>
        </p:txBody>
      </p:sp>
      <p:grpSp>
        <p:nvGrpSpPr>
          <p:cNvPr id="2282500" name="Group 4"/>
          <p:cNvGrpSpPr>
            <a:grpSpLocks/>
          </p:cNvGrpSpPr>
          <p:nvPr/>
        </p:nvGrpSpPr>
        <p:grpSpPr bwMode="auto">
          <a:xfrm>
            <a:off x="914400" y="5029200"/>
            <a:ext cx="3200400" cy="228600"/>
            <a:chOff x="960" y="2544"/>
            <a:chExt cx="2016" cy="144"/>
          </a:xfrm>
        </p:grpSpPr>
        <p:sp>
          <p:nvSpPr>
            <p:cNvPr id="2282501" name="Rectangle 5"/>
            <p:cNvSpPr>
              <a:spLocks noChangeArrowheads="1"/>
            </p:cNvSpPr>
            <p:nvPr/>
          </p:nvSpPr>
          <p:spPr bwMode="auto">
            <a:xfrm>
              <a:off x="960" y="2544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02" name="Rectangle 6"/>
            <p:cNvSpPr>
              <a:spLocks noChangeArrowheads="1"/>
            </p:cNvSpPr>
            <p:nvPr/>
          </p:nvSpPr>
          <p:spPr bwMode="auto">
            <a:xfrm>
              <a:off x="1104" y="2544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03" name="Rectangle 7"/>
            <p:cNvSpPr>
              <a:spLocks noChangeArrowheads="1"/>
            </p:cNvSpPr>
            <p:nvPr/>
          </p:nvSpPr>
          <p:spPr bwMode="auto">
            <a:xfrm>
              <a:off x="1248" y="2544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04" name="Rectangle 8"/>
            <p:cNvSpPr>
              <a:spLocks noChangeArrowheads="1"/>
            </p:cNvSpPr>
            <p:nvPr/>
          </p:nvSpPr>
          <p:spPr bwMode="auto">
            <a:xfrm>
              <a:off x="1392" y="2544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05" name="Rectangle 9"/>
            <p:cNvSpPr>
              <a:spLocks noChangeArrowheads="1"/>
            </p:cNvSpPr>
            <p:nvPr/>
          </p:nvSpPr>
          <p:spPr bwMode="auto">
            <a:xfrm>
              <a:off x="1536" y="2544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06" name="Rectangle 10"/>
            <p:cNvSpPr>
              <a:spLocks noChangeArrowheads="1"/>
            </p:cNvSpPr>
            <p:nvPr/>
          </p:nvSpPr>
          <p:spPr bwMode="auto">
            <a:xfrm>
              <a:off x="1680" y="2544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07" name="Rectangle 11"/>
            <p:cNvSpPr>
              <a:spLocks noChangeArrowheads="1"/>
            </p:cNvSpPr>
            <p:nvPr/>
          </p:nvSpPr>
          <p:spPr bwMode="auto">
            <a:xfrm>
              <a:off x="1824" y="2544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08" name="Rectangle 12"/>
            <p:cNvSpPr>
              <a:spLocks noChangeArrowheads="1"/>
            </p:cNvSpPr>
            <p:nvPr/>
          </p:nvSpPr>
          <p:spPr bwMode="auto">
            <a:xfrm>
              <a:off x="1968" y="2544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09" name="Rectangle 13"/>
            <p:cNvSpPr>
              <a:spLocks noChangeArrowheads="1"/>
            </p:cNvSpPr>
            <p:nvPr/>
          </p:nvSpPr>
          <p:spPr bwMode="auto">
            <a:xfrm>
              <a:off x="2112" y="2544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10" name="Rectangle 14"/>
            <p:cNvSpPr>
              <a:spLocks noChangeArrowheads="1"/>
            </p:cNvSpPr>
            <p:nvPr/>
          </p:nvSpPr>
          <p:spPr bwMode="auto">
            <a:xfrm>
              <a:off x="2256" y="2544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11" name="Rectangle 15"/>
            <p:cNvSpPr>
              <a:spLocks noChangeArrowheads="1"/>
            </p:cNvSpPr>
            <p:nvPr/>
          </p:nvSpPr>
          <p:spPr bwMode="auto">
            <a:xfrm>
              <a:off x="2400" y="2544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12" name="Rectangle 16"/>
            <p:cNvSpPr>
              <a:spLocks noChangeArrowheads="1"/>
            </p:cNvSpPr>
            <p:nvPr/>
          </p:nvSpPr>
          <p:spPr bwMode="auto">
            <a:xfrm>
              <a:off x="2544" y="2544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13" name="Rectangle 17"/>
            <p:cNvSpPr>
              <a:spLocks noChangeArrowheads="1"/>
            </p:cNvSpPr>
            <p:nvPr/>
          </p:nvSpPr>
          <p:spPr bwMode="auto">
            <a:xfrm>
              <a:off x="2688" y="2544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14" name="Rectangle 18"/>
            <p:cNvSpPr>
              <a:spLocks noChangeArrowheads="1"/>
            </p:cNvSpPr>
            <p:nvPr/>
          </p:nvSpPr>
          <p:spPr bwMode="auto">
            <a:xfrm>
              <a:off x="2832" y="2544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82515" name="Group 19"/>
          <p:cNvGrpSpPr>
            <a:grpSpLocks/>
          </p:cNvGrpSpPr>
          <p:nvPr/>
        </p:nvGrpSpPr>
        <p:grpSpPr bwMode="auto">
          <a:xfrm>
            <a:off x="4800600" y="5029200"/>
            <a:ext cx="3200400" cy="228600"/>
            <a:chOff x="3456" y="3168"/>
            <a:chExt cx="2016" cy="144"/>
          </a:xfrm>
        </p:grpSpPr>
        <p:sp>
          <p:nvSpPr>
            <p:cNvPr id="2282516" name="Rectangle 20"/>
            <p:cNvSpPr>
              <a:spLocks noChangeArrowheads="1"/>
            </p:cNvSpPr>
            <p:nvPr/>
          </p:nvSpPr>
          <p:spPr bwMode="auto">
            <a:xfrm>
              <a:off x="3456" y="3168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17" name="Rectangle 21"/>
            <p:cNvSpPr>
              <a:spLocks noChangeArrowheads="1"/>
            </p:cNvSpPr>
            <p:nvPr/>
          </p:nvSpPr>
          <p:spPr bwMode="auto">
            <a:xfrm>
              <a:off x="3600" y="3168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18" name="Rectangle 22"/>
            <p:cNvSpPr>
              <a:spLocks noChangeArrowheads="1"/>
            </p:cNvSpPr>
            <p:nvPr/>
          </p:nvSpPr>
          <p:spPr bwMode="auto">
            <a:xfrm>
              <a:off x="3744" y="3168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19" name="Rectangle 23"/>
            <p:cNvSpPr>
              <a:spLocks noChangeArrowheads="1"/>
            </p:cNvSpPr>
            <p:nvPr/>
          </p:nvSpPr>
          <p:spPr bwMode="auto">
            <a:xfrm>
              <a:off x="3888" y="3168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20" name="Rectangle 24"/>
            <p:cNvSpPr>
              <a:spLocks noChangeArrowheads="1"/>
            </p:cNvSpPr>
            <p:nvPr/>
          </p:nvSpPr>
          <p:spPr bwMode="auto">
            <a:xfrm>
              <a:off x="4032" y="3168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21" name="Rectangle 25"/>
            <p:cNvSpPr>
              <a:spLocks noChangeArrowheads="1"/>
            </p:cNvSpPr>
            <p:nvPr/>
          </p:nvSpPr>
          <p:spPr bwMode="auto">
            <a:xfrm>
              <a:off x="4176" y="3168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22" name="Rectangle 26"/>
            <p:cNvSpPr>
              <a:spLocks noChangeArrowheads="1"/>
            </p:cNvSpPr>
            <p:nvPr/>
          </p:nvSpPr>
          <p:spPr bwMode="auto">
            <a:xfrm>
              <a:off x="4320" y="3168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23" name="Rectangle 27"/>
            <p:cNvSpPr>
              <a:spLocks noChangeArrowheads="1"/>
            </p:cNvSpPr>
            <p:nvPr/>
          </p:nvSpPr>
          <p:spPr bwMode="auto">
            <a:xfrm>
              <a:off x="4464" y="3168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24" name="Rectangle 28"/>
            <p:cNvSpPr>
              <a:spLocks noChangeArrowheads="1"/>
            </p:cNvSpPr>
            <p:nvPr/>
          </p:nvSpPr>
          <p:spPr bwMode="auto">
            <a:xfrm>
              <a:off x="4608" y="3168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25" name="Rectangle 29"/>
            <p:cNvSpPr>
              <a:spLocks noChangeArrowheads="1"/>
            </p:cNvSpPr>
            <p:nvPr/>
          </p:nvSpPr>
          <p:spPr bwMode="auto">
            <a:xfrm>
              <a:off x="4752" y="3168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26" name="Rectangle 30"/>
            <p:cNvSpPr>
              <a:spLocks noChangeArrowheads="1"/>
            </p:cNvSpPr>
            <p:nvPr/>
          </p:nvSpPr>
          <p:spPr bwMode="auto">
            <a:xfrm>
              <a:off x="4896" y="3168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27" name="Rectangle 31"/>
            <p:cNvSpPr>
              <a:spLocks noChangeArrowheads="1"/>
            </p:cNvSpPr>
            <p:nvPr/>
          </p:nvSpPr>
          <p:spPr bwMode="auto">
            <a:xfrm>
              <a:off x="5040" y="3168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28" name="Rectangle 32"/>
            <p:cNvSpPr>
              <a:spLocks noChangeArrowheads="1"/>
            </p:cNvSpPr>
            <p:nvPr/>
          </p:nvSpPr>
          <p:spPr bwMode="auto">
            <a:xfrm>
              <a:off x="5184" y="3168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29" name="Rectangle 33"/>
            <p:cNvSpPr>
              <a:spLocks noChangeArrowheads="1"/>
            </p:cNvSpPr>
            <p:nvPr/>
          </p:nvSpPr>
          <p:spPr bwMode="auto">
            <a:xfrm>
              <a:off x="5328" y="3168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82530" name="Group 34"/>
          <p:cNvGrpSpPr>
            <a:grpSpLocks/>
          </p:cNvGrpSpPr>
          <p:nvPr/>
        </p:nvGrpSpPr>
        <p:grpSpPr bwMode="auto">
          <a:xfrm>
            <a:off x="4038600" y="1981200"/>
            <a:ext cx="3200400" cy="228600"/>
            <a:chOff x="960" y="2544"/>
            <a:chExt cx="2016" cy="144"/>
          </a:xfrm>
        </p:grpSpPr>
        <p:sp>
          <p:nvSpPr>
            <p:cNvPr id="2282531" name="Rectangle 35"/>
            <p:cNvSpPr>
              <a:spLocks noChangeArrowheads="1"/>
            </p:cNvSpPr>
            <p:nvPr/>
          </p:nvSpPr>
          <p:spPr bwMode="auto">
            <a:xfrm>
              <a:off x="960" y="2544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32" name="Rectangle 36"/>
            <p:cNvSpPr>
              <a:spLocks noChangeArrowheads="1"/>
            </p:cNvSpPr>
            <p:nvPr/>
          </p:nvSpPr>
          <p:spPr bwMode="auto">
            <a:xfrm>
              <a:off x="1104" y="2544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33" name="Rectangle 37"/>
            <p:cNvSpPr>
              <a:spLocks noChangeArrowheads="1"/>
            </p:cNvSpPr>
            <p:nvPr/>
          </p:nvSpPr>
          <p:spPr bwMode="auto">
            <a:xfrm>
              <a:off x="1248" y="2544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34" name="Rectangle 38"/>
            <p:cNvSpPr>
              <a:spLocks noChangeArrowheads="1"/>
            </p:cNvSpPr>
            <p:nvPr/>
          </p:nvSpPr>
          <p:spPr bwMode="auto">
            <a:xfrm>
              <a:off x="1392" y="2544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35" name="Rectangle 39"/>
            <p:cNvSpPr>
              <a:spLocks noChangeArrowheads="1"/>
            </p:cNvSpPr>
            <p:nvPr/>
          </p:nvSpPr>
          <p:spPr bwMode="auto">
            <a:xfrm>
              <a:off x="1536" y="2544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36" name="Rectangle 40"/>
            <p:cNvSpPr>
              <a:spLocks noChangeArrowheads="1"/>
            </p:cNvSpPr>
            <p:nvPr/>
          </p:nvSpPr>
          <p:spPr bwMode="auto">
            <a:xfrm>
              <a:off x="1680" y="2544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37" name="Rectangle 41"/>
            <p:cNvSpPr>
              <a:spLocks noChangeArrowheads="1"/>
            </p:cNvSpPr>
            <p:nvPr/>
          </p:nvSpPr>
          <p:spPr bwMode="auto">
            <a:xfrm>
              <a:off x="1824" y="2544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38" name="Rectangle 42"/>
            <p:cNvSpPr>
              <a:spLocks noChangeArrowheads="1"/>
            </p:cNvSpPr>
            <p:nvPr/>
          </p:nvSpPr>
          <p:spPr bwMode="auto">
            <a:xfrm>
              <a:off x="1968" y="2544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39" name="Rectangle 43"/>
            <p:cNvSpPr>
              <a:spLocks noChangeArrowheads="1"/>
            </p:cNvSpPr>
            <p:nvPr/>
          </p:nvSpPr>
          <p:spPr bwMode="auto">
            <a:xfrm>
              <a:off x="2112" y="2544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40" name="Rectangle 44"/>
            <p:cNvSpPr>
              <a:spLocks noChangeArrowheads="1"/>
            </p:cNvSpPr>
            <p:nvPr/>
          </p:nvSpPr>
          <p:spPr bwMode="auto">
            <a:xfrm>
              <a:off x="2256" y="2544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41" name="Rectangle 45"/>
            <p:cNvSpPr>
              <a:spLocks noChangeArrowheads="1"/>
            </p:cNvSpPr>
            <p:nvPr/>
          </p:nvSpPr>
          <p:spPr bwMode="auto">
            <a:xfrm>
              <a:off x="2400" y="2544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42" name="Rectangle 46"/>
            <p:cNvSpPr>
              <a:spLocks noChangeArrowheads="1"/>
            </p:cNvSpPr>
            <p:nvPr/>
          </p:nvSpPr>
          <p:spPr bwMode="auto">
            <a:xfrm>
              <a:off x="2544" y="2544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43" name="Rectangle 47"/>
            <p:cNvSpPr>
              <a:spLocks noChangeArrowheads="1"/>
            </p:cNvSpPr>
            <p:nvPr/>
          </p:nvSpPr>
          <p:spPr bwMode="auto">
            <a:xfrm>
              <a:off x="2688" y="2544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44" name="Rectangle 48"/>
            <p:cNvSpPr>
              <a:spLocks noChangeArrowheads="1"/>
            </p:cNvSpPr>
            <p:nvPr/>
          </p:nvSpPr>
          <p:spPr bwMode="auto">
            <a:xfrm>
              <a:off x="2832" y="2544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82545" name="Rectangle 49"/>
          <p:cNvSpPr>
            <a:spLocks noChangeArrowheads="1"/>
          </p:cNvSpPr>
          <p:nvPr/>
        </p:nvSpPr>
        <p:spPr bwMode="auto">
          <a:xfrm>
            <a:off x="5181600" y="1981200"/>
            <a:ext cx="228600" cy="228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2546" name="Rectangle 50"/>
          <p:cNvSpPr>
            <a:spLocks noChangeArrowheads="1"/>
          </p:cNvSpPr>
          <p:nvPr/>
        </p:nvSpPr>
        <p:spPr bwMode="auto">
          <a:xfrm>
            <a:off x="4953000" y="1981200"/>
            <a:ext cx="228600" cy="228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2547" name="Rectangle 51"/>
          <p:cNvSpPr>
            <a:spLocks noChangeArrowheads="1"/>
          </p:cNvSpPr>
          <p:nvPr/>
        </p:nvSpPr>
        <p:spPr bwMode="auto">
          <a:xfrm>
            <a:off x="5410200" y="2209800"/>
            <a:ext cx="228600" cy="228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82548" name="Group 52"/>
          <p:cNvGrpSpPr>
            <a:grpSpLocks/>
          </p:cNvGrpSpPr>
          <p:nvPr/>
        </p:nvGrpSpPr>
        <p:grpSpPr bwMode="auto">
          <a:xfrm>
            <a:off x="2743200" y="2219325"/>
            <a:ext cx="4114800" cy="3038475"/>
            <a:chOff x="1632" y="1302"/>
            <a:chExt cx="2592" cy="1914"/>
          </a:xfrm>
        </p:grpSpPr>
        <p:sp>
          <p:nvSpPr>
            <p:cNvPr id="2282549" name="Rectangle 53"/>
            <p:cNvSpPr>
              <a:spLocks noChangeArrowheads="1"/>
            </p:cNvSpPr>
            <p:nvPr/>
          </p:nvSpPr>
          <p:spPr bwMode="auto">
            <a:xfrm>
              <a:off x="1632" y="3072"/>
              <a:ext cx="144" cy="144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50" name="Rectangle 54"/>
            <p:cNvSpPr>
              <a:spLocks noChangeArrowheads="1"/>
            </p:cNvSpPr>
            <p:nvPr/>
          </p:nvSpPr>
          <p:spPr bwMode="auto">
            <a:xfrm>
              <a:off x="4080" y="3072"/>
              <a:ext cx="144" cy="144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82551" name="AutoShape 55"/>
            <p:cNvCxnSpPr>
              <a:cxnSpLocks noChangeShapeType="1"/>
              <a:stCxn id="2282550" idx="0"/>
              <a:endCxn id="2282546" idx="2"/>
            </p:cNvCxnSpPr>
            <p:nvPr/>
          </p:nvCxnSpPr>
          <p:spPr bwMode="auto">
            <a:xfrm flipH="1" flipV="1">
              <a:off x="3096" y="1302"/>
              <a:ext cx="1056" cy="1764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2552" name="AutoShape 56"/>
            <p:cNvCxnSpPr>
              <a:cxnSpLocks noChangeShapeType="1"/>
              <a:stCxn id="2282549" idx="0"/>
              <a:endCxn id="2282546" idx="2"/>
            </p:cNvCxnSpPr>
            <p:nvPr/>
          </p:nvCxnSpPr>
          <p:spPr bwMode="auto">
            <a:xfrm flipV="1">
              <a:off x="1704" y="1302"/>
              <a:ext cx="1392" cy="1764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82553" name="Line 57"/>
          <p:cNvSpPr>
            <a:spLocks noChangeShapeType="1"/>
          </p:cNvSpPr>
          <p:nvPr/>
        </p:nvSpPr>
        <p:spPr bwMode="auto">
          <a:xfrm>
            <a:off x="4953000" y="2209800"/>
            <a:ext cx="228600" cy="0"/>
          </a:xfrm>
          <a:prstGeom prst="line">
            <a:avLst/>
          </a:prstGeom>
          <a:noFill/>
          <a:ln w="50800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282554" name="Group 58"/>
          <p:cNvGrpSpPr>
            <a:grpSpLocks/>
          </p:cNvGrpSpPr>
          <p:nvPr/>
        </p:nvGrpSpPr>
        <p:grpSpPr bwMode="auto">
          <a:xfrm>
            <a:off x="2514600" y="2219325"/>
            <a:ext cx="4114800" cy="3038475"/>
            <a:chOff x="1488" y="1302"/>
            <a:chExt cx="2592" cy="1914"/>
          </a:xfrm>
        </p:grpSpPr>
        <p:sp>
          <p:nvSpPr>
            <p:cNvPr id="2282555" name="Rectangle 59"/>
            <p:cNvSpPr>
              <a:spLocks noChangeArrowheads="1"/>
            </p:cNvSpPr>
            <p:nvPr/>
          </p:nvSpPr>
          <p:spPr bwMode="auto">
            <a:xfrm>
              <a:off x="1488" y="3072"/>
              <a:ext cx="144" cy="144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56" name="Rectangle 60"/>
            <p:cNvSpPr>
              <a:spLocks noChangeArrowheads="1"/>
            </p:cNvSpPr>
            <p:nvPr/>
          </p:nvSpPr>
          <p:spPr bwMode="auto">
            <a:xfrm>
              <a:off x="3936" y="3072"/>
              <a:ext cx="144" cy="144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82557" name="AutoShape 61"/>
            <p:cNvCxnSpPr>
              <a:cxnSpLocks noChangeShapeType="1"/>
              <a:stCxn id="2282556" idx="0"/>
              <a:endCxn id="2282545" idx="2"/>
            </p:cNvCxnSpPr>
            <p:nvPr/>
          </p:nvCxnSpPr>
          <p:spPr bwMode="auto">
            <a:xfrm flipH="1" flipV="1">
              <a:off x="3240" y="1302"/>
              <a:ext cx="768" cy="1764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2558" name="AutoShape 62"/>
            <p:cNvCxnSpPr>
              <a:cxnSpLocks noChangeShapeType="1"/>
              <a:stCxn id="2282555" idx="0"/>
              <a:endCxn id="2282545" idx="2"/>
            </p:cNvCxnSpPr>
            <p:nvPr/>
          </p:nvCxnSpPr>
          <p:spPr bwMode="auto">
            <a:xfrm flipV="1">
              <a:off x="1560" y="1302"/>
              <a:ext cx="1680" cy="1764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82559" name="Line 63"/>
          <p:cNvSpPr>
            <a:spLocks noChangeShapeType="1"/>
          </p:cNvSpPr>
          <p:nvPr/>
        </p:nvSpPr>
        <p:spPr bwMode="auto">
          <a:xfrm>
            <a:off x="5181600" y="2209800"/>
            <a:ext cx="228600" cy="0"/>
          </a:xfrm>
          <a:prstGeom prst="line">
            <a:avLst/>
          </a:prstGeom>
          <a:noFill/>
          <a:ln w="50800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2560" name="Line 64"/>
          <p:cNvSpPr>
            <a:spLocks noChangeShapeType="1"/>
          </p:cNvSpPr>
          <p:nvPr/>
        </p:nvSpPr>
        <p:spPr bwMode="auto">
          <a:xfrm>
            <a:off x="5410200" y="2438400"/>
            <a:ext cx="228600" cy="0"/>
          </a:xfrm>
          <a:prstGeom prst="line">
            <a:avLst/>
          </a:prstGeom>
          <a:noFill/>
          <a:ln w="50800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282561" name="Group 65"/>
          <p:cNvGrpSpPr>
            <a:grpSpLocks/>
          </p:cNvGrpSpPr>
          <p:nvPr/>
        </p:nvGrpSpPr>
        <p:grpSpPr bwMode="auto">
          <a:xfrm>
            <a:off x="2057400" y="2447925"/>
            <a:ext cx="4343400" cy="2809875"/>
            <a:chOff x="1200" y="1446"/>
            <a:chExt cx="2736" cy="1770"/>
          </a:xfrm>
        </p:grpSpPr>
        <p:cxnSp>
          <p:nvCxnSpPr>
            <p:cNvPr id="2282562" name="AutoShape 66"/>
            <p:cNvCxnSpPr>
              <a:cxnSpLocks noChangeShapeType="1"/>
            </p:cNvCxnSpPr>
            <p:nvPr/>
          </p:nvCxnSpPr>
          <p:spPr bwMode="auto">
            <a:xfrm flipH="1">
              <a:off x="1272" y="1446"/>
              <a:ext cx="2112" cy="162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82563" name="Rectangle 67"/>
            <p:cNvSpPr>
              <a:spLocks noChangeArrowheads="1"/>
            </p:cNvSpPr>
            <p:nvPr/>
          </p:nvSpPr>
          <p:spPr bwMode="auto">
            <a:xfrm>
              <a:off x="1200" y="3072"/>
              <a:ext cx="144" cy="144"/>
            </a:xfrm>
            <a:prstGeom prst="rect">
              <a:avLst/>
            </a:prstGeom>
            <a:solidFill>
              <a:srgbClr val="800080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564" name="Rectangle 68"/>
            <p:cNvSpPr>
              <a:spLocks noChangeArrowheads="1"/>
            </p:cNvSpPr>
            <p:nvPr/>
          </p:nvSpPr>
          <p:spPr bwMode="auto">
            <a:xfrm>
              <a:off x="3792" y="3072"/>
              <a:ext cx="144" cy="144"/>
            </a:xfrm>
            <a:prstGeom prst="rect">
              <a:avLst/>
            </a:prstGeom>
            <a:solidFill>
              <a:srgbClr val="800080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82565" name="AutoShape 69"/>
            <p:cNvCxnSpPr>
              <a:cxnSpLocks noChangeShapeType="1"/>
            </p:cNvCxnSpPr>
            <p:nvPr/>
          </p:nvCxnSpPr>
          <p:spPr bwMode="auto">
            <a:xfrm flipH="1" flipV="1">
              <a:off x="3384" y="1446"/>
              <a:ext cx="480" cy="162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82566" name="Line 70"/>
          <p:cNvSpPr>
            <a:spLocks noChangeShapeType="1"/>
          </p:cNvSpPr>
          <p:nvPr/>
        </p:nvSpPr>
        <p:spPr bwMode="auto">
          <a:xfrm>
            <a:off x="5410200" y="2209800"/>
            <a:ext cx="0" cy="228600"/>
          </a:xfrm>
          <a:prstGeom prst="line">
            <a:avLst/>
          </a:prstGeom>
          <a:noFill/>
          <a:ln w="508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282567" name="Group 71"/>
          <p:cNvGrpSpPr>
            <a:grpSpLocks/>
          </p:cNvGrpSpPr>
          <p:nvPr/>
        </p:nvGrpSpPr>
        <p:grpSpPr bwMode="auto">
          <a:xfrm>
            <a:off x="2286000" y="2324100"/>
            <a:ext cx="3114675" cy="2933700"/>
            <a:chOff x="1344" y="1368"/>
            <a:chExt cx="1962" cy="1848"/>
          </a:xfrm>
        </p:grpSpPr>
        <p:cxnSp>
          <p:nvCxnSpPr>
            <p:cNvPr id="2282568" name="AutoShape 72"/>
            <p:cNvCxnSpPr>
              <a:cxnSpLocks noChangeShapeType="1"/>
            </p:cNvCxnSpPr>
            <p:nvPr/>
          </p:nvCxnSpPr>
          <p:spPr bwMode="auto">
            <a:xfrm flipV="1">
              <a:off x="1416" y="1368"/>
              <a:ext cx="1890" cy="1698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82569" name="Rectangle 73"/>
            <p:cNvSpPr>
              <a:spLocks noChangeArrowheads="1"/>
            </p:cNvSpPr>
            <p:nvPr/>
          </p:nvSpPr>
          <p:spPr bwMode="auto">
            <a:xfrm>
              <a:off x="1344" y="3072"/>
              <a:ext cx="144" cy="14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82570" name="Line 74"/>
          <p:cNvSpPr>
            <a:spLocks noChangeShapeType="1"/>
          </p:cNvSpPr>
          <p:nvPr/>
        </p:nvSpPr>
        <p:spPr bwMode="auto">
          <a:xfrm>
            <a:off x="5638800" y="2209800"/>
            <a:ext cx="0" cy="228600"/>
          </a:xfrm>
          <a:prstGeom prst="line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282571" name="Group 75"/>
          <p:cNvGrpSpPr>
            <a:grpSpLocks/>
          </p:cNvGrpSpPr>
          <p:nvPr/>
        </p:nvGrpSpPr>
        <p:grpSpPr bwMode="auto">
          <a:xfrm>
            <a:off x="5648325" y="2324100"/>
            <a:ext cx="523875" cy="2933700"/>
            <a:chOff x="3462" y="1368"/>
            <a:chExt cx="330" cy="1848"/>
          </a:xfrm>
        </p:grpSpPr>
        <p:sp>
          <p:nvSpPr>
            <p:cNvPr id="2282572" name="Rectangle 76"/>
            <p:cNvSpPr>
              <a:spLocks noChangeArrowheads="1"/>
            </p:cNvSpPr>
            <p:nvPr/>
          </p:nvSpPr>
          <p:spPr bwMode="auto">
            <a:xfrm>
              <a:off x="3648" y="3072"/>
              <a:ext cx="144" cy="144"/>
            </a:xfrm>
            <a:prstGeom prst="rect">
              <a:avLst/>
            </a:prstGeom>
            <a:solidFill>
              <a:srgbClr val="0000CC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82573" name="AutoShape 77"/>
            <p:cNvCxnSpPr>
              <a:cxnSpLocks noChangeShapeType="1"/>
            </p:cNvCxnSpPr>
            <p:nvPr/>
          </p:nvCxnSpPr>
          <p:spPr bwMode="auto">
            <a:xfrm>
              <a:off x="3462" y="1368"/>
              <a:ext cx="258" cy="1698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82574" name="Group 78"/>
          <p:cNvGrpSpPr>
            <a:grpSpLocks/>
          </p:cNvGrpSpPr>
          <p:nvPr/>
        </p:nvGrpSpPr>
        <p:grpSpPr bwMode="auto">
          <a:xfrm>
            <a:off x="1600200" y="4572000"/>
            <a:ext cx="4298950" cy="457200"/>
            <a:chOff x="912" y="2880"/>
            <a:chExt cx="2708" cy="288"/>
          </a:xfrm>
        </p:grpSpPr>
        <p:sp>
          <p:nvSpPr>
            <p:cNvPr id="2282575" name="Text Box 79"/>
            <p:cNvSpPr txBox="1">
              <a:spLocks noChangeArrowheads="1"/>
            </p:cNvSpPr>
            <p:nvPr/>
          </p:nvSpPr>
          <p:spPr bwMode="auto">
            <a:xfrm>
              <a:off x="912" y="288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bg2"/>
                  </a:solidFill>
                  <a:ea typeface="SimSun" pitchFamily="2" charset="-122"/>
                </a:rPr>
                <a:t>…</a:t>
              </a:r>
            </a:p>
          </p:txBody>
        </p:sp>
        <p:sp>
          <p:nvSpPr>
            <p:cNvPr id="2282576" name="Text Box 80"/>
            <p:cNvSpPr txBox="1">
              <a:spLocks noChangeArrowheads="1"/>
            </p:cNvSpPr>
            <p:nvPr/>
          </p:nvSpPr>
          <p:spPr bwMode="auto">
            <a:xfrm>
              <a:off x="3312" y="288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bg2"/>
                  </a:solidFill>
                  <a:ea typeface="SimSun" pitchFamily="2" charset="-122"/>
                </a:rPr>
                <a:t>…</a:t>
              </a:r>
            </a:p>
          </p:txBody>
        </p:sp>
      </p:grpSp>
      <p:sp>
        <p:nvSpPr>
          <p:cNvPr id="2282577" name="Text Box 81"/>
          <p:cNvSpPr txBox="1">
            <a:spLocks noChangeArrowheads="1"/>
          </p:cNvSpPr>
          <p:nvPr/>
        </p:nvSpPr>
        <p:spPr bwMode="auto">
          <a:xfrm>
            <a:off x="457200" y="42672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0">
                <a:solidFill>
                  <a:schemeClr val="bg2"/>
                </a:solidFill>
                <a:ea typeface="SimSun" pitchFamily="2" charset="-122"/>
              </a:rPr>
              <a:t>Left scanline</a:t>
            </a:r>
          </a:p>
        </p:txBody>
      </p:sp>
      <p:sp>
        <p:nvSpPr>
          <p:cNvPr id="2282578" name="Text Box 82"/>
          <p:cNvSpPr txBox="1">
            <a:spLocks noChangeArrowheads="1"/>
          </p:cNvSpPr>
          <p:nvPr/>
        </p:nvSpPr>
        <p:spPr bwMode="auto">
          <a:xfrm>
            <a:off x="7086600" y="4267200"/>
            <a:ext cx="149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0">
                <a:solidFill>
                  <a:schemeClr val="bg2"/>
                </a:solidFill>
                <a:ea typeface="SimSun" pitchFamily="2" charset="-122"/>
              </a:rPr>
              <a:t>Right scanline</a:t>
            </a:r>
          </a:p>
        </p:txBody>
      </p:sp>
      <p:sp>
        <p:nvSpPr>
          <p:cNvPr id="2282579" name="Text Box 83"/>
          <p:cNvSpPr txBox="1">
            <a:spLocks noChangeArrowheads="1"/>
          </p:cNvSpPr>
          <p:nvPr/>
        </p:nvSpPr>
        <p:spPr bwMode="auto">
          <a:xfrm>
            <a:off x="909638" y="5702300"/>
            <a:ext cx="7110412" cy="8350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 b="0">
                <a:solidFill>
                  <a:schemeClr val="bg2"/>
                </a:solidFill>
                <a:latin typeface="Verdana" pitchFamily="34" charset="0"/>
                <a:ea typeface="SimSun" pitchFamily="2" charset="-122"/>
              </a:rPr>
              <a:t>Match intensities sequentially between two scanlines</a:t>
            </a:r>
            <a:endParaRPr lang="en-US" sz="2400" b="0">
              <a:solidFill>
                <a:schemeClr val="bg2"/>
              </a:solidFill>
              <a:latin typeface="Verdana" pitchFamily="34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1D29-5E5C-497E-AD70-426261A7DAA4}" type="slidenum">
              <a:rPr lang="en-US"/>
              <a:pPr/>
              <a:t>24</a:t>
            </a:fld>
            <a:endParaRPr lang="en-US"/>
          </a:p>
        </p:txBody>
      </p:sp>
      <p:sp>
        <p:nvSpPr>
          <p:cNvPr id="228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Correspondences</a:t>
            </a:r>
          </a:p>
        </p:txBody>
      </p:sp>
      <p:grpSp>
        <p:nvGrpSpPr>
          <p:cNvPr id="2284548" name="Group 4"/>
          <p:cNvGrpSpPr>
            <a:grpSpLocks/>
          </p:cNvGrpSpPr>
          <p:nvPr/>
        </p:nvGrpSpPr>
        <p:grpSpPr bwMode="auto">
          <a:xfrm>
            <a:off x="762000" y="4876800"/>
            <a:ext cx="3200400" cy="228600"/>
            <a:chOff x="960" y="2544"/>
            <a:chExt cx="2016" cy="144"/>
          </a:xfrm>
        </p:grpSpPr>
        <p:sp>
          <p:nvSpPr>
            <p:cNvPr id="2284549" name="Rectangle 5"/>
            <p:cNvSpPr>
              <a:spLocks noChangeArrowheads="1"/>
            </p:cNvSpPr>
            <p:nvPr/>
          </p:nvSpPr>
          <p:spPr bwMode="auto">
            <a:xfrm>
              <a:off x="960" y="25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50" name="Rectangle 6"/>
            <p:cNvSpPr>
              <a:spLocks noChangeArrowheads="1"/>
            </p:cNvSpPr>
            <p:nvPr/>
          </p:nvSpPr>
          <p:spPr bwMode="auto">
            <a:xfrm>
              <a:off x="1104" y="25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51" name="Rectangle 7"/>
            <p:cNvSpPr>
              <a:spLocks noChangeArrowheads="1"/>
            </p:cNvSpPr>
            <p:nvPr/>
          </p:nvSpPr>
          <p:spPr bwMode="auto">
            <a:xfrm>
              <a:off x="1248" y="25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52" name="Rectangle 8"/>
            <p:cNvSpPr>
              <a:spLocks noChangeArrowheads="1"/>
            </p:cNvSpPr>
            <p:nvPr/>
          </p:nvSpPr>
          <p:spPr bwMode="auto">
            <a:xfrm>
              <a:off x="1392" y="25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53" name="Rectangle 9"/>
            <p:cNvSpPr>
              <a:spLocks noChangeArrowheads="1"/>
            </p:cNvSpPr>
            <p:nvPr/>
          </p:nvSpPr>
          <p:spPr bwMode="auto">
            <a:xfrm>
              <a:off x="1536" y="25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54" name="Rectangle 10"/>
            <p:cNvSpPr>
              <a:spLocks noChangeArrowheads="1"/>
            </p:cNvSpPr>
            <p:nvPr/>
          </p:nvSpPr>
          <p:spPr bwMode="auto">
            <a:xfrm>
              <a:off x="1680" y="25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55" name="Rectangle 11"/>
            <p:cNvSpPr>
              <a:spLocks noChangeArrowheads="1"/>
            </p:cNvSpPr>
            <p:nvPr/>
          </p:nvSpPr>
          <p:spPr bwMode="auto">
            <a:xfrm>
              <a:off x="1824" y="25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56" name="Rectangle 12"/>
            <p:cNvSpPr>
              <a:spLocks noChangeArrowheads="1"/>
            </p:cNvSpPr>
            <p:nvPr/>
          </p:nvSpPr>
          <p:spPr bwMode="auto">
            <a:xfrm>
              <a:off x="1968" y="25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57" name="Rectangle 13"/>
            <p:cNvSpPr>
              <a:spLocks noChangeArrowheads="1"/>
            </p:cNvSpPr>
            <p:nvPr/>
          </p:nvSpPr>
          <p:spPr bwMode="auto">
            <a:xfrm>
              <a:off x="2112" y="25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58" name="Rectangle 14"/>
            <p:cNvSpPr>
              <a:spLocks noChangeArrowheads="1"/>
            </p:cNvSpPr>
            <p:nvPr/>
          </p:nvSpPr>
          <p:spPr bwMode="auto">
            <a:xfrm>
              <a:off x="2256" y="25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59" name="Rectangle 15"/>
            <p:cNvSpPr>
              <a:spLocks noChangeArrowheads="1"/>
            </p:cNvSpPr>
            <p:nvPr/>
          </p:nvSpPr>
          <p:spPr bwMode="auto">
            <a:xfrm>
              <a:off x="2400" y="25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60" name="Rectangle 16"/>
            <p:cNvSpPr>
              <a:spLocks noChangeArrowheads="1"/>
            </p:cNvSpPr>
            <p:nvPr/>
          </p:nvSpPr>
          <p:spPr bwMode="auto">
            <a:xfrm>
              <a:off x="2544" y="25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61" name="Rectangle 17"/>
            <p:cNvSpPr>
              <a:spLocks noChangeArrowheads="1"/>
            </p:cNvSpPr>
            <p:nvPr/>
          </p:nvSpPr>
          <p:spPr bwMode="auto">
            <a:xfrm>
              <a:off x="2688" y="25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62" name="Rectangle 18"/>
            <p:cNvSpPr>
              <a:spLocks noChangeArrowheads="1"/>
            </p:cNvSpPr>
            <p:nvPr/>
          </p:nvSpPr>
          <p:spPr bwMode="auto">
            <a:xfrm>
              <a:off x="2832" y="25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84563" name="Group 19"/>
          <p:cNvGrpSpPr>
            <a:grpSpLocks/>
          </p:cNvGrpSpPr>
          <p:nvPr/>
        </p:nvGrpSpPr>
        <p:grpSpPr bwMode="auto">
          <a:xfrm>
            <a:off x="4648200" y="4876800"/>
            <a:ext cx="3200400" cy="228600"/>
            <a:chOff x="3456" y="3168"/>
            <a:chExt cx="2016" cy="144"/>
          </a:xfrm>
        </p:grpSpPr>
        <p:sp>
          <p:nvSpPr>
            <p:cNvPr id="2284564" name="Rectangle 20"/>
            <p:cNvSpPr>
              <a:spLocks noChangeArrowheads="1"/>
            </p:cNvSpPr>
            <p:nvPr/>
          </p:nvSpPr>
          <p:spPr bwMode="auto">
            <a:xfrm>
              <a:off x="3456" y="3168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65" name="Rectangle 21"/>
            <p:cNvSpPr>
              <a:spLocks noChangeArrowheads="1"/>
            </p:cNvSpPr>
            <p:nvPr/>
          </p:nvSpPr>
          <p:spPr bwMode="auto">
            <a:xfrm>
              <a:off x="3600" y="3168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66" name="Rectangle 22"/>
            <p:cNvSpPr>
              <a:spLocks noChangeArrowheads="1"/>
            </p:cNvSpPr>
            <p:nvPr/>
          </p:nvSpPr>
          <p:spPr bwMode="auto">
            <a:xfrm>
              <a:off x="3744" y="3168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67" name="Rectangle 23"/>
            <p:cNvSpPr>
              <a:spLocks noChangeArrowheads="1"/>
            </p:cNvSpPr>
            <p:nvPr/>
          </p:nvSpPr>
          <p:spPr bwMode="auto">
            <a:xfrm>
              <a:off x="3888" y="3168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68" name="Rectangle 24"/>
            <p:cNvSpPr>
              <a:spLocks noChangeArrowheads="1"/>
            </p:cNvSpPr>
            <p:nvPr/>
          </p:nvSpPr>
          <p:spPr bwMode="auto">
            <a:xfrm>
              <a:off x="4032" y="3168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69" name="Rectangle 25"/>
            <p:cNvSpPr>
              <a:spLocks noChangeArrowheads="1"/>
            </p:cNvSpPr>
            <p:nvPr/>
          </p:nvSpPr>
          <p:spPr bwMode="auto">
            <a:xfrm>
              <a:off x="4176" y="3168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70" name="Rectangle 26"/>
            <p:cNvSpPr>
              <a:spLocks noChangeArrowheads="1"/>
            </p:cNvSpPr>
            <p:nvPr/>
          </p:nvSpPr>
          <p:spPr bwMode="auto">
            <a:xfrm>
              <a:off x="4320" y="3168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71" name="Rectangle 27"/>
            <p:cNvSpPr>
              <a:spLocks noChangeArrowheads="1"/>
            </p:cNvSpPr>
            <p:nvPr/>
          </p:nvSpPr>
          <p:spPr bwMode="auto">
            <a:xfrm>
              <a:off x="4464" y="3168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72" name="Rectangle 28"/>
            <p:cNvSpPr>
              <a:spLocks noChangeArrowheads="1"/>
            </p:cNvSpPr>
            <p:nvPr/>
          </p:nvSpPr>
          <p:spPr bwMode="auto">
            <a:xfrm>
              <a:off x="4608" y="3168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73" name="Rectangle 29"/>
            <p:cNvSpPr>
              <a:spLocks noChangeArrowheads="1"/>
            </p:cNvSpPr>
            <p:nvPr/>
          </p:nvSpPr>
          <p:spPr bwMode="auto">
            <a:xfrm>
              <a:off x="4752" y="3168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74" name="Rectangle 30"/>
            <p:cNvSpPr>
              <a:spLocks noChangeArrowheads="1"/>
            </p:cNvSpPr>
            <p:nvPr/>
          </p:nvSpPr>
          <p:spPr bwMode="auto">
            <a:xfrm>
              <a:off x="4896" y="3168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75" name="Rectangle 31"/>
            <p:cNvSpPr>
              <a:spLocks noChangeArrowheads="1"/>
            </p:cNvSpPr>
            <p:nvPr/>
          </p:nvSpPr>
          <p:spPr bwMode="auto">
            <a:xfrm>
              <a:off x="5040" y="3168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76" name="Rectangle 32"/>
            <p:cNvSpPr>
              <a:spLocks noChangeArrowheads="1"/>
            </p:cNvSpPr>
            <p:nvPr/>
          </p:nvSpPr>
          <p:spPr bwMode="auto">
            <a:xfrm>
              <a:off x="5184" y="3168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77" name="Rectangle 33"/>
            <p:cNvSpPr>
              <a:spLocks noChangeArrowheads="1"/>
            </p:cNvSpPr>
            <p:nvPr/>
          </p:nvSpPr>
          <p:spPr bwMode="auto">
            <a:xfrm>
              <a:off x="5328" y="3168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84578" name="Group 34"/>
          <p:cNvGrpSpPr>
            <a:grpSpLocks/>
          </p:cNvGrpSpPr>
          <p:nvPr/>
        </p:nvGrpSpPr>
        <p:grpSpPr bwMode="auto">
          <a:xfrm>
            <a:off x="3886200" y="1828800"/>
            <a:ext cx="3200400" cy="228600"/>
            <a:chOff x="960" y="2544"/>
            <a:chExt cx="2016" cy="144"/>
          </a:xfrm>
        </p:grpSpPr>
        <p:sp>
          <p:nvSpPr>
            <p:cNvPr id="2284579" name="Rectangle 35"/>
            <p:cNvSpPr>
              <a:spLocks noChangeArrowheads="1"/>
            </p:cNvSpPr>
            <p:nvPr/>
          </p:nvSpPr>
          <p:spPr bwMode="auto">
            <a:xfrm>
              <a:off x="960" y="25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80" name="Rectangle 36"/>
            <p:cNvSpPr>
              <a:spLocks noChangeArrowheads="1"/>
            </p:cNvSpPr>
            <p:nvPr/>
          </p:nvSpPr>
          <p:spPr bwMode="auto">
            <a:xfrm>
              <a:off x="1104" y="25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81" name="Rectangle 37"/>
            <p:cNvSpPr>
              <a:spLocks noChangeArrowheads="1"/>
            </p:cNvSpPr>
            <p:nvPr/>
          </p:nvSpPr>
          <p:spPr bwMode="auto">
            <a:xfrm>
              <a:off x="1248" y="25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82" name="Rectangle 38"/>
            <p:cNvSpPr>
              <a:spLocks noChangeArrowheads="1"/>
            </p:cNvSpPr>
            <p:nvPr/>
          </p:nvSpPr>
          <p:spPr bwMode="auto">
            <a:xfrm>
              <a:off x="1392" y="25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83" name="Rectangle 39"/>
            <p:cNvSpPr>
              <a:spLocks noChangeArrowheads="1"/>
            </p:cNvSpPr>
            <p:nvPr/>
          </p:nvSpPr>
          <p:spPr bwMode="auto">
            <a:xfrm>
              <a:off x="1536" y="25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84" name="Rectangle 40"/>
            <p:cNvSpPr>
              <a:spLocks noChangeArrowheads="1"/>
            </p:cNvSpPr>
            <p:nvPr/>
          </p:nvSpPr>
          <p:spPr bwMode="auto">
            <a:xfrm>
              <a:off x="1680" y="25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85" name="Rectangle 41"/>
            <p:cNvSpPr>
              <a:spLocks noChangeArrowheads="1"/>
            </p:cNvSpPr>
            <p:nvPr/>
          </p:nvSpPr>
          <p:spPr bwMode="auto">
            <a:xfrm>
              <a:off x="1824" y="25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86" name="Rectangle 42"/>
            <p:cNvSpPr>
              <a:spLocks noChangeArrowheads="1"/>
            </p:cNvSpPr>
            <p:nvPr/>
          </p:nvSpPr>
          <p:spPr bwMode="auto">
            <a:xfrm>
              <a:off x="1968" y="25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87" name="Rectangle 43"/>
            <p:cNvSpPr>
              <a:spLocks noChangeArrowheads="1"/>
            </p:cNvSpPr>
            <p:nvPr/>
          </p:nvSpPr>
          <p:spPr bwMode="auto">
            <a:xfrm>
              <a:off x="2112" y="25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88" name="Rectangle 44"/>
            <p:cNvSpPr>
              <a:spLocks noChangeArrowheads="1"/>
            </p:cNvSpPr>
            <p:nvPr/>
          </p:nvSpPr>
          <p:spPr bwMode="auto">
            <a:xfrm>
              <a:off x="2256" y="25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89" name="Rectangle 45"/>
            <p:cNvSpPr>
              <a:spLocks noChangeArrowheads="1"/>
            </p:cNvSpPr>
            <p:nvPr/>
          </p:nvSpPr>
          <p:spPr bwMode="auto">
            <a:xfrm>
              <a:off x="2400" y="25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90" name="Rectangle 46"/>
            <p:cNvSpPr>
              <a:spLocks noChangeArrowheads="1"/>
            </p:cNvSpPr>
            <p:nvPr/>
          </p:nvSpPr>
          <p:spPr bwMode="auto">
            <a:xfrm>
              <a:off x="2544" y="25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91" name="Rectangle 47"/>
            <p:cNvSpPr>
              <a:spLocks noChangeArrowheads="1"/>
            </p:cNvSpPr>
            <p:nvPr/>
          </p:nvSpPr>
          <p:spPr bwMode="auto">
            <a:xfrm>
              <a:off x="2688" y="25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592" name="Rectangle 48"/>
            <p:cNvSpPr>
              <a:spLocks noChangeArrowheads="1"/>
            </p:cNvSpPr>
            <p:nvPr/>
          </p:nvSpPr>
          <p:spPr bwMode="auto">
            <a:xfrm>
              <a:off x="2832" y="25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84593" name="Rectangle 49"/>
          <p:cNvSpPr>
            <a:spLocks noChangeArrowheads="1"/>
          </p:cNvSpPr>
          <p:nvPr/>
        </p:nvSpPr>
        <p:spPr bwMode="auto">
          <a:xfrm>
            <a:off x="5029200" y="1828800"/>
            <a:ext cx="228600" cy="228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4594" name="Rectangle 50"/>
          <p:cNvSpPr>
            <a:spLocks noChangeArrowheads="1"/>
          </p:cNvSpPr>
          <p:nvPr/>
        </p:nvSpPr>
        <p:spPr bwMode="auto">
          <a:xfrm>
            <a:off x="4800600" y="1828800"/>
            <a:ext cx="228600" cy="228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4595" name="Rectangle 51"/>
          <p:cNvSpPr>
            <a:spLocks noChangeArrowheads="1"/>
          </p:cNvSpPr>
          <p:nvPr/>
        </p:nvSpPr>
        <p:spPr bwMode="auto">
          <a:xfrm>
            <a:off x="5257800" y="2057400"/>
            <a:ext cx="228600" cy="228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4596" name="Rectangle 52"/>
          <p:cNvSpPr>
            <a:spLocks noChangeArrowheads="1"/>
          </p:cNvSpPr>
          <p:nvPr/>
        </p:nvSpPr>
        <p:spPr bwMode="auto">
          <a:xfrm>
            <a:off x="2590800" y="4876800"/>
            <a:ext cx="228600" cy="228600"/>
          </a:xfrm>
          <a:prstGeom prst="rect">
            <a:avLst/>
          </a:prstGeom>
          <a:solidFill>
            <a:srgbClr val="800000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4597" name="Rectangle 53"/>
          <p:cNvSpPr>
            <a:spLocks noChangeArrowheads="1"/>
          </p:cNvSpPr>
          <p:nvPr/>
        </p:nvSpPr>
        <p:spPr bwMode="auto">
          <a:xfrm>
            <a:off x="6477000" y="4876800"/>
            <a:ext cx="228600" cy="228600"/>
          </a:xfrm>
          <a:prstGeom prst="rect">
            <a:avLst/>
          </a:prstGeom>
          <a:solidFill>
            <a:srgbClr val="800000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84598" name="AutoShape 54"/>
          <p:cNvCxnSpPr>
            <a:cxnSpLocks noChangeShapeType="1"/>
            <a:stCxn id="2284597" idx="0"/>
            <a:endCxn id="2284594" idx="2"/>
          </p:cNvCxnSpPr>
          <p:nvPr/>
        </p:nvCxnSpPr>
        <p:spPr bwMode="auto">
          <a:xfrm flipH="1" flipV="1">
            <a:off x="4914900" y="2066925"/>
            <a:ext cx="1676400" cy="2800350"/>
          </a:xfrm>
          <a:prstGeom prst="straightConnector1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84599" name="AutoShape 55"/>
          <p:cNvCxnSpPr>
            <a:cxnSpLocks noChangeShapeType="1"/>
            <a:stCxn id="2284596" idx="0"/>
            <a:endCxn id="2284594" idx="2"/>
          </p:cNvCxnSpPr>
          <p:nvPr/>
        </p:nvCxnSpPr>
        <p:spPr bwMode="auto">
          <a:xfrm flipV="1">
            <a:off x="2705100" y="2066925"/>
            <a:ext cx="2209800" cy="2800350"/>
          </a:xfrm>
          <a:prstGeom prst="straightConnector1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4600" name="Line 56"/>
          <p:cNvSpPr>
            <a:spLocks noChangeShapeType="1"/>
          </p:cNvSpPr>
          <p:nvPr/>
        </p:nvSpPr>
        <p:spPr bwMode="auto">
          <a:xfrm>
            <a:off x="4800600" y="2057400"/>
            <a:ext cx="228600" cy="0"/>
          </a:xfrm>
          <a:prstGeom prst="line">
            <a:avLst/>
          </a:prstGeom>
          <a:noFill/>
          <a:ln w="50800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4601" name="Rectangle 57"/>
          <p:cNvSpPr>
            <a:spLocks noChangeArrowheads="1"/>
          </p:cNvSpPr>
          <p:nvPr/>
        </p:nvSpPr>
        <p:spPr bwMode="auto">
          <a:xfrm>
            <a:off x="2362200" y="4876800"/>
            <a:ext cx="228600" cy="2286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4602" name="Rectangle 58"/>
          <p:cNvSpPr>
            <a:spLocks noChangeArrowheads="1"/>
          </p:cNvSpPr>
          <p:nvPr/>
        </p:nvSpPr>
        <p:spPr bwMode="auto">
          <a:xfrm>
            <a:off x="6248400" y="4876800"/>
            <a:ext cx="228600" cy="2286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84603" name="AutoShape 59"/>
          <p:cNvCxnSpPr>
            <a:cxnSpLocks noChangeShapeType="1"/>
            <a:stCxn id="2284602" idx="0"/>
            <a:endCxn id="2284593" idx="2"/>
          </p:cNvCxnSpPr>
          <p:nvPr/>
        </p:nvCxnSpPr>
        <p:spPr bwMode="auto">
          <a:xfrm flipH="1" flipV="1">
            <a:off x="5143500" y="2066925"/>
            <a:ext cx="1219200" cy="2800350"/>
          </a:xfrm>
          <a:prstGeom prst="straightConnector1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84604" name="AutoShape 60"/>
          <p:cNvCxnSpPr>
            <a:cxnSpLocks noChangeShapeType="1"/>
            <a:stCxn id="2284601" idx="0"/>
            <a:endCxn id="2284593" idx="2"/>
          </p:cNvCxnSpPr>
          <p:nvPr/>
        </p:nvCxnSpPr>
        <p:spPr bwMode="auto">
          <a:xfrm flipV="1">
            <a:off x="2476500" y="2066925"/>
            <a:ext cx="2667000" cy="2800350"/>
          </a:xfrm>
          <a:prstGeom prst="straightConnector1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4605" name="Line 61"/>
          <p:cNvSpPr>
            <a:spLocks noChangeShapeType="1"/>
          </p:cNvSpPr>
          <p:nvPr/>
        </p:nvSpPr>
        <p:spPr bwMode="auto">
          <a:xfrm>
            <a:off x="5029200" y="2057400"/>
            <a:ext cx="228600" cy="0"/>
          </a:xfrm>
          <a:prstGeom prst="line">
            <a:avLst/>
          </a:prstGeom>
          <a:noFill/>
          <a:ln w="50800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4606" name="Line 62"/>
          <p:cNvSpPr>
            <a:spLocks noChangeShapeType="1"/>
          </p:cNvSpPr>
          <p:nvPr/>
        </p:nvSpPr>
        <p:spPr bwMode="auto">
          <a:xfrm>
            <a:off x="5257800" y="2286000"/>
            <a:ext cx="228600" cy="0"/>
          </a:xfrm>
          <a:prstGeom prst="line">
            <a:avLst/>
          </a:prstGeom>
          <a:noFill/>
          <a:ln w="50800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2284607" name="AutoShape 63"/>
          <p:cNvCxnSpPr>
            <a:cxnSpLocks noChangeShapeType="1"/>
          </p:cNvCxnSpPr>
          <p:nvPr/>
        </p:nvCxnSpPr>
        <p:spPr bwMode="auto">
          <a:xfrm flipH="1">
            <a:off x="2019300" y="2295525"/>
            <a:ext cx="3352800" cy="2571750"/>
          </a:xfrm>
          <a:prstGeom prst="straightConnector1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4608" name="Rectangle 64"/>
          <p:cNvSpPr>
            <a:spLocks noChangeArrowheads="1"/>
          </p:cNvSpPr>
          <p:nvPr/>
        </p:nvSpPr>
        <p:spPr bwMode="auto">
          <a:xfrm>
            <a:off x="1905000" y="4876800"/>
            <a:ext cx="228600" cy="228600"/>
          </a:xfrm>
          <a:prstGeom prst="rect">
            <a:avLst/>
          </a:prstGeom>
          <a:solidFill>
            <a:srgbClr val="800080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4609" name="Rectangle 65"/>
          <p:cNvSpPr>
            <a:spLocks noChangeArrowheads="1"/>
          </p:cNvSpPr>
          <p:nvPr/>
        </p:nvSpPr>
        <p:spPr bwMode="auto">
          <a:xfrm>
            <a:off x="6019800" y="4876800"/>
            <a:ext cx="228600" cy="228600"/>
          </a:xfrm>
          <a:prstGeom prst="rect">
            <a:avLst/>
          </a:prstGeom>
          <a:solidFill>
            <a:srgbClr val="800080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84610" name="AutoShape 66"/>
          <p:cNvCxnSpPr>
            <a:cxnSpLocks noChangeShapeType="1"/>
          </p:cNvCxnSpPr>
          <p:nvPr/>
        </p:nvCxnSpPr>
        <p:spPr bwMode="auto">
          <a:xfrm flipH="1" flipV="1">
            <a:off x="5372100" y="2295525"/>
            <a:ext cx="762000" cy="2571750"/>
          </a:xfrm>
          <a:prstGeom prst="straightConnector1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84611" name="AutoShape 67"/>
          <p:cNvCxnSpPr>
            <a:cxnSpLocks noChangeShapeType="1"/>
          </p:cNvCxnSpPr>
          <p:nvPr/>
        </p:nvCxnSpPr>
        <p:spPr bwMode="auto">
          <a:xfrm flipV="1">
            <a:off x="2247900" y="2171700"/>
            <a:ext cx="3000375" cy="2695575"/>
          </a:xfrm>
          <a:prstGeom prst="straightConnector1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4612" name="Line 68"/>
          <p:cNvSpPr>
            <a:spLocks noChangeShapeType="1"/>
          </p:cNvSpPr>
          <p:nvPr/>
        </p:nvSpPr>
        <p:spPr bwMode="auto">
          <a:xfrm>
            <a:off x="5257800" y="2057400"/>
            <a:ext cx="0" cy="228600"/>
          </a:xfrm>
          <a:prstGeom prst="line">
            <a:avLst/>
          </a:prstGeom>
          <a:noFill/>
          <a:ln w="508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4613" name="Rectangle 69"/>
          <p:cNvSpPr>
            <a:spLocks noChangeArrowheads="1"/>
          </p:cNvSpPr>
          <p:nvPr/>
        </p:nvSpPr>
        <p:spPr bwMode="auto">
          <a:xfrm>
            <a:off x="2133600" y="4876800"/>
            <a:ext cx="228600" cy="228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4614" name="Rectangle 70"/>
          <p:cNvSpPr>
            <a:spLocks noChangeArrowheads="1"/>
          </p:cNvSpPr>
          <p:nvPr/>
        </p:nvSpPr>
        <p:spPr bwMode="auto">
          <a:xfrm>
            <a:off x="5791200" y="4876800"/>
            <a:ext cx="228600" cy="228600"/>
          </a:xfrm>
          <a:prstGeom prst="rect">
            <a:avLst/>
          </a:prstGeom>
          <a:solidFill>
            <a:srgbClr val="0000CC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4615" name="Line 71"/>
          <p:cNvSpPr>
            <a:spLocks noChangeShapeType="1"/>
          </p:cNvSpPr>
          <p:nvPr/>
        </p:nvSpPr>
        <p:spPr bwMode="auto">
          <a:xfrm>
            <a:off x="5486400" y="2057400"/>
            <a:ext cx="0" cy="228600"/>
          </a:xfrm>
          <a:prstGeom prst="line">
            <a:avLst/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284616" name="Group 72"/>
          <p:cNvGrpSpPr>
            <a:grpSpLocks/>
          </p:cNvGrpSpPr>
          <p:nvPr/>
        </p:nvGrpSpPr>
        <p:grpSpPr bwMode="auto">
          <a:xfrm>
            <a:off x="1447800" y="4419600"/>
            <a:ext cx="4298950" cy="457200"/>
            <a:chOff x="912" y="2880"/>
            <a:chExt cx="2708" cy="288"/>
          </a:xfrm>
        </p:grpSpPr>
        <p:sp>
          <p:nvSpPr>
            <p:cNvPr id="2284617" name="Text Box 73"/>
            <p:cNvSpPr txBox="1">
              <a:spLocks noChangeArrowheads="1"/>
            </p:cNvSpPr>
            <p:nvPr/>
          </p:nvSpPr>
          <p:spPr bwMode="auto">
            <a:xfrm>
              <a:off x="912" y="288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bg2"/>
                  </a:solidFill>
                  <a:ea typeface="SimSun" pitchFamily="2" charset="-122"/>
                </a:rPr>
                <a:t>…</a:t>
              </a:r>
            </a:p>
          </p:txBody>
        </p:sp>
        <p:sp>
          <p:nvSpPr>
            <p:cNvPr id="2284618" name="Text Box 74"/>
            <p:cNvSpPr txBox="1">
              <a:spLocks noChangeArrowheads="1"/>
            </p:cNvSpPr>
            <p:nvPr/>
          </p:nvSpPr>
          <p:spPr bwMode="auto">
            <a:xfrm>
              <a:off x="3312" y="288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bg2"/>
                  </a:solidFill>
                  <a:ea typeface="SimSun" pitchFamily="2" charset="-122"/>
                </a:rPr>
                <a:t>…</a:t>
              </a:r>
            </a:p>
          </p:txBody>
        </p:sp>
      </p:grpSp>
      <p:sp>
        <p:nvSpPr>
          <p:cNvPr id="2284619" name="Text Box 75"/>
          <p:cNvSpPr txBox="1">
            <a:spLocks noChangeArrowheads="1"/>
          </p:cNvSpPr>
          <p:nvPr/>
        </p:nvSpPr>
        <p:spPr bwMode="auto">
          <a:xfrm>
            <a:off x="304800" y="41148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0">
                <a:solidFill>
                  <a:schemeClr val="bg2"/>
                </a:solidFill>
                <a:ea typeface="SimSun" pitchFamily="2" charset="-122"/>
              </a:rPr>
              <a:t>Left scanline</a:t>
            </a:r>
          </a:p>
        </p:txBody>
      </p:sp>
      <p:sp>
        <p:nvSpPr>
          <p:cNvPr id="2284620" name="Text Box 76"/>
          <p:cNvSpPr txBox="1">
            <a:spLocks noChangeArrowheads="1"/>
          </p:cNvSpPr>
          <p:nvPr/>
        </p:nvSpPr>
        <p:spPr bwMode="auto">
          <a:xfrm>
            <a:off x="6934200" y="4114800"/>
            <a:ext cx="149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0">
                <a:solidFill>
                  <a:schemeClr val="bg2"/>
                </a:solidFill>
                <a:ea typeface="SimSun" pitchFamily="2" charset="-122"/>
              </a:rPr>
              <a:t>Right scanline</a:t>
            </a:r>
          </a:p>
        </p:txBody>
      </p:sp>
      <p:grpSp>
        <p:nvGrpSpPr>
          <p:cNvPr id="2284621" name="Group 77"/>
          <p:cNvGrpSpPr>
            <a:grpSpLocks/>
          </p:cNvGrpSpPr>
          <p:nvPr/>
        </p:nvGrpSpPr>
        <p:grpSpPr bwMode="auto">
          <a:xfrm>
            <a:off x="2705100" y="5114925"/>
            <a:ext cx="3886200" cy="536575"/>
            <a:chOff x="1704" y="3222"/>
            <a:chExt cx="2448" cy="338"/>
          </a:xfrm>
        </p:grpSpPr>
        <p:sp>
          <p:nvSpPr>
            <p:cNvPr id="2284622" name="Text Box 78"/>
            <p:cNvSpPr txBox="1">
              <a:spLocks noChangeArrowheads="1"/>
            </p:cNvSpPr>
            <p:nvPr/>
          </p:nvSpPr>
          <p:spPr bwMode="auto">
            <a:xfrm>
              <a:off x="2832" y="3360"/>
              <a:ext cx="411" cy="20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0">
                  <a:solidFill>
                    <a:schemeClr val="bg2"/>
                  </a:solidFill>
                  <a:ea typeface="SimSun" pitchFamily="2" charset="-122"/>
                </a:rPr>
                <a:t>Match</a:t>
              </a:r>
            </a:p>
          </p:txBody>
        </p:sp>
        <p:cxnSp>
          <p:nvCxnSpPr>
            <p:cNvPr id="2284623" name="AutoShape 79"/>
            <p:cNvCxnSpPr>
              <a:cxnSpLocks noChangeShapeType="1"/>
              <a:stCxn id="2284596" idx="2"/>
              <a:endCxn id="2284622" idx="1"/>
            </p:cNvCxnSpPr>
            <p:nvPr/>
          </p:nvCxnSpPr>
          <p:spPr bwMode="auto">
            <a:xfrm rot="16200000" flipH="1">
              <a:off x="2151" y="2775"/>
              <a:ext cx="234" cy="1128"/>
            </a:xfrm>
            <a:prstGeom prst="curvedConnector2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4624" name="AutoShape 80"/>
            <p:cNvCxnSpPr>
              <a:cxnSpLocks noChangeShapeType="1"/>
              <a:stCxn id="2284622" idx="3"/>
              <a:endCxn id="2284597" idx="2"/>
            </p:cNvCxnSpPr>
            <p:nvPr/>
          </p:nvCxnSpPr>
          <p:spPr bwMode="auto">
            <a:xfrm flipV="1">
              <a:off x="3235" y="3222"/>
              <a:ext cx="917" cy="234"/>
            </a:xfrm>
            <a:prstGeom prst="curvedConnector2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84625" name="Group 81"/>
          <p:cNvGrpSpPr>
            <a:grpSpLocks/>
          </p:cNvGrpSpPr>
          <p:nvPr/>
        </p:nvGrpSpPr>
        <p:grpSpPr bwMode="auto">
          <a:xfrm>
            <a:off x="2476500" y="5114925"/>
            <a:ext cx="3886200" cy="917575"/>
            <a:chOff x="1560" y="3222"/>
            <a:chExt cx="2448" cy="578"/>
          </a:xfrm>
        </p:grpSpPr>
        <p:sp>
          <p:nvSpPr>
            <p:cNvPr id="2284626" name="Text Box 82"/>
            <p:cNvSpPr txBox="1">
              <a:spLocks noChangeArrowheads="1"/>
            </p:cNvSpPr>
            <p:nvPr/>
          </p:nvSpPr>
          <p:spPr bwMode="auto">
            <a:xfrm>
              <a:off x="2640" y="3600"/>
              <a:ext cx="411" cy="20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0">
                  <a:solidFill>
                    <a:schemeClr val="bg2"/>
                  </a:solidFill>
                  <a:ea typeface="SimSun" pitchFamily="2" charset="-122"/>
                </a:rPr>
                <a:t>Match</a:t>
              </a:r>
            </a:p>
          </p:txBody>
        </p:sp>
        <p:cxnSp>
          <p:nvCxnSpPr>
            <p:cNvPr id="2284627" name="AutoShape 83"/>
            <p:cNvCxnSpPr>
              <a:cxnSpLocks noChangeShapeType="1"/>
              <a:stCxn id="2284601" idx="2"/>
              <a:endCxn id="2284626" idx="1"/>
            </p:cNvCxnSpPr>
            <p:nvPr/>
          </p:nvCxnSpPr>
          <p:spPr bwMode="auto">
            <a:xfrm rot="16200000" flipH="1">
              <a:off x="1863" y="2919"/>
              <a:ext cx="474" cy="1080"/>
            </a:xfrm>
            <a:prstGeom prst="curvedConnector2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4628" name="AutoShape 84"/>
            <p:cNvCxnSpPr>
              <a:cxnSpLocks noChangeShapeType="1"/>
              <a:stCxn id="2284626" idx="3"/>
              <a:endCxn id="2284602" idx="2"/>
            </p:cNvCxnSpPr>
            <p:nvPr/>
          </p:nvCxnSpPr>
          <p:spPr bwMode="auto">
            <a:xfrm flipV="1">
              <a:off x="3043" y="3222"/>
              <a:ext cx="965" cy="474"/>
            </a:xfrm>
            <a:prstGeom prst="curvedConnector2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84629" name="AutoShape 85"/>
          <p:cNvCxnSpPr>
            <a:cxnSpLocks noChangeShapeType="1"/>
            <a:stCxn id="2284595" idx="3"/>
            <a:endCxn id="2284614" idx="0"/>
          </p:cNvCxnSpPr>
          <p:nvPr/>
        </p:nvCxnSpPr>
        <p:spPr bwMode="auto">
          <a:xfrm>
            <a:off x="5495925" y="2171700"/>
            <a:ext cx="409575" cy="2695575"/>
          </a:xfrm>
          <a:prstGeom prst="straightConnector1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84630" name="Group 86"/>
          <p:cNvGrpSpPr>
            <a:grpSpLocks/>
          </p:cNvGrpSpPr>
          <p:nvPr/>
        </p:nvGrpSpPr>
        <p:grpSpPr bwMode="auto">
          <a:xfrm>
            <a:off x="2019300" y="5114925"/>
            <a:ext cx="4114800" cy="1298575"/>
            <a:chOff x="1272" y="3222"/>
            <a:chExt cx="2592" cy="818"/>
          </a:xfrm>
        </p:grpSpPr>
        <p:sp>
          <p:nvSpPr>
            <p:cNvPr id="2284631" name="Text Box 87"/>
            <p:cNvSpPr txBox="1">
              <a:spLocks noChangeArrowheads="1"/>
            </p:cNvSpPr>
            <p:nvPr/>
          </p:nvSpPr>
          <p:spPr bwMode="auto">
            <a:xfrm>
              <a:off x="2429" y="3840"/>
              <a:ext cx="411" cy="20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0">
                  <a:solidFill>
                    <a:schemeClr val="bg2"/>
                  </a:solidFill>
                  <a:ea typeface="SimSun" pitchFamily="2" charset="-122"/>
                </a:rPr>
                <a:t>Match</a:t>
              </a:r>
            </a:p>
          </p:txBody>
        </p:sp>
        <p:cxnSp>
          <p:nvCxnSpPr>
            <p:cNvPr id="2284632" name="AutoShape 88"/>
            <p:cNvCxnSpPr>
              <a:cxnSpLocks noChangeShapeType="1"/>
              <a:stCxn id="2284608" idx="2"/>
              <a:endCxn id="2284631" idx="1"/>
            </p:cNvCxnSpPr>
            <p:nvPr/>
          </p:nvCxnSpPr>
          <p:spPr bwMode="auto">
            <a:xfrm rot="16200000" flipH="1">
              <a:off x="1494" y="3000"/>
              <a:ext cx="714" cy="1157"/>
            </a:xfrm>
            <a:prstGeom prst="curvedConnector2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4633" name="AutoShape 89"/>
            <p:cNvCxnSpPr>
              <a:cxnSpLocks noChangeShapeType="1"/>
              <a:stCxn id="2284631" idx="3"/>
              <a:endCxn id="2284609" idx="2"/>
            </p:cNvCxnSpPr>
            <p:nvPr/>
          </p:nvCxnSpPr>
          <p:spPr bwMode="auto">
            <a:xfrm flipV="1">
              <a:off x="2832" y="3222"/>
              <a:ext cx="1032" cy="714"/>
            </a:xfrm>
            <a:prstGeom prst="curvedConnector2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84634" name="Group 90"/>
          <p:cNvGrpSpPr>
            <a:grpSpLocks/>
          </p:cNvGrpSpPr>
          <p:nvPr/>
        </p:nvGrpSpPr>
        <p:grpSpPr bwMode="auto">
          <a:xfrm>
            <a:off x="1779588" y="5114925"/>
            <a:ext cx="1303337" cy="1374775"/>
            <a:chOff x="1121" y="3222"/>
            <a:chExt cx="821" cy="866"/>
          </a:xfrm>
        </p:grpSpPr>
        <p:sp>
          <p:nvSpPr>
            <p:cNvPr id="2284635" name="Text Box 91"/>
            <p:cNvSpPr txBox="1">
              <a:spLocks noChangeArrowheads="1"/>
            </p:cNvSpPr>
            <p:nvPr/>
          </p:nvSpPr>
          <p:spPr bwMode="auto">
            <a:xfrm>
              <a:off x="1121" y="3888"/>
              <a:ext cx="821" cy="20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chemeClr val="bg2"/>
                  </a:solidFill>
                  <a:ea typeface="SimSun" pitchFamily="2" charset="-122"/>
                </a:rPr>
                <a:t>Left  o</a:t>
              </a:r>
              <a:r>
                <a:rPr lang="en-US" sz="1400">
                  <a:solidFill>
                    <a:schemeClr val="bg2"/>
                  </a:solidFill>
                  <a:ea typeface="SimSun" pitchFamily="2" charset="-122"/>
                </a:rPr>
                <a:t>cclusion</a:t>
              </a:r>
            </a:p>
          </p:txBody>
        </p:sp>
        <p:cxnSp>
          <p:nvCxnSpPr>
            <p:cNvPr id="2284636" name="AutoShape 92"/>
            <p:cNvCxnSpPr>
              <a:cxnSpLocks noChangeShapeType="1"/>
              <a:stCxn id="2284613" idx="2"/>
              <a:endCxn id="2284635" idx="0"/>
            </p:cNvCxnSpPr>
            <p:nvPr/>
          </p:nvCxnSpPr>
          <p:spPr bwMode="auto">
            <a:xfrm>
              <a:off x="1416" y="3222"/>
              <a:ext cx="0" cy="66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84637" name="Group 93"/>
          <p:cNvGrpSpPr>
            <a:grpSpLocks/>
          </p:cNvGrpSpPr>
          <p:nvPr/>
        </p:nvGrpSpPr>
        <p:grpSpPr bwMode="auto">
          <a:xfrm>
            <a:off x="5334000" y="5114925"/>
            <a:ext cx="1411288" cy="1374775"/>
            <a:chOff x="3360" y="3222"/>
            <a:chExt cx="889" cy="866"/>
          </a:xfrm>
        </p:grpSpPr>
        <p:sp>
          <p:nvSpPr>
            <p:cNvPr id="2284638" name="Text Box 94"/>
            <p:cNvSpPr txBox="1">
              <a:spLocks noChangeArrowheads="1"/>
            </p:cNvSpPr>
            <p:nvPr/>
          </p:nvSpPr>
          <p:spPr bwMode="auto">
            <a:xfrm>
              <a:off x="3360" y="3888"/>
              <a:ext cx="889" cy="20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chemeClr val="bg2"/>
                  </a:solidFill>
                  <a:ea typeface="SimSun" pitchFamily="2" charset="-122"/>
                </a:rPr>
                <a:t>Right  occlusion</a:t>
              </a:r>
              <a:endParaRPr lang="en-US" sz="1400">
                <a:solidFill>
                  <a:schemeClr val="bg2"/>
                </a:solidFill>
                <a:ea typeface="SimSun" pitchFamily="2" charset="-122"/>
              </a:endParaRPr>
            </a:p>
          </p:txBody>
        </p:sp>
        <p:cxnSp>
          <p:nvCxnSpPr>
            <p:cNvPr id="2284639" name="AutoShape 95"/>
            <p:cNvCxnSpPr>
              <a:cxnSpLocks noChangeShapeType="1"/>
              <a:stCxn id="2284614" idx="2"/>
              <a:endCxn id="2284638" idx="0"/>
            </p:cNvCxnSpPr>
            <p:nvPr/>
          </p:nvCxnSpPr>
          <p:spPr bwMode="auto">
            <a:xfrm flipH="1">
              <a:off x="3717" y="3222"/>
              <a:ext cx="3" cy="66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C59A-CB58-44C0-8AE6-28788B5A3F43}" type="slidenum">
              <a:rPr lang="en-US"/>
              <a:pPr/>
              <a:t>25</a:t>
            </a:fld>
            <a:endParaRPr lang="en-US"/>
          </a:p>
        </p:txBody>
      </p:sp>
      <p:sp>
        <p:nvSpPr>
          <p:cNvPr id="228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Over Correspondences</a:t>
            </a:r>
          </a:p>
        </p:txBody>
      </p:sp>
      <p:sp>
        <p:nvSpPr>
          <p:cNvPr id="228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572000"/>
            <a:ext cx="7848600" cy="1600200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marL="231775" indent="-231775">
              <a:lnSpc>
                <a:spcPct val="90000"/>
              </a:lnSpc>
              <a:buFontTx/>
              <a:buNone/>
            </a:pPr>
            <a:r>
              <a:rPr lang="en-US" sz="2000"/>
              <a:t>Three cases:</a:t>
            </a:r>
          </a:p>
          <a:p>
            <a:pPr marL="630238" lvl="1" indent="-173038">
              <a:lnSpc>
                <a:spcPct val="90000"/>
              </a:lnSpc>
            </a:pPr>
            <a:r>
              <a:rPr lang="en-US" sz="1800"/>
              <a:t>Sequential – cost of match</a:t>
            </a:r>
          </a:p>
          <a:p>
            <a:pPr marL="630238" lvl="1" indent="-173038">
              <a:lnSpc>
                <a:spcPct val="90000"/>
              </a:lnSpc>
            </a:pPr>
            <a:r>
              <a:rPr lang="en-US" altLang="zh-CN" sz="1800">
                <a:ea typeface="SimSun" pitchFamily="2" charset="-122"/>
              </a:rPr>
              <a:t>Left o</a:t>
            </a:r>
            <a:r>
              <a:rPr lang="en-US" sz="1800"/>
              <a:t>ccluded – cost of no match</a:t>
            </a:r>
          </a:p>
          <a:p>
            <a:pPr marL="630238" lvl="1" indent="-173038">
              <a:lnSpc>
                <a:spcPct val="90000"/>
              </a:lnSpc>
            </a:pPr>
            <a:r>
              <a:rPr lang="en-US" altLang="zh-CN" sz="1800">
                <a:ea typeface="SimSun" pitchFamily="2" charset="-122"/>
              </a:rPr>
              <a:t>Right </a:t>
            </a:r>
            <a:r>
              <a:rPr lang="en-US" sz="1800"/>
              <a:t>occluded – cost of no match</a:t>
            </a:r>
          </a:p>
        </p:txBody>
      </p:sp>
      <p:sp>
        <p:nvSpPr>
          <p:cNvPr id="2286596" name="Rectangle 4"/>
          <p:cNvSpPr>
            <a:spLocks noChangeArrowheads="1"/>
          </p:cNvSpPr>
          <p:nvPr/>
        </p:nvSpPr>
        <p:spPr bwMode="auto">
          <a:xfrm>
            <a:off x="3581400" y="2133600"/>
            <a:ext cx="228600" cy="228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6597" name="Rectangle 5"/>
          <p:cNvSpPr>
            <a:spLocks noChangeArrowheads="1"/>
          </p:cNvSpPr>
          <p:nvPr/>
        </p:nvSpPr>
        <p:spPr bwMode="auto">
          <a:xfrm>
            <a:off x="3810000" y="2133600"/>
            <a:ext cx="228600" cy="228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6598" name="Rectangle 6"/>
          <p:cNvSpPr>
            <a:spLocks noChangeArrowheads="1"/>
          </p:cNvSpPr>
          <p:nvPr/>
        </p:nvSpPr>
        <p:spPr bwMode="auto">
          <a:xfrm>
            <a:off x="4038600" y="2133600"/>
            <a:ext cx="228600" cy="228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6599" name="Rectangle 7"/>
          <p:cNvSpPr>
            <a:spLocks noChangeArrowheads="1"/>
          </p:cNvSpPr>
          <p:nvPr/>
        </p:nvSpPr>
        <p:spPr bwMode="auto">
          <a:xfrm>
            <a:off x="4267200" y="2133600"/>
            <a:ext cx="228600" cy="228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6600" name="Rectangle 8"/>
          <p:cNvSpPr>
            <a:spLocks noChangeArrowheads="1"/>
          </p:cNvSpPr>
          <p:nvPr/>
        </p:nvSpPr>
        <p:spPr bwMode="auto">
          <a:xfrm>
            <a:off x="4495800" y="2133600"/>
            <a:ext cx="228600" cy="228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6601" name="Rectangle 9"/>
          <p:cNvSpPr>
            <a:spLocks noChangeArrowheads="1"/>
          </p:cNvSpPr>
          <p:nvPr/>
        </p:nvSpPr>
        <p:spPr bwMode="auto">
          <a:xfrm>
            <a:off x="4724400" y="2133600"/>
            <a:ext cx="228600" cy="228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6602" name="Rectangle 10"/>
          <p:cNvSpPr>
            <a:spLocks noChangeArrowheads="1"/>
          </p:cNvSpPr>
          <p:nvPr/>
        </p:nvSpPr>
        <p:spPr bwMode="auto">
          <a:xfrm>
            <a:off x="4953000" y="2133600"/>
            <a:ext cx="228600" cy="228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6603" name="Rectangle 11"/>
          <p:cNvSpPr>
            <a:spLocks noChangeArrowheads="1"/>
          </p:cNvSpPr>
          <p:nvPr/>
        </p:nvSpPr>
        <p:spPr bwMode="auto">
          <a:xfrm>
            <a:off x="5181600" y="2133600"/>
            <a:ext cx="228600" cy="228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6604" name="Rectangle 12"/>
          <p:cNvSpPr>
            <a:spLocks noChangeArrowheads="1"/>
          </p:cNvSpPr>
          <p:nvPr/>
        </p:nvSpPr>
        <p:spPr bwMode="auto">
          <a:xfrm>
            <a:off x="5410200" y="2133600"/>
            <a:ext cx="228600" cy="228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6605" name="Rectangle 13"/>
          <p:cNvSpPr>
            <a:spLocks noChangeArrowheads="1"/>
          </p:cNvSpPr>
          <p:nvPr/>
        </p:nvSpPr>
        <p:spPr bwMode="auto">
          <a:xfrm>
            <a:off x="5638800" y="2133600"/>
            <a:ext cx="228600" cy="228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6606" name="Rectangle 14"/>
          <p:cNvSpPr>
            <a:spLocks noChangeArrowheads="1"/>
          </p:cNvSpPr>
          <p:nvPr/>
        </p:nvSpPr>
        <p:spPr bwMode="auto">
          <a:xfrm>
            <a:off x="5867400" y="2133600"/>
            <a:ext cx="228600" cy="228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6607" name="Rectangle 15"/>
          <p:cNvSpPr>
            <a:spLocks noChangeArrowheads="1"/>
          </p:cNvSpPr>
          <p:nvPr/>
        </p:nvSpPr>
        <p:spPr bwMode="auto">
          <a:xfrm>
            <a:off x="6096000" y="2133600"/>
            <a:ext cx="228600" cy="228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6608" name="Rectangle 16"/>
          <p:cNvSpPr>
            <a:spLocks noChangeArrowheads="1"/>
          </p:cNvSpPr>
          <p:nvPr/>
        </p:nvSpPr>
        <p:spPr bwMode="auto">
          <a:xfrm>
            <a:off x="6324600" y="2133600"/>
            <a:ext cx="228600" cy="228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6609" name="Rectangle 17"/>
          <p:cNvSpPr>
            <a:spLocks noChangeArrowheads="1"/>
          </p:cNvSpPr>
          <p:nvPr/>
        </p:nvSpPr>
        <p:spPr bwMode="auto">
          <a:xfrm>
            <a:off x="6553200" y="2133600"/>
            <a:ext cx="228600" cy="228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6610" name="Rectangle 18"/>
          <p:cNvSpPr>
            <a:spLocks noChangeArrowheads="1"/>
          </p:cNvSpPr>
          <p:nvPr/>
        </p:nvSpPr>
        <p:spPr bwMode="auto">
          <a:xfrm>
            <a:off x="3581400" y="3733800"/>
            <a:ext cx="228600" cy="228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6611" name="Rectangle 19"/>
          <p:cNvSpPr>
            <a:spLocks noChangeArrowheads="1"/>
          </p:cNvSpPr>
          <p:nvPr/>
        </p:nvSpPr>
        <p:spPr bwMode="auto">
          <a:xfrm>
            <a:off x="3810000" y="3733800"/>
            <a:ext cx="228600" cy="228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6612" name="Rectangle 20"/>
          <p:cNvSpPr>
            <a:spLocks noChangeArrowheads="1"/>
          </p:cNvSpPr>
          <p:nvPr/>
        </p:nvSpPr>
        <p:spPr bwMode="auto">
          <a:xfrm>
            <a:off x="4038600" y="3733800"/>
            <a:ext cx="228600" cy="228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6613" name="Rectangle 21"/>
          <p:cNvSpPr>
            <a:spLocks noChangeArrowheads="1"/>
          </p:cNvSpPr>
          <p:nvPr/>
        </p:nvSpPr>
        <p:spPr bwMode="auto">
          <a:xfrm>
            <a:off x="4267200" y="3733800"/>
            <a:ext cx="228600" cy="228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6614" name="Rectangle 22"/>
          <p:cNvSpPr>
            <a:spLocks noChangeArrowheads="1"/>
          </p:cNvSpPr>
          <p:nvPr/>
        </p:nvSpPr>
        <p:spPr bwMode="auto">
          <a:xfrm>
            <a:off x="4495800" y="3733800"/>
            <a:ext cx="228600" cy="228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6615" name="Rectangle 23"/>
          <p:cNvSpPr>
            <a:spLocks noChangeArrowheads="1"/>
          </p:cNvSpPr>
          <p:nvPr/>
        </p:nvSpPr>
        <p:spPr bwMode="auto">
          <a:xfrm>
            <a:off x="4724400" y="3733800"/>
            <a:ext cx="228600" cy="228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6616" name="Rectangle 24"/>
          <p:cNvSpPr>
            <a:spLocks noChangeArrowheads="1"/>
          </p:cNvSpPr>
          <p:nvPr/>
        </p:nvSpPr>
        <p:spPr bwMode="auto">
          <a:xfrm>
            <a:off x="4953000" y="3733800"/>
            <a:ext cx="228600" cy="228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6617" name="Rectangle 25"/>
          <p:cNvSpPr>
            <a:spLocks noChangeArrowheads="1"/>
          </p:cNvSpPr>
          <p:nvPr/>
        </p:nvSpPr>
        <p:spPr bwMode="auto">
          <a:xfrm>
            <a:off x="5181600" y="3733800"/>
            <a:ext cx="228600" cy="228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6618" name="Rectangle 26"/>
          <p:cNvSpPr>
            <a:spLocks noChangeArrowheads="1"/>
          </p:cNvSpPr>
          <p:nvPr/>
        </p:nvSpPr>
        <p:spPr bwMode="auto">
          <a:xfrm>
            <a:off x="5410200" y="3733800"/>
            <a:ext cx="228600" cy="228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6619" name="Rectangle 27"/>
          <p:cNvSpPr>
            <a:spLocks noChangeArrowheads="1"/>
          </p:cNvSpPr>
          <p:nvPr/>
        </p:nvSpPr>
        <p:spPr bwMode="auto">
          <a:xfrm>
            <a:off x="5638800" y="3733800"/>
            <a:ext cx="228600" cy="228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6620" name="Rectangle 28"/>
          <p:cNvSpPr>
            <a:spLocks noChangeArrowheads="1"/>
          </p:cNvSpPr>
          <p:nvPr/>
        </p:nvSpPr>
        <p:spPr bwMode="auto">
          <a:xfrm>
            <a:off x="5867400" y="3733800"/>
            <a:ext cx="228600" cy="228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6621" name="Rectangle 29"/>
          <p:cNvSpPr>
            <a:spLocks noChangeArrowheads="1"/>
          </p:cNvSpPr>
          <p:nvPr/>
        </p:nvSpPr>
        <p:spPr bwMode="auto">
          <a:xfrm>
            <a:off x="6096000" y="3733800"/>
            <a:ext cx="228600" cy="228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6622" name="Rectangle 30"/>
          <p:cNvSpPr>
            <a:spLocks noChangeArrowheads="1"/>
          </p:cNvSpPr>
          <p:nvPr/>
        </p:nvSpPr>
        <p:spPr bwMode="auto">
          <a:xfrm>
            <a:off x="6324600" y="3733800"/>
            <a:ext cx="228600" cy="228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6623" name="Rectangle 31"/>
          <p:cNvSpPr>
            <a:spLocks noChangeArrowheads="1"/>
          </p:cNvSpPr>
          <p:nvPr/>
        </p:nvSpPr>
        <p:spPr bwMode="auto">
          <a:xfrm>
            <a:off x="6553200" y="3733800"/>
            <a:ext cx="228600" cy="228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6624" name="Text Box 32"/>
          <p:cNvSpPr txBox="1">
            <a:spLocks noChangeArrowheads="1"/>
          </p:cNvSpPr>
          <p:nvPr/>
        </p:nvSpPr>
        <p:spPr bwMode="auto">
          <a:xfrm>
            <a:off x="1752600" y="2065338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0">
                <a:solidFill>
                  <a:schemeClr val="bg2"/>
                </a:solidFill>
                <a:ea typeface="SimSun" pitchFamily="2" charset="-122"/>
              </a:rPr>
              <a:t>Left scanline</a:t>
            </a:r>
          </a:p>
        </p:txBody>
      </p:sp>
      <p:sp>
        <p:nvSpPr>
          <p:cNvPr id="2286625" name="Text Box 33"/>
          <p:cNvSpPr txBox="1">
            <a:spLocks noChangeArrowheads="1"/>
          </p:cNvSpPr>
          <p:nvPr/>
        </p:nvSpPr>
        <p:spPr bwMode="auto">
          <a:xfrm>
            <a:off x="1752600" y="3633788"/>
            <a:ext cx="1498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0">
                <a:solidFill>
                  <a:schemeClr val="bg2"/>
                </a:solidFill>
                <a:ea typeface="SimSun" pitchFamily="2" charset="-122"/>
              </a:rPr>
              <a:t>Right scanline</a:t>
            </a:r>
          </a:p>
        </p:txBody>
      </p:sp>
      <p:sp>
        <p:nvSpPr>
          <p:cNvPr id="2286626" name="Line 34"/>
          <p:cNvSpPr>
            <a:spLocks noChangeShapeType="1"/>
          </p:cNvSpPr>
          <p:nvPr/>
        </p:nvSpPr>
        <p:spPr bwMode="auto">
          <a:xfrm>
            <a:off x="3697288" y="2514600"/>
            <a:ext cx="0" cy="1066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6627" name="Line 35"/>
          <p:cNvSpPr>
            <a:spLocks noChangeShapeType="1"/>
          </p:cNvSpPr>
          <p:nvPr/>
        </p:nvSpPr>
        <p:spPr bwMode="auto">
          <a:xfrm>
            <a:off x="3922713" y="2514600"/>
            <a:ext cx="0" cy="1066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86628" name="Group 36"/>
          <p:cNvGrpSpPr>
            <a:grpSpLocks/>
          </p:cNvGrpSpPr>
          <p:nvPr/>
        </p:nvGrpSpPr>
        <p:grpSpPr bwMode="auto">
          <a:xfrm>
            <a:off x="4151313" y="2514600"/>
            <a:ext cx="930275" cy="1066800"/>
            <a:chOff x="2615" y="1584"/>
            <a:chExt cx="586" cy="672"/>
          </a:xfrm>
        </p:grpSpPr>
        <p:sp>
          <p:nvSpPr>
            <p:cNvPr id="2286629" name="Line 37"/>
            <p:cNvSpPr>
              <a:spLocks noChangeShapeType="1"/>
            </p:cNvSpPr>
            <p:nvPr/>
          </p:nvSpPr>
          <p:spPr bwMode="auto">
            <a:xfrm flipH="1">
              <a:off x="2615" y="1584"/>
              <a:ext cx="288" cy="6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6630" name="Line 38"/>
            <p:cNvSpPr>
              <a:spLocks noChangeShapeType="1"/>
            </p:cNvSpPr>
            <p:nvPr/>
          </p:nvSpPr>
          <p:spPr bwMode="auto">
            <a:xfrm flipH="1">
              <a:off x="2759" y="1584"/>
              <a:ext cx="288" cy="6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6631" name="Line 39"/>
            <p:cNvSpPr>
              <a:spLocks noChangeShapeType="1"/>
            </p:cNvSpPr>
            <p:nvPr/>
          </p:nvSpPr>
          <p:spPr bwMode="auto">
            <a:xfrm flipH="1">
              <a:off x="2913" y="1584"/>
              <a:ext cx="288" cy="6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86632" name="Group 40"/>
          <p:cNvGrpSpPr>
            <a:grpSpLocks/>
          </p:cNvGrpSpPr>
          <p:nvPr/>
        </p:nvGrpSpPr>
        <p:grpSpPr bwMode="auto">
          <a:xfrm>
            <a:off x="3429000" y="1652588"/>
            <a:ext cx="2114550" cy="709612"/>
            <a:chOff x="2160" y="1041"/>
            <a:chExt cx="1332" cy="447"/>
          </a:xfrm>
        </p:grpSpPr>
        <p:grpSp>
          <p:nvGrpSpPr>
            <p:cNvPr id="2286633" name="Group 41"/>
            <p:cNvGrpSpPr>
              <a:grpSpLocks/>
            </p:cNvGrpSpPr>
            <p:nvPr/>
          </p:nvGrpSpPr>
          <p:grpSpPr bwMode="auto">
            <a:xfrm>
              <a:off x="2544" y="1344"/>
              <a:ext cx="288" cy="144"/>
              <a:chOff x="2544" y="1152"/>
              <a:chExt cx="288" cy="144"/>
            </a:xfrm>
          </p:grpSpPr>
          <p:sp>
            <p:nvSpPr>
              <p:cNvPr id="2286634" name="Rectangle 42"/>
              <p:cNvSpPr>
                <a:spLocks noChangeArrowheads="1"/>
              </p:cNvSpPr>
              <p:nvPr/>
            </p:nvSpPr>
            <p:spPr bwMode="auto">
              <a:xfrm>
                <a:off x="2544" y="115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6635" name="Rectangle 43"/>
              <p:cNvSpPr>
                <a:spLocks noChangeArrowheads="1"/>
              </p:cNvSpPr>
              <p:nvPr/>
            </p:nvSpPr>
            <p:spPr bwMode="auto">
              <a:xfrm>
                <a:off x="2688" y="115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86636" name="Text Box 44"/>
            <p:cNvSpPr txBox="1">
              <a:spLocks noChangeArrowheads="1"/>
            </p:cNvSpPr>
            <p:nvPr/>
          </p:nvSpPr>
          <p:spPr bwMode="auto">
            <a:xfrm>
              <a:off x="2160" y="1041"/>
              <a:ext cx="1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0">
                  <a:solidFill>
                    <a:schemeClr val="bg2"/>
                  </a:solidFill>
                  <a:ea typeface="SimSun" pitchFamily="2" charset="-122"/>
                </a:rPr>
                <a:t>Left </a:t>
              </a:r>
              <a:r>
                <a:rPr lang="en-US" sz="1800" b="0">
                  <a:solidFill>
                    <a:schemeClr val="bg2"/>
                  </a:solidFill>
                  <a:ea typeface="SimSun" pitchFamily="2" charset="-122"/>
                </a:rPr>
                <a:t>Occluded</a:t>
              </a:r>
              <a:r>
                <a:rPr lang="en-US" sz="1800" b="0">
                  <a:solidFill>
                    <a:schemeClr val="tx2"/>
                  </a:solidFill>
                  <a:ea typeface="SimSun" pitchFamily="2" charset="-122"/>
                </a:rPr>
                <a:t> </a:t>
              </a:r>
              <a:r>
                <a:rPr lang="en-US" sz="1800" b="0">
                  <a:solidFill>
                    <a:schemeClr val="bg2"/>
                  </a:solidFill>
                  <a:ea typeface="SimSun" pitchFamily="2" charset="-122"/>
                </a:rPr>
                <a:t>Pixels</a:t>
              </a:r>
            </a:p>
          </p:txBody>
        </p:sp>
      </p:grpSp>
      <p:grpSp>
        <p:nvGrpSpPr>
          <p:cNvPr id="2286637" name="Group 45"/>
          <p:cNvGrpSpPr>
            <a:grpSpLocks/>
          </p:cNvGrpSpPr>
          <p:nvPr/>
        </p:nvGrpSpPr>
        <p:grpSpPr bwMode="auto">
          <a:xfrm>
            <a:off x="4724400" y="3733800"/>
            <a:ext cx="457200" cy="228600"/>
            <a:chOff x="2976" y="2352"/>
            <a:chExt cx="288" cy="144"/>
          </a:xfrm>
        </p:grpSpPr>
        <p:sp>
          <p:nvSpPr>
            <p:cNvPr id="2286638" name="Rectangle 46"/>
            <p:cNvSpPr>
              <a:spLocks noChangeArrowheads="1"/>
            </p:cNvSpPr>
            <p:nvPr/>
          </p:nvSpPr>
          <p:spPr bwMode="auto">
            <a:xfrm>
              <a:off x="2976" y="2352"/>
              <a:ext cx="144" cy="144"/>
            </a:xfrm>
            <a:prstGeom prst="rect">
              <a:avLst/>
            </a:prstGeom>
            <a:solidFill>
              <a:srgbClr val="0000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6639" name="Rectangle 47"/>
            <p:cNvSpPr>
              <a:spLocks noChangeArrowheads="1"/>
            </p:cNvSpPr>
            <p:nvPr/>
          </p:nvSpPr>
          <p:spPr bwMode="auto">
            <a:xfrm>
              <a:off x="3120" y="2352"/>
              <a:ext cx="144" cy="144"/>
            </a:xfrm>
            <a:prstGeom prst="rect">
              <a:avLst/>
            </a:prstGeom>
            <a:solidFill>
              <a:srgbClr val="0000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86640" name="Text Box 48"/>
          <p:cNvSpPr txBox="1">
            <a:spLocks noChangeArrowheads="1"/>
          </p:cNvSpPr>
          <p:nvPr/>
        </p:nvSpPr>
        <p:spPr bwMode="auto">
          <a:xfrm>
            <a:off x="4191000" y="4129088"/>
            <a:ext cx="219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b="0">
                <a:solidFill>
                  <a:schemeClr val="bg2"/>
                </a:solidFill>
                <a:ea typeface="SimSun" pitchFamily="2" charset="-122"/>
              </a:rPr>
              <a:t>Right</a:t>
            </a:r>
            <a:r>
              <a:rPr lang="en-US" altLang="zh-CN" sz="1800" b="0">
                <a:ea typeface="SimSun" pitchFamily="2" charset="-122"/>
              </a:rPr>
              <a:t> </a:t>
            </a:r>
            <a:r>
              <a:rPr lang="en-US" sz="1800" b="0">
                <a:solidFill>
                  <a:schemeClr val="bg2"/>
                </a:solidFill>
                <a:ea typeface="SimSun" pitchFamily="2" charset="-122"/>
              </a:rPr>
              <a:t>occluded Pixels</a:t>
            </a:r>
          </a:p>
        </p:txBody>
      </p:sp>
      <p:grpSp>
        <p:nvGrpSpPr>
          <p:cNvPr id="2286641" name="Group 49"/>
          <p:cNvGrpSpPr>
            <a:grpSpLocks/>
          </p:cNvGrpSpPr>
          <p:nvPr/>
        </p:nvGrpSpPr>
        <p:grpSpPr bwMode="auto">
          <a:xfrm>
            <a:off x="5289550" y="2514600"/>
            <a:ext cx="225425" cy="1066800"/>
            <a:chOff x="3332" y="1584"/>
            <a:chExt cx="142" cy="672"/>
          </a:xfrm>
        </p:grpSpPr>
        <p:sp>
          <p:nvSpPr>
            <p:cNvPr id="2286642" name="Line 50"/>
            <p:cNvSpPr>
              <a:spLocks noChangeShapeType="1"/>
            </p:cNvSpPr>
            <p:nvPr/>
          </p:nvSpPr>
          <p:spPr bwMode="auto">
            <a:xfrm>
              <a:off x="3332" y="1584"/>
              <a:ext cx="0" cy="6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6643" name="Line 51"/>
            <p:cNvSpPr>
              <a:spLocks noChangeShapeType="1"/>
            </p:cNvSpPr>
            <p:nvPr/>
          </p:nvSpPr>
          <p:spPr bwMode="auto">
            <a:xfrm>
              <a:off x="3474" y="1584"/>
              <a:ext cx="0" cy="6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A2B8-2871-4671-A97F-660657CF33A2}" type="slidenum">
              <a:rPr lang="en-US"/>
              <a:pPr/>
              <a:t>26</a:t>
            </a:fld>
            <a:endParaRPr lang="en-US"/>
          </a:p>
        </p:txBody>
      </p:sp>
      <p:grpSp>
        <p:nvGrpSpPr>
          <p:cNvPr id="2289918" name="Group 254"/>
          <p:cNvGrpSpPr>
            <a:grpSpLocks/>
          </p:cNvGrpSpPr>
          <p:nvPr/>
        </p:nvGrpSpPr>
        <p:grpSpPr bwMode="auto">
          <a:xfrm>
            <a:off x="2286000" y="3092450"/>
            <a:ext cx="457200" cy="457200"/>
            <a:chOff x="1968" y="1728"/>
            <a:chExt cx="288" cy="288"/>
          </a:xfrm>
        </p:grpSpPr>
        <p:sp>
          <p:nvSpPr>
            <p:cNvPr id="2289919" name="Line 255"/>
            <p:cNvSpPr>
              <a:spLocks noChangeShapeType="1"/>
            </p:cNvSpPr>
            <p:nvPr/>
          </p:nvSpPr>
          <p:spPr bwMode="auto">
            <a:xfrm>
              <a:off x="1968" y="1728"/>
              <a:ext cx="144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9920" name="Line 256"/>
            <p:cNvSpPr>
              <a:spLocks noChangeShapeType="1"/>
            </p:cNvSpPr>
            <p:nvPr/>
          </p:nvSpPr>
          <p:spPr bwMode="auto">
            <a:xfrm>
              <a:off x="2112" y="1872"/>
              <a:ext cx="144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8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150" y="320675"/>
            <a:ext cx="8521700" cy="457200"/>
          </a:xfrm>
        </p:spPr>
        <p:txBody>
          <a:bodyPr/>
          <a:lstStyle/>
          <a:p>
            <a:r>
              <a:rPr lang="en-US" sz="2400"/>
              <a:t>S</a:t>
            </a:r>
            <a:r>
              <a:rPr lang="en-US" altLang="zh-CN" sz="2400">
                <a:ea typeface="SimSun" pitchFamily="2" charset="-122"/>
              </a:rPr>
              <a:t>tandard 3-move Dynamic Programming for Stereo</a:t>
            </a:r>
            <a:endParaRPr lang="en-US" sz="2400"/>
          </a:p>
        </p:txBody>
      </p:sp>
      <p:sp>
        <p:nvSpPr>
          <p:cNvPr id="22896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638800" y="3168650"/>
            <a:ext cx="3276600" cy="2438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   Dynamic programming yields the optimal path through grid. This is the best set of matches that satisfy the ordering constraint</a:t>
            </a:r>
          </a:p>
        </p:txBody>
      </p:sp>
      <p:grpSp>
        <p:nvGrpSpPr>
          <p:cNvPr id="2289668" name="Group 4"/>
          <p:cNvGrpSpPr>
            <a:grpSpLocks/>
          </p:cNvGrpSpPr>
          <p:nvPr/>
        </p:nvGrpSpPr>
        <p:grpSpPr bwMode="auto">
          <a:xfrm>
            <a:off x="2286000" y="3092450"/>
            <a:ext cx="3200400" cy="228600"/>
            <a:chOff x="2256" y="1344"/>
            <a:chExt cx="2016" cy="144"/>
          </a:xfrm>
        </p:grpSpPr>
        <p:sp>
          <p:nvSpPr>
            <p:cNvPr id="2289669" name="Rectangle 5"/>
            <p:cNvSpPr>
              <a:spLocks noChangeArrowheads="1"/>
            </p:cNvSpPr>
            <p:nvPr/>
          </p:nvSpPr>
          <p:spPr bwMode="auto">
            <a:xfrm>
              <a:off x="225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670" name="Rectangle 6"/>
            <p:cNvSpPr>
              <a:spLocks noChangeArrowheads="1"/>
            </p:cNvSpPr>
            <p:nvPr/>
          </p:nvSpPr>
          <p:spPr bwMode="auto">
            <a:xfrm>
              <a:off x="240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671" name="Rectangle 7"/>
            <p:cNvSpPr>
              <a:spLocks noChangeArrowheads="1"/>
            </p:cNvSpPr>
            <p:nvPr/>
          </p:nvSpPr>
          <p:spPr bwMode="auto">
            <a:xfrm>
              <a:off x="254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672" name="Rectangle 8"/>
            <p:cNvSpPr>
              <a:spLocks noChangeArrowheads="1"/>
            </p:cNvSpPr>
            <p:nvPr/>
          </p:nvSpPr>
          <p:spPr bwMode="auto">
            <a:xfrm>
              <a:off x="268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673" name="Rectangle 9"/>
            <p:cNvSpPr>
              <a:spLocks noChangeArrowheads="1"/>
            </p:cNvSpPr>
            <p:nvPr/>
          </p:nvSpPr>
          <p:spPr bwMode="auto">
            <a:xfrm>
              <a:off x="2832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674" name="Rectangle 10"/>
            <p:cNvSpPr>
              <a:spLocks noChangeArrowheads="1"/>
            </p:cNvSpPr>
            <p:nvPr/>
          </p:nvSpPr>
          <p:spPr bwMode="auto">
            <a:xfrm>
              <a:off x="297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675" name="Rectangle 11"/>
            <p:cNvSpPr>
              <a:spLocks noChangeArrowheads="1"/>
            </p:cNvSpPr>
            <p:nvPr/>
          </p:nvSpPr>
          <p:spPr bwMode="auto">
            <a:xfrm>
              <a:off x="312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676" name="Rectangle 12"/>
            <p:cNvSpPr>
              <a:spLocks noChangeArrowheads="1"/>
            </p:cNvSpPr>
            <p:nvPr/>
          </p:nvSpPr>
          <p:spPr bwMode="auto">
            <a:xfrm>
              <a:off x="326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677" name="Rectangle 13"/>
            <p:cNvSpPr>
              <a:spLocks noChangeArrowheads="1"/>
            </p:cNvSpPr>
            <p:nvPr/>
          </p:nvSpPr>
          <p:spPr bwMode="auto">
            <a:xfrm>
              <a:off x="340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678" name="Rectangle 14"/>
            <p:cNvSpPr>
              <a:spLocks noChangeArrowheads="1"/>
            </p:cNvSpPr>
            <p:nvPr/>
          </p:nvSpPr>
          <p:spPr bwMode="auto">
            <a:xfrm>
              <a:off x="3552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679" name="Rectangle 15"/>
            <p:cNvSpPr>
              <a:spLocks noChangeArrowheads="1"/>
            </p:cNvSpPr>
            <p:nvPr/>
          </p:nvSpPr>
          <p:spPr bwMode="auto">
            <a:xfrm>
              <a:off x="369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680" name="Rectangle 16"/>
            <p:cNvSpPr>
              <a:spLocks noChangeArrowheads="1"/>
            </p:cNvSpPr>
            <p:nvPr/>
          </p:nvSpPr>
          <p:spPr bwMode="auto">
            <a:xfrm>
              <a:off x="384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681" name="Rectangle 17"/>
            <p:cNvSpPr>
              <a:spLocks noChangeArrowheads="1"/>
            </p:cNvSpPr>
            <p:nvPr/>
          </p:nvSpPr>
          <p:spPr bwMode="auto">
            <a:xfrm>
              <a:off x="398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682" name="Rectangle 18"/>
            <p:cNvSpPr>
              <a:spLocks noChangeArrowheads="1"/>
            </p:cNvSpPr>
            <p:nvPr/>
          </p:nvSpPr>
          <p:spPr bwMode="auto">
            <a:xfrm>
              <a:off x="412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89683" name="Group 19"/>
          <p:cNvGrpSpPr>
            <a:grpSpLocks/>
          </p:cNvGrpSpPr>
          <p:nvPr/>
        </p:nvGrpSpPr>
        <p:grpSpPr bwMode="auto">
          <a:xfrm>
            <a:off x="2286000" y="3321050"/>
            <a:ext cx="3200400" cy="228600"/>
            <a:chOff x="2256" y="1344"/>
            <a:chExt cx="2016" cy="144"/>
          </a:xfrm>
        </p:grpSpPr>
        <p:sp>
          <p:nvSpPr>
            <p:cNvPr id="2289684" name="Rectangle 20"/>
            <p:cNvSpPr>
              <a:spLocks noChangeArrowheads="1"/>
            </p:cNvSpPr>
            <p:nvPr/>
          </p:nvSpPr>
          <p:spPr bwMode="auto">
            <a:xfrm>
              <a:off x="225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685" name="Rectangle 21"/>
            <p:cNvSpPr>
              <a:spLocks noChangeArrowheads="1"/>
            </p:cNvSpPr>
            <p:nvPr/>
          </p:nvSpPr>
          <p:spPr bwMode="auto">
            <a:xfrm>
              <a:off x="240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686" name="Rectangle 22"/>
            <p:cNvSpPr>
              <a:spLocks noChangeArrowheads="1"/>
            </p:cNvSpPr>
            <p:nvPr/>
          </p:nvSpPr>
          <p:spPr bwMode="auto">
            <a:xfrm>
              <a:off x="254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687" name="Rectangle 23"/>
            <p:cNvSpPr>
              <a:spLocks noChangeArrowheads="1"/>
            </p:cNvSpPr>
            <p:nvPr/>
          </p:nvSpPr>
          <p:spPr bwMode="auto">
            <a:xfrm>
              <a:off x="268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688" name="Rectangle 24"/>
            <p:cNvSpPr>
              <a:spLocks noChangeArrowheads="1"/>
            </p:cNvSpPr>
            <p:nvPr/>
          </p:nvSpPr>
          <p:spPr bwMode="auto">
            <a:xfrm>
              <a:off x="2832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689" name="Rectangle 25"/>
            <p:cNvSpPr>
              <a:spLocks noChangeArrowheads="1"/>
            </p:cNvSpPr>
            <p:nvPr/>
          </p:nvSpPr>
          <p:spPr bwMode="auto">
            <a:xfrm>
              <a:off x="297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690" name="Rectangle 26"/>
            <p:cNvSpPr>
              <a:spLocks noChangeArrowheads="1"/>
            </p:cNvSpPr>
            <p:nvPr/>
          </p:nvSpPr>
          <p:spPr bwMode="auto">
            <a:xfrm>
              <a:off x="312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691" name="Rectangle 27"/>
            <p:cNvSpPr>
              <a:spLocks noChangeArrowheads="1"/>
            </p:cNvSpPr>
            <p:nvPr/>
          </p:nvSpPr>
          <p:spPr bwMode="auto">
            <a:xfrm>
              <a:off x="326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692" name="Rectangle 28"/>
            <p:cNvSpPr>
              <a:spLocks noChangeArrowheads="1"/>
            </p:cNvSpPr>
            <p:nvPr/>
          </p:nvSpPr>
          <p:spPr bwMode="auto">
            <a:xfrm>
              <a:off x="340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693" name="Rectangle 29"/>
            <p:cNvSpPr>
              <a:spLocks noChangeArrowheads="1"/>
            </p:cNvSpPr>
            <p:nvPr/>
          </p:nvSpPr>
          <p:spPr bwMode="auto">
            <a:xfrm>
              <a:off x="3552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694" name="Rectangle 30"/>
            <p:cNvSpPr>
              <a:spLocks noChangeArrowheads="1"/>
            </p:cNvSpPr>
            <p:nvPr/>
          </p:nvSpPr>
          <p:spPr bwMode="auto">
            <a:xfrm>
              <a:off x="369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695" name="Rectangle 31"/>
            <p:cNvSpPr>
              <a:spLocks noChangeArrowheads="1"/>
            </p:cNvSpPr>
            <p:nvPr/>
          </p:nvSpPr>
          <p:spPr bwMode="auto">
            <a:xfrm>
              <a:off x="384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696" name="Rectangle 32"/>
            <p:cNvSpPr>
              <a:spLocks noChangeArrowheads="1"/>
            </p:cNvSpPr>
            <p:nvPr/>
          </p:nvSpPr>
          <p:spPr bwMode="auto">
            <a:xfrm>
              <a:off x="398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697" name="Rectangle 33"/>
            <p:cNvSpPr>
              <a:spLocks noChangeArrowheads="1"/>
            </p:cNvSpPr>
            <p:nvPr/>
          </p:nvSpPr>
          <p:spPr bwMode="auto">
            <a:xfrm>
              <a:off x="412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89698" name="Group 34"/>
          <p:cNvGrpSpPr>
            <a:grpSpLocks/>
          </p:cNvGrpSpPr>
          <p:nvPr/>
        </p:nvGrpSpPr>
        <p:grpSpPr bwMode="auto">
          <a:xfrm>
            <a:off x="2286000" y="3549650"/>
            <a:ext cx="3200400" cy="228600"/>
            <a:chOff x="2256" y="1344"/>
            <a:chExt cx="2016" cy="144"/>
          </a:xfrm>
        </p:grpSpPr>
        <p:sp>
          <p:nvSpPr>
            <p:cNvPr id="2289699" name="Rectangle 35"/>
            <p:cNvSpPr>
              <a:spLocks noChangeArrowheads="1"/>
            </p:cNvSpPr>
            <p:nvPr/>
          </p:nvSpPr>
          <p:spPr bwMode="auto">
            <a:xfrm>
              <a:off x="225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00" name="Rectangle 36"/>
            <p:cNvSpPr>
              <a:spLocks noChangeArrowheads="1"/>
            </p:cNvSpPr>
            <p:nvPr/>
          </p:nvSpPr>
          <p:spPr bwMode="auto">
            <a:xfrm>
              <a:off x="240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01" name="Rectangle 37"/>
            <p:cNvSpPr>
              <a:spLocks noChangeArrowheads="1"/>
            </p:cNvSpPr>
            <p:nvPr/>
          </p:nvSpPr>
          <p:spPr bwMode="auto">
            <a:xfrm>
              <a:off x="254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02" name="Rectangle 38"/>
            <p:cNvSpPr>
              <a:spLocks noChangeArrowheads="1"/>
            </p:cNvSpPr>
            <p:nvPr/>
          </p:nvSpPr>
          <p:spPr bwMode="auto">
            <a:xfrm>
              <a:off x="268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03" name="Rectangle 39"/>
            <p:cNvSpPr>
              <a:spLocks noChangeArrowheads="1"/>
            </p:cNvSpPr>
            <p:nvPr/>
          </p:nvSpPr>
          <p:spPr bwMode="auto">
            <a:xfrm>
              <a:off x="2832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04" name="Rectangle 40"/>
            <p:cNvSpPr>
              <a:spLocks noChangeArrowheads="1"/>
            </p:cNvSpPr>
            <p:nvPr/>
          </p:nvSpPr>
          <p:spPr bwMode="auto">
            <a:xfrm>
              <a:off x="297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05" name="Rectangle 41"/>
            <p:cNvSpPr>
              <a:spLocks noChangeArrowheads="1"/>
            </p:cNvSpPr>
            <p:nvPr/>
          </p:nvSpPr>
          <p:spPr bwMode="auto">
            <a:xfrm>
              <a:off x="312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06" name="Rectangle 42"/>
            <p:cNvSpPr>
              <a:spLocks noChangeArrowheads="1"/>
            </p:cNvSpPr>
            <p:nvPr/>
          </p:nvSpPr>
          <p:spPr bwMode="auto">
            <a:xfrm>
              <a:off x="326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07" name="Rectangle 43"/>
            <p:cNvSpPr>
              <a:spLocks noChangeArrowheads="1"/>
            </p:cNvSpPr>
            <p:nvPr/>
          </p:nvSpPr>
          <p:spPr bwMode="auto">
            <a:xfrm>
              <a:off x="340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08" name="Rectangle 44"/>
            <p:cNvSpPr>
              <a:spLocks noChangeArrowheads="1"/>
            </p:cNvSpPr>
            <p:nvPr/>
          </p:nvSpPr>
          <p:spPr bwMode="auto">
            <a:xfrm>
              <a:off x="3552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09" name="Rectangle 45"/>
            <p:cNvSpPr>
              <a:spLocks noChangeArrowheads="1"/>
            </p:cNvSpPr>
            <p:nvPr/>
          </p:nvSpPr>
          <p:spPr bwMode="auto">
            <a:xfrm>
              <a:off x="369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10" name="Rectangle 46"/>
            <p:cNvSpPr>
              <a:spLocks noChangeArrowheads="1"/>
            </p:cNvSpPr>
            <p:nvPr/>
          </p:nvSpPr>
          <p:spPr bwMode="auto">
            <a:xfrm>
              <a:off x="384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11" name="Rectangle 47"/>
            <p:cNvSpPr>
              <a:spLocks noChangeArrowheads="1"/>
            </p:cNvSpPr>
            <p:nvPr/>
          </p:nvSpPr>
          <p:spPr bwMode="auto">
            <a:xfrm>
              <a:off x="398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12" name="Rectangle 48"/>
            <p:cNvSpPr>
              <a:spLocks noChangeArrowheads="1"/>
            </p:cNvSpPr>
            <p:nvPr/>
          </p:nvSpPr>
          <p:spPr bwMode="auto">
            <a:xfrm>
              <a:off x="412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89713" name="Group 49"/>
          <p:cNvGrpSpPr>
            <a:grpSpLocks/>
          </p:cNvGrpSpPr>
          <p:nvPr/>
        </p:nvGrpSpPr>
        <p:grpSpPr bwMode="auto">
          <a:xfrm>
            <a:off x="2286000" y="3778250"/>
            <a:ext cx="3200400" cy="228600"/>
            <a:chOff x="2256" y="1344"/>
            <a:chExt cx="2016" cy="144"/>
          </a:xfrm>
        </p:grpSpPr>
        <p:sp>
          <p:nvSpPr>
            <p:cNvPr id="2289714" name="Rectangle 50"/>
            <p:cNvSpPr>
              <a:spLocks noChangeArrowheads="1"/>
            </p:cNvSpPr>
            <p:nvPr/>
          </p:nvSpPr>
          <p:spPr bwMode="auto">
            <a:xfrm>
              <a:off x="225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15" name="Rectangle 51"/>
            <p:cNvSpPr>
              <a:spLocks noChangeArrowheads="1"/>
            </p:cNvSpPr>
            <p:nvPr/>
          </p:nvSpPr>
          <p:spPr bwMode="auto">
            <a:xfrm>
              <a:off x="240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16" name="Rectangle 52"/>
            <p:cNvSpPr>
              <a:spLocks noChangeArrowheads="1"/>
            </p:cNvSpPr>
            <p:nvPr/>
          </p:nvSpPr>
          <p:spPr bwMode="auto">
            <a:xfrm>
              <a:off x="254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17" name="Rectangle 53"/>
            <p:cNvSpPr>
              <a:spLocks noChangeArrowheads="1"/>
            </p:cNvSpPr>
            <p:nvPr/>
          </p:nvSpPr>
          <p:spPr bwMode="auto">
            <a:xfrm>
              <a:off x="268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18" name="Rectangle 54"/>
            <p:cNvSpPr>
              <a:spLocks noChangeArrowheads="1"/>
            </p:cNvSpPr>
            <p:nvPr/>
          </p:nvSpPr>
          <p:spPr bwMode="auto">
            <a:xfrm>
              <a:off x="2832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19" name="Rectangle 55"/>
            <p:cNvSpPr>
              <a:spLocks noChangeArrowheads="1"/>
            </p:cNvSpPr>
            <p:nvPr/>
          </p:nvSpPr>
          <p:spPr bwMode="auto">
            <a:xfrm>
              <a:off x="297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20" name="Rectangle 56"/>
            <p:cNvSpPr>
              <a:spLocks noChangeArrowheads="1"/>
            </p:cNvSpPr>
            <p:nvPr/>
          </p:nvSpPr>
          <p:spPr bwMode="auto">
            <a:xfrm>
              <a:off x="312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21" name="Rectangle 57"/>
            <p:cNvSpPr>
              <a:spLocks noChangeArrowheads="1"/>
            </p:cNvSpPr>
            <p:nvPr/>
          </p:nvSpPr>
          <p:spPr bwMode="auto">
            <a:xfrm>
              <a:off x="326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22" name="Rectangle 58"/>
            <p:cNvSpPr>
              <a:spLocks noChangeArrowheads="1"/>
            </p:cNvSpPr>
            <p:nvPr/>
          </p:nvSpPr>
          <p:spPr bwMode="auto">
            <a:xfrm>
              <a:off x="340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23" name="Rectangle 59"/>
            <p:cNvSpPr>
              <a:spLocks noChangeArrowheads="1"/>
            </p:cNvSpPr>
            <p:nvPr/>
          </p:nvSpPr>
          <p:spPr bwMode="auto">
            <a:xfrm>
              <a:off x="3552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24" name="Rectangle 60"/>
            <p:cNvSpPr>
              <a:spLocks noChangeArrowheads="1"/>
            </p:cNvSpPr>
            <p:nvPr/>
          </p:nvSpPr>
          <p:spPr bwMode="auto">
            <a:xfrm>
              <a:off x="369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25" name="Rectangle 61"/>
            <p:cNvSpPr>
              <a:spLocks noChangeArrowheads="1"/>
            </p:cNvSpPr>
            <p:nvPr/>
          </p:nvSpPr>
          <p:spPr bwMode="auto">
            <a:xfrm>
              <a:off x="384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26" name="Rectangle 62"/>
            <p:cNvSpPr>
              <a:spLocks noChangeArrowheads="1"/>
            </p:cNvSpPr>
            <p:nvPr/>
          </p:nvSpPr>
          <p:spPr bwMode="auto">
            <a:xfrm>
              <a:off x="398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27" name="Rectangle 63"/>
            <p:cNvSpPr>
              <a:spLocks noChangeArrowheads="1"/>
            </p:cNvSpPr>
            <p:nvPr/>
          </p:nvSpPr>
          <p:spPr bwMode="auto">
            <a:xfrm>
              <a:off x="412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89728" name="Group 64"/>
          <p:cNvGrpSpPr>
            <a:grpSpLocks/>
          </p:cNvGrpSpPr>
          <p:nvPr/>
        </p:nvGrpSpPr>
        <p:grpSpPr bwMode="auto">
          <a:xfrm>
            <a:off x="2286000" y="4006850"/>
            <a:ext cx="3200400" cy="228600"/>
            <a:chOff x="2256" y="1344"/>
            <a:chExt cx="2016" cy="144"/>
          </a:xfrm>
        </p:grpSpPr>
        <p:sp>
          <p:nvSpPr>
            <p:cNvPr id="2289729" name="Rectangle 65"/>
            <p:cNvSpPr>
              <a:spLocks noChangeArrowheads="1"/>
            </p:cNvSpPr>
            <p:nvPr/>
          </p:nvSpPr>
          <p:spPr bwMode="auto">
            <a:xfrm>
              <a:off x="225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30" name="Rectangle 66"/>
            <p:cNvSpPr>
              <a:spLocks noChangeArrowheads="1"/>
            </p:cNvSpPr>
            <p:nvPr/>
          </p:nvSpPr>
          <p:spPr bwMode="auto">
            <a:xfrm>
              <a:off x="240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31" name="Rectangle 67"/>
            <p:cNvSpPr>
              <a:spLocks noChangeArrowheads="1"/>
            </p:cNvSpPr>
            <p:nvPr/>
          </p:nvSpPr>
          <p:spPr bwMode="auto">
            <a:xfrm>
              <a:off x="254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32" name="Rectangle 68"/>
            <p:cNvSpPr>
              <a:spLocks noChangeArrowheads="1"/>
            </p:cNvSpPr>
            <p:nvPr/>
          </p:nvSpPr>
          <p:spPr bwMode="auto">
            <a:xfrm>
              <a:off x="268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33" name="Rectangle 69"/>
            <p:cNvSpPr>
              <a:spLocks noChangeArrowheads="1"/>
            </p:cNvSpPr>
            <p:nvPr/>
          </p:nvSpPr>
          <p:spPr bwMode="auto">
            <a:xfrm>
              <a:off x="2832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34" name="Rectangle 70"/>
            <p:cNvSpPr>
              <a:spLocks noChangeArrowheads="1"/>
            </p:cNvSpPr>
            <p:nvPr/>
          </p:nvSpPr>
          <p:spPr bwMode="auto">
            <a:xfrm>
              <a:off x="297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35" name="Rectangle 71"/>
            <p:cNvSpPr>
              <a:spLocks noChangeArrowheads="1"/>
            </p:cNvSpPr>
            <p:nvPr/>
          </p:nvSpPr>
          <p:spPr bwMode="auto">
            <a:xfrm>
              <a:off x="312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36" name="Rectangle 72"/>
            <p:cNvSpPr>
              <a:spLocks noChangeArrowheads="1"/>
            </p:cNvSpPr>
            <p:nvPr/>
          </p:nvSpPr>
          <p:spPr bwMode="auto">
            <a:xfrm>
              <a:off x="326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37" name="Rectangle 73"/>
            <p:cNvSpPr>
              <a:spLocks noChangeArrowheads="1"/>
            </p:cNvSpPr>
            <p:nvPr/>
          </p:nvSpPr>
          <p:spPr bwMode="auto">
            <a:xfrm>
              <a:off x="340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38" name="Rectangle 74"/>
            <p:cNvSpPr>
              <a:spLocks noChangeArrowheads="1"/>
            </p:cNvSpPr>
            <p:nvPr/>
          </p:nvSpPr>
          <p:spPr bwMode="auto">
            <a:xfrm>
              <a:off x="3552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39" name="Rectangle 75"/>
            <p:cNvSpPr>
              <a:spLocks noChangeArrowheads="1"/>
            </p:cNvSpPr>
            <p:nvPr/>
          </p:nvSpPr>
          <p:spPr bwMode="auto">
            <a:xfrm>
              <a:off x="369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40" name="Rectangle 76"/>
            <p:cNvSpPr>
              <a:spLocks noChangeArrowheads="1"/>
            </p:cNvSpPr>
            <p:nvPr/>
          </p:nvSpPr>
          <p:spPr bwMode="auto">
            <a:xfrm>
              <a:off x="384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41" name="Rectangle 77"/>
            <p:cNvSpPr>
              <a:spLocks noChangeArrowheads="1"/>
            </p:cNvSpPr>
            <p:nvPr/>
          </p:nvSpPr>
          <p:spPr bwMode="auto">
            <a:xfrm>
              <a:off x="398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42" name="Rectangle 78"/>
            <p:cNvSpPr>
              <a:spLocks noChangeArrowheads="1"/>
            </p:cNvSpPr>
            <p:nvPr/>
          </p:nvSpPr>
          <p:spPr bwMode="auto">
            <a:xfrm>
              <a:off x="412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89743" name="Group 79"/>
          <p:cNvGrpSpPr>
            <a:grpSpLocks/>
          </p:cNvGrpSpPr>
          <p:nvPr/>
        </p:nvGrpSpPr>
        <p:grpSpPr bwMode="auto">
          <a:xfrm>
            <a:off x="2286000" y="4235450"/>
            <a:ext cx="3200400" cy="228600"/>
            <a:chOff x="2256" y="1344"/>
            <a:chExt cx="2016" cy="144"/>
          </a:xfrm>
        </p:grpSpPr>
        <p:sp>
          <p:nvSpPr>
            <p:cNvPr id="2289744" name="Rectangle 80"/>
            <p:cNvSpPr>
              <a:spLocks noChangeArrowheads="1"/>
            </p:cNvSpPr>
            <p:nvPr/>
          </p:nvSpPr>
          <p:spPr bwMode="auto">
            <a:xfrm>
              <a:off x="225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45" name="Rectangle 81"/>
            <p:cNvSpPr>
              <a:spLocks noChangeArrowheads="1"/>
            </p:cNvSpPr>
            <p:nvPr/>
          </p:nvSpPr>
          <p:spPr bwMode="auto">
            <a:xfrm>
              <a:off x="240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46" name="Rectangle 82"/>
            <p:cNvSpPr>
              <a:spLocks noChangeArrowheads="1"/>
            </p:cNvSpPr>
            <p:nvPr/>
          </p:nvSpPr>
          <p:spPr bwMode="auto">
            <a:xfrm>
              <a:off x="254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47" name="Rectangle 83"/>
            <p:cNvSpPr>
              <a:spLocks noChangeArrowheads="1"/>
            </p:cNvSpPr>
            <p:nvPr/>
          </p:nvSpPr>
          <p:spPr bwMode="auto">
            <a:xfrm>
              <a:off x="268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48" name="Rectangle 84"/>
            <p:cNvSpPr>
              <a:spLocks noChangeArrowheads="1"/>
            </p:cNvSpPr>
            <p:nvPr/>
          </p:nvSpPr>
          <p:spPr bwMode="auto">
            <a:xfrm>
              <a:off x="2832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49" name="Rectangle 85"/>
            <p:cNvSpPr>
              <a:spLocks noChangeArrowheads="1"/>
            </p:cNvSpPr>
            <p:nvPr/>
          </p:nvSpPr>
          <p:spPr bwMode="auto">
            <a:xfrm>
              <a:off x="297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50" name="Rectangle 86"/>
            <p:cNvSpPr>
              <a:spLocks noChangeArrowheads="1"/>
            </p:cNvSpPr>
            <p:nvPr/>
          </p:nvSpPr>
          <p:spPr bwMode="auto">
            <a:xfrm>
              <a:off x="312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51" name="Rectangle 87"/>
            <p:cNvSpPr>
              <a:spLocks noChangeArrowheads="1"/>
            </p:cNvSpPr>
            <p:nvPr/>
          </p:nvSpPr>
          <p:spPr bwMode="auto">
            <a:xfrm>
              <a:off x="326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52" name="Rectangle 88"/>
            <p:cNvSpPr>
              <a:spLocks noChangeArrowheads="1"/>
            </p:cNvSpPr>
            <p:nvPr/>
          </p:nvSpPr>
          <p:spPr bwMode="auto">
            <a:xfrm>
              <a:off x="340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53" name="Rectangle 89"/>
            <p:cNvSpPr>
              <a:spLocks noChangeArrowheads="1"/>
            </p:cNvSpPr>
            <p:nvPr/>
          </p:nvSpPr>
          <p:spPr bwMode="auto">
            <a:xfrm>
              <a:off x="3552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54" name="Rectangle 90"/>
            <p:cNvSpPr>
              <a:spLocks noChangeArrowheads="1"/>
            </p:cNvSpPr>
            <p:nvPr/>
          </p:nvSpPr>
          <p:spPr bwMode="auto">
            <a:xfrm>
              <a:off x="369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55" name="Rectangle 91"/>
            <p:cNvSpPr>
              <a:spLocks noChangeArrowheads="1"/>
            </p:cNvSpPr>
            <p:nvPr/>
          </p:nvSpPr>
          <p:spPr bwMode="auto">
            <a:xfrm>
              <a:off x="384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56" name="Rectangle 92"/>
            <p:cNvSpPr>
              <a:spLocks noChangeArrowheads="1"/>
            </p:cNvSpPr>
            <p:nvPr/>
          </p:nvSpPr>
          <p:spPr bwMode="auto">
            <a:xfrm>
              <a:off x="398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57" name="Rectangle 93"/>
            <p:cNvSpPr>
              <a:spLocks noChangeArrowheads="1"/>
            </p:cNvSpPr>
            <p:nvPr/>
          </p:nvSpPr>
          <p:spPr bwMode="auto">
            <a:xfrm>
              <a:off x="412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89758" name="Group 94"/>
          <p:cNvGrpSpPr>
            <a:grpSpLocks/>
          </p:cNvGrpSpPr>
          <p:nvPr/>
        </p:nvGrpSpPr>
        <p:grpSpPr bwMode="auto">
          <a:xfrm>
            <a:off x="2286000" y="4464050"/>
            <a:ext cx="3200400" cy="228600"/>
            <a:chOff x="2256" y="1344"/>
            <a:chExt cx="2016" cy="144"/>
          </a:xfrm>
        </p:grpSpPr>
        <p:sp>
          <p:nvSpPr>
            <p:cNvPr id="2289759" name="Rectangle 95"/>
            <p:cNvSpPr>
              <a:spLocks noChangeArrowheads="1"/>
            </p:cNvSpPr>
            <p:nvPr/>
          </p:nvSpPr>
          <p:spPr bwMode="auto">
            <a:xfrm>
              <a:off x="225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60" name="Rectangle 96"/>
            <p:cNvSpPr>
              <a:spLocks noChangeArrowheads="1"/>
            </p:cNvSpPr>
            <p:nvPr/>
          </p:nvSpPr>
          <p:spPr bwMode="auto">
            <a:xfrm>
              <a:off x="240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61" name="Rectangle 97"/>
            <p:cNvSpPr>
              <a:spLocks noChangeArrowheads="1"/>
            </p:cNvSpPr>
            <p:nvPr/>
          </p:nvSpPr>
          <p:spPr bwMode="auto">
            <a:xfrm>
              <a:off x="254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62" name="Rectangle 98"/>
            <p:cNvSpPr>
              <a:spLocks noChangeArrowheads="1"/>
            </p:cNvSpPr>
            <p:nvPr/>
          </p:nvSpPr>
          <p:spPr bwMode="auto">
            <a:xfrm>
              <a:off x="268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63" name="Rectangle 99"/>
            <p:cNvSpPr>
              <a:spLocks noChangeArrowheads="1"/>
            </p:cNvSpPr>
            <p:nvPr/>
          </p:nvSpPr>
          <p:spPr bwMode="auto">
            <a:xfrm>
              <a:off x="2832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64" name="Rectangle 100"/>
            <p:cNvSpPr>
              <a:spLocks noChangeArrowheads="1"/>
            </p:cNvSpPr>
            <p:nvPr/>
          </p:nvSpPr>
          <p:spPr bwMode="auto">
            <a:xfrm>
              <a:off x="297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65" name="Rectangle 101"/>
            <p:cNvSpPr>
              <a:spLocks noChangeArrowheads="1"/>
            </p:cNvSpPr>
            <p:nvPr/>
          </p:nvSpPr>
          <p:spPr bwMode="auto">
            <a:xfrm>
              <a:off x="312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66" name="Rectangle 102"/>
            <p:cNvSpPr>
              <a:spLocks noChangeArrowheads="1"/>
            </p:cNvSpPr>
            <p:nvPr/>
          </p:nvSpPr>
          <p:spPr bwMode="auto">
            <a:xfrm>
              <a:off x="326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67" name="Rectangle 103"/>
            <p:cNvSpPr>
              <a:spLocks noChangeArrowheads="1"/>
            </p:cNvSpPr>
            <p:nvPr/>
          </p:nvSpPr>
          <p:spPr bwMode="auto">
            <a:xfrm>
              <a:off x="340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68" name="Rectangle 104"/>
            <p:cNvSpPr>
              <a:spLocks noChangeArrowheads="1"/>
            </p:cNvSpPr>
            <p:nvPr/>
          </p:nvSpPr>
          <p:spPr bwMode="auto">
            <a:xfrm>
              <a:off x="3552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69" name="Rectangle 105"/>
            <p:cNvSpPr>
              <a:spLocks noChangeArrowheads="1"/>
            </p:cNvSpPr>
            <p:nvPr/>
          </p:nvSpPr>
          <p:spPr bwMode="auto">
            <a:xfrm>
              <a:off x="369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70" name="Rectangle 106"/>
            <p:cNvSpPr>
              <a:spLocks noChangeArrowheads="1"/>
            </p:cNvSpPr>
            <p:nvPr/>
          </p:nvSpPr>
          <p:spPr bwMode="auto">
            <a:xfrm>
              <a:off x="384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71" name="Rectangle 107"/>
            <p:cNvSpPr>
              <a:spLocks noChangeArrowheads="1"/>
            </p:cNvSpPr>
            <p:nvPr/>
          </p:nvSpPr>
          <p:spPr bwMode="auto">
            <a:xfrm>
              <a:off x="398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72" name="Rectangle 108"/>
            <p:cNvSpPr>
              <a:spLocks noChangeArrowheads="1"/>
            </p:cNvSpPr>
            <p:nvPr/>
          </p:nvSpPr>
          <p:spPr bwMode="auto">
            <a:xfrm>
              <a:off x="412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89773" name="Group 109"/>
          <p:cNvGrpSpPr>
            <a:grpSpLocks/>
          </p:cNvGrpSpPr>
          <p:nvPr/>
        </p:nvGrpSpPr>
        <p:grpSpPr bwMode="auto">
          <a:xfrm>
            <a:off x="2286000" y="4692650"/>
            <a:ext cx="3200400" cy="228600"/>
            <a:chOff x="2256" y="1344"/>
            <a:chExt cx="2016" cy="144"/>
          </a:xfrm>
        </p:grpSpPr>
        <p:sp>
          <p:nvSpPr>
            <p:cNvPr id="2289774" name="Rectangle 110"/>
            <p:cNvSpPr>
              <a:spLocks noChangeArrowheads="1"/>
            </p:cNvSpPr>
            <p:nvPr/>
          </p:nvSpPr>
          <p:spPr bwMode="auto">
            <a:xfrm>
              <a:off x="225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75" name="Rectangle 111"/>
            <p:cNvSpPr>
              <a:spLocks noChangeArrowheads="1"/>
            </p:cNvSpPr>
            <p:nvPr/>
          </p:nvSpPr>
          <p:spPr bwMode="auto">
            <a:xfrm>
              <a:off x="240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76" name="Rectangle 112"/>
            <p:cNvSpPr>
              <a:spLocks noChangeArrowheads="1"/>
            </p:cNvSpPr>
            <p:nvPr/>
          </p:nvSpPr>
          <p:spPr bwMode="auto">
            <a:xfrm>
              <a:off x="254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77" name="Rectangle 113"/>
            <p:cNvSpPr>
              <a:spLocks noChangeArrowheads="1"/>
            </p:cNvSpPr>
            <p:nvPr/>
          </p:nvSpPr>
          <p:spPr bwMode="auto">
            <a:xfrm>
              <a:off x="268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78" name="Rectangle 114"/>
            <p:cNvSpPr>
              <a:spLocks noChangeArrowheads="1"/>
            </p:cNvSpPr>
            <p:nvPr/>
          </p:nvSpPr>
          <p:spPr bwMode="auto">
            <a:xfrm>
              <a:off x="2832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79" name="Rectangle 115"/>
            <p:cNvSpPr>
              <a:spLocks noChangeArrowheads="1"/>
            </p:cNvSpPr>
            <p:nvPr/>
          </p:nvSpPr>
          <p:spPr bwMode="auto">
            <a:xfrm>
              <a:off x="297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80" name="Rectangle 116"/>
            <p:cNvSpPr>
              <a:spLocks noChangeArrowheads="1"/>
            </p:cNvSpPr>
            <p:nvPr/>
          </p:nvSpPr>
          <p:spPr bwMode="auto">
            <a:xfrm>
              <a:off x="312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81" name="Rectangle 117"/>
            <p:cNvSpPr>
              <a:spLocks noChangeArrowheads="1"/>
            </p:cNvSpPr>
            <p:nvPr/>
          </p:nvSpPr>
          <p:spPr bwMode="auto">
            <a:xfrm>
              <a:off x="326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82" name="Rectangle 118"/>
            <p:cNvSpPr>
              <a:spLocks noChangeArrowheads="1"/>
            </p:cNvSpPr>
            <p:nvPr/>
          </p:nvSpPr>
          <p:spPr bwMode="auto">
            <a:xfrm>
              <a:off x="340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83" name="Rectangle 119"/>
            <p:cNvSpPr>
              <a:spLocks noChangeArrowheads="1"/>
            </p:cNvSpPr>
            <p:nvPr/>
          </p:nvSpPr>
          <p:spPr bwMode="auto">
            <a:xfrm>
              <a:off x="3552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84" name="Rectangle 120"/>
            <p:cNvSpPr>
              <a:spLocks noChangeArrowheads="1"/>
            </p:cNvSpPr>
            <p:nvPr/>
          </p:nvSpPr>
          <p:spPr bwMode="auto">
            <a:xfrm>
              <a:off x="369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85" name="Rectangle 121"/>
            <p:cNvSpPr>
              <a:spLocks noChangeArrowheads="1"/>
            </p:cNvSpPr>
            <p:nvPr/>
          </p:nvSpPr>
          <p:spPr bwMode="auto">
            <a:xfrm>
              <a:off x="384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86" name="Rectangle 122"/>
            <p:cNvSpPr>
              <a:spLocks noChangeArrowheads="1"/>
            </p:cNvSpPr>
            <p:nvPr/>
          </p:nvSpPr>
          <p:spPr bwMode="auto">
            <a:xfrm>
              <a:off x="398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87" name="Rectangle 123"/>
            <p:cNvSpPr>
              <a:spLocks noChangeArrowheads="1"/>
            </p:cNvSpPr>
            <p:nvPr/>
          </p:nvSpPr>
          <p:spPr bwMode="auto">
            <a:xfrm>
              <a:off x="412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89788" name="Group 124"/>
          <p:cNvGrpSpPr>
            <a:grpSpLocks/>
          </p:cNvGrpSpPr>
          <p:nvPr/>
        </p:nvGrpSpPr>
        <p:grpSpPr bwMode="auto">
          <a:xfrm>
            <a:off x="2286000" y="4921250"/>
            <a:ext cx="3200400" cy="228600"/>
            <a:chOff x="2256" y="1344"/>
            <a:chExt cx="2016" cy="144"/>
          </a:xfrm>
        </p:grpSpPr>
        <p:sp>
          <p:nvSpPr>
            <p:cNvPr id="2289789" name="Rectangle 125"/>
            <p:cNvSpPr>
              <a:spLocks noChangeArrowheads="1"/>
            </p:cNvSpPr>
            <p:nvPr/>
          </p:nvSpPr>
          <p:spPr bwMode="auto">
            <a:xfrm>
              <a:off x="225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90" name="Rectangle 126"/>
            <p:cNvSpPr>
              <a:spLocks noChangeArrowheads="1"/>
            </p:cNvSpPr>
            <p:nvPr/>
          </p:nvSpPr>
          <p:spPr bwMode="auto">
            <a:xfrm>
              <a:off x="240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91" name="Rectangle 127"/>
            <p:cNvSpPr>
              <a:spLocks noChangeArrowheads="1"/>
            </p:cNvSpPr>
            <p:nvPr/>
          </p:nvSpPr>
          <p:spPr bwMode="auto">
            <a:xfrm>
              <a:off x="254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92" name="Rectangle 128"/>
            <p:cNvSpPr>
              <a:spLocks noChangeArrowheads="1"/>
            </p:cNvSpPr>
            <p:nvPr/>
          </p:nvSpPr>
          <p:spPr bwMode="auto">
            <a:xfrm>
              <a:off x="268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93" name="Rectangle 129"/>
            <p:cNvSpPr>
              <a:spLocks noChangeArrowheads="1"/>
            </p:cNvSpPr>
            <p:nvPr/>
          </p:nvSpPr>
          <p:spPr bwMode="auto">
            <a:xfrm>
              <a:off x="2832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94" name="Rectangle 130"/>
            <p:cNvSpPr>
              <a:spLocks noChangeArrowheads="1"/>
            </p:cNvSpPr>
            <p:nvPr/>
          </p:nvSpPr>
          <p:spPr bwMode="auto">
            <a:xfrm>
              <a:off x="297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95" name="Rectangle 131"/>
            <p:cNvSpPr>
              <a:spLocks noChangeArrowheads="1"/>
            </p:cNvSpPr>
            <p:nvPr/>
          </p:nvSpPr>
          <p:spPr bwMode="auto">
            <a:xfrm>
              <a:off x="312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96" name="Rectangle 132"/>
            <p:cNvSpPr>
              <a:spLocks noChangeArrowheads="1"/>
            </p:cNvSpPr>
            <p:nvPr/>
          </p:nvSpPr>
          <p:spPr bwMode="auto">
            <a:xfrm>
              <a:off x="326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97" name="Rectangle 133"/>
            <p:cNvSpPr>
              <a:spLocks noChangeArrowheads="1"/>
            </p:cNvSpPr>
            <p:nvPr/>
          </p:nvSpPr>
          <p:spPr bwMode="auto">
            <a:xfrm>
              <a:off x="340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98" name="Rectangle 134"/>
            <p:cNvSpPr>
              <a:spLocks noChangeArrowheads="1"/>
            </p:cNvSpPr>
            <p:nvPr/>
          </p:nvSpPr>
          <p:spPr bwMode="auto">
            <a:xfrm>
              <a:off x="3552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799" name="Rectangle 135"/>
            <p:cNvSpPr>
              <a:spLocks noChangeArrowheads="1"/>
            </p:cNvSpPr>
            <p:nvPr/>
          </p:nvSpPr>
          <p:spPr bwMode="auto">
            <a:xfrm>
              <a:off x="369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00" name="Rectangle 136"/>
            <p:cNvSpPr>
              <a:spLocks noChangeArrowheads="1"/>
            </p:cNvSpPr>
            <p:nvPr/>
          </p:nvSpPr>
          <p:spPr bwMode="auto">
            <a:xfrm>
              <a:off x="384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01" name="Rectangle 137"/>
            <p:cNvSpPr>
              <a:spLocks noChangeArrowheads="1"/>
            </p:cNvSpPr>
            <p:nvPr/>
          </p:nvSpPr>
          <p:spPr bwMode="auto">
            <a:xfrm>
              <a:off x="398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02" name="Rectangle 138"/>
            <p:cNvSpPr>
              <a:spLocks noChangeArrowheads="1"/>
            </p:cNvSpPr>
            <p:nvPr/>
          </p:nvSpPr>
          <p:spPr bwMode="auto">
            <a:xfrm>
              <a:off x="412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89803" name="Group 139"/>
          <p:cNvGrpSpPr>
            <a:grpSpLocks/>
          </p:cNvGrpSpPr>
          <p:nvPr/>
        </p:nvGrpSpPr>
        <p:grpSpPr bwMode="auto">
          <a:xfrm>
            <a:off x="2286000" y="5149850"/>
            <a:ext cx="3200400" cy="228600"/>
            <a:chOff x="2256" y="1344"/>
            <a:chExt cx="2016" cy="144"/>
          </a:xfrm>
        </p:grpSpPr>
        <p:sp>
          <p:nvSpPr>
            <p:cNvPr id="2289804" name="Rectangle 140"/>
            <p:cNvSpPr>
              <a:spLocks noChangeArrowheads="1"/>
            </p:cNvSpPr>
            <p:nvPr/>
          </p:nvSpPr>
          <p:spPr bwMode="auto">
            <a:xfrm>
              <a:off x="225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05" name="Rectangle 141"/>
            <p:cNvSpPr>
              <a:spLocks noChangeArrowheads="1"/>
            </p:cNvSpPr>
            <p:nvPr/>
          </p:nvSpPr>
          <p:spPr bwMode="auto">
            <a:xfrm>
              <a:off x="240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06" name="Rectangle 142"/>
            <p:cNvSpPr>
              <a:spLocks noChangeArrowheads="1"/>
            </p:cNvSpPr>
            <p:nvPr/>
          </p:nvSpPr>
          <p:spPr bwMode="auto">
            <a:xfrm>
              <a:off x="254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07" name="Rectangle 143"/>
            <p:cNvSpPr>
              <a:spLocks noChangeArrowheads="1"/>
            </p:cNvSpPr>
            <p:nvPr/>
          </p:nvSpPr>
          <p:spPr bwMode="auto">
            <a:xfrm>
              <a:off x="268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08" name="Rectangle 144"/>
            <p:cNvSpPr>
              <a:spLocks noChangeArrowheads="1"/>
            </p:cNvSpPr>
            <p:nvPr/>
          </p:nvSpPr>
          <p:spPr bwMode="auto">
            <a:xfrm>
              <a:off x="2832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09" name="Rectangle 145"/>
            <p:cNvSpPr>
              <a:spLocks noChangeArrowheads="1"/>
            </p:cNvSpPr>
            <p:nvPr/>
          </p:nvSpPr>
          <p:spPr bwMode="auto">
            <a:xfrm>
              <a:off x="297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10" name="Rectangle 146"/>
            <p:cNvSpPr>
              <a:spLocks noChangeArrowheads="1"/>
            </p:cNvSpPr>
            <p:nvPr/>
          </p:nvSpPr>
          <p:spPr bwMode="auto">
            <a:xfrm>
              <a:off x="312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11" name="Rectangle 147"/>
            <p:cNvSpPr>
              <a:spLocks noChangeArrowheads="1"/>
            </p:cNvSpPr>
            <p:nvPr/>
          </p:nvSpPr>
          <p:spPr bwMode="auto">
            <a:xfrm>
              <a:off x="326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12" name="Rectangle 148"/>
            <p:cNvSpPr>
              <a:spLocks noChangeArrowheads="1"/>
            </p:cNvSpPr>
            <p:nvPr/>
          </p:nvSpPr>
          <p:spPr bwMode="auto">
            <a:xfrm>
              <a:off x="340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13" name="Rectangle 149"/>
            <p:cNvSpPr>
              <a:spLocks noChangeArrowheads="1"/>
            </p:cNvSpPr>
            <p:nvPr/>
          </p:nvSpPr>
          <p:spPr bwMode="auto">
            <a:xfrm>
              <a:off x="3552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14" name="Rectangle 150"/>
            <p:cNvSpPr>
              <a:spLocks noChangeArrowheads="1"/>
            </p:cNvSpPr>
            <p:nvPr/>
          </p:nvSpPr>
          <p:spPr bwMode="auto">
            <a:xfrm>
              <a:off x="369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15" name="Rectangle 151"/>
            <p:cNvSpPr>
              <a:spLocks noChangeArrowheads="1"/>
            </p:cNvSpPr>
            <p:nvPr/>
          </p:nvSpPr>
          <p:spPr bwMode="auto">
            <a:xfrm>
              <a:off x="384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16" name="Rectangle 152"/>
            <p:cNvSpPr>
              <a:spLocks noChangeArrowheads="1"/>
            </p:cNvSpPr>
            <p:nvPr/>
          </p:nvSpPr>
          <p:spPr bwMode="auto">
            <a:xfrm>
              <a:off x="398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17" name="Rectangle 153"/>
            <p:cNvSpPr>
              <a:spLocks noChangeArrowheads="1"/>
            </p:cNvSpPr>
            <p:nvPr/>
          </p:nvSpPr>
          <p:spPr bwMode="auto">
            <a:xfrm>
              <a:off x="412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89818" name="Group 154"/>
          <p:cNvGrpSpPr>
            <a:grpSpLocks/>
          </p:cNvGrpSpPr>
          <p:nvPr/>
        </p:nvGrpSpPr>
        <p:grpSpPr bwMode="auto">
          <a:xfrm>
            <a:off x="2286000" y="5378450"/>
            <a:ext cx="3200400" cy="228600"/>
            <a:chOff x="2256" y="1344"/>
            <a:chExt cx="2016" cy="144"/>
          </a:xfrm>
        </p:grpSpPr>
        <p:sp>
          <p:nvSpPr>
            <p:cNvPr id="2289819" name="Rectangle 155"/>
            <p:cNvSpPr>
              <a:spLocks noChangeArrowheads="1"/>
            </p:cNvSpPr>
            <p:nvPr/>
          </p:nvSpPr>
          <p:spPr bwMode="auto">
            <a:xfrm>
              <a:off x="225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20" name="Rectangle 156"/>
            <p:cNvSpPr>
              <a:spLocks noChangeArrowheads="1"/>
            </p:cNvSpPr>
            <p:nvPr/>
          </p:nvSpPr>
          <p:spPr bwMode="auto">
            <a:xfrm>
              <a:off x="240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21" name="Rectangle 157"/>
            <p:cNvSpPr>
              <a:spLocks noChangeArrowheads="1"/>
            </p:cNvSpPr>
            <p:nvPr/>
          </p:nvSpPr>
          <p:spPr bwMode="auto">
            <a:xfrm>
              <a:off x="254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22" name="Rectangle 158"/>
            <p:cNvSpPr>
              <a:spLocks noChangeArrowheads="1"/>
            </p:cNvSpPr>
            <p:nvPr/>
          </p:nvSpPr>
          <p:spPr bwMode="auto">
            <a:xfrm>
              <a:off x="268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23" name="Rectangle 159"/>
            <p:cNvSpPr>
              <a:spLocks noChangeArrowheads="1"/>
            </p:cNvSpPr>
            <p:nvPr/>
          </p:nvSpPr>
          <p:spPr bwMode="auto">
            <a:xfrm>
              <a:off x="2832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24" name="Rectangle 160"/>
            <p:cNvSpPr>
              <a:spLocks noChangeArrowheads="1"/>
            </p:cNvSpPr>
            <p:nvPr/>
          </p:nvSpPr>
          <p:spPr bwMode="auto">
            <a:xfrm>
              <a:off x="297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25" name="Rectangle 161"/>
            <p:cNvSpPr>
              <a:spLocks noChangeArrowheads="1"/>
            </p:cNvSpPr>
            <p:nvPr/>
          </p:nvSpPr>
          <p:spPr bwMode="auto">
            <a:xfrm>
              <a:off x="312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26" name="Rectangle 162"/>
            <p:cNvSpPr>
              <a:spLocks noChangeArrowheads="1"/>
            </p:cNvSpPr>
            <p:nvPr/>
          </p:nvSpPr>
          <p:spPr bwMode="auto">
            <a:xfrm>
              <a:off x="326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27" name="Rectangle 163"/>
            <p:cNvSpPr>
              <a:spLocks noChangeArrowheads="1"/>
            </p:cNvSpPr>
            <p:nvPr/>
          </p:nvSpPr>
          <p:spPr bwMode="auto">
            <a:xfrm>
              <a:off x="340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28" name="Rectangle 164"/>
            <p:cNvSpPr>
              <a:spLocks noChangeArrowheads="1"/>
            </p:cNvSpPr>
            <p:nvPr/>
          </p:nvSpPr>
          <p:spPr bwMode="auto">
            <a:xfrm>
              <a:off x="3552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29" name="Rectangle 165"/>
            <p:cNvSpPr>
              <a:spLocks noChangeArrowheads="1"/>
            </p:cNvSpPr>
            <p:nvPr/>
          </p:nvSpPr>
          <p:spPr bwMode="auto">
            <a:xfrm>
              <a:off x="369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30" name="Rectangle 166"/>
            <p:cNvSpPr>
              <a:spLocks noChangeArrowheads="1"/>
            </p:cNvSpPr>
            <p:nvPr/>
          </p:nvSpPr>
          <p:spPr bwMode="auto">
            <a:xfrm>
              <a:off x="384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31" name="Rectangle 167"/>
            <p:cNvSpPr>
              <a:spLocks noChangeArrowheads="1"/>
            </p:cNvSpPr>
            <p:nvPr/>
          </p:nvSpPr>
          <p:spPr bwMode="auto">
            <a:xfrm>
              <a:off x="398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32" name="Rectangle 168"/>
            <p:cNvSpPr>
              <a:spLocks noChangeArrowheads="1"/>
            </p:cNvSpPr>
            <p:nvPr/>
          </p:nvSpPr>
          <p:spPr bwMode="auto">
            <a:xfrm>
              <a:off x="412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89833" name="Group 169"/>
          <p:cNvGrpSpPr>
            <a:grpSpLocks/>
          </p:cNvGrpSpPr>
          <p:nvPr/>
        </p:nvGrpSpPr>
        <p:grpSpPr bwMode="auto">
          <a:xfrm>
            <a:off x="2286000" y="5607050"/>
            <a:ext cx="3200400" cy="228600"/>
            <a:chOff x="2256" y="1344"/>
            <a:chExt cx="2016" cy="144"/>
          </a:xfrm>
        </p:grpSpPr>
        <p:sp>
          <p:nvSpPr>
            <p:cNvPr id="2289834" name="Rectangle 170"/>
            <p:cNvSpPr>
              <a:spLocks noChangeArrowheads="1"/>
            </p:cNvSpPr>
            <p:nvPr/>
          </p:nvSpPr>
          <p:spPr bwMode="auto">
            <a:xfrm>
              <a:off x="225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35" name="Rectangle 171"/>
            <p:cNvSpPr>
              <a:spLocks noChangeArrowheads="1"/>
            </p:cNvSpPr>
            <p:nvPr/>
          </p:nvSpPr>
          <p:spPr bwMode="auto">
            <a:xfrm>
              <a:off x="240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36" name="Rectangle 172"/>
            <p:cNvSpPr>
              <a:spLocks noChangeArrowheads="1"/>
            </p:cNvSpPr>
            <p:nvPr/>
          </p:nvSpPr>
          <p:spPr bwMode="auto">
            <a:xfrm>
              <a:off x="254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37" name="Rectangle 173"/>
            <p:cNvSpPr>
              <a:spLocks noChangeArrowheads="1"/>
            </p:cNvSpPr>
            <p:nvPr/>
          </p:nvSpPr>
          <p:spPr bwMode="auto">
            <a:xfrm>
              <a:off x="268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38" name="Rectangle 174"/>
            <p:cNvSpPr>
              <a:spLocks noChangeArrowheads="1"/>
            </p:cNvSpPr>
            <p:nvPr/>
          </p:nvSpPr>
          <p:spPr bwMode="auto">
            <a:xfrm>
              <a:off x="2832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39" name="Rectangle 175"/>
            <p:cNvSpPr>
              <a:spLocks noChangeArrowheads="1"/>
            </p:cNvSpPr>
            <p:nvPr/>
          </p:nvSpPr>
          <p:spPr bwMode="auto">
            <a:xfrm>
              <a:off x="297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40" name="Rectangle 176"/>
            <p:cNvSpPr>
              <a:spLocks noChangeArrowheads="1"/>
            </p:cNvSpPr>
            <p:nvPr/>
          </p:nvSpPr>
          <p:spPr bwMode="auto">
            <a:xfrm>
              <a:off x="312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41" name="Rectangle 177"/>
            <p:cNvSpPr>
              <a:spLocks noChangeArrowheads="1"/>
            </p:cNvSpPr>
            <p:nvPr/>
          </p:nvSpPr>
          <p:spPr bwMode="auto">
            <a:xfrm>
              <a:off x="326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42" name="Rectangle 178"/>
            <p:cNvSpPr>
              <a:spLocks noChangeArrowheads="1"/>
            </p:cNvSpPr>
            <p:nvPr/>
          </p:nvSpPr>
          <p:spPr bwMode="auto">
            <a:xfrm>
              <a:off x="340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43" name="Rectangle 179"/>
            <p:cNvSpPr>
              <a:spLocks noChangeArrowheads="1"/>
            </p:cNvSpPr>
            <p:nvPr/>
          </p:nvSpPr>
          <p:spPr bwMode="auto">
            <a:xfrm>
              <a:off x="3552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44" name="Rectangle 180"/>
            <p:cNvSpPr>
              <a:spLocks noChangeArrowheads="1"/>
            </p:cNvSpPr>
            <p:nvPr/>
          </p:nvSpPr>
          <p:spPr bwMode="auto">
            <a:xfrm>
              <a:off x="369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45" name="Rectangle 181"/>
            <p:cNvSpPr>
              <a:spLocks noChangeArrowheads="1"/>
            </p:cNvSpPr>
            <p:nvPr/>
          </p:nvSpPr>
          <p:spPr bwMode="auto">
            <a:xfrm>
              <a:off x="384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46" name="Rectangle 182"/>
            <p:cNvSpPr>
              <a:spLocks noChangeArrowheads="1"/>
            </p:cNvSpPr>
            <p:nvPr/>
          </p:nvSpPr>
          <p:spPr bwMode="auto">
            <a:xfrm>
              <a:off x="398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47" name="Rectangle 183"/>
            <p:cNvSpPr>
              <a:spLocks noChangeArrowheads="1"/>
            </p:cNvSpPr>
            <p:nvPr/>
          </p:nvSpPr>
          <p:spPr bwMode="auto">
            <a:xfrm>
              <a:off x="412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89848" name="Group 184"/>
          <p:cNvGrpSpPr>
            <a:grpSpLocks/>
          </p:cNvGrpSpPr>
          <p:nvPr/>
        </p:nvGrpSpPr>
        <p:grpSpPr bwMode="auto">
          <a:xfrm>
            <a:off x="2286000" y="5835650"/>
            <a:ext cx="3200400" cy="228600"/>
            <a:chOff x="2256" y="1344"/>
            <a:chExt cx="2016" cy="144"/>
          </a:xfrm>
        </p:grpSpPr>
        <p:sp>
          <p:nvSpPr>
            <p:cNvPr id="2289849" name="Rectangle 185"/>
            <p:cNvSpPr>
              <a:spLocks noChangeArrowheads="1"/>
            </p:cNvSpPr>
            <p:nvPr/>
          </p:nvSpPr>
          <p:spPr bwMode="auto">
            <a:xfrm>
              <a:off x="225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50" name="Rectangle 186"/>
            <p:cNvSpPr>
              <a:spLocks noChangeArrowheads="1"/>
            </p:cNvSpPr>
            <p:nvPr/>
          </p:nvSpPr>
          <p:spPr bwMode="auto">
            <a:xfrm>
              <a:off x="240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51" name="Rectangle 187"/>
            <p:cNvSpPr>
              <a:spLocks noChangeArrowheads="1"/>
            </p:cNvSpPr>
            <p:nvPr/>
          </p:nvSpPr>
          <p:spPr bwMode="auto">
            <a:xfrm>
              <a:off x="254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52" name="Rectangle 188"/>
            <p:cNvSpPr>
              <a:spLocks noChangeArrowheads="1"/>
            </p:cNvSpPr>
            <p:nvPr/>
          </p:nvSpPr>
          <p:spPr bwMode="auto">
            <a:xfrm>
              <a:off x="268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53" name="Rectangle 189"/>
            <p:cNvSpPr>
              <a:spLocks noChangeArrowheads="1"/>
            </p:cNvSpPr>
            <p:nvPr/>
          </p:nvSpPr>
          <p:spPr bwMode="auto">
            <a:xfrm>
              <a:off x="2832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54" name="Rectangle 190"/>
            <p:cNvSpPr>
              <a:spLocks noChangeArrowheads="1"/>
            </p:cNvSpPr>
            <p:nvPr/>
          </p:nvSpPr>
          <p:spPr bwMode="auto">
            <a:xfrm>
              <a:off x="297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55" name="Rectangle 191"/>
            <p:cNvSpPr>
              <a:spLocks noChangeArrowheads="1"/>
            </p:cNvSpPr>
            <p:nvPr/>
          </p:nvSpPr>
          <p:spPr bwMode="auto">
            <a:xfrm>
              <a:off x="312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56" name="Rectangle 192"/>
            <p:cNvSpPr>
              <a:spLocks noChangeArrowheads="1"/>
            </p:cNvSpPr>
            <p:nvPr/>
          </p:nvSpPr>
          <p:spPr bwMode="auto">
            <a:xfrm>
              <a:off x="326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57" name="Rectangle 193"/>
            <p:cNvSpPr>
              <a:spLocks noChangeArrowheads="1"/>
            </p:cNvSpPr>
            <p:nvPr/>
          </p:nvSpPr>
          <p:spPr bwMode="auto">
            <a:xfrm>
              <a:off x="340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58" name="Rectangle 194"/>
            <p:cNvSpPr>
              <a:spLocks noChangeArrowheads="1"/>
            </p:cNvSpPr>
            <p:nvPr/>
          </p:nvSpPr>
          <p:spPr bwMode="auto">
            <a:xfrm>
              <a:off x="3552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59" name="Rectangle 195"/>
            <p:cNvSpPr>
              <a:spLocks noChangeArrowheads="1"/>
            </p:cNvSpPr>
            <p:nvPr/>
          </p:nvSpPr>
          <p:spPr bwMode="auto">
            <a:xfrm>
              <a:off x="369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60" name="Rectangle 196"/>
            <p:cNvSpPr>
              <a:spLocks noChangeArrowheads="1"/>
            </p:cNvSpPr>
            <p:nvPr/>
          </p:nvSpPr>
          <p:spPr bwMode="auto">
            <a:xfrm>
              <a:off x="384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61" name="Rectangle 197"/>
            <p:cNvSpPr>
              <a:spLocks noChangeArrowheads="1"/>
            </p:cNvSpPr>
            <p:nvPr/>
          </p:nvSpPr>
          <p:spPr bwMode="auto">
            <a:xfrm>
              <a:off x="398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62" name="Rectangle 198"/>
            <p:cNvSpPr>
              <a:spLocks noChangeArrowheads="1"/>
            </p:cNvSpPr>
            <p:nvPr/>
          </p:nvSpPr>
          <p:spPr bwMode="auto">
            <a:xfrm>
              <a:off x="412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89863" name="Group 199"/>
          <p:cNvGrpSpPr>
            <a:grpSpLocks/>
          </p:cNvGrpSpPr>
          <p:nvPr/>
        </p:nvGrpSpPr>
        <p:grpSpPr bwMode="auto">
          <a:xfrm>
            <a:off x="2286000" y="6064250"/>
            <a:ext cx="3200400" cy="228600"/>
            <a:chOff x="2256" y="1344"/>
            <a:chExt cx="2016" cy="144"/>
          </a:xfrm>
        </p:grpSpPr>
        <p:sp>
          <p:nvSpPr>
            <p:cNvPr id="2289864" name="Rectangle 200"/>
            <p:cNvSpPr>
              <a:spLocks noChangeArrowheads="1"/>
            </p:cNvSpPr>
            <p:nvPr/>
          </p:nvSpPr>
          <p:spPr bwMode="auto">
            <a:xfrm>
              <a:off x="225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65" name="Rectangle 201"/>
            <p:cNvSpPr>
              <a:spLocks noChangeArrowheads="1"/>
            </p:cNvSpPr>
            <p:nvPr/>
          </p:nvSpPr>
          <p:spPr bwMode="auto">
            <a:xfrm>
              <a:off x="240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66" name="Rectangle 202"/>
            <p:cNvSpPr>
              <a:spLocks noChangeArrowheads="1"/>
            </p:cNvSpPr>
            <p:nvPr/>
          </p:nvSpPr>
          <p:spPr bwMode="auto">
            <a:xfrm>
              <a:off x="254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67" name="Rectangle 203"/>
            <p:cNvSpPr>
              <a:spLocks noChangeArrowheads="1"/>
            </p:cNvSpPr>
            <p:nvPr/>
          </p:nvSpPr>
          <p:spPr bwMode="auto">
            <a:xfrm>
              <a:off x="268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68" name="Rectangle 204"/>
            <p:cNvSpPr>
              <a:spLocks noChangeArrowheads="1"/>
            </p:cNvSpPr>
            <p:nvPr/>
          </p:nvSpPr>
          <p:spPr bwMode="auto">
            <a:xfrm>
              <a:off x="2832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69" name="Rectangle 205"/>
            <p:cNvSpPr>
              <a:spLocks noChangeArrowheads="1"/>
            </p:cNvSpPr>
            <p:nvPr/>
          </p:nvSpPr>
          <p:spPr bwMode="auto">
            <a:xfrm>
              <a:off x="297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70" name="Rectangle 206"/>
            <p:cNvSpPr>
              <a:spLocks noChangeArrowheads="1"/>
            </p:cNvSpPr>
            <p:nvPr/>
          </p:nvSpPr>
          <p:spPr bwMode="auto">
            <a:xfrm>
              <a:off x="312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71" name="Rectangle 207"/>
            <p:cNvSpPr>
              <a:spLocks noChangeArrowheads="1"/>
            </p:cNvSpPr>
            <p:nvPr/>
          </p:nvSpPr>
          <p:spPr bwMode="auto">
            <a:xfrm>
              <a:off x="326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72" name="Rectangle 208"/>
            <p:cNvSpPr>
              <a:spLocks noChangeArrowheads="1"/>
            </p:cNvSpPr>
            <p:nvPr/>
          </p:nvSpPr>
          <p:spPr bwMode="auto">
            <a:xfrm>
              <a:off x="340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73" name="Rectangle 209"/>
            <p:cNvSpPr>
              <a:spLocks noChangeArrowheads="1"/>
            </p:cNvSpPr>
            <p:nvPr/>
          </p:nvSpPr>
          <p:spPr bwMode="auto">
            <a:xfrm>
              <a:off x="3552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74" name="Rectangle 210"/>
            <p:cNvSpPr>
              <a:spLocks noChangeArrowheads="1"/>
            </p:cNvSpPr>
            <p:nvPr/>
          </p:nvSpPr>
          <p:spPr bwMode="auto">
            <a:xfrm>
              <a:off x="3696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75" name="Rectangle 211"/>
            <p:cNvSpPr>
              <a:spLocks noChangeArrowheads="1"/>
            </p:cNvSpPr>
            <p:nvPr/>
          </p:nvSpPr>
          <p:spPr bwMode="auto">
            <a:xfrm>
              <a:off x="3840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76" name="Rectangle 212"/>
            <p:cNvSpPr>
              <a:spLocks noChangeArrowheads="1"/>
            </p:cNvSpPr>
            <p:nvPr/>
          </p:nvSpPr>
          <p:spPr bwMode="auto">
            <a:xfrm>
              <a:off x="3984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77" name="Rectangle 213"/>
            <p:cNvSpPr>
              <a:spLocks noChangeArrowheads="1"/>
            </p:cNvSpPr>
            <p:nvPr/>
          </p:nvSpPr>
          <p:spPr bwMode="auto">
            <a:xfrm>
              <a:off x="4128" y="1344"/>
              <a:ext cx="144" cy="14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89878" name="Group 214"/>
          <p:cNvGrpSpPr>
            <a:grpSpLocks/>
          </p:cNvGrpSpPr>
          <p:nvPr/>
        </p:nvGrpSpPr>
        <p:grpSpPr bwMode="auto">
          <a:xfrm>
            <a:off x="2133600" y="1873250"/>
            <a:ext cx="2114550" cy="709613"/>
            <a:chOff x="2160" y="1041"/>
            <a:chExt cx="1332" cy="447"/>
          </a:xfrm>
        </p:grpSpPr>
        <p:grpSp>
          <p:nvGrpSpPr>
            <p:cNvPr id="2289879" name="Group 215"/>
            <p:cNvGrpSpPr>
              <a:grpSpLocks/>
            </p:cNvGrpSpPr>
            <p:nvPr/>
          </p:nvGrpSpPr>
          <p:grpSpPr bwMode="auto">
            <a:xfrm>
              <a:off x="2544" y="1344"/>
              <a:ext cx="288" cy="144"/>
              <a:chOff x="2544" y="1152"/>
              <a:chExt cx="288" cy="144"/>
            </a:xfrm>
          </p:grpSpPr>
          <p:sp>
            <p:nvSpPr>
              <p:cNvPr id="2289880" name="Rectangle 216"/>
              <p:cNvSpPr>
                <a:spLocks noChangeArrowheads="1"/>
              </p:cNvSpPr>
              <p:nvPr/>
            </p:nvSpPr>
            <p:spPr bwMode="auto">
              <a:xfrm>
                <a:off x="2544" y="1152"/>
                <a:ext cx="144" cy="14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9881" name="Rectangle 217"/>
              <p:cNvSpPr>
                <a:spLocks noChangeArrowheads="1"/>
              </p:cNvSpPr>
              <p:nvPr/>
            </p:nvSpPr>
            <p:spPr bwMode="auto">
              <a:xfrm>
                <a:off x="2688" y="115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89882" name="Text Box 218"/>
            <p:cNvSpPr txBox="1">
              <a:spLocks noChangeArrowheads="1"/>
            </p:cNvSpPr>
            <p:nvPr/>
          </p:nvSpPr>
          <p:spPr bwMode="auto">
            <a:xfrm>
              <a:off x="2160" y="1041"/>
              <a:ext cx="1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0">
                  <a:solidFill>
                    <a:schemeClr val="bg2"/>
                  </a:solidFill>
                  <a:ea typeface="SimSun" pitchFamily="2" charset="-122"/>
                </a:rPr>
                <a:t>Left </a:t>
              </a:r>
              <a:r>
                <a:rPr lang="en-US" sz="1800" b="0">
                  <a:solidFill>
                    <a:schemeClr val="bg2"/>
                  </a:solidFill>
                  <a:ea typeface="SimSun" pitchFamily="2" charset="-122"/>
                </a:rPr>
                <a:t>Occluded Pixels</a:t>
              </a:r>
            </a:p>
          </p:txBody>
        </p:sp>
      </p:grpSp>
      <p:grpSp>
        <p:nvGrpSpPr>
          <p:cNvPr id="2289883" name="Group 219"/>
          <p:cNvGrpSpPr>
            <a:grpSpLocks/>
          </p:cNvGrpSpPr>
          <p:nvPr/>
        </p:nvGrpSpPr>
        <p:grpSpPr bwMode="auto">
          <a:xfrm>
            <a:off x="2286000" y="2354263"/>
            <a:ext cx="3200400" cy="228600"/>
            <a:chOff x="2256" y="1344"/>
            <a:chExt cx="2016" cy="144"/>
          </a:xfrm>
        </p:grpSpPr>
        <p:sp>
          <p:nvSpPr>
            <p:cNvPr id="2289884" name="Rectangle 220"/>
            <p:cNvSpPr>
              <a:spLocks noChangeArrowheads="1"/>
            </p:cNvSpPr>
            <p:nvPr/>
          </p:nvSpPr>
          <p:spPr bwMode="auto">
            <a:xfrm>
              <a:off x="2256" y="13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85" name="Rectangle 221"/>
            <p:cNvSpPr>
              <a:spLocks noChangeArrowheads="1"/>
            </p:cNvSpPr>
            <p:nvPr/>
          </p:nvSpPr>
          <p:spPr bwMode="auto">
            <a:xfrm>
              <a:off x="2400" y="13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86" name="Rectangle 222"/>
            <p:cNvSpPr>
              <a:spLocks noChangeArrowheads="1"/>
            </p:cNvSpPr>
            <p:nvPr/>
          </p:nvSpPr>
          <p:spPr bwMode="auto">
            <a:xfrm>
              <a:off x="2544" y="13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87" name="Rectangle 223"/>
            <p:cNvSpPr>
              <a:spLocks noChangeArrowheads="1"/>
            </p:cNvSpPr>
            <p:nvPr/>
          </p:nvSpPr>
          <p:spPr bwMode="auto">
            <a:xfrm>
              <a:off x="2688" y="1344"/>
              <a:ext cx="144" cy="144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88" name="Rectangle 224"/>
            <p:cNvSpPr>
              <a:spLocks noChangeArrowheads="1"/>
            </p:cNvSpPr>
            <p:nvPr/>
          </p:nvSpPr>
          <p:spPr bwMode="auto">
            <a:xfrm>
              <a:off x="2832" y="13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89" name="Rectangle 225"/>
            <p:cNvSpPr>
              <a:spLocks noChangeArrowheads="1"/>
            </p:cNvSpPr>
            <p:nvPr/>
          </p:nvSpPr>
          <p:spPr bwMode="auto">
            <a:xfrm>
              <a:off x="2976" y="13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90" name="Rectangle 226"/>
            <p:cNvSpPr>
              <a:spLocks noChangeArrowheads="1"/>
            </p:cNvSpPr>
            <p:nvPr/>
          </p:nvSpPr>
          <p:spPr bwMode="auto">
            <a:xfrm>
              <a:off x="3120" y="13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91" name="Rectangle 227"/>
            <p:cNvSpPr>
              <a:spLocks noChangeArrowheads="1"/>
            </p:cNvSpPr>
            <p:nvPr/>
          </p:nvSpPr>
          <p:spPr bwMode="auto">
            <a:xfrm>
              <a:off x="3264" y="13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92" name="Rectangle 228"/>
            <p:cNvSpPr>
              <a:spLocks noChangeArrowheads="1"/>
            </p:cNvSpPr>
            <p:nvPr/>
          </p:nvSpPr>
          <p:spPr bwMode="auto">
            <a:xfrm>
              <a:off x="3408" y="13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93" name="Rectangle 229"/>
            <p:cNvSpPr>
              <a:spLocks noChangeArrowheads="1"/>
            </p:cNvSpPr>
            <p:nvPr/>
          </p:nvSpPr>
          <p:spPr bwMode="auto">
            <a:xfrm>
              <a:off x="3552" y="13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94" name="Rectangle 230"/>
            <p:cNvSpPr>
              <a:spLocks noChangeArrowheads="1"/>
            </p:cNvSpPr>
            <p:nvPr/>
          </p:nvSpPr>
          <p:spPr bwMode="auto">
            <a:xfrm>
              <a:off x="3696" y="13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95" name="Rectangle 231"/>
            <p:cNvSpPr>
              <a:spLocks noChangeArrowheads="1"/>
            </p:cNvSpPr>
            <p:nvPr/>
          </p:nvSpPr>
          <p:spPr bwMode="auto">
            <a:xfrm>
              <a:off x="3840" y="13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96" name="Rectangle 232"/>
            <p:cNvSpPr>
              <a:spLocks noChangeArrowheads="1"/>
            </p:cNvSpPr>
            <p:nvPr/>
          </p:nvSpPr>
          <p:spPr bwMode="auto">
            <a:xfrm>
              <a:off x="3984" y="13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897" name="Rectangle 233"/>
            <p:cNvSpPr>
              <a:spLocks noChangeArrowheads="1"/>
            </p:cNvSpPr>
            <p:nvPr/>
          </p:nvSpPr>
          <p:spPr bwMode="auto">
            <a:xfrm>
              <a:off x="4128" y="13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89898" name="Text Box 234"/>
          <p:cNvSpPr txBox="1">
            <a:spLocks noChangeArrowheads="1"/>
          </p:cNvSpPr>
          <p:nvPr/>
        </p:nvSpPr>
        <p:spPr bwMode="auto">
          <a:xfrm>
            <a:off x="3124200" y="263525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0">
                <a:solidFill>
                  <a:schemeClr val="bg2"/>
                </a:solidFill>
                <a:ea typeface="SimSun" pitchFamily="2" charset="-122"/>
              </a:rPr>
              <a:t>Left scanline</a:t>
            </a:r>
          </a:p>
        </p:txBody>
      </p:sp>
      <p:sp>
        <p:nvSpPr>
          <p:cNvPr id="2289899" name="Rectangle 235"/>
          <p:cNvSpPr>
            <a:spLocks noChangeArrowheads="1"/>
          </p:cNvSpPr>
          <p:nvPr/>
        </p:nvSpPr>
        <p:spPr bwMode="auto">
          <a:xfrm rot="5400000">
            <a:off x="1293813" y="4233863"/>
            <a:ext cx="228600" cy="228600"/>
          </a:xfrm>
          <a:prstGeom prst="rect">
            <a:avLst/>
          </a:prstGeom>
          <a:solidFill>
            <a:srgbClr val="00FF00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9900" name="Rectangle 236"/>
          <p:cNvSpPr>
            <a:spLocks noChangeArrowheads="1"/>
          </p:cNvSpPr>
          <p:nvPr/>
        </p:nvSpPr>
        <p:spPr bwMode="auto">
          <a:xfrm rot="5400000">
            <a:off x="1295400" y="4464050"/>
            <a:ext cx="228600" cy="228600"/>
          </a:xfrm>
          <a:prstGeom prst="rect">
            <a:avLst/>
          </a:prstGeom>
          <a:solidFill>
            <a:srgbClr val="00FF00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9901" name="Text Box 237"/>
          <p:cNvSpPr txBox="1">
            <a:spLocks noChangeArrowheads="1"/>
          </p:cNvSpPr>
          <p:nvPr/>
        </p:nvSpPr>
        <p:spPr bwMode="auto">
          <a:xfrm rot="5400000">
            <a:off x="-226218" y="4461668"/>
            <a:ext cx="219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b="0">
                <a:solidFill>
                  <a:schemeClr val="bg2"/>
                </a:solidFill>
                <a:ea typeface="SimSun" pitchFamily="2" charset="-122"/>
              </a:rPr>
              <a:t>Right </a:t>
            </a:r>
            <a:r>
              <a:rPr lang="en-US" sz="1800" b="0">
                <a:solidFill>
                  <a:schemeClr val="bg2"/>
                </a:solidFill>
                <a:ea typeface="SimSun" pitchFamily="2" charset="-122"/>
              </a:rPr>
              <a:t>occluded Pixels</a:t>
            </a:r>
          </a:p>
        </p:txBody>
      </p:sp>
      <p:grpSp>
        <p:nvGrpSpPr>
          <p:cNvPr id="2289902" name="Group 238"/>
          <p:cNvGrpSpPr>
            <a:grpSpLocks/>
          </p:cNvGrpSpPr>
          <p:nvPr/>
        </p:nvGrpSpPr>
        <p:grpSpPr bwMode="auto">
          <a:xfrm rot="5400000">
            <a:off x="-190500" y="4578350"/>
            <a:ext cx="3200400" cy="228600"/>
            <a:chOff x="2256" y="1344"/>
            <a:chExt cx="2016" cy="144"/>
          </a:xfrm>
        </p:grpSpPr>
        <p:sp>
          <p:nvSpPr>
            <p:cNvPr id="2289903" name="Rectangle 239"/>
            <p:cNvSpPr>
              <a:spLocks noChangeArrowheads="1"/>
            </p:cNvSpPr>
            <p:nvPr/>
          </p:nvSpPr>
          <p:spPr bwMode="auto">
            <a:xfrm>
              <a:off x="2256" y="13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904" name="Rectangle 240"/>
            <p:cNvSpPr>
              <a:spLocks noChangeArrowheads="1"/>
            </p:cNvSpPr>
            <p:nvPr/>
          </p:nvSpPr>
          <p:spPr bwMode="auto">
            <a:xfrm>
              <a:off x="2400" y="13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905" name="Rectangle 241"/>
            <p:cNvSpPr>
              <a:spLocks noChangeArrowheads="1"/>
            </p:cNvSpPr>
            <p:nvPr/>
          </p:nvSpPr>
          <p:spPr bwMode="auto">
            <a:xfrm>
              <a:off x="2544" y="13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906" name="Rectangle 242"/>
            <p:cNvSpPr>
              <a:spLocks noChangeArrowheads="1"/>
            </p:cNvSpPr>
            <p:nvPr/>
          </p:nvSpPr>
          <p:spPr bwMode="auto">
            <a:xfrm>
              <a:off x="2688" y="13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907" name="Rectangle 243"/>
            <p:cNvSpPr>
              <a:spLocks noChangeArrowheads="1"/>
            </p:cNvSpPr>
            <p:nvPr/>
          </p:nvSpPr>
          <p:spPr bwMode="auto">
            <a:xfrm>
              <a:off x="2832" y="13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908" name="Rectangle 244"/>
            <p:cNvSpPr>
              <a:spLocks noChangeArrowheads="1"/>
            </p:cNvSpPr>
            <p:nvPr/>
          </p:nvSpPr>
          <p:spPr bwMode="auto">
            <a:xfrm>
              <a:off x="2976" y="13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909" name="Rectangle 245"/>
            <p:cNvSpPr>
              <a:spLocks noChangeArrowheads="1"/>
            </p:cNvSpPr>
            <p:nvPr/>
          </p:nvSpPr>
          <p:spPr bwMode="auto">
            <a:xfrm>
              <a:off x="3120" y="13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910" name="Rectangle 246"/>
            <p:cNvSpPr>
              <a:spLocks noChangeArrowheads="1"/>
            </p:cNvSpPr>
            <p:nvPr/>
          </p:nvSpPr>
          <p:spPr bwMode="auto">
            <a:xfrm>
              <a:off x="3264" y="13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911" name="Rectangle 247"/>
            <p:cNvSpPr>
              <a:spLocks noChangeArrowheads="1"/>
            </p:cNvSpPr>
            <p:nvPr/>
          </p:nvSpPr>
          <p:spPr bwMode="auto">
            <a:xfrm>
              <a:off x="3408" y="13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912" name="Rectangle 248"/>
            <p:cNvSpPr>
              <a:spLocks noChangeArrowheads="1"/>
            </p:cNvSpPr>
            <p:nvPr/>
          </p:nvSpPr>
          <p:spPr bwMode="auto">
            <a:xfrm>
              <a:off x="3552" y="13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913" name="Rectangle 249"/>
            <p:cNvSpPr>
              <a:spLocks noChangeArrowheads="1"/>
            </p:cNvSpPr>
            <p:nvPr/>
          </p:nvSpPr>
          <p:spPr bwMode="auto">
            <a:xfrm>
              <a:off x="3696" y="13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914" name="Rectangle 250"/>
            <p:cNvSpPr>
              <a:spLocks noChangeArrowheads="1"/>
            </p:cNvSpPr>
            <p:nvPr/>
          </p:nvSpPr>
          <p:spPr bwMode="auto">
            <a:xfrm>
              <a:off x="3840" y="13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915" name="Rectangle 251"/>
            <p:cNvSpPr>
              <a:spLocks noChangeArrowheads="1"/>
            </p:cNvSpPr>
            <p:nvPr/>
          </p:nvSpPr>
          <p:spPr bwMode="auto">
            <a:xfrm>
              <a:off x="3984" y="13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916" name="Rectangle 252"/>
            <p:cNvSpPr>
              <a:spLocks noChangeArrowheads="1"/>
            </p:cNvSpPr>
            <p:nvPr/>
          </p:nvSpPr>
          <p:spPr bwMode="auto">
            <a:xfrm>
              <a:off x="4128" y="1344"/>
              <a:ext cx="144" cy="14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89917" name="Text Box 253"/>
          <p:cNvSpPr txBox="1">
            <a:spLocks noChangeArrowheads="1"/>
          </p:cNvSpPr>
          <p:nvPr/>
        </p:nvSpPr>
        <p:spPr bwMode="auto">
          <a:xfrm rot="5400000">
            <a:off x="1186657" y="4420393"/>
            <a:ext cx="149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0">
                <a:solidFill>
                  <a:schemeClr val="bg2"/>
                </a:solidFill>
                <a:ea typeface="SimSun" pitchFamily="2" charset="-122"/>
              </a:rPr>
              <a:t>Right scanline</a:t>
            </a:r>
          </a:p>
        </p:txBody>
      </p:sp>
      <p:grpSp>
        <p:nvGrpSpPr>
          <p:cNvPr id="2289921" name="Group 257"/>
          <p:cNvGrpSpPr>
            <a:grpSpLocks/>
          </p:cNvGrpSpPr>
          <p:nvPr/>
        </p:nvGrpSpPr>
        <p:grpSpPr bwMode="auto">
          <a:xfrm>
            <a:off x="2743200" y="3549650"/>
            <a:ext cx="457200" cy="0"/>
            <a:chOff x="2256" y="2016"/>
            <a:chExt cx="288" cy="0"/>
          </a:xfrm>
        </p:grpSpPr>
        <p:sp>
          <p:nvSpPr>
            <p:cNvPr id="2289922" name="Line 258"/>
            <p:cNvSpPr>
              <a:spLocks noChangeShapeType="1"/>
            </p:cNvSpPr>
            <p:nvPr/>
          </p:nvSpPr>
          <p:spPr bwMode="auto">
            <a:xfrm>
              <a:off x="2256" y="2016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9923" name="Line 259"/>
            <p:cNvSpPr>
              <a:spLocks noChangeShapeType="1"/>
            </p:cNvSpPr>
            <p:nvPr/>
          </p:nvSpPr>
          <p:spPr bwMode="auto">
            <a:xfrm>
              <a:off x="2400" y="2016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89924" name="Group 260"/>
          <p:cNvGrpSpPr>
            <a:grpSpLocks/>
          </p:cNvGrpSpPr>
          <p:nvPr/>
        </p:nvGrpSpPr>
        <p:grpSpPr bwMode="auto">
          <a:xfrm>
            <a:off x="3200400" y="3549650"/>
            <a:ext cx="685800" cy="685800"/>
            <a:chOff x="2544" y="2016"/>
            <a:chExt cx="432" cy="432"/>
          </a:xfrm>
        </p:grpSpPr>
        <p:sp>
          <p:nvSpPr>
            <p:cNvPr id="2289925" name="Line 261"/>
            <p:cNvSpPr>
              <a:spLocks noChangeShapeType="1"/>
            </p:cNvSpPr>
            <p:nvPr/>
          </p:nvSpPr>
          <p:spPr bwMode="auto">
            <a:xfrm>
              <a:off x="2544" y="2016"/>
              <a:ext cx="144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9926" name="Line 262"/>
            <p:cNvSpPr>
              <a:spLocks noChangeShapeType="1"/>
            </p:cNvSpPr>
            <p:nvPr/>
          </p:nvSpPr>
          <p:spPr bwMode="auto">
            <a:xfrm>
              <a:off x="2688" y="2160"/>
              <a:ext cx="144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9927" name="Line 263"/>
            <p:cNvSpPr>
              <a:spLocks noChangeShapeType="1"/>
            </p:cNvSpPr>
            <p:nvPr/>
          </p:nvSpPr>
          <p:spPr bwMode="auto">
            <a:xfrm>
              <a:off x="2832" y="2304"/>
              <a:ext cx="144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89928" name="Line 264"/>
          <p:cNvSpPr>
            <a:spLocks noChangeShapeType="1"/>
          </p:cNvSpPr>
          <p:nvPr/>
        </p:nvSpPr>
        <p:spPr bwMode="auto">
          <a:xfrm>
            <a:off x="3886200" y="4235450"/>
            <a:ext cx="0" cy="2286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9929" name="Line 265"/>
          <p:cNvSpPr>
            <a:spLocks noChangeShapeType="1"/>
          </p:cNvSpPr>
          <p:nvPr/>
        </p:nvSpPr>
        <p:spPr bwMode="auto">
          <a:xfrm>
            <a:off x="3886200" y="4464050"/>
            <a:ext cx="0" cy="2286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89930" name="Group 266"/>
          <p:cNvGrpSpPr>
            <a:grpSpLocks/>
          </p:cNvGrpSpPr>
          <p:nvPr/>
        </p:nvGrpSpPr>
        <p:grpSpPr bwMode="auto">
          <a:xfrm>
            <a:off x="3886200" y="4692650"/>
            <a:ext cx="685800" cy="685800"/>
            <a:chOff x="2544" y="2016"/>
            <a:chExt cx="432" cy="432"/>
          </a:xfrm>
        </p:grpSpPr>
        <p:sp>
          <p:nvSpPr>
            <p:cNvPr id="2289931" name="Line 267"/>
            <p:cNvSpPr>
              <a:spLocks noChangeShapeType="1"/>
            </p:cNvSpPr>
            <p:nvPr/>
          </p:nvSpPr>
          <p:spPr bwMode="auto">
            <a:xfrm>
              <a:off x="2544" y="2016"/>
              <a:ext cx="144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9932" name="Line 268"/>
            <p:cNvSpPr>
              <a:spLocks noChangeShapeType="1"/>
            </p:cNvSpPr>
            <p:nvPr/>
          </p:nvSpPr>
          <p:spPr bwMode="auto">
            <a:xfrm>
              <a:off x="2688" y="2160"/>
              <a:ext cx="144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9933" name="Line 269"/>
            <p:cNvSpPr>
              <a:spLocks noChangeShapeType="1"/>
            </p:cNvSpPr>
            <p:nvPr/>
          </p:nvSpPr>
          <p:spPr bwMode="auto">
            <a:xfrm>
              <a:off x="2832" y="2304"/>
              <a:ext cx="144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89934" name="Text Box 270"/>
          <p:cNvSpPr txBox="1">
            <a:spLocks noChangeArrowheads="1"/>
          </p:cNvSpPr>
          <p:nvPr/>
        </p:nvSpPr>
        <p:spPr bwMode="auto">
          <a:xfrm>
            <a:off x="1792288" y="2755900"/>
            <a:ext cx="569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 b="0">
                <a:solidFill>
                  <a:schemeClr val="bg2"/>
                </a:solidFill>
                <a:ea typeface="SimSun" pitchFamily="2" charset="-122"/>
              </a:rPr>
              <a:t>Start</a:t>
            </a:r>
          </a:p>
        </p:txBody>
      </p:sp>
      <p:sp>
        <p:nvSpPr>
          <p:cNvPr id="2289935" name="Text Box 271"/>
          <p:cNvSpPr txBox="1">
            <a:spLocks noChangeArrowheads="1"/>
          </p:cNvSpPr>
          <p:nvPr/>
        </p:nvSpPr>
        <p:spPr bwMode="auto">
          <a:xfrm>
            <a:off x="5410200" y="62928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 b="0">
                <a:solidFill>
                  <a:schemeClr val="tx2"/>
                </a:solidFill>
                <a:ea typeface="SimSun" pitchFamily="2" charset="-122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9934" grpId="0" autoUpdateAnimBg="0"/>
      <p:bldP spid="228993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886E-6741-4B36-8694-93EE1F27B0B6}" type="slidenum">
              <a:rPr lang="en-US"/>
              <a:pPr/>
              <a:t>27</a:t>
            </a:fld>
            <a:endParaRPr lang="en-US"/>
          </a:p>
        </p:txBody>
      </p:sp>
      <p:sp>
        <p:nvSpPr>
          <p:cNvPr id="229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229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178800" cy="1314450"/>
          </a:xfrm>
        </p:spPr>
        <p:txBody>
          <a:bodyPr/>
          <a:lstStyle/>
          <a:p>
            <a:r>
              <a:rPr lang="en-US" sz="1800"/>
              <a:t>Efficient algorithm for solving sequential decision (optimal path) problems.</a:t>
            </a:r>
          </a:p>
        </p:txBody>
      </p:sp>
      <p:sp>
        <p:nvSpPr>
          <p:cNvPr id="2293764" name="Rectangle 4"/>
          <p:cNvSpPr>
            <a:spLocks noChangeArrowheads="1"/>
          </p:cNvSpPr>
          <p:nvPr/>
        </p:nvSpPr>
        <p:spPr bwMode="auto">
          <a:xfrm>
            <a:off x="1849438" y="2971800"/>
            <a:ext cx="533400" cy="466725"/>
          </a:xfrm>
          <a:prstGeom prst="rect">
            <a:avLst/>
          </a:prstGeom>
          <a:solidFill>
            <a:srgbClr val="CC99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1</a:t>
            </a:r>
          </a:p>
        </p:txBody>
      </p:sp>
      <p:sp>
        <p:nvSpPr>
          <p:cNvPr id="2293765" name="Rectangle 5"/>
          <p:cNvSpPr>
            <a:spLocks noChangeArrowheads="1"/>
          </p:cNvSpPr>
          <p:nvPr/>
        </p:nvSpPr>
        <p:spPr bwMode="auto">
          <a:xfrm>
            <a:off x="1849438" y="3749675"/>
            <a:ext cx="533400" cy="466725"/>
          </a:xfrm>
          <a:prstGeom prst="rect">
            <a:avLst/>
          </a:prstGeom>
          <a:solidFill>
            <a:srgbClr val="CC99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2</a:t>
            </a:r>
          </a:p>
        </p:txBody>
      </p:sp>
      <p:sp>
        <p:nvSpPr>
          <p:cNvPr id="2293766" name="Rectangle 6"/>
          <p:cNvSpPr>
            <a:spLocks noChangeArrowheads="1"/>
          </p:cNvSpPr>
          <p:nvPr/>
        </p:nvSpPr>
        <p:spPr bwMode="auto">
          <a:xfrm>
            <a:off x="1849438" y="4581525"/>
            <a:ext cx="533400" cy="466725"/>
          </a:xfrm>
          <a:prstGeom prst="rect">
            <a:avLst/>
          </a:prstGeom>
          <a:solidFill>
            <a:srgbClr val="CC99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3</a:t>
            </a:r>
          </a:p>
        </p:txBody>
      </p:sp>
      <p:sp>
        <p:nvSpPr>
          <p:cNvPr id="2293767" name="Rectangle 7"/>
          <p:cNvSpPr>
            <a:spLocks noChangeArrowheads="1"/>
          </p:cNvSpPr>
          <p:nvPr/>
        </p:nvSpPr>
        <p:spPr bwMode="auto">
          <a:xfrm>
            <a:off x="3381375" y="2971800"/>
            <a:ext cx="5334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1</a:t>
            </a:r>
          </a:p>
        </p:txBody>
      </p:sp>
      <p:sp>
        <p:nvSpPr>
          <p:cNvPr id="2293768" name="Rectangle 8"/>
          <p:cNvSpPr>
            <a:spLocks noChangeArrowheads="1"/>
          </p:cNvSpPr>
          <p:nvPr/>
        </p:nvSpPr>
        <p:spPr bwMode="auto">
          <a:xfrm>
            <a:off x="3381375" y="3749675"/>
            <a:ext cx="533400" cy="466725"/>
          </a:xfrm>
          <a:prstGeom prst="rect">
            <a:avLst/>
          </a:prstGeom>
          <a:solidFill>
            <a:srgbClr val="FF99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2</a:t>
            </a:r>
          </a:p>
        </p:txBody>
      </p:sp>
      <p:sp>
        <p:nvSpPr>
          <p:cNvPr id="2293769" name="Rectangle 9"/>
          <p:cNvSpPr>
            <a:spLocks noChangeArrowheads="1"/>
          </p:cNvSpPr>
          <p:nvPr/>
        </p:nvSpPr>
        <p:spPr bwMode="auto">
          <a:xfrm>
            <a:off x="3381375" y="4581525"/>
            <a:ext cx="5334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3</a:t>
            </a:r>
          </a:p>
        </p:txBody>
      </p:sp>
      <p:sp>
        <p:nvSpPr>
          <p:cNvPr id="2293770" name="Rectangle 10"/>
          <p:cNvSpPr>
            <a:spLocks noChangeArrowheads="1"/>
          </p:cNvSpPr>
          <p:nvPr/>
        </p:nvSpPr>
        <p:spPr bwMode="auto">
          <a:xfrm>
            <a:off x="4910138" y="2971800"/>
            <a:ext cx="5334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1</a:t>
            </a:r>
          </a:p>
        </p:txBody>
      </p:sp>
      <p:sp>
        <p:nvSpPr>
          <p:cNvPr id="2293771" name="Rectangle 11"/>
          <p:cNvSpPr>
            <a:spLocks noChangeArrowheads="1"/>
          </p:cNvSpPr>
          <p:nvPr/>
        </p:nvSpPr>
        <p:spPr bwMode="auto">
          <a:xfrm>
            <a:off x="4910138" y="3749675"/>
            <a:ext cx="5334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2</a:t>
            </a:r>
          </a:p>
        </p:txBody>
      </p:sp>
      <p:sp>
        <p:nvSpPr>
          <p:cNvPr id="2293772" name="Rectangle 12"/>
          <p:cNvSpPr>
            <a:spLocks noChangeArrowheads="1"/>
          </p:cNvSpPr>
          <p:nvPr/>
        </p:nvSpPr>
        <p:spPr bwMode="auto">
          <a:xfrm>
            <a:off x="4910138" y="4581525"/>
            <a:ext cx="5334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3</a:t>
            </a:r>
          </a:p>
        </p:txBody>
      </p:sp>
      <p:sp>
        <p:nvSpPr>
          <p:cNvPr id="2293779" name="Rectangle 19"/>
          <p:cNvSpPr>
            <a:spLocks noChangeArrowheads="1"/>
          </p:cNvSpPr>
          <p:nvPr/>
        </p:nvSpPr>
        <p:spPr bwMode="auto">
          <a:xfrm>
            <a:off x="7493000" y="2981325"/>
            <a:ext cx="5334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1</a:t>
            </a:r>
          </a:p>
        </p:txBody>
      </p:sp>
      <p:sp>
        <p:nvSpPr>
          <p:cNvPr id="2293780" name="Rectangle 20"/>
          <p:cNvSpPr>
            <a:spLocks noChangeArrowheads="1"/>
          </p:cNvSpPr>
          <p:nvPr/>
        </p:nvSpPr>
        <p:spPr bwMode="auto">
          <a:xfrm>
            <a:off x="7493000" y="3759200"/>
            <a:ext cx="5334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2</a:t>
            </a:r>
          </a:p>
        </p:txBody>
      </p:sp>
      <p:sp>
        <p:nvSpPr>
          <p:cNvPr id="2293781" name="Rectangle 21"/>
          <p:cNvSpPr>
            <a:spLocks noChangeArrowheads="1"/>
          </p:cNvSpPr>
          <p:nvPr/>
        </p:nvSpPr>
        <p:spPr bwMode="auto">
          <a:xfrm>
            <a:off x="7493000" y="4591050"/>
            <a:ext cx="5334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3</a:t>
            </a:r>
          </a:p>
        </p:txBody>
      </p:sp>
      <p:sp>
        <p:nvSpPr>
          <p:cNvPr id="2293783" name="Text Box 23"/>
          <p:cNvSpPr txBox="1">
            <a:spLocks noChangeArrowheads="1"/>
          </p:cNvSpPr>
          <p:nvPr/>
        </p:nvSpPr>
        <p:spPr bwMode="auto">
          <a:xfrm>
            <a:off x="6140450" y="348297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solidFill>
                  <a:schemeClr val="bg2"/>
                </a:solidFill>
                <a:ea typeface="SimSun" pitchFamily="2" charset="-122"/>
              </a:rPr>
              <a:t>…</a:t>
            </a:r>
          </a:p>
        </p:txBody>
      </p:sp>
      <p:sp>
        <p:nvSpPr>
          <p:cNvPr id="2293784" name="Text Box 24"/>
          <p:cNvSpPr txBox="1">
            <a:spLocks noChangeArrowheads="1"/>
          </p:cNvSpPr>
          <p:nvPr/>
        </p:nvSpPr>
        <p:spPr bwMode="auto">
          <a:xfrm>
            <a:off x="1981200" y="5791200"/>
            <a:ext cx="5037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bg2"/>
                </a:solidFill>
                <a:ea typeface="SimSun" pitchFamily="2" charset="-122"/>
              </a:rPr>
              <a:t>How many paths through this trellis?</a:t>
            </a:r>
          </a:p>
        </p:txBody>
      </p:sp>
      <p:grpSp>
        <p:nvGrpSpPr>
          <p:cNvPr id="2293786" name="Group 26"/>
          <p:cNvGrpSpPr>
            <a:grpSpLocks/>
          </p:cNvGrpSpPr>
          <p:nvPr/>
        </p:nvGrpSpPr>
        <p:grpSpPr bwMode="auto">
          <a:xfrm>
            <a:off x="2382838" y="3205163"/>
            <a:ext cx="5110162" cy="1619250"/>
            <a:chOff x="1501" y="2019"/>
            <a:chExt cx="3219" cy="1020"/>
          </a:xfrm>
        </p:grpSpPr>
        <p:cxnSp>
          <p:nvCxnSpPr>
            <p:cNvPr id="2293787" name="AutoShape 27"/>
            <p:cNvCxnSpPr>
              <a:cxnSpLocks noChangeShapeType="1"/>
            </p:cNvCxnSpPr>
            <p:nvPr/>
          </p:nvCxnSpPr>
          <p:spPr bwMode="auto">
            <a:xfrm>
              <a:off x="1501" y="2019"/>
              <a:ext cx="629" cy="490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3788" name="AutoShape 28"/>
            <p:cNvCxnSpPr>
              <a:cxnSpLocks noChangeShapeType="1"/>
            </p:cNvCxnSpPr>
            <p:nvPr/>
          </p:nvCxnSpPr>
          <p:spPr bwMode="auto">
            <a:xfrm flipV="1">
              <a:off x="2466" y="2019"/>
              <a:ext cx="627" cy="490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3789" name="AutoShape 29"/>
            <p:cNvCxnSpPr>
              <a:cxnSpLocks noChangeShapeType="1"/>
            </p:cNvCxnSpPr>
            <p:nvPr/>
          </p:nvCxnSpPr>
          <p:spPr bwMode="auto">
            <a:xfrm flipH="1" flipV="1">
              <a:off x="4368" y="2640"/>
              <a:ext cx="352" cy="399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3790" name="AutoShape 30"/>
            <p:cNvCxnSpPr>
              <a:cxnSpLocks noChangeShapeType="1"/>
              <a:stCxn id="2293770" idx="3"/>
            </p:cNvCxnSpPr>
            <p:nvPr/>
          </p:nvCxnSpPr>
          <p:spPr bwMode="auto">
            <a:xfrm>
              <a:off x="3429" y="2019"/>
              <a:ext cx="363" cy="477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93791" name="Group 31"/>
          <p:cNvGrpSpPr>
            <a:grpSpLocks/>
          </p:cNvGrpSpPr>
          <p:nvPr/>
        </p:nvGrpSpPr>
        <p:grpSpPr bwMode="auto">
          <a:xfrm>
            <a:off x="2382838" y="3205163"/>
            <a:ext cx="5110162" cy="1609725"/>
            <a:chOff x="1501" y="2019"/>
            <a:chExt cx="3219" cy="1014"/>
          </a:xfrm>
        </p:grpSpPr>
        <p:cxnSp>
          <p:nvCxnSpPr>
            <p:cNvPr id="2293792" name="AutoShape 32"/>
            <p:cNvCxnSpPr>
              <a:cxnSpLocks noChangeShapeType="1"/>
              <a:stCxn id="2293765" idx="3"/>
              <a:endCxn id="2293767" idx="1"/>
            </p:cNvCxnSpPr>
            <p:nvPr/>
          </p:nvCxnSpPr>
          <p:spPr bwMode="auto">
            <a:xfrm flipV="1">
              <a:off x="1501" y="2019"/>
              <a:ext cx="629" cy="490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3793" name="AutoShape 33"/>
            <p:cNvCxnSpPr>
              <a:cxnSpLocks noChangeShapeType="1"/>
              <a:stCxn id="2293767" idx="3"/>
              <a:endCxn id="2293772" idx="1"/>
            </p:cNvCxnSpPr>
            <p:nvPr/>
          </p:nvCxnSpPr>
          <p:spPr bwMode="auto">
            <a:xfrm>
              <a:off x="2466" y="2019"/>
              <a:ext cx="627" cy="1014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3794" name="AutoShape 34"/>
            <p:cNvCxnSpPr>
              <a:cxnSpLocks noChangeShapeType="1"/>
              <a:endCxn id="2293779" idx="1"/>
            </p:cNvCxnSpPr>
            <p:nvPr/>
          </p:nvCxnSpPr>
          <p:spPr bwMode="auto">
            <a:xfrm>
              <a:off x="4309" y="2025"/>
              <a:ext cx="411" cy="0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3795" name="AutoShape 35"/>
            <p:cNvCxnSpPr>
              <a:cxnSpLocks noChangeShapeType="1"/>
              <a:stCxn id="2293772" idx="3"/>
            </p:cNvCxnSpPr>
            <p:nvPr/>
          </p:nvCxnSpPr>
          <p:spPr bwMode="auto">
            <a:xfrm flipV="1">
              <a:off x="3429" y="3031"/>
              <a:ext cx="357" cy="2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93797" name="Text Box 37"/>
          <p:cNvSpPr txBox="1">
            <a:spLocks noChangeArrowheads="1"/>
          </p:cNvSpPr>
          <p:nvPr/>
        </p:nvSpPr>
        <p:spPr bwMode="auto">
          <a:xfrm>
            <a:off x="990600" y="2909888"/>
            <a:ext cx="652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bg2"/>
                </a:solidFill>
              </a:rPr>
              <a:t>i = </a:t>
            </a:r>
            <a:r>
              <a:rPr 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293798" name="Text Box 38"/>
          <p:cNvSpPr txBox="1">
            <a:spLocks noChangeArrowheads="1"/>
          </p:cNvSpPr>
          <p:nvPr/>
        </p:nvSpPr>
        <p:spPr bwMode="auto">
          <a:xfrm>
            <a:off x="990600" y="3810000"/>
            <a:ext cx="652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bg2"/>
                </a:solidFill>
              </a:rPr>
              <a:t>i = </a:t>
            </a:r>
            <a:r>
              <a:rPr lang="en-US" sz="2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293799" name="Text Box 39"/>
          <p:cNvSpPr txBox="1">
            <a:spLocks noChangeArrowheads="1"/>
          </p:cNvSpPr>
          <p:nvPr/>
        </p:nvSpPr>
        <p:spPr bwMode="auto">
          <a:xfrm>
            <a:off x="990600" y="4648200"/>
            <a:ext cx="652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bg2"/>
                </a:solidFill>
              </a:rPr>
              <a:t>i = </a:t>
            </a:r>
            <a:r>
              <a:rPr lang="en-US" sz="2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2293802" name="Text Box 42"/>
          <p:cNvSpPr txBox="1">
            <a:spLocks noChangeArrowheads="1"/>
          </p:cNvSpPr>
          <p:nvPr/>
        </p:nvSpPr>
        <p:spPr bwMode="auto">
          <a:xfrm>
            <a:off x="1752600" y="5181600"/>
            <a:ext cx="652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bg2"/>
                </a:solidFill>
              </a:rPr>
              <a:t>t = </a:t>
            </a:r>
            <a:r>
              <a:rPr 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293803" name="Text Box 43"/>
          <p:cNvSpPr txBox="1">
            <a:spLocks noChangeArrowheads="1"/>
          </p:cNvSpPr>
          <p:nvPr/>
        </p:nvSpPr>
        <p:spPr bwMode="auto">
          <a:xfrm>
            <a:off x="3352800" y="5181600"/>
            <a:ext cx="652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bg2"/>
                </a:solidFill>
              </a:rPr>
              <a:t>t = </a:t>
            </a:r>
            <a:r>
              <a:rPr lang="en-US" sz="2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293804" name="Text Box 44"/>
          <p:cNvSpPr txBox="1">
            <a:spLocks noChangeArrowheads="1"/>
          </p:cNvSpPr>
          <p:nvPr/>
        </p:nvSpPr>
        <p:spPr bwMode="auto">
          <a:xfrm>
            <a:off x="4876800" y="5181600"/>
            <a:ext cx="652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bg2"/>
                </a:solidFill>
              </a:rPr>
              <a:t>t = </a:t>
            </a:r>
            <a:r>
              <a:rPr lang="en-US" sz="2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2293805" name="Text Box 45"/>
          <p:cNvSpPr txBox="1">
            <a:spLocks noChangeArrowheads="1"/>
          </p:cNvSpPr>
          <p:nvPr/>
        </p:nvSpPr>
        <p:spPr bwMode="auto">
          <a:xfrm>
            <a:off x="7500938" y="5165725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bg2"/>
                </a:solidFill>
              </a:rPr>
              <a:t>t = </a:t>
            </a:r>
            <a:r>
              <a:rPr lang="en-US" sz="200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2293806" name="Text Box 46"/>
          <p:cNvSpPr txBox="1">
            <a:spLocks noChangeArrowheads="1"/>
          </p:cNvSpPr>
          <p:nvPr/>
        </p:nvSpPr>
        <p:spPr bwMode="auto">
          <a:xfrm>
            <a:off x="7086600" y="5791200"/>
            <a:ext cx="652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bg2"/>
                </a:solidFill>
              </a:rPr>
              <a:t>3</a:t>
            </a:r>
            <a:r>
              <a:rPr lang="en-US" sz="2400" i="1" baseline="30000">
                <a:solidFill>
                  <a:schemeClr val="bg2"/>
                </a:solidFill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848-C6F1-4FCF-8530-076FD08784E8}" type="slidenum">
              <a:rPr lang="en-US"/>
              <a:pPr/>
              <a:t>28</a:t>
            </a:fld>
            <a:endParaRPr lang="en-US"/>
          </a:p>
        </p:txBody>
      </p:sp>
      <p:sp>
        <p:nvSpPr>
          <p:cNvPr id="229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2298883" name="Rectangle 3"/>
          <p:cNvSpPr>
            <a:spLocks noChangeArrowheads="1"/>
          </p:cNvSpPr>
          <p:nvPr/>
        </p:nvSpPr>
        <p:spPr bwMode="auto">
          <a:xfrm>
            <a:off x="2811463" y="1933575"/>
            <a:ext cx="533400" cy="4667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1</a:t>
            </a:r>
          </a:p>
        </p:txBody>
      </p:sp>
      <p:sp>
        <p:nvSpPr>
          <p:cNvPr id="2298884" name="Rectangle 4"/>
          <p:cNvSpPr>
            <a:spLocks noChangeArrowheads="1"/>
          </p:cNvSpPr>
          <p:nvPr/>
        </p:nvSpPr>
        <p:spPr bwMode="auto">
          <a:xfrm>
            <a:off x="2811463" y="2978150"/>
            <a:ext cx="533400" cy="4667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2</a:t>
            </a:r>
          </a:p>
        </p:txBody>
      </p:sp>
      <p:sp>
        <p:nvSpPr>
          <p:cNvPr id="2298885" name="Rectangle 5"/>
          <p:cNvSpPr>
            <a:spLocks noChangeArrowheads="1"/>
          </p:cNvSpPr>
          <p:nvPr/>
        </p:nvSpPr>
        <p:spPr bwMode="auto">
          <a:xfrm>
            <a:off x="2811463" y="4044950"/>
            <a:ext cx="533400" cy="4667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3</a:t>
            </a:r>
          </a:p>
        </p:txBody>
      </p:sp>
      <p:sp>
        <p:nvSpPr>
          <p:cNvPr id="2298886" name="Rectangle 6"/>
          <p:cNvSpPr>
            <a:spLocks noChangeArrowheads="1"/>
          </p:cNvSpPr>
          <p:nvPr/>
        </p:nvSpPr>
        <p:spPr bwMode="auto">
          <a:xfrm>
            <a:off x="4564063" y="1933575"/>
            <a:ext cx="533400" cy="4667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1</a:t>
            </a:r>
          </a:p>
        </p:txBody>
      </p:sp>
      <p:sp>
        <p:nvSpPr>
          <p:cNvPr id="2298887" name="Rectangle 7"/>
          <p:cNvSpPr>
            <a:spLocks noChangeArrowheads="1"/>
          </p:cNvSpPr>
          <p:nvPr/>
        </p:nvSpPr>
        <p:spPr bwMode="auto">
          <a:xfrm>
            <a:off x="4564063" y="2978150"/>
            <a:ext cx="533400" cy="4667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2</a:t>
            </a:r>
          </a:p>
        </p:txBody>
      </p:sp>
      <p:sp>
        <p:nvSpPr>
          <p:cNvPr id="2298888" name="Rectangle 8"/>
          <p:cNvSpPr>
            <a:spLocks noChangeArrowheads="1"/>
          </p:cNvSpPr>
          <p:nvPr/>
        </p:nvSpPr>
        <p:spPr bwMode="auto">
          <a:xfrm>
            <a:off x="4564063" y="4044950"/>
            <a:ext cx="533400" cy="4667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3</a:t>
            </a:r>
          </a:p>
        </p:txBody>
      </p:sp>
      <p:sp>
        <p:nvSpPr>
          <p:cNvPr id="2298889" name="Rectangle 9"/>
          <p:cNvSpPr>
            <a:spLocks noChangeArrowheads="1"/>
          </p:cNvSpPr>
          <p:nvPr/>
        </p:nvSpPr>
        <p:spPr bwMode="auto">
          <a:xfrm>
            <a:off x="6316663" y="1933575"/>
            <a:ext cx="533400" cy="4667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1</a:t>
            </a:r>
          </a:p>
        </p:txBody>
      </p:sp>
      <p:sp>
        <p:nvSpPr>
          <p:cNvPr id="2298890" name="Rectangle 10"/>
          <p:cNvSpPr>
            <a:spLocks noChangeArrowheads="1"/>
          </p:cNvSpPr>
          <p:nvPr/>
        </p:nvSpPr>
        <p:spPr bwMode="auto">
          <a:xfrm>
            <a:off x="6316663" y="2978150"/>
            <a:ext cx="533400" cy="4667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2</a:t>
            </a:r>
          </a:p>
        </p:txBody>
      </p:sp>
      <p:sp>
        <p:nvSpPr>
          <p:cNvPr id="2298891" name="Rectangle 11"/>
          <p:cNvSpPr>
            <a:spLocks noChangeArrowheads="1"/>
          </p:cNvSpPr>
          <p:nvPr/>
        </p:nvSpPr>
        <p:spPr bwMode="auto">
          <a:xfrm>
            <a:off x="6316663" y="4044950"/>
            <a:ext cx="533400" cy="4667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3</a:t>
            </a:r>
          </a:p>
        </p:txBody>
      </p:sp>
      <p:graphicFrame>
        <p:nvGraphicFramePr>
          <p:cNvPr id="2298892" name="Object 12"/>
          <p:cNvGraphicFramePr>
            <a:graphicFrameLocks noChangeAspect="1"/>
          </p:cNvGraphicFramePr>
          <p:nvPr/>
        </p:nvGraphicFramePr>
        <p:xfrm>
          <a:off x="2762250" y="4600575"/>
          <a:ext cx="5889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914" name="Equation" r:id="rId4" imgW="266400" imgH="228600" progId="Equation.3">
                  <p:embed/>
                </p:oleObj>
              </mc:Choice>
              <mc:Fallback>
                <p:oleObj name="Equation" r:id="rId4" imgW="266400" imgH="228600" progId="Equation.3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4600575"/>
                        <a:ext cx="588963" cy="5048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8893" name="Object 13"/>
          <p:cNvGraphicFramePr>
            <a:graphicFrameLocks noChangeAspect="1"/>
          </p:cNvGraphicFramePr>
          <p:nvPr/>
        </p:nvGraphicFramePr>
        <p:xfrm>
          <a:off x="4657725" y="4600575"/>
          <a:ext cx="3921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915" name="Equation" r:id="rId6" imgW="177480" imgH="228600" progId="Equation.3">
                  <p:embed/>
                </p:oleObj>
              </mc:Choice>
              <mc:Fallback>
                <p:oleObj name="Equation" r:id="rId6" imgW="177480" imgH="22860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4600575"/>
                        <a:ext cx="392113" cy="5048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8894" name="Object 14"/>
          <p:cNvGraphicFramePr>
            <a:graphicFrameLocks noChangeAspect="1"/>
          </p:cNvGraphicFramePr>
          <p:nvPr/>
        </p:nvGraphicFramePr>
        <p:xfrm>
          <a:off x="6311900" y="4600575"/>
          <a:ext cx="5889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916" name="Equation" r:id="rId8" imgW="266400" imgH="228600" progId="Equation.3">
                  <p:embed/>
                </p:oleObj>
              </mc:Choice>
              <mc:Fallback>
                <p:oleObj name="Equation" r:id="rId8" imgW="266400" imgH="22860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4600575"/>
                        <a:ext cx="588963" cy="5048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98895" name="Group 15"/>
          <p:cNvGrpSpPr>
            <a:grpSpLocks/>
          </p:cNvGrpSpPr>
          <p:nvPr/>
        </p:nvGrpSpPr>
        <p:grpSpPr bwMode="auto">
          <a:xfrm>
            <a:off x="3344863" y="2009775"/>
            <a:ext cx="1219200" cy="1201738"/>
            <a:chOff x="2107" y="1266"/>
            <a:chExt cx="768" cy="757"/>
          </a:xfrm>
        </p:grpSpPr>
        <p:cxnSp>
          <p:nvCxnSpPr>
            <p:cNvPr id="2298896" name="AutoShape 16"/>
            <p:cNvCxnSpPr>
              <a:cxnSpLocks noChangeShapeType="1"/>
            </p:cNvCxnSpPr>
            <p:nvPr/>
          </p:nvCxnSpPr>
          <p:spPr bwMode="auto">
            <a:xfrm>
              <a:off x="2107" y="1365"/>
              <a:ext cx="768" cy="658"/>
            </a:xfrm>
            <a:prstGeom prst="straightConnector1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2298897" name="Object 17"/>
            <p:cNvGraphicFramePr>
              <a:graphicFrameLocks noChangeAspect="1"/>
            </p:cNvGraphicFramePr>
            <p:nvPr/>
          </p:nvGraphicFramePr>
          <p:xfrm>
            <a:off x="2246" y="1266"/>
            <a:ext cx="28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8917" name="Equation" r:id="rId10" imgW="253800" imgH="215640" progId="Equation.3">
                    <p:embed/>
                  </p:oleObj>
                </mc:Choice>
                <mc:Fallback>
                  <p:oleObj name="Equation" r:id="rId10" imgW="253800" imgH="215640" progId="Equation.3">
                    <p:embed/>
                    <p:pic>
                      <p:nvPicPr>
                        <p:cNvPr id="0" name="Object 1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6" y="1266"/>
                          <a:ext cx="282" cy="2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 w="9525">
                          <a:solidFill>
                            <a:schemeClr val="bg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98898" name="Group 18"/>
          <p:cNvGrpSpPr>
            <a:grpSpLocks/>
          </p:cNvGrpSpPr>
          <p:nvPr/>
        </p:nvGrpSpPr>
        <p:grpSpPr bwMode="auto">
          <a:xfrm>
            <a:off x="3344863" y="2771775"/>
            <a:ext cx="1219200" cy="439738"/>
            <a:chOff x="2107" y="1746"/>
            <a:chExt cx="768" cy="277"/>
          </a:xfrm>
        </p:grpSpPr>
        <p:cxnSp>
          <p:nvCxnSpPr>
            <p:cNvPr id="2298899" name="AutoShape 19"/>
            <p:cNvCxnSpPr>
              <a:cxnSpLocks noChangeShapeType="1"/>
            </p:cNvCxnSpPr>
            <p:nvPr/>
          </p:nvCxnSpPr>
          <p:spPr bwMode="auto">
            <a:xfrm>
              <a:off x="2107" y="2023"/>
              <a:ext cx="768" cy="0"/>
            </a:xfrm>
            <a:prstGeom prst="straightConnector1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2298900" name="Object 20"/>
            <p:cNvGraphicFramePr>
              <a:graphicFrameLocks noChangeAspect="1"/>
            </p:cNvGraphicFramePr>
            <p:nvPr/>
          </p:nvGraphicFramePr>
          <p:xfrm>
            <a:off x="2239" y="1746"/>
            <a:ext cx="29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8918" name="Equation" r:id="rId12" imgW="266400" imgH="215640" progId="Equation.3">
                    <p:embed/>
                  </p:oleObj>
                </mc:Choice>
                <mc:Fallback>
                  <p:oleObj name="Equation" r:id="rId12" imgW="266400" imgH="215640" progId="Equation.3">
                    <p:embed/>
                    <p:pic>
                      <p:nvPicPr>
                        <p:cNvPr id="0" name="Object 2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9" y="1746"/>
                          <a:ext cx="296" cy="2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 w="9525">
                          <a:solidFill>
                            <a:schemeClr val="bg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98901" name="Group 21"/>
          <p:cNvGrpSpPr>
            <a:grpSpLocks/>
          </p:cNvGrpSpPr>
          <p:nvPr/>
        </p:nvGrpSpPr>
        <p:grpSpPr bwMode="auto">
          <a:xfrm>
            <a:off x="3344863" y="3211513"/>
            <a:ext cx="1219200" cy="1066800"/>
            <a:chOff x="2107" y="2023"/>
            <a:chExt cx="768" cy="672"/>
          </a:xfrm>
        </p:grpSpPr>
        <p:cxnSp>
          <p:nvCxnSpPr>
            <p:cNvPr id="2298902" name="AutoShape 22"/>
            <p:cNvCxnSpPr>
              <a:cxnSpLocks noChangeShapeType="1"/>
            </p:cNvCxnSpPr>
            <p:nvPr/>
          </p:nvCxnSpPr>
          <p:spPr bwMode="auto">
            <a:xfrm flipV="1">
              <a:off x="2107" y="2023"/>
              <a:ext cx="768" cy="672"/>
            </a:xfrm>
            <a:prstGeom prst="straightConnector1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2298903" name="Object 23"/>
            <p:cNvGraphicFramePr>
              <a:graphicFrameLocks noChangeAspect="1"/>
            </p:cNvGraphicFramePr>
            <p:nvPr/>
          </p:nvGraphicFramePr>
          <p:xfrm>
            <a:off x="2248" y="2098"/>
            <a:ext cx="296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8919" name="Equation" r:id="rId14" imgW="266400" imgH="228600" progId="Equation.3">
                    <p:embed/>
                  </p:oleObj>
                </mc:Choice>
                <mc:Fallback>
                  <p:oleObj name="Equation" r:id="rId14" imgW="266400" imgH="228600" progId="Equation.3">
                    <p:embed/>
                    <p:pic>
                      <p:nvPicPr>
                        <p:cNvPr id="0" name="Object 2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8" y="2098"/>
                          <a:ext cx="296" cy="254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 w="9525">
                          <a:solidFill>
                            <a:schemeClr val="bg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98904" name="Text Box 24"/>
          <p:cNvSpPr txBox="1">
            <a:spLocks noChangeArrowheads="1"/>
          </p:cNvSpPr>
          <p:nvPr/>
        </p:nvSpPr>
        <p:spPr bwMode="auto">
          <a:xfrm>
            <a:off x="1219200" y="5257800"/>
            <a:ext cx="7467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200">
                <a:solidFill>
                  <a:schemeClr val="bg2"/>
                </a:solidFill>
                <a:ea typeface="SimSun" pitchFamily="2" charset="-122"/>
              </a:rPr>
              <a:t>Suppose</a:t>
            </a:r>
            <a:r>
              <a:rPr lang="en-US" sz="2200">
                <a:ea typeface="SimSun" pitchFamily="2" charset="-122"/>
              </a:rPr>
              <a:t> </a:t>
            </a:r>
            <a:r>
              <a:rPr lang="en-US" sz="2200">
                <a:solidFill>
                  <a:schemeClr val="bg2"/>
                </a:solidFill>
                <a:ea typeface="SimSun" pitchFamily="2" charset="-122"/>
              </a:rPr>
              <a:t>cost can be decomposed into stages:</a:t>
            </a:r>
            <a:r>
              <a:rPr lang="en-US" sz="2200" b="0" i="1">
                <a:solidFill>
                  <a:schemeClr val="bg2"/>
                </a:solidFill>
                <a:ea typeface="SimSun" pitchFamily="2" charset="-122"/>
              </a:rPr>
              <a:t> </a:t>
            </a:r>
            <a:endParaRPr lang="en-US" sz="2200" b="0">
              <a:solidFill>
                <a:schemeClr val="bg2"/>
              </a:solidFill>
              <a:ea typeface="SimSun" pitchFamily="2" charset="-122"/>
            </a:endParaRPr>
          </a:p>
        </p:txBody>
      </p:sp>
      <p:graphicFrame>
        <p:nvGraphicFramePr>
          <p:cNvPr id="2298905" name="Object 25"/>
          <p:cNvGraphicFramePr>
            <a:graphicFrameLocks noChangeAspect="1"/>
          </p:cNvGraphicFramePr>
          <p:nvPr/>
        </p:nvGraphicFramePr>
        <p:xfrm>
          <a:off x="1820863" y="5791200"/>
          <a:ext cx="55133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920" name="Equation" r:id="rId16" imgW="2501640" imgH="241200" progId="Equation.3">
                  <p:embed/>
                </p:oleObj>
              </mc:Choice>
              <mc:Fallback>
                <p:oleObj name="Equation" r:id="rId16" imgW="2501640" imgH="241200" progId="Equation.3">
                  <p:embed/>
                  <p:pic>
                    <p:nvPicPr>
                      <p:cNvPr id="0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5791200"/>
                        <a:ext cx="5513387" cy="5334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8909" name="Text Box 29"/>
          <p:cNvSpPr txBox="1">
            <a:spLocks noChangeArrowheads="1"/>
          </p:cNvSpPr>
          <p:nvPr/>
        </p:nvSpPr>
        <p:spPr bwMode="auto">
          <a:xfrm>
            <a:off x="593725" y="2971800"/>
            <a:ext cx="1077913" cy="469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bg2"/>
                </a:solidFill>
                <a:ea typeface="SimSun" pitchFamily="2" charset="-122"/>
              </a:rPr>
              <a:t>States:</a:t>
            </a:r>
          </a:p>
        </p:txBody>
      </p:sp>
      <p:sp>
        <p:nvSpPr>
          <p:cNvPr id="2298911" name="Text Box 31"/>
          <p:cNvSpPr txBox="1">
            <a:spLocks noChangeArrowheads="1"/>
          </p:cNvSpPr>
          <p:nvPr/>
        </p:nvSpPr>
        <p:spPr bwMode="auto">
          <a:xfrm>
            <a:off x="1862138" y="1981200"/>
            <a:ext cx="652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bg2"/>
                </a:solidFill>
              </a:rPr>
              <a:t>i = </a:t>
            </a:r>
            <a:r>
              <a:rPr 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298912" name="Text Box 32"/>
          <p:cNvSpPr txBox="1">
            <a:spLocks noChangeArrowheads="1"/>
          </p:cNvSpPr>
          <p:nvPr/>
        </p:nvSpPr>
        <p:spPr bwMode="auto">
          <a:xfrm>
            <a:off x="1862138" y="2957513"/>
            <a:ext cx="652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bg2"/>
                </a:solidFill>
              </a:rPr>
              <a:t>i = </a:t>
            </a:r>
            <a:r>
              <a:rPr lang="en-US" sz="2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298913" name="Text Box 33"/>
          <p:cNvSpPr txBox="1">
            <a:spLocks noChangeArrowheads="1"/>
          </p:cNvSpPr>
          <p:nvPr/>
        </p:nvSpPr>
        <p:spPr bwMode="auto">
          <a:xfrm>
            <a:off x="1862138" y="4098925"/>
            <a:ext cx="652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bg2"/>
                </a:solidFill>
              </a:rPr>
              <a:t>i = </a:t>
            </a:r>
            <a:r>
              <a:rPr lang="en-US" sz="2000">
                <a:solidFill>
                  <a:schemeClr val="bg2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0809-733C-434B-B463-5003DC790D1F}" type="slidenum">
              <a:rPr lang="en-US"/>
              <a:pPr/>
              <a:t>29</a:t>
            </a:fld>
            <a:endParaRPr lang="en-US"/>
          </a:p>
        </p:txBody>
      </p:sp>
      <p:sp>
        <p:nvSpPr>
          <p:cNvPr id="231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2313220" name="Rectangle 4"/>
          <p:cNvSpPr>
            <a:spLocks noChangeArrowheads="1"/>
          </p:cNvSpPr>
          <p:nvPr/>
        </p:nvSpPr>
        <p:spPr bwMode="auto">
          <a:xfrm>
            <a:off x="2811463" y="1933575"/>
            <a:ext cx="533400" cy="466725"/>
          </a:xfrm>
          <a:prstGeom prst="rect">
            <a:avLst/>
          </a:prstGeom>
          <a:solidFill>
            <a:srgbClr val="CC99FF"/>
          </a:solidFill>
          <a:ln w="9525">
            <a:solidFill>
              <a:srgbClr val="CC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1</a:t>
            </a:r>
          </a:p>
        </p:txBody>
      </p:sp>
      <p:sp>
        <p:nvSpPr>
          <p:cNvPr id="2313221" name="Rectangle 5"/>
          <p:cNvSpPr>
            <a:spLocks noChangeArrowheads="1"/>
          </p:cNvSpPr>
          <p:nvPr/>
        </p:nvSpPr>
        <p:spPr bwMode="auto">
          <a:xfrm>
            <a:off x="2811463" y="2978150"/>
            <a:ext cx="533400" cy="466725"/>
          </a:xfrm>
          <a:prstGeom prst="rect">
            <a:avLst/>
          </a:prstGeom>
          <a:solidFill>
            <a:srgbClr val="CC99FF"/>
          </a:solidFill>
          <a:ln w="9525">
            <a:solidFill>
              <a:srgbClr val="CC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2</a:t>
            </a:r>
          </a:p>
        </p:txBody>
      </p:sp>
      <p:sp>
        <p:nvSpPr>
          <p:cNvPr id="2313222" name="Rectangle 6"/>
          <p:cNvSpPr>
            <a:spLocks noChangeArrowheads="1"/>
          </p:cNvSpPr>
          <p:nvPr/>
        </p:nvSpPr>
        <p:spPr bwMode="auto">
          <a:xfrm>
            <a:off x="2811463" y="4044950"/>
            <a:ext cx="533400" cy="466725"/>
          </a:xfrm>
          <a:prstGeom prst="rect">
            <a:avLst/>
          </a:prstGeom>
          <a:solidFill>
            <a:srgbClr val="CC99FF"/>
          </a:solidFill>
          <a:ln w="9525">
            <a:solidFill>
              <a:srgbClr val="CC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3</a:t>
            </a:r>
          </a:p>
        </p:txBody>
      </p:sp>
      <p:sp>
        <p:nvSpPr>
          <p:cNvPr id="2313223" name="Rectangle 7"/>
          <p:cNvSpPr>
            <a:spLocks noChangeArrowheads="1"/>
          </p:cNvSpPr>
          <p:nvPr/>
        </p:nvSpPr>
        <p:spPr bwMode="auto">
          <a:xfrm>
            <a:off x="4564063" y="1933575"/>
            <a:ext cx="5334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1</a:t>
            </a:r>
          </a:p>
        </p:txBody>
      </p:sp>
      <p:sp>
        <p:nvSpPr>
          <p:cNvPr id="2313224" name="Rectangle 8"/>
          <p:cNvSpPr>
            <a:spLocks noChangeArrowheads="1"/>
          </p:cNvSpPr>
          <p:nvPr/>
        </p:nvSpPr>
        <p:spPr bwMode="auto">
          <a:xfrm>
            <a:off x="4564063" y="2978150"/>
            <a:ext cx="533400" cy="466725"/>
          </a:xfrm>
          <a:prstGeom prst="rect">
            <a:avLst/>
          </a:prstGeom>
          <a:solidFill>
            <a:srgbClr val="FF99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2</a:t>
            </a:r>
          </a:p>
        </p:txBody>
      </p:sp>
      <p:sp>
        <p:nvSpPr>
          <p:cNvPr id="2313225" name="Rectangle 9"/>
          <p:cNvSpPr>
            <a:spLocks noChangeArrowheads="1"/>
          </p:cNvSpPr>
          <p:nvPr/>
        </p:nvSpPr>
        <p:spPr bwMode="auto">
          <a:xfrm>
            <a:off x="4564063" y="4044950"/>
            <a:ext cx="5334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3</a:t>
            </a:r>
          </a:p>
        </p:txBody>
      </p:sp>
      <p:sp>
        <p:nvSpPr>
          <p:cNvPr id="2313226" name="Rectangle 10"/>
          <p:cNvSpPr>
            <a:spLocks noChangeArrowheads="1"/>
          </p:cNvSpPr>
          <p:nvPr/>
        </p:nvSpPr>
        <p:spPr bwMode="auto">
          <a:xfrm>
            <a:off x="6316663" y="1933575"/>
            <a:ext cx="5334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1</a:t>
            </a:r>
          </a:p>
        </p:txBody>
      </p:sp>
      <p:sp>
        <p:nvSpPr>
          <p:cNvPr id="2313227" name="Rectangle 11"/>
          <p:cNvSpPr>
            <a:spLocks noChangeArrowheads="1"/>
          </p:cNvSpPr>
          <p:nvPr/>
        </p:nvSpPr>
        <p:spPr bwMode="auto">
          <a:xfrm>
            <a:off x="6316663" y="2978150"/>
            <a:ext cx="5334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2</a:t>
            </a:r>
          </a:p>
        </p:txBody>
      </p:sp>
      <p:sp>
        <p:nvSpPr>
          <p:cNvPr id="2313228" name="Rectangle 12"/>
          <p:cNvSpPr>
            <a:spLocks noChangeArrowheads="1"/>
          </p:cNvSpPr>
          <p:nvPr/>
        </p:nvSpPr>
        <p:spPr bwMode="auto">
          <a:xfrm>
            <a:off x="6316663" y="4044950"/>
            <a:ext cx="5334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3</a:t>
            </a:r>
          </a:p>
        </p:txBody>
      </p:sp>
      <p:graphicFrame>
        <p:nvGraphicFramePr>
          <p:cNvPr id="2313229" name="Object 13"/>
          <p:cNvGraphicFramePr>
            <a:graphicFrameLocks noChangeAspect="1"/>
          </p:cNvGraphicFramePr>
          <p:nvPr/>
        </p:nvGraphicFramePr>
        <p:xfrm>
          <a:off x="2762250" y="4600575"/>
          <a:ext cx="5889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273" name="Equation" r:id="rId4" imgW="266400" imgH="228600" progId="Equation.3">
                  <p:embed/>
                </p:oleObj>
              </mc:Choice>
              <mc:Fallback>
                <p:oleObj name="Equation" r:id="rId4" imgW="2664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4600575"/>
                        <a:ext cx="588963" cy="5048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3230" name="Object 14"/>
          <p:cNvGraphicFramePr>
            <a:graphicFrameLocks noChangeAspect="1"/>
          </p:cNvGraphicFramePr>
          <p:nvPr/>
        </p:nvGraphicFramePr>
        <p:xfrm>
          <a:off x="4657725" y="4600575"/>
          <a:ext cx="3921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274" name="Equation" r:id="rId6" imgW="177480" imgH="228600" progId="Equation.3">
                  <p:embed/>
                </p:oleObj>
              </mc:Choice>
              <mc:Fallback>
                <p:oleObj name="Equation" r:id="rId6" imgW="17748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4600575"/>
                        <a:ext cx="392113" cy="5048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3231" name="Object 15"/>
          <p:cNvGraphicFramePr>
            <a:graphicFrameLocks noChangeAspect="1"/>
          </p:cNvGraphicFramePr>
          <p:nvPr/>
        </p:nvGraphicFramePr>
        <p:xfrm>
          <a:off x="6311900" y="4600575"/>
          <a:ext cx="5889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275" name="Equation" r:id="rId8" imgW="266400" imgH="228600" progId="Equation.3">
                  <p:embed/>
                </p:oleObj>
              </mc:Choice>
              <mc:Fallback>
                <p:oleObj name="Equation" r:id="rId8" imgW="2664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4600575"/>
                        <a:ext cx="588963" cy="5048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13232" name="Group 16"/>
          <p:cNvGrpSpPr>
            <a:grpSpLocks/>
          </p:cNvGrpSpPr>
          <p:nvPr/>
        </p:nvGrpSpPr>
        <p:grpSpPr bwMode="auto">
          <a:xfrm>
            <a:off x="3344863" y="2009775"/>
            <a:ext cx="1219200" cy="1201738"/>
            <a:chOff x="2107" y="1266"/>
            <a:chExt cx="768" cy="757"/>
          </a:xfrm>
        </p:grpSpPr>
        <p:cxnSp>
          <p:nvCxnSpPr>
            <p:cNvPr id="2313233" name="AutoShape 17"/>
            <p:cNvCxnSpPr>
              <a:cxnSpLocks noChangeShapeType="1"/>
            </p:cNvCxnSpPr>
            <p:nvPr/>
          </p:nvCxnSpPr>
          <p:spPr bwMode="auto">
            <a:xfrm>
              <a:off x="2107" y="1365"/>
              <a:ext cx="768" cy="658"/>
            </a:xfrm>
            <a:prstGeom prst="straightConnector1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2313234" name="Object 18"/>
            <p:cNvGraphicFramePr>
              <a:graphicFrameLocks noChangeAspect="1"/>
            </p:cNvGraphicFramePr>
            <p:nvPr/>
          </p:nvGraphicFramePr>
          <p:xfrm>
            <a:off x="2246" y="1266"/>
            <a:ext cx="28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3276" name="Equation" r:id="rId10" imgW="253800" imgH="215640" progId="Equation.3">
                    <p:embed/>
                  </p:oleObj>
                </mc:Choice>
                <mc:Fallback>
                  <p:oleObj name="Equation" r:id="rId10" imgW="253800" imgH="2156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6" y="1266"/>
                          <a:ext cx="282" cy="2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 w="9525">
                          <a:solidFill>
                            <a:schemeClr val="bg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13235" name="Group 19"/>
          <p:cNvGrpSpPr>
            <a:grpSpLocks/>
          </p:cNvGrpSpPr>
          <p:nvPr/>
        </p:nvGrpSpPr>
        <p:grpSpPr bwMode="auto">
          <a:xfrm>
            <a:off x="3344863" y="2771775"/>
            <a:ext cx="1219200" cy="439738"/>
            <a:chOff x="2107" y="1746"/>
            <a:chExt cx="768" cy="277"/>
          </a:xfrm>
        </p:grpSpPr>
        <p:cxnSp>
          <p:nvCxnSpPr>
            <p:cNvPr id="2313236" name="AutoShape 20"/>
            <p:cNvCxnSpPr>
              <a:cxnSpLocks noChangeShapeType="1"/>
            </p:cNvCxnSpPr>
            <p:nvPr/>
          </p:nvCxnSpPr>
          <p:spPr bwMode="auto">
            <a:xfrm>
              <a:off x="2107" y="2023"/>
              <a:ext cx="768" cy="0"/>
            </a:xfrm>
            <a:prstGeom prst="straightConnector1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2313237" name="Object 21"/>
            <p:cNvGraphicFramePr>
              <a:graphicFrameLocks noChangeAspect="1"/>
            </p:cNvGraphicFramePr>
            <p:nvPr/>
          </p:nvGraphicFramePr>
          <p:xfrm>
            <a:off x="2239" y="1746"/>
            <a:ext cx="29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3277" name="Equation" r:id="rId12" imgW="266400" imgH="215640" progId="Equation.3">
                    <p:embed/>
                  </p:oleObj>
                </mc:Choice>
                <mc:Fallback>
                  <p:oleObj name="Equation" r:id="rId12" imgW="266400" imgH="2156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9" y="1746"/>
                          <a:ext cx="296" cy="2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 w="9525">
                          <a:solidFill>
                            <a:schemeClr val="bg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13238" name="Group 22"/>
          <p:cNvGrpSpPr>
            <a:grpSpLocks/>
          </p:cNvGrpSpPr>
          <p:nvPr/>
        </p:nvGrpSpPr>
        <p:grpSpPr bwMode="auto">
          <a:xfrm>
            <a:off x="3344863" y="3211513"/>
            <a:ext cx="1219200" cy="1066800"/>
            <a:chOff x="2107" y="2023"/>
            <a:chExt cx="768" cy="672"/>
          </a:xfrm>
        </p:grpSpPr>
        <p:cxnSp>
          <p:nvCxnSpPr>
            <p:cNvPr id="2313239" name="AutoShape 23"/>
            <p:cNvCxnSpPr>
              <a:cxnSpLocks noChangeShapeType="1"/>
            </p:cNvCxnSpPr>
            <p:nvPr/>
          </p:nvCxnSpPr>
          <p:spPr bwMode="auto">
            <a:xfrm flipV="1">
              <a:off x="2107" y="2023"/>
              <a:ext cx="768" cy="672"/>
            </a:xfrm>
            <a:prstGeom prst="straightConnector1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2313240" name="Object 24"/>
            <p:cNvGraphicFramePr>
              <a:graphicFrameLocks noChangeAspect="1"/>
            </p:cNvGraphicFramePr>
            <p:nvPr/>
          </p:nvGraphicFramePr>
          <p:xfrm>
            <a:off x="2248" y="2098"/>
            <a:ext cx="296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3278" name="Equation" r:id="rId14" imgW="266400" imgH="228600" progId="Equation.3">
                    <p:embed/>
                  </p:oleObj>
                </mc:Choice>
                <mc:Fallback>
                  <p:oleObj name="Equation" r:id="rId14" imgW="266400" imgH="2286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8" y="2098"/>
                          <a:ext cx="296" cy="254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 w="9525">
                          <a:solidFill>
                            <a:schemeClr val="bg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13241" name="Object 25"/>
          <p:cNvGraphicFramePr>
            <a:graphicFrameLocks noChangeAspect="1"/>
          </p:cNvGraphicFramePr>
          <p:nvPr/>
        </p:nvGraphicFramePr>
        <p:xfrm>
          <a:off x="2771775" y="5791200"/>
          <a:ext cx="36099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279" name="Equation" r:id="rId16" imgW="1638000" imgH="241200" progId="Equation.3">
                  <p:embed/>
                </p:oleObj>
              </mc:Choice>
              <mc:Fallback>
                <p:oleObj name="Equation" r:id="rId16" imgW="1638000" imgH="241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791200"/>
                        <a:ext cx="3609975" cy="5334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3242" name="Object 26"/>
          <p:cNvGraphicFramePr>
            <a:graphicFrameLocks noChangeAspect="1"/>
          </p:cNvGraphicFramePr>
          <p:nvPr/>
        </p:nvGraphicFramePr>
        <p:xfrm>
          <a:off x="5233988" y="3000375"/>
          <a:ext cx="7858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280" name="Equation" r:id="rId18" imgW="355320" imgH="203040" progId="Equation.3">
                  <p:embed/>
                </p:oleObj>
              </mc:Choice>
              <mc:Fallback>
                <p:oleObj name="Equation" r:id="rId18" imgW="355320" imgH="2030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988" y="3000375"/>
                        <a:ext cx="785812" cy="44767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3243" name="Object 27"/>
          <p:cNvGraphicFramePr>
            <a:graphicFrameLocks noChangeAspect="1"/>
          </p:cNvGraphicFramePr>
          <p:nvPr/>
        </p:nvGraphicFramePr>
        <p:xfrm>
          <a:off x="1898650" y="1970088"/>
          <a:ext cx="646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281" name="Equation" r:id="rId20" imgW="291960" imgH="177480" progId="Equation.3">
                  <p:embed/>
                </p:oleObj>
              </mc:Choice>
              <mc:Fallback>
                <p:oleObj name="Equation" r:id="rId20" imgW="291960" imgH="177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1970088"/>
                        <a:ext cx="646113" cy="39211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3244" name="Object 28"/>
          <p:cNvGraphicFramePr>
            <a:graphicFrameLocks noChangeAspect="1"/>
          </p:cNvGraphicFramePr>
          <p:nvPr/>
        </p:nvGraphicFramePr>
        <p:xfrm>
          <a:off x="1876425" y="3036888"/>
          <a:ext cx="7032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282" name="Equation" r:id="rId22" imgW="317160" imgH="177480" progId="Equation.3">
                  <p:embed/>
                </p:oleObj>
              </mc:Choice>
              <mc:Fallback>
                <p:oleObj name="Equation" r:id="rId22" imgW="317160" imgH="177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3036888"/>
                        <a:ext cx="703263" cy="39211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3245" name="Object 29"/>
          <p:cNvGraphicFramePr>
            <a:graphicFrameLocks noChangeAspect="1"/>
          </p:cNvGraphicFramePr>
          <p:nvPr/>
        </p:nvGraphicFramePr>
        <p:xfrm>
          <a:off x="1900238" y="4103688"/>
          <a:ext cx="676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283" name="Equation" r:id="rId24" imgW="304560" imgH="177480" progId="Equation.3">
                  <p:embed/>
                </p:oleObj>
              </mc:Choice>
              <mc:Fallback>
                <p:oleObj name="Equation" r:id="rId24" imgW="304560" imgH="1774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4103688"/>
                        <a:ext cx="676275" cy="39211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3272" name="Text Box 56"/>
          <p:cNvSpPr txBox="1">
            <a:spLocks noChangeArrowheads="1"/>
          </p:cNvSpPr>
          <p:nvPr/>
        </p:nvSpPr>
        <p:spPr bwMode="auto">
          <a:xfrm>
            <a:off x="1219200" y="5257800"/>
            <a:ext cx="7467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200" b="0" i="1">
                <a:solidFill>
                  <a:schemeClr val="bg2"/>
                </a:solidFill>
                <a:ea typeface="SimSun" pitchFamily="2" charset="-122"/>
              </a:rPr>
              <a:t>Principle of Optimality</a:t>
            </a:r>
            <a:r>
              <a:rPr lang="en-US" sz="2200" b="0">
                <a:solidFill>
                  <a:schemeClr val="bg2"/>
                </a:solidFill>
                <a:ea typeface="SimSun" pitchFamily="2" charset="-122"/>
              </a:rPr>
              <a:t> for an n-stage assignment problem</a:t>
            </a:r>
            <a:endParaRPr lang="en-US" sz="2000" b="0">
              <a:solidFill>
                <a:schemeClr val="bg2"/>
              </a:solidFill>
              <a:latin typeface="Verdana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53B7-3268-4821-8DC1-FD460D0A3721}" type="slidenum">
              <a:rPr lang="en-US"/>
              <a:pPr/>
              <a:t>3</a:t>
            </a:fld>
            <a:endParaRPr lang="en-US"/>
          </a:p>
        </p:txBody>
      </p:sp>
      <p:sp>
        <p:nvSpPr>
          <p:cNvPr id="212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Feature-Based Methods</a:t>
            </a:r>
          </a:p>
        </p:txBody>
      </p:sp>
      <p:sp>
        <p:nvSpPr>
          <p:cNvPr id="2120707" name="Rectangle 3"/>
          <p:cNvSpPr>
            <a:spLocks noChangeArrowheads="1"/>
          </p:cNvSpPr>
          <p:nvPr/>
        </p:nvSpPr>
        <p:spPr bwMode="auto">
          <a:xfrm>
            <a:off x="228600" y="990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chemeClr val="bg2"/>
                </a:solidFill>
                <a:latin typeface="Arial" charset="0"/>
              </a:rPr>
              <a:t>Main idea</a:t>
            </a:r>
          </a:p>
        </p:txBody>
      </p:sp>
      <p:sp>
        <p:nvSpPr>
          <p:cNvPr id="2120708" name="Rectangle 4"/>
          <p:cNvSpPr>
            <a:spLocks noChangeArrowheads="1"/>
          </p:cNvSpPr>
          <p:nvPr/>
        </p:nvSpPr>
        <p:spPr bwMode="auto">
          <a:xfrm>
            <a:off x="228600" y="1524000"/>
            <a:ext cx="8610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Look for a feature in an image that matches a feature in the other.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Typical features used are:</a:t>
            </a:r>
          </a:p>
          <a:p>
            <a:pPr marL="1143000" lvl="2" indent="-22860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edge points</a:t>
            </a:r>
          </a:p>
          <a:p>
            <a:pPr marL="1143000" lvl="2" indent="-22860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line segments</a:t>
            </a:r>
          </a:p>
          <a:p>
            <a:pPr marL="1143000" lvl="2" indent="-22860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corners (junctions)</a:t>
            </a:r>
          </a:p>
        </p:txBody>
      </p:sp>
      <p:pic>
        <p:nvPicPr>
          <p:cNvPr id="2120710" name="Picture 6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3733800"/>
            <a:ext cx="5867400" cy="226695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DC6D-3F08-4721-B426-6B269BD2D229}" type="slidenum">
              <a:rPr lang="en-US"/>
              <a:pPr/>
              <a:t>30</a:t>
            </a:fld>
            <a:endParaRPr lang="en-US"/>
          </a:p>
        </p:txBody>
      </p:sp>
      <p:sp>
        <p:nvSpPr>
          <p:cNvPr id="231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2312195" name="Rectangle 3"/>
          <p:cNvSpPr>
            <a:spLocks noChangeArrowheads="1"/>
          </p:cNvSpPr>
          <p:nvPr/>
        </p:nvSpPr>
        <p:spPr bwMode="auto">
          <a:xfrm>
            <a:off x="2811463" y="1933575"/>
            <a:ext cx="533400" cy="46672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1</a:t>
            </a:r>
          </a:p>
        </p:txBody>
      </p:sp>
      <p:sp>
        <p:nvSpPr>
          <p:cNvPr id="2312196" name="Rectangle 4"/>
          <p:cNvSpPr>
            <a:spLocks noChangeArrowheads="1"/>
          </p:cNvSpPr>
          <p:nvPr/>
        </p:nvSpPr>
        <p:spPr bwMode="auto">
          <a:xfrm>
            <a:off x="2811463" y="2978150"/>
            <a:ext cx="533400" cy="46672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2</a:t>
            </a:r>
          </a:p>
        </p:txBody>
      </p:sp>
      <p:sp>
        <p:nvSpPr>
          <p:cNvPr id="2312197" name="Rectangle 5"/>
          <p:cNvSpPr>
            <a:spLocks noChangeArrowheads="1"/>
          </p:cNvSpPr>
          <p:nvPr/>
        </p:nvSpPr>
        <p:spPr bwMode="auto">
          <a:xfrm>
            <a:off x="2811463" y="4044950"/>
            <a:ext cx="533400" cy="46672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3</a:t>
            </a:r>
          </a:p>
        </p:txBody>
      </p:sp>
      <p:sp>
        <p:nvSpPr>
          <p:cNvPr id="2312198" name="Rectangle 6"/>
          <p:cNvSpPr>
            <a:spLocks noChangeArrowheads="1"/>
          </p:cNvSpPr>
          <p:nvPr/>
        </p:nvSpPr>
        <p:spPr bwMode="auto">
          <a:xfrm>
            <a:off x="4564063" y="1933575"/>
            <a:ext cx="5334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1</a:t>
            </a:r>
          </a:p>
        </p:txBody>
      </p:sp>
      <p:sp>
        <p:nvSpPr>
          <p:cNvPr id="2312199" name="Rectangle 7"/>
          <p:cNvSpPr>
            <a:spLocks noChangeArrowheads="1"/>
          </p:cNvSpPr>
          <p:nvPr/>
        </p:nvSpPr>
        <p:spPr bwMode="auto">
          <a:xfrm>
            <a:off x="4564063" y="2978150"/>
            <a:ext cx="533400" cy="46672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2</a:t>
            </a:r>
          </a:p>
        </p:txBody>
      </p:sp>
      <p:sp>
        <p:nvSpPr>
          <p:cNvPr id="2312200" name="Rectangle 8"/>
          <p:cNvSpPr>
            <a:spLocks noChangeArrowheads="1"/>
          </p:cNvSpPr>
          <p:nvPr/>
        </p:nvSpPr>
        <p:spPr bwMode="auto">
          <a:xfrm>
            <a:off x="4564063" y="4044950"/>
            <a:ext cx="5334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bg2"/>
                </a:solidFill>
                <a:ea typeface="SimSun" pitchFamily="2" charset="-122"/>
              </a:rPr>
              <a:t>3</a:t>
            </a:r>
          </a:p>
        </p:txBody>
      </p:sp>
      <p:sp>
        <p:nvSpPr>
          <p:cNvPr id="2312201" name="Rectangle 9"/>
          <p:cNvSpPr>
            <a:spLocks noChangeArrowheads="1"/>
          </p:cNvSpPr>
          <p:nvPr/>
        </p:nvSpPr>
        <p:spPr bwMode="auto">
          <a:xfrm>
            <a:off x="6316663" y="1933575"/>
            <a:ext cx="533400" cy="4667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ea typeface="SimSun" pitchFamily="2" charset="-122"/>
              </a:rPr>
              <a:t>1</a:t>
            </a:r>
          </a:p>
        </p:txBody>
      </p:sp>
      <p:sp>
        <p:nvSpPr>
          <p:cNvPr id="2312202" name="Rectangle 10"/>
          <p:cNvSpPr>
            <a:spLocks noChangeArrowheads="1"/>
          </p:cNvSpPr>
          <p:nvPr/>
        </p:nvSpPr>
        <p:spPr bwMode="auto">
          <a:xfrm>
            <a:off x="6316663" y="2978150"/>
            <a:ext cx="533400" cy="4667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ea typeface="SimSun" pitchFamily="2" charset="-122"/>
              </a:rPr>
              <a:t>2</a:t>
            </a:r>
          </a:p>
        </p:txBody>
      </p:sp>
      <p:sp>
        <p:nvSpPr>
          <p:cNvPr id="2312203" name="Rectangle 11"/>
          <p:cNvSpPr>
            <a:spLocks noChangeArrowheads="1"/>
          </p:cNvSpPr>
          <p:nvPr/>
        </p:nvSpPr>
        <p:spPr bwMode="auto">
          <a:xfrm>
            <a:off x="6316663" y="4044950"/>
            <a:ext cx="533400" cy="4667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0">
                <a:ea typeface="SimSun" pitchFamily="2" charset="-122"/>
              </a:rPr>
              <a:t>3</a:t>
            </a:r>
          </a:p>
        </p:txBody>
      </p:sp>
      <p:graphicFrame>
        <p:nvGraphicFramePr>
          <p:cNvPr id="2312204" name="Object 12"/>
          <p:cNvGraphicFramePr>
            <a:graphicFrameLocks noChangeAspect="1"/>
          </p:cNvGraphicFramePr>
          <p:nvPr/>
        </p:nvGraphicFramePr>
        <p:xfrm>
          <a:off x="2762250" y="4600575"/>
          <a:ext cx="5889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218" name="Equation" r:id="rId4" imgW="266400" imgH="228600" progId="Equation.3">
                  <p:embed/>
                </p:oleObj>
              </mc:Choice>
              <mc:Fallback>
                <p:oleObj name="Equation" r:id="rId4" imgW="2664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4600575"/>
                        <a:ext cx="588963" cy="5048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2205" name="Object 13"/>
          <p:cNvGraphicFramePr>
            <a:graphicFrameLocks noChangeAspect="1"/>
          </p:cNvGraphicFramePr>
          <p:nvPr/>
        </p:nvGraphicFramePr>
        <p:xfrm>
          <a:off x="4657725" y="4600575"/>
          <a:ext cx="3921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219" name="Equation" r:id="rId6" imgW="177480" imgH="228600" progId="Equation.3">
                  <p:embed/>
                </p:oleObj>
              </mc:Choice>
              <mc:Fallback>
                <p:oleObj name="Equation" r:id="rId6" imgW="17748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4600575"/>
                        <a:ext cx="392113" cy="5048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2206" name="Object 14"/>
          <p:cNvGraphicFramePr>
            <a:graphicFrameLocks noChangeAspect="1"/>
          </p:cNvGraphicFramePr>
          <p:nvPr/>
        </p:nvGraphicFramePr>
        <p:xfrm>
          <a:off x="6311900" y="4600575"/>
          <a:ext cx="5889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220" name="Equation" r:id="rId8" imgW="266400" imgH="228600" progId="Equation.3">
                  <p:embed/>
                </p:oleObj>
              </mc:Choice>
              <mc:Fallback>
                <p:oleObj name="Equation" r:id="rId8" imgW="2664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4600575"/>
                        <a:ext cx="588963" cy="5048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12207" name="AutoShape 15"/>
          <p:cNvCxnSpPr>
            <a:cxnSpLocks noChangeShapeType="1"/>
          </p:cNvCxnSpPr>
          <p:nvPr/>
        </p:nvCxnSpPr>
        <p:spPr bwMode="auto">
          <a:xfrm>
            <a:off x="3344863" y="2166938"/>
            <a:ext cx="1219200" cy="1044575"/>
          </a:xfrm>
          <a:prstGeom prst="straightConnector1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12208" name="AutoShape 16"/>
          <p:cNvCxnSpPr>
            <a:cxnSpLocks noChangeShapeType="1"/>
          </p:cNvCxnSpPr>
          <p:nvPr/>
        </p:nvCxnSpPr>
        <p:spPr bwMode="auto">
          <a:xfrm>
            <a:off x="3344863" y="3211513"/>
            <a:ext cx="1219200" cy="0"/>
          </a:xfrm>
          <a:prstGeom prst="straightConnector1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12209" name="Object 17"/>
          <p:cNvGraphicFramePr>
            <a:graphicFrameLocks noChangeAspect="1"/>
          </p:cNvGraphicFramePr>
          <p:nvPr/>
        </p:nvGraphicFramePr>
        <p:xfrm>
          <a:off x="3429000" y="2760663"/>
          <a:ext cx="10048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221" name="Equation" r:id="rId10" imgW="571320" imgH="228600" progId="Equation.3">
                  <p:embed/>
                </p:oleObj>
              </mc:Choice>
              <mc:Fallback>
                <p:oleObj name="Equation" r:id="rId10" imgW="57132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760663"/>
                        <a:ext cx="100488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12210" name="AutoShape 18"/>
          <p:cNvCxnSpPr>
            <a:cxnSpLocks noChangeShapeType="1"/>
          </p:cNvCxnSpPr>
          <p:nvPr/>
        </p:nvCxnSpPr>
        <p:spPr bwMode="auto">
          <a:xfrm flipV="1">
            <a:off x="3344863" y="3211513"/>
            <a:ext cx="1219200" cy="1066800"/>
          </a:xfrm>
          <a:prstGeom prst="straightConnector1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12211" name="Object 19"/>
          <p:cNvGraphicFramePr>
            <a:graphicFrameLocks noChangeAspect="1"/>
          </p:cNvGraphicFramePr>
          <p:nvPr/>
        </p:nvGraphicFramePr>
        <p:xfrm>
          <a:off x="2576513" y="5334000"/>
          <a:ext cx="40020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222" name="Equation" r:id="rId12" imgW="1815840" imgH="482400" progId="Equation.3">
                  <p:embed/>
                </p:oleObj>
              </mc:Choice>
              <mc:Fallback>
                <p:oleObj name="Equation" r:id="rId12" imgW="1815840" imgH="482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5334000"/>
                        <a:ext cx="4002087" cy="10668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2212" name="Object 20"/>
          <p:cNvGraphicFramePr>
            <a:graphicFrameLocks noChangeAspect="1"/>
          </p:cNvGraphicFramePr>
          <p:nvPr/>
        </p:nvGraphicFramePr>
        <p:xfrm>
          <a:off x="5233988" y="3000375"/>
          <a:ext cx="7858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223" name="Equation" r:id="rId14" imgW="355320" imgH="203040" progId="Equation.3">
                  <p:embed/>
                </p:oleObj>
              </mc:Choice>
              <mc:Fallback>
                <p:oleObj name="Equation" r:id="rId14" imgW="355320" imgH="203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988" y="3000375"/>
                        <a:ext cx="785812" cy="44767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2213" name="Object 21"/>
          <p:cNvGraphicFramePr>
            <a:graphicFrameLocks noChangeAspect="1"/>
          </p:cNvGraphicFramePr>
          <p:nvPr/>
        </p:nvGraphicFramePr>
        <p:xfrm>
          <a:off x="1898650" y="1970088"/>
          <a:ext cx="646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224" name="Equation" r:id="rId16" imgW="291960" imgH="177480" progId="Equation.3">
                  <p:embed/>
                </p:oleObj>
              </mc:Choice>
              <mc:Fallback>
                <p:oleObj name="Equation" r:id="rId16" imgW="291960" imgH="177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1970088"/>
                        <a:ext cx="646113" cy="39211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2214" name="Object 22"/>
          <p:cNvGraphicFramePr>
            <a:graphicFrameLocks noChangeAspect="1"/>
          </p:cNvGraphicFramePr>
          <p:nvPr/>
        </p:nvGraphicFramePr>
        <p:xfrm>
          <a:off x="1876425" y="3036888"/>
          <a:ext cx="7032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225" name="Equation" r:id="rId18" imgW="317160" imgH="177480" progId="Equation.3">
                  <p:embed/>
                </p:oleObj>
              </mc:Choice>
              <mc:Fallback>
                <p:oleObj name="Equation" r:id="rId18" imgW="317160" imgH="177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3036888"/>
                        <a:ext cx="703263" cy="39211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2215" name="Object 23"/>
          <p:cNvGraphicFramePr>
            <a:graphicFrameLocks noChangeAspect="1"/>
          </p:cNvGraphicFramePr>
          <p:nvPr/>
        </p:nvGraphicFramePr>
        <p:xfrm>
          <a:off x="1900238" y="4103688"/>
          <a:ext cx="676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226" name="Equation" r:id="rId20" imgW="304560" imgH="177480" progId="Equation.3">
                  <p:embed/>
                </p:oleObj>
              </mc:Choice>
              <mc:Fallback>
                <p:oleObj name="Equation" r:id="rId20" imgW="304560" imgH="177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4103688"/>
                        <a:ext cx="676275" cy="39211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2216" name="Text Box 24"/>
          <p:cNvSpPr txBox="1">
            <a:spLocks noChangeArrowheads="1"/>
          </p:cNvSpPr>
          <p:nvPr/>
        </p:nvSpPr>
        <p:spPr bwMode="auto">
          <a:xfrm>
            <a:off x="609600" y="995363"/>
            <a:ext cx="655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Keep a record of the </a:t>
            </a:r>
            <a:r>
              <a:rPr lang="en-US" sz="240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predecessor </a:t>
            </a:r>
            <a:r>
              <a:rPr lang="en-US" sz="240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of each node</a:t>
            </a:r>
          </a:p>
        </p:txBody>
      </p:sp>
      <p:sp>
        <p:nvSpPr>
          <p:cNvPr id="2312217" name="Line 25"/>
          <p:cNvSpPr>
            <a:spLocks noChangeShapeType="1"/>
          </p:cNvSpPr>
          <p:nvPr/>
        </p:nvSpPr>
        <p:spPr bwMode="auto">
          <a:xfrm>
            <a:off x="3886200" y="1371600"/>
            <a:ext cx="0" cy="13716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47A5-239D-4E72-8E57-153942F23D03}" type="slidenum">
              <a:rPr lang="en-US"/>
              <a:pPr/>
              <a:t>31</a:t>
            </a:fld>
            <a:endParaRPr lang="en-US"/>
          </a:p>
        </p:txBody>
      </p:sp>
      <p:sp>
        <p:nvSpPr>
          <p:cNvPr id="231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150" y="258763"/>
            <a:ext cx="8521700" cy="519112"/>
          </a:xfrm>
        </p:spPr>
        <p:txBody>
          <a:bodyPr/>
          <a:lstStyle/>
          <a:p>
            <a:r>
              <a:rPr lang="en-US" sz="2800"/>
              <a:t>Stereo Matching with Dynamic Programming</a:t>
            </a:r>
          </a:p>
        </p:txBody>
      </p:sp>
      <p:pic>
        <p:nvPicPr>
          <p:cNvPr id="2315268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066800"/>
            <a:ext cx="7848600" cy="470535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315270" name="Text Box 6"/>
          <p:cNvSpPr txBox="1">
            <a:spLocks noChangeArrowheads="1"/>
          </p:cNvSpPr>
          <p:nvPr/>
        </p:nvSpPr>
        <p:spPr bwMode="auto">
          <a:xfrm>
            <a:off x="1143000" y="5638800"/>
            <a:ext cx="62896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bg2"/>
                </a:solidFill>
                <a:latin typeface="Verdana" pitchFamily="34" charset="0"/>
                <a:ea typeface="SimSun" pitchFamily="2" charset="-122"/>
              </a:rPr>
              <a:t>Pseudo-code for calculating the optimal match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bg2"/>
                </a:solidFill>
                <a:latin typeface="Verdana" pitchFamily="34" charset="0"/>
                <a:ea typeface="SimSun" pitchFamily="2" charset="-122"/>
              </a:rPr>
              <a:t>M(i,j) : predecessors</a:t>
            </a:r>
            <a:endParaRPr lang="en-US" sz="2000" b="0">
              <a:solidFill>
                <a:schemeClr val="bg2"/>
              </a:solidFill>
              <a:latin typeface="Verdana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D876-37A2-49C4-92F6-E7027E8A04DB}" type="slidenum">
              <a:rPr lang="en-US"/>
              <a:pPr/>
              <a:t>32</a:t>
            </a:fld>
            <a:endParaRPr lang="en-US"/>
          </a:p>
        </p:txBody>
      </p:sp>
      <p:pic>
        <p:nvPicPr>
          <p:cNvPr id="2318340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7463" y="1066800"/>
            <a:ext cx="3319462" cy="548640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318343" name="Rectangle 7"/>
          <p:cNvSpPr>
            <a:spLocks noGrp="1" noChangeArrowheads="1"/>
          </p:cNvSpPr>
          <p:nvPr>
            <p:ph type="title"/>
          </p:nvPr>
        </p:nvSpPr>
        <p:spPr>
          <a:xfrm>
            <a:off x="311150" y="258763"/>
            <a:ext cx="8521700" cy="519112"/>
          </a:xfrm>
          <a:noFill/>
          <a:ln/>
        </p:spPr>
        <p:txBody>
          <a:bodyPr/>
          <a:lstStyle/>
          <a:p>
            <a:r>
              <a:rPr lang="en-US" sz="2800"/>
              <a:t>Stereo Matching with Dynamic Programming</a:t>
            </a:r>
          </a:p>
        </p:txBody>
      </p:sp>
      <p:sp>
        <p:nvSpPr>
          <p:cNvPr id="2318344" name="Text Box 8"/>
          <p:cNvSpPr txBox="1">
            <a:spLocks noChangeArrowheads="1"/>
          </p:cNvSpPr>
          <p:nvPr/>
        </p:nvSpPr>
        <p:spPr bwMode="auto">
          <a:xfrm>
            <a:off x="4800600" y="1752600"/>
            <a:ext cx="40195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bg2"/>
                </a:solidFill>
                <a:latin typeface="Verdana" pitchFamily="34" charset="0"/>
                <a:ea typeface="SimSun" pitchFamily="2" charset="-122"/>
              </a:rPr>
              <a:t>Pseudo-code for reconstructing the optimal path</a:t>
            </a:r>
            <a:endParaRPr lang="en-US" sz="2000" b="0">
              <a:solidFill>
                <a:schemeClr val="bg2"/>
              </a:solidFill>
              <a:latin typeface="Verdana" pitchFamily="34" charset="0"/>
              <a:ea typeface="SimSun" pitchFamily="2" charset="-122"/>
            </a:endParaRPr>
          </a:p>
        </p:txBody>
      </p:sp>
      <p:sp>
        <p:nvSpPr>
          <p:cNvPr id="2318346" name="Text Box 10"/>
          <p:cNvSpPr txBox="1">
            <a:spLocks noChangeArrowheads="1"/>
          </p:cNvSpPr>
          <p:nvPr/>
        </p:nvSpPr>
        <p:spPr bwMode="auto">
          <a:xfrm>
            <a:off x="4572000" y="4572000"/>
            <a:ext cx="401955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bg2"/>
                </a:solidFill>
                <a:latin typeface="Verdana" pitchFamily="34" charset="0"/>
                <a:ea typeface="SimSun" pitchFamily="2" charset="-122"/>
              </a:rPr>
              <a:t>Occlusions –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bg2"/>
                </a:solidFill>
                <a:latin typeface="Verdana" pitchFamily="34" charset="0"/>
                <a:ea typeface="SimSun" pitchFamily="2" charset="-122"/>
              </a:rPr>
              <a:t>Skip until next</a:t>
            </a:r>
            <a:br>
              <a:rPr lang="en-US" altLang="zh-CN" sz="2000" b="0">
                <a:solidFill>
                  <a:schemeClr val="bg2"/>
                </a:solidFill>
                <a:latin typeface="Verdana" pitchFamily="34" charset="0"/>
                <a:ea typeface="SimSun" pitchFamily="2" charset="-122"/>
              </a:rPr>
            </a:br>
            <a:r>
              <a:rPr lang="en-US" altLang="zh-CN" sz="2000" b="0">
                <a:solidFill>
                  <a:schemeClr val="bg2"/>
                </a:solidFill>
                <a:latin typeface="Verdana" pitchFamily="34" charset="0"/>
                <a:ea typeface="SimSun" pitchFamily="2" charset="-122"/>
              </a:rPr>
              <a:t>match is found</a:t>
            </a:r>
            <a:endParaRPr lang="en-US" sz="2000" b="0">
              <a:solidFill>
                <a:schemeClr val="bg2"/>
              </a:solidFill>
              <a:latin typeface="Verdana" pitchFamily="34" charset="0"/>
              <a:ea typeface="SimSun" pitchFamily="2" charset="-122"/>
            </a:endParaRPr>
          </a:p>
        </p:txBody>
      </p:sp>
      <p:sp>
        <p:nvSpPr>
          <p:cNvPr id="2318347" name="AutoShape 11"/>
          <p:cNvSpPr>
            <a:spLocks/>
          </p:cNvSpPr>
          <p:nvPr/>
        </p:nvSpPr>
        <p:spPr bwMode="auto">
          <a:xfrm>
            <a:off x="5105400" y="3810000"/>
            <a:ext cx="152400" cy="2286000"/>
          </a:xfrm>
          <a:prstGeom prst="rightBrace">
            <a:avLst>
              <a:gd name="adj1" fmla="val 125000"/>
              <a:gd name="adj2" fmla="val 50000"/>
            </a:avLst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330-417F-46C6-9991-38060C3965B3}" type="slidenum">
              <a:rPr lang="en-US"/>
              <a:pPr/>
              <a:t>33</a:t>
            </a:fld>
            <a:endParaRPr lang="en-US"/>
          </a:p>
        </p:txBody>
      </p:sp>
      <p:sp>
        <p:nvSpPr>
          <p:cNvPr id="2321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 - Result</a:t>
            </a:r>
          </a:p>
        </p:txBody>
      </p:sp>
      <p:pic>
        <p:nvPicPr>
          <p:cNvPr id="2321412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468438"/>
            <a:ext cx="4799013" cy="3598862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321415" name="Text Box 7"/>
          <p:cNvSpPr txBox="1">
            <a:spLocks noChangeArrowheads="1"/>
          </p:cNvSpPr>
          <p:nvPr/>
        </p:nvSpPr>
        <p:spPr bwMode="auto">
          <a:xfrm>
            <a:off x="762000" y="5410200"/>
            <a:ext cx="720566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bg2"/>
                </a:solidFill>
                <a:latin typeface="Verdana" pitchFamily="34" charset="0"/>
                <a:ea typeface="SimSun" pitchFamily="2" charset="-122"/>
              </a:rPr>
              <a:t>Local errors may be propagated along a scan-line: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bg2"/>
                </a:solidFill>
                <a:latin typeface="Verdana" pitchFamily="34" charset="0"/>
                <a:ea typeface="SimSun" pitchFamily="2" charset="-122"/>
              </a:rPr>
              <a:t>no inter scan-line consistency is enforced</a:t>
            </a:r>
            <a:endParaRPr lang="en-US" sz="2000" b="0">
              <a:solidFill>
                <a:schemeClr val="bg2"/>
              </a:solidFill>
              <a:latin typeface="Verdana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C745-DD59-4805-8344-055F95E8F173}" type="slidenum">
              <a:rPr lang="en-US"/>
              <a:pPr/>
              <a:t>34</a:t>
            </a:fld>
            <a:endParaRPr lang="en-US"/>
          </a:p>
        </p:txBody>
      </p:sp>
      <p:sp>
        <p:nvSpPr>
          <p:cNvPr id="232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cut</a:t>
            </a:r>
          </a:p>
        </p:txBody>
      </p:sp>
      <p:sp>
        <p:nvSpPr>
          <p:cNvPr id="232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of the best algorithms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S Roy, I J Cox,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A maximum-flow formulation of N-camera stereo correspondence problem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Int Jnl Computer Vision, 34(2), 147-161(1998)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Y Boykov, O Veksler, R Zabih,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Fast approximate energy minimization via graph cuts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IEEE Trans PAMI, 23(11), 1222-1239 (2001)</a:t>
            </a:r>
          </a:p>
          <a:p>
            <a:pPr lvl="1"/>
            <a:r>
              <a:rPr lang="en-US"/>
              <a:t>Produces high correct match scores</a:t>
            </a:r>
          </a:p>
          <a:p>
            <a:pPr lvl="1"/>
            <a:r>
              <a:rPr lang="en-US"/>
              <a:t>Global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Computationally expensive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505-6280-42F4-A7EA-103C52598C52}" type="slidenum">
              <a:rPr lang="en-US"/>
              <a:pPr/>
              <a:t>35</a:t>
            </a:fld>
            <a:endParaRPr lang="en-US"/>
          </a:p>
        </p:txBody>
      </p:sp>
      <p:sp>
        <p:nvSpPr>
          <p:cNvPr id="233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SimSun" pitchFamily="2" charset="-122"/>
              </a:rPr>
              <a:t>Stereo As a Pixel-Labeling Problem</a:t>
            </a:r>
          </a:p>
        </p:txBody>
      </p:sp>
      <p:sp>
        <p:nvSpPr>
          <p:cNvPr id="2330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1788" y="1885950"/>
            <a:ext cx="8553450" cy="3810000"/>
          </a:xfrm>
          <a:noFill/>
          <a:ln/>
        </p:spPr>
        <p:txBody>
          <a:bodyPr/>
          <a:lstStyle/>
          <a:p>
            <a:r>
              <a:rPr lang="en-US" altLang="zh-CN" sz="2000">
                <a:ea typeface="SimSun" pitchFamily="2" charset="-122"/>
              </a:rPr>
              <a:t>Let </a:t>
            </a:r>
            <a:r>
              <a:rPr lang="en-US" altLang="zh-CN" sz="2000" i="1">
                <a:ea typeface="SimSun" pitchFamily="2" charset="-122"/>
              </a:rPr>
              <a:t>P</a:t>
            </a:r>
            <a:r>
              <a:rPr lang="en-US" altLang="zh-CN" sz="2000">
                <a:ea typeface="SimSun" pitchFamily="2" charset="-122"/>
              </a:rPr>
              <a:t> be a set of pixels, </a:t>
            </a:r>
            <a:r>
              <a:rPr lang="en-US" altLang="zh-CN" sz="2000" i="1">
                <a:ea typeface="SimSun" pitchFamily="2" charset="-122"/>
              </a:rPr>
              <a:t>L</a:t>
            </a:r>
            <a:r>
              <a:rPr lang="en-US" altLang="zh-CN" sz="2000">
                <a:ea typeface="SimSun" pitchFamily="2" charset="-122"/>
              </a:rPr>
              <a:t> be a label set. The goal is find a labeling </a:t>
            </a:r>
            <a:r>
              <a:rPr lang="en-US" altLang="zh-CN" sz="2000" i="1">
                <a:ea typeface="SimSun" pitchFamily="2" charset="-122"/>
              </a:rPr>
              <a:t>f</a:t>
            </a:r>
            <a:r>
              <a:rPr lang="en-US" altLang="zh-CN" sz="2000">
                <a:ea typeface="SimSun" pitchFamily="2" charset="-122"/>
              </a:rPr>
              <a:t> which minimize some energy. For stereo, the labels are disparities.</a:t>
            </a:r>
          </a:p>
          <a:p>
            <a:r>
              <a:rPr lang="en-US" altLang="zh-CN" sz="2000">
                <a:ea typeface="SimSun" pitchFamily="2" charset="-122"/>
              </a:rPr>
              <a:t>The classic form of energy function is:</a:t>
            </a:r>
          </a:p>
          <a:p>
            <a:pPr lvl="1">
              <a:buFont typeface="Arial" charset="0"/>
              <a:buNone/>
            </a:pPr>
            <a:endParaRPr lang="en-US" altLang="zh-CN" sz="1800">
              <a:ea typeface="SimSun" pitchFamily="2" charset="-122"/>
            </a:endParaRPr>
          </a:p>
          <a:p>
            <a:endParaRPr lang="en-US" altLang="zh-CN" sz="2000">
              <a:ea typeface="SimSun" pitchFamily="2" charset="-122"/>
            </a:endParaRPr>
          </a:p>
          <a:p>
            <a:endParaRPr lang="en-US" altLang="zh-CN" sz="2000">
              <a:ea typeface="SimSun" pitchFamily="2" charset="-122"/>
            </a:endParaRPr>
          </a:p>
        </p:txBody>
      </p:sp>
      <p:sp>
        <p:nvSpPr>
          <p:cNvPr id="2330628" name="Text Box 4"/>
          <p:cNvSpPr txBox="1">
            <a:spLocks noChangeArrowheads="1"/>
          </p:cNvSpPr>
          <p:nvPr/>
        </p:nvSpPr>
        <p:spPr bwMode="auto">
          <a:xfrm>
            <a:off x="5329238" y="1955800"/>
            <a:ext cx="2932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Verdana" pitchFamily="34" charset="0"/>
              <a:ea typeface="SimSun" pitchFamily="2" charset="-122"/>
            </a:endParaRPr>
          </a:p>
        </p:txBody>
      </p:sp>
      <p:pic>
        <p:nvPicPr>
          <p:cNvPr id="2330629" name="Picture 5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0638" y="3657600"/>
            <a:ext cx="4957762" cy="113030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330630" name="Text Box 6"/>
          <p:cNvSpPr txBox="1">
            <a:spLocks noChangeArrowheads="1"/>
          </p:cNvSpPr>
          <p:nvPr/>
        </p:nvSpPr>
        <p:spPr bwMode="auto">
          <a:xfrm>
            <a:off x="2117725" y="506571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Arial" charset="0"/>
                <a:cs typeface="Arial" charset="0"/>
              </a:rPr>
              <a:t>Data term</a:t>
            </a:r>
          </a:p>
        </p:txBody>
      </p:sp>
      <p:sp>
        <p:nvSpPr>
          <p:cNvPr id="2330631" name="Text Box 7"/>
          <p:cNvSpPr txBox="1">
            <a:spLocks noChangeArrowheads="1"/>
          </p:cNvSpPr>
          <p:nvPr/>
        </p:nvSpPr>
        <p:spPr bwMode="auto">
          <a:xfrm>
            <a:off x="4114800" y="5029200"/>
            <a:ext cx="211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Arial" charset="0"/>
                <a:cs typeface="Arial" charset="0"/>
              </a:rPr>
              <a:t>Smoothness term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AEC2-BFAF-4FF4-827F-6123AE7E415F}" type="slidenum">
              <a:rPr lang="en-US"/>
              <a:pPr/>
              <a:t>36</a:t>
            </a:fld>
            <a:endParaRPr lang="en-US"/>
          </a:p>
        </p:txBody>
      </p:sp>
      <p:sp>
        <p:nvSpPr>
          <p:cNvPr id="233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Energy Function:</a:t>
            </a:r>
          </a:p>
        </p:txBody>
      </p:sp>
      <p:sp>
        <p:nvSpPr>
          <p:cNvPr id="2331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5913" y="1066800"/>
            <a:ext cx="8228012" cy="460216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The energy function            measures how appropriate a label is for the pixel </a:t>
            </a:r>
            <a:r>
              <a:rPr lang="en-US" altLang="zh-CN" i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</a:t>
            </a:r>
            <a:r>
              <a:rPr lang="en-US" altLang="zh-CN">
                <a:ea typeface="SimSun" pitchFamily="2" charset="-122"/>
              </a:rPr>
              <a:t>  given the observed data. In stereo, this term corresponds to the match cost or likelihood.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The energy term                   encodes the prior or smoothness constraint. </a:t>
            </a:r>
            <a:br>
              <a:rPr lang="en-US" altLang="zh-CN">
                <a:ea typeface="SimSun" pitchFamily="2" charset="-122"/>
              </a:rPr>
            </a:br>
            <a:r>
              <a:rPr lang="en-US" altLang="zh-CN">
                <a:ea typeface="SimSun" pitchFamily="2" charset="-122"/>
              </a:rPr>
              <a:t>In stereo, the so called Potts model is used: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zh-CN" sz="2400">
              <a:ea typeface="SimSun" pitchFamily="2" charset="-122"/>
            </a:endParaRPr>
          </a:p>
        </p:txBody>
      </p:sp>
      <p:graphicFrame>
        <p:nvGraphicFramePr>
          <p:cNvPr id="2331652" name="Object 4"/>
          <p:cNvGraphicFramePr>
            <a:graphicFrameLocks noChangeAspect="1"/>
          </p:cNvGraphicFramePr>
          <p:nvPr>
            <p:ph sz="quarter" idx="3"/>
          </p:nvPr>
        </p:nvGraphicFramePr>
        <p:xfrm>
          <a:off x="3733800" y="1062038"/>
          <a:ext cx="7620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661" name="Equation" r:id="rId4" imgW="406080" imgH="203040" progId="Equation.DSMT4">
                  <p:embed/>
                </p:oleObj>
              </mc:Choice>
              <mc:Fallback>
                <p:oleObj name="Equation" r:id="rId4" imgW="4060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062038"/>
                        <a:ext cx="7620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1653" name="Text Box 5"/>
          <p:cNvSpPr txBox="1">
            <a:spLocks noChangeArrowheads="1"/>
          </p:cNvSpPr>
          <p:nvPr/>
        </p:nvSpPr>
        <p:spPr bwMode="auto">
          <a:xfrm>
            <a:off x="5313363" y="1971675"/>
            <a:ext cx="2932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Verdana" pitchFamily="34" charset="0"/>
              <a:ea typeface="SimSun" pitchFamily="2" charset="-122"/>
            </a:endParaRPr>
          </a:p>
        </p:txBody>
      </p:sp>
      <p:graphicFrame>
        <p:nvGraphicFramePr>
          <p:cNvPr id="2331655" name="Object 7"/>
          <p:cNvGraphicFramePr>
            <a:graphicFrameLocks noChangeAspect="1"/>
          </p:cNvGraphicFramePr>
          <p:nvPr/>
        </p:nvGraphicFramePr>
        <p:xfrm>
          <a:off x="3276600" y="2514600"/>
          <a:ext cx="1295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662" name="Equation" r:id="rId6" imgW="596880" imgH="203040" progId="Equation.DSMT4">
                  <p:embed/>
                </p:oleObj>
              </mc:Choice>
              <mc:Fallback>
                <p:oleObj name="Equation" r:id="rId6" imgW="59688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514600"/>
                        <a:ext cx="12954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1656" name="Object 8"/>
          <p:cNvGraphicFramePr>
            <a:graphicFrameLocks noChangeAspect="1"/>
          </p:cNvGraphicFramePr>
          <p:nvPr/>
        </p:nvGraphicFramePr>
        <p:xfrm>
          <a:off x="1676400" y="4191000"/>
          <a:ext cx="510222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663" name="Equation" r:id="rId8" imgW="1726920" imgH="419040" progId="Equation.DSMT4">
                  <p:embed/>
                </p:oleObj>
              </mc:Choice>
              <mc:Fallback>
                <p:oleObj name="Equation" r:id="rId8" imgW="172692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91000"/>
                        <a:ext cx="5102225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9C9D-F33F-421C-87FF-941DBCCA0A5C}" type="slidenum">
              <a:rPr lang="en-US"/>
              <a:pPr/>
              <a:t>37</a:t>
            </a:fld>
            <a:endParaRPr lang="en-US"/>
          </a:p>
        </p:txBody>
      </p:sp>
      <p:sp>
        <p:nvSpPr>
          <p:cNvPr id="233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11150" y="320675"/>
            <a:ext cx="8521700" cy="457200"/>
          </a:xfrm>
        </p:spPr>
        <p:txBody>
          <a:bodyPr/>
          <a:lstStyle/>
          <a:p>
            <a:r>
              <a:rPr lang="en-US" altLang="zh-CN" sz="2400">
                <a:ea typeface="SimSun" pitchFamily="2" charset="-122"/>
              </a:rPr>
              <a:t>Two Energy Minimization Algorithm via Graph Cuts</a:t>
            </a:r>
          </a:p>
        </p:txBody>
      </p:sp>
      <p:pic>
        <p:nvPicPr>
          <p:cNvPr id="2332675" name="Picture 3"/>
          <p:cNvPicPr>
            <a:picLocks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2163" y="1090613"/>
            <a:ext cx="7691437" cy="4513262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332676" name="Text Box 4"/>
          <p:cNvSpPr txBox="1">
            <a:spLocks noChangeArrowheads="1"/>
          </p:cNvSpPr>
          <p:nvPr/>
        </p:nvSpPr>
        <p:spPr bwMode="auto">
          <a:xfrm>
            <a:off x="5313363" y="1971675"/>
            <a:ext cx="2932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Verdana" pitchFamily="34" charset="0"/>
              <a:ea typeface="SimSun" pitchFamily="2" charset="-122"/>
            </a:endParaRPr>
          </a:p>
        </p:txBody>
      </p:sp>
      <p:sp>
        <p:nvSpPr>
          <p:cNvPr id="2332677" name="Text Box 5"/>
          <p:cNvSpPr txBox="1">
            <a:spLocks noChangeArrowheads="1"/>
          </p:cNvSpPr>
          <p:nvPr/>
        </p:nvSpPr>
        <p:spPr bwMode="auto">
          <a:xfrm>
            <a:off x="1797050" y="5627688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Verdana" pitchFamily="34" charset="0"/>
              <a:ea typeface="SimSun" pitchFamily="2" charset="-122"/>
            </a:endParaRPr>
          </a:p>
        </p:txBody>
      </p:sp>
      <p:graphicFrame>
        <p:nvGraphicFramePr>
          <p:cNvPr id="2332678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2352675" y="5607050"/>
          <a:ext cx="12223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680" name="Equation" r:id="rId5" imgW="330120" imgH="177480" progId="Equation.DSMT4">
                  <p:embed/>
                </p:oleObj>
              </mc:Choice>
              <mc:Fallback>
                <p:oleObj name="Equation" r:id="rId5" imgW="33012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5607050"/>
                        <a:ext cx="1222375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2679" name="Text Box 7"/>
          <p:cNvSpPr txBox="1">
            <a:spLocks noChangeArrowheads="1"/>
          </p:cNvSpPr>
          <p:nvPr/>
        </p:nvSpPr>
        <p:spPr bwMode="auto">
          <a:xfrm>
            <a:off x="3657600" y="5638800"/>
            <a:ext cx="3325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 b="0">
                <a:solidFill>
                  <a:schemeClr val="bg2"/>
                </a:solidFill>
                <a:latin typeface="Verdana" pitchFamily="34" charset="0"/>
                <a:ea typeface="SimSun" pitchFamily="2" charset="-122"/>
              </a:rPr>
              <a:t>Swap</a:t>
            </a:r>
            <a:r>
              <a:rPr lang="en-US" altLang="zh-CN" sz="2400" b="0">
                <a:latin typeface="Verdana" pitchFamily="34" charset="0"/>
                <a:ea typeface="SimSun" pitchFamily="2" charset="-122"/>
              </a:rPr>
              <a:t> </a:t>
            </a:r>
            <a:r>
              <a:rPr lang="en-US" altLang="zh-CN" sz="2400" b="0">
                <a:solidFill>
                  <a:schemeClr val="bg2"/>
                </a:solidFill>
                <a:latin typeface="Verdana" pitchFamily="34" charset="0"/>
                <a:ea typeface="SimSun" pitchFamily="2" charset="-122"/>
              </a:rPr>
              <a:t>algorithm</a:t>
            </a:r>
            <a:endParaRPr lang="en-US" sz="2400" b="0">
              <a:solidFill>
                <a:schemeClr val="bg2"/>
              </a:solidFill>
              <a:latin typeface="Verdana" pitchFamily="34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AD3C-44D0-4502-93CE-1C31296ABE6F}" type="slidenum">
              <a:rPr lang="en-US"/>
              <a:pPr/>
              <a:t>38</a:t>
            </a:fld>
            <a:endParaRPr lang="en-US"/>
          </a:p>
        </p:txBody>
      </p:sp>
      <p:sp>
        <p:nvSpPr>
          <p:cNvPr id="233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521700" cy="457200"/>
          </a:xfrm>
        </p:spPr>
        <p:txBody>
          <a:bodyPr/>
          <a:lstStyle/>
          <a:p>
            <a:r>
              <a:rPr lang="en-US" altLang="zh-CN" sz="2400">
                <a:ea typeface="SimSun" pitchFamily="2" charset="-122"/>
              </a:rPr>
              <a:t>Two Energy Minimization Algorithm via Graph Cuts</a:t>
            </a:r>
          </a:p>
        </p:txBody>
      </p:sp>
      <p:graphicFrame>
        <p:nvGraphicFramePr>
          <p:cNvPr id="2333699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2805113" y="5670550"/>
          <a:ext cx="5524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3703" name="Equation" r:id="rId4" imgW="139680" imgH="126720" progId="Equation.DSMT4">
                  <p:embed/>
                </p:oleObj>
              </mc:Choice>
              <mc:Fallback>
                <p:oleObj name="Equation" r:id="rId4" imgW="139680" imgH="126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5670550"/>
                        <a:ext cx="5524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3700" name="Text Box 4"/>
          <p:cNvSpPr txBox="1">
            <a:spLocks noChangeArrowheads="1"/>
          </p:cNvSpPr>
          <p:nvPr/>
        </p:nvSpPr>
        <p:spPr bwMode="auto">
          <a:xfrm>
            <a:off x="5313363" y="1971675"/>
            <a:ext cx="2932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Verdana" pitchFamily="34" charset="0"/>
              <a:ea typeface="SimSun" pitchFamily="2" charset="-122"/>
            </a:endParaRPr>
          </a:p>
        </p:txBody>
      </p:sp>
      <p:sp>
        <p:nvSpPr>
          <p:cNvPr id="2333701" name="Text Box 5"/>
          <p:cNvSpPr txBox="1">
            <a:spLocks noChangeArrowheads="1"/>
          </p:cNvSpPr>
          <p:nvPr/>
        </p:nvSpPr>
        <p:spPr bwMode="auto">
          <a:xfrm>
            <a:off x="3295650" y="5643563"/>
            <a:ext cx="3325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 b="0">
                <a:solidFill>
                  <a:schemeClr val="bg2"/>
                </a:solidFill>
                <a:latin typeface="Verdana" pitchFamily="34" charset="0"/>
                <a:ea typeface="SimSun" pitchFamily="2" charset="-122"/>
              </a:rPr>
              <a:t>expansion algorithm</a:t>
            </a:r>
            <a:endParaRPr lang="en-US" sz="2400" b="0">
              <a:solidFill>
                <a:schemeClr val="bg2"/>
              </a:solidFill>
              <a:latin typeface="Verdana" pitchFamily="34" charset="0"/>
              <a:ea typeface="SimSun" pitchFamily="2" charset="-122"/>
            </a:endParaRPr>
          </a:p>
        </p:txBody>
      </p:sp>
      <p:pic>
        <p:nvPicPr>
          <p:cNvPr id="2333702" name="Picture 6"/>
          <p:cNvPicPr>
            <a:picLocks noChangeAspect="1" noChangeArrowheads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47800"/>
            <a:ext cx="7975600" cy="3916363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45C5-0FF1-4C57-BBD9-B119FDAA672D}" type="slidenum">
              <a:rPr lang="en-US"/>
              <a:pPr/>
              <a:t>39</a:t>
            </a:fld>
            <a:endParaRPr lang="en-US"/>
          </a:p>
        </p:txBody>
      </p:sp>
      <p:sp>
        <p:nvSpPr>
          <p:cNvPr id="233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Moves</a:t>
            </a:r>
          </a:p>
        </p:txBody>
      </p:sp>
      <p:sp>
        <p:nvSpPr>
          <p:cNvPr id="2334723" name="Text Box 3"/>
          <p:cNvSpPr txBox="1">
            <a:spLocks noChangeArrowheads="1"/>
          </p:cNvSpPr>
          <p:nvPr/>
        </p:nvSpPr>
        <p:spPr bwMode="auto">
          <a:xfrm>
            <a:off x="5313363" y="1971675"/>
            <a:ext cx="2932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Verdana" pitchFamily="34" charset="0"/>
              <a:ea typeface="SimSun" pitchFamily="2" charset="-122"/>
            </a:endParaRPr>
          </a:p>
        </p:txBody>
      </p:sp>
      <p:pic>
        <p:nvPicPr>
          <p:cNvPr id="2334724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800" y="2074863"/>
            <a:ext cx="8426450" cy="3430587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0121-5031-4D0F-B7F3-DC5A6B20B71B}" type="slidenum">
              <a:rPr lang="en-US"/>
              <a:pPr/>
              <a:t>4</a:t>
            </a:fld>
            <a:endParaRPr lang="en-US"/>
          </a:p>
        </p:txBody>
      </p:sp>
      <p:sp>
        <p:nvSpPr>
          <p:cNvPr id="212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Feature-Based Methods</a:t>
            </a:r>
          </a:p>
        </p:txBody>
      </p:sp>
      <p:sp>
        <p:nvSpPr>
          <p:cNvPr id="2122755" name="Rectangle 3"/>
          <p:cNvSpPr>
            <a:spLocks noChangeArrowheads="1"/>
          </p:cNvSpPr>
          <p:nvPr/>
        </p:nvSpPr>
        <p:spPr bwMode="auto">
          <a:xfrm>
            <a:off x="228600" y="99060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chemeClr val="bg2"/>
                </a:solidFill>
                <a:latin typeface="Arial" charset="0"/>
              </a:rPr>
              <a:t>A set of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features</a:t>
            </a:r>
            <a:r>
              <a:rPr lang="en-US" sz="2000" i="1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2000">
                <a:solidFill>
                  <a:schemeClr val="bg2"/>
                </a:solidFill>
                <a:latin typeface="Arial" charset="0"/>
              </a:rPr>
              <a:t>is used for matching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a line feature descriptor, for example, could contain:</a:t>
            </a:r>
          </a:p>
        </p:txBody>
      </p:sp>
      <p:sp>
        <p:nvSpPr>
          <p:cNvPr id="2122756" name="Rectangle 4"/>
          <p:cNvSpPr>
            <a:spLocks noChangeArrowheads="1"/>
          </p:cNvSpPr>
          <p:nvPr/>
        </p:nvSpPr>
        <p:spPr bwMode="auto">
          <a:xfrm>
            <a:off x="685800" y="1828800"/>
            <a:ext cx="8610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length, </a:t>
            </a:r>
            <a:r>
              <a:rPr lang="en-US" sz="2000" i="1">
                <a:solidFill>
                  <a:schemeClr val="bg2"/>
                </a:solidFill>
                <a:cs typeface="Times New Roman" pitchFamily="18" charset="0"/>
              </a:rPr>
              <a:t>l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orientation, </a:t>
            </a:r>
            <a:r>
              <a:rPr lang="en-US" sz="2000" i="1">
                <a:solidFill>
                  <a:schemeClr val="bg2"/>
                </a:solidFill>
                <a:latin typeface="Arial" charset="0"/>
                <a:sym typeface="Symbol" pitchFamily="18" charset="2"/>
              </a:rPr>
              <a:t>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coordinates of the midpoint, </a:t>
            </a:r>
            <a:r>
              <a:rPr lang="en-US" sz="2000" i="1">
                <a:solidFill>
                  <a:schemeClr val="bg2"/>
                </a:solidFill>
                <a:cs typeface="Times New Roman" pitchFamily="18" charset="0"/>
              </a:rPr>
              <a:t>m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average intensity along the line, </a:t>
            </a:r>
            <a:r>
              <a:rPr lang="en-US" sz="2000" i="1">
                <a:solidFill>
                  <a:schemeClr val="bg2"/>
                </a:solidFill>
                <a:cs typeface="Times New Roman" pitchFamily="18" charset="0"/>
              </a:rPr>
              <a:t>i</a:t>
            </a:r>
          </a:p>
        </p:txBody>
      </p:sp>
      <p:sp>
        <p:nvSpPr>
          <p:cNvPr id="2122759" name="Rectangle 7"/>
          <p:cNvSpPr>
            <a:spLocks noChangeArrowheads="1"/>
          </p:cNvSpPr>
          <p:nvPr/>
        </p:nvSpPr>
        <p:spPr bwMode="auto">
          <a:xfrm>
            <a:off x="228600" y="342900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FF"/>
                </a:solidFill>
                <a:latin typeface="Arial" charset="0"/>
              </a:rPr>
              <a:t>Similarity measures</a:t>
            </a:r>
            <a:r>
              <a:rPr lang="en-US" sz="2000">
                <a:solidFill>
                  <a:schemeClr val="bg2"/>
                </a:solidFill>
                <a:latin typeface="Arial" charset="0"/>
              </a:rPr>
              <a:t> are based on matching feature descriptors:</a:t>
            </a:r>
          </a:p>
        </p:txBody>
      </p:sp>
      <p:pic>
        <p:nvPicPr>
          <p:cNvPr id="2122762" name="Picture 10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3886200"/>
            <a:ext cx="6400800" cy="124142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122765" name="Rectangle 13"/>
          <p:cNvSpPr>
            <a:spLocks noChangeArrowheads="1"/>
          </p:cNvSpPr>
          <p:nvPr/>
        </p:nvSpPr>
        <p:spPr bwMode="auto">
          <a:xfrm>
            <a:off x="228600" y="5334000"/>
            <a:ext cx="861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>
              <a:spcBef>
                <a:spcPct val="20000"/>
              </a:spcBef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chemeClr val="bg2"/>
                </a:solidFill>
                <a:latin typeface="Arial" charset="0"/>
                <a:sym typeface="Symbol" pitchFamily="18" charset="2"/>
              </a:rPr>
              <a:t>where </a:t>
            </a:r>
            <a:r>
              <a:rPr lang="en-US" sz="2000" i="1">
                <a:solidFill>
                  <a:schemeClr val="bg2"/>
                </a:solidFill>
                <a:cs typeface="Times New Roman" pitchFamily="18" charset="0"/>
                <a:sym typeface="Symbol" pitchFamily="18" charset="2"/>
              </a:rPr>
              <a:t>w</a:t>
            </a:r>
            <a:r>
              <a:rPr lang="en-US" sz="2000" baseline="-25000">
                <a:solidFill>
                  <a:schemeClr val="bg2"/>
                </a:solidFill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000">
                <a:solidFill>
                  <a:schemeClr val="bg2"/>
                </a:solidFill>
                <a:cs typeface="Times New Roman" pitchFamily="18" charset="0"/>
                <a:sym typeface="Symbol" pitchFamily="18" charset="2"/>
              </a:rPr>
              <a:t>, ..., </a:t>
            </a:r>
            <a:r>
              <a:rPr lang="en-US" sz="2000" i="1">
                <a:solidFill>
                  <a:schemeClr val="bg2"/>
                </a:solidFill>
                <a:cs typeface="Times New Roman" pitchFamily="18" charset="0"/>
                <a:sym typeface="Symbol" pitchFamily="18" charset="2"/>
              </a:rPr>
              <a:t>w</a:t>
            </a:r>
            <a:r>
              <a:rPr lang="en-US" sz="2000" baseline="-25000">
                <a:solidFill>
                  <a:schemeClr val="bg2"/>
                </a:solidFill>
                <a:cs typeface="Times New Roman" pitchFamily="18" charset="0"/>
                <a:sym typeface="Symbol" pitchFamily="18" charset="2"/>
              </a:rPr>
              <a:t>3</a:t>
            </a:r>
            <a:r>
              <a:rPr lang="en-US" sz="1800">
                <a:solidFill>
                  <a:schemeClr val="bg2"/>
                </a:solidFill>
                <a:latin typeface="Arial" charset="0"/>
                <a:sym typeface="Symbol" pitchFamily="18" charset="2"/>
              </a:rPr>
              <a:t> are weights 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chemeClr val="bg2"/>
                </a:solidFill>
                <a:latin typeface="Arial" charset="0"/>
                <a:sym typeface="Symbol" pitchFamily="18" charset="2"/>
              </a:rPr>
              <a:t>(determining the weights that yield the best matches is a nontrivial task).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4F1A-1DA1-4816-B7E7-0FD7193C914C}" type="slidenum">
              <a:rPr lang="en-US"/>
              <a:pPr/>
              <a:t>40</a:t>
            </a:fld>
            <a:endParaRPr lang="en-US"/>
          </a:p>
        </p:txBody>
      </p:sp>
      <p:sp>
        <p:nvSpPr>
          <p:cNvPr id="233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Graph Cuts Results</a:t>
            </a:r>
          </a:p>
        </p:txBody>
      </p:sp>
      <p:pic>
        <p:nvPicPr>
          <p:cNvPr id="2335747" name="Picture 3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1650" y="1628775"/>
            <a:ext cx="3805238" cy="345757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335748" name="Text Box 4"/>
          <p:cNvSpPr txBox="1">
            <a:spLocks noChangeArrowheads="1"/>
          </p:cNvSpPr>
          <p:nvPr/>
        </p:nvSpPr>
        <p:spPr bwMode="auto">
          <a:xfrm>
            <a:off x="4840288" y="1876425"/>
            <a:ext cx="2932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Verdana" pitchFamily="34" charset="0"/>
              <a:ea typeface="SimSun" pitchFamily="2" charset="-122"/>
            </a:endParaRPr>
          </a:p>
        </p:txBody>
      </p:sp>
      <p:pic>
        <p:nvPicPr>
          <p:cNvPr id="2335749" name="Picture 5" descr="tsukuba"/>
          <p:cNvPicPr>
            <a:picLocks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1225" y="1609725"/>
            <a:ext cx="3806825" cy="3455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35750" name="Text Box 6"/>
          <p:cNvSpPr txBox="1">
            <a:spLocks noChangeArrowheads="1"/>
          </p:cNvSpPr>
          <p:nvPr/>
        </p:nvSpPr>
        <p:spPr bwMode="auto">
          <a:xfrm>
            <a:off x="1325563" y="5359400"/>
            <a:ext cx="2049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 b="0">
                <a:latin typeface="Verdana" pitchFamily="34" charset="0"/>
                <a:ea typeface="SimSun" pitchFamily="2" charset="-122"/>
              </a:rPr>
              <a:t>Graph Cuts</a:t>
            </a:r>
            <a:endParaRPr lang="en-US" sz="2400" b="0">
              <a:latin typeface="Verdana" pitchFamily="34" charset="0"/>
              <a:ea typeface="SimSun" pitchFamily="2" charset="-122"/>
            </a:endParaRPr>
          </a:p>
        </p:txBody>
      </p:sp>
      <p:sp>
        <p:nvSpPr>
          <p:cNvPr id="2335751" name="Text Box 7"/>
          <p:cNvSpPr txBox="1">
            <a:spLocks noChangeArrowheads="1"/>
          </p:cNvSpPr>
          <p:nvPr/>
        </p:nvSpPr>
        <p:spPr bwMode="auto">
          <a:xfrm>
            <a:off x="5154613" y="5353050"/>
            <a:ext cx="307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 b="0">
                <a:latin typeface="Verdana" pitchFamily="34" charset="0"/>
                <a:ea typeface="SimSun" pitchFamily="2" charset="-122"/>
              </a:rPr>
              <a:t>Belief Propagation</a:t>
            </a:r>
            <a:endParaRPr lang="en-US" sz="2400" b="0">
              <a:latin typeface="Verdana" pitchFamily="34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B4FC-7A4F-4CD7-9087-470D3860AEBC}" type="slidenum">
              <a:rPr lang="en-US"/>
              <a:pPr/>
              <a:t>41</a:t>
            </a:fld>
            <a:endParaRPr lang="en-US"/>
          </a:p>
        </p:txBody>
      </p:sp>
      <p:sp>
        <p:nvSpPr>
          <p:cNvPr id="234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 of this section!</a:t>
            </a:r>
          </a:p>
        </p:txBody>
      </p:sp>
      <p:sp>
        <p:nvSpPr>
          <p:cNvPr id="234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6762-8EBA-4E7F-AB9A-524CB3A4188C}" type="slidenum">
              <a:rPr lang="en-US"/>
              <a:pPr/>
              <a:t>42</a:t>
            </a:fld>
            <a:endParaRPr lang="en-US"/>
          </a:p>
        </p:txBody>
      </p:sp>
      <p:sp>
        <p:nvSpPr>
          <p:cNvPr id="2191365" name="Rectangle 5"/>
          <p:cNvSpPr>
            <a:spLocks noChangeArrowheads="1"/>
          </p:cNvSpPr>
          <p:nvPr/>
        </p:nvSpPr>
        <p:spPr bwMode="auto">
          <a:xfrm>
            <a:off x="4114800" y="4114800"/>
            <a:ext cx="1676400" cy="1143000"/>
          </a:xfrm>
          <a:prstGeom prst="rect">
            <a:avLst/>
          </a:prstGeom>
          <a:solidFill>
            <a:srgbClr val="89E0FF"/>
          </a:solidFill>
          <a:ln w="2857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372" name="Freeform 12"/>
          <p:cNvSpPr>
            <a:spLocks/>
          </p:cNvSpPr>
          <p:nvPr/>
        </p:nvSpPr>
        <p:spPr bwMode="auto">
          <a:xfrm>
            <a:off x="4229100" y="4165600"/>
            <a:ext cx="1333500" cy="1016000"/>
          </a:xfrm>
          <a:custGeom>
            <a:avLst/>
            <a:gdLst>
              <a:gd name="T0" fmla="*/ 72 w 840"/>
              <a:gd name="T1" fmla="*/ 448 h 640"/>
              <a:gd name="T2" fmla="*/ 24 w 840"/>
              <a:gd name="T3" fmla="*/ 208 h 640"/>
              <a:gd name="T4" fmla="*/ 216 w 840"/>
              <a:gd name="T5" fmla="*/ 112 h 640"/>
              <a:gd name="T6" fmla="*/ 312 w 840"/>
              <a:gd name="T7" fmla="*/ 16 h 640"/>
              <a:gd name="T8" fmla="*/ 456 w 840"/>
              <a:gd name="T9" fmla="*/ 16 h 640"/>
              <a:gd name="T10" fmla="*/ 792 w 840"/>
              <a:gd name="T11" fmla="*/ 64 h 640"/>
              <a:gd name="T12" fmla="*/ 744 w 840"/>
              <a:gd name="T13" fmla="*/ 160 h 640"/>
              <a:gd name="T14" fmla="*/ 840 w 840"/>
              <a:gd name="T15" fmla="*/ 352 h 640"/>
              <a:gd name="T16" fmla="*/ 744 w 840"/>
              <a:gd name="T17" fmla="*/ 496 h 640"/>
              <a:gd name="T18" fmla="*/ 648 w 840"/>
              <a:gd name="T19" fmla="*/ 592 h 640"/>
              <a:gd name="T20" fmla="*/ 456 w 840"/>
              <a:gd name="T21" fmla="*/ 640 h 640"/>
              <a:gd name="T22" fmla="*/ 264 w 840"/>
              <a:gd name="T23" fmla="*/ 592 h 640"/>
              <a:gd name="T24" fmla="*/ 120 w 840"/>
              <a:gd name="T25" fmla="*/ 544 h 640"/>
              <a:gd name="T26" fmla="*/ 72 w 840"/>
              <a:gd name="T27" fmla="*/ 448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40" h="640">
                <a:moveTo>
                  <a:pt x="72" y="448"/>
                </a:moveTo>
                <a:cubicBezTo>
                  <a:pt x="56" y="392"/>
                  <a:pt x="0" y="264"/>
                  <a:pt x="24" y="208"/>
                </a:cubicBezTo>
                <a:cubicBezTo>
                  <a:pt x="48" y="152"/>
                  <a:pt x="168" y="144"/>
                  <a:pt x="216" y="112"/>
                </a:cubicBezTo>
                <a:cubicBezTo>
                  <a:pt x="264" y="80"/>
                  <a:pt x="272" y="32"/>
                  <a:pt x="312" y="16"/>
                </a:cubicBezTo>
                <a:cubicBezTo>
                  <a:pt x="352" y="0"/>
                  <a:pt x="376" y="8"/>
                  <a:pt x="456" y="16"/>
                </a:cubicBezTo>
                <a:cubicBezTo>
                  <a:pt x="536" y="24"/>
                  <a:pt x="744" y="40"/>
                  <a:pt x="792" y="64"/>
                </a:cubicBezTo>
                <a:cubicBezTo>
                  <a:pt x="840" y="88"/>
                  <a:pt x="736" y="112"/>
                  <a:pt x="744" y="160"/>
                </a:cubicBezTo>
                <a:cubicBezTo>
                  <a:pt x="752" y="208"/>
                  <a:pt x="840" y="296"/>
                  <a:pt x="840" y="352"/>
                </a:cubicBezTo>
                <a:cubicBezTo>
                  <a:pt x="840" y="408"/>
                  <a:pt x="776" y="456"/>
                  <a:pt x="744" y="496"/>
                </a:cubicBezTo>
                <a:cubicBezTo>
                  <a:pt x="712" y="536"/>
                  <a:pt x="696" y="568"/>
                  <a:pt x="648" y="592"/>
                </a:cubicBezTo>
                <a:cubicBezTo>
                  <a:pt x="600" y="616"/>
                  <a:pt x="520" y="640"/>
                  <a:pt x="456" y="640"/>
                </a:cubicBezTo>
                <a:cubicBezTo>
                  <a:pt x="392" y="640"/>
                  <a:pt x="320" y="608"/>
                  <a:pt x="264" y="592"/>
                </a:cubicBezTo>
                <a:cubicBezTo>
                  <a:pt x="208" y="576"/>
                  <a:pt x="152" y="568"/>
                  <a:pt x="120" y="544"/>
                </a:cubicBezTo>
                <a:cubicBezTo>
                  <a:pt x="88" y="520"/>
                  <a:pt x="88" y="504"/>
                  <a:pt x="72" y="448"/>
                </a:cubicBezTo>
                <a:close/>
              </a:path>
            </a:pathLst>
          </a:custGeom>
          <a:noFill/>
          <a:ln w="9525" cap="flat" cmpd="sng">
            <a:solidFill>
              <a:schemeClr val="bg2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9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Epipolar Geometry</a:t>
            </a:r>
          </a:p>
        </p:txBody>
      </p:sp>
      <p:sp>
        <p:nvSpPr>
          <p:cNvPr id="219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Significance of the epipolar lines</a:t>
            </a:r>
          </a:p>
          <a:p>
            <a:pPr lvl="1"/>
            <a:r>
              <a:rPr lang="en-US"/>
              <a:t>For an arbitrary stereo configuration,</a:t>
            </a:r>
            <a:br>
              <a:rPr lang="en-US"/>
            </a:br>
            <a:r>
              <a:rPr lang="en-US"/>
              <a:t>for each point (or window) in one image,</a:t>
            </a:r>
            <a:br>
              <a:rPr lang="en-US"/>
            </a:br>
            <a:r>
              <a:rPr lang="en-US"/>
              <a:t>you would need to search the whole of the other image for a match!</a:t>
            </a:r>
          </a:p>
          <a:p>
            <a:pPr lvl="2">
              <a:buFont typeface="Wingdings" pitchFamily="2" charset="2"/>
              <a:buChar char="ð"/>
            </a:pPr>
            <a:r>
              <a:rPr lang="en-US" i="1">
                <a:solidFill>
                  <a:srgbClr val="FF0000"/>
                </a:solidFill>
              </a:rPr>
              <a:t>Very inefficient algorithm!</a:t>
            </a:r>
          </a:p>
          <a:p>
            <a:pPr lvl="2">
              <a:buFont typeface="Wingdings" pitchFamily="2" charset="2"/>
              <a:buChar char="ð"/>
            </a:pPr>
            <a:r>
              <a:rPr lang="en-US" sz="2400" i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191364" name="Rectangle 4"/>
          <p:cNvSpPr>
            <a:spLocks noChangeArrowheads="1"/>
          </p:cNvSpPr>
          <p:nvPr/>
        </p:nvSpPr>
        <p:spPr bwMode="auto">
          <a:xfrm>
            <a:off x="1600200" y="4114800"/>
            <a:ext cx="1676400" cy="1143000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366" name="Text Box 6"/>
          <p:cNvSpPr txBox="1">
            <a:spLocks noChangeArrowheads="1"/>
          </p:cNvSpPr>
          <p:nvPr/>
        </p:nvSpPr>
        <p:spPr bwMode="auto">
          <a:xfrm>
            <a:off x="1828800" y="5410200"/>
            <a:ext cx="1069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Arial" charset="0"/>
                <a:cs typeface="Arial" charset="0"/>
              </a:rPr>
              <a:t>Left Image</a:t>
            </a:r>
          </a:p>
        </p:txBody>
      </p:sp>
      <p:sp>
        <p:nvSpPr>
          <p:cNvPr id="2191367" name="Text Box 7"/>
          <p:cNvSpPr txBox="1">
            <a:spLocks noChangeArrowheads="1"/>
          </p:cNvSpPr>
          <p:nvPr/>
        </p:nvSpPr>
        <p:spPr bwMode="auto">
          <a:xfrm>
            <a:off x="4419600" y="5410200"/>
            <a:ext cx="1198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Arial" charset="0"/>
                <a:cs typeface="Arial" charset="0"/>
              </a:rPr>
              <a:t>Right Image</a:t>
            </a:r>
          </a:p>
        </p:txBody>
      </p:sp>
      <p:sp>
        <p:nvSpPr>
          <p:cNvPr id="2191368" name="Rectangle 8"/>
          <p:cNvSpPr>
            <a:spLocks noChangeArrowheads="1"/>
          </p:cNvSpPr>
          <p:nvPr/>
        </p:nvSpPr>
        <p:spPr bwMode="auto">
          <a:xfrm>
            <a:off x="2133600" y="4724400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369" name="Line 9"/>
          <p:cNvSpPr>
            <a:spLocks noChangeShapeType="1"/>
          </p:cNvSpPr>
          <p:nvPr/>
        </p:nvSpPr>
        <p:spPr bwMode="auto">
          <a:xfrm>
            <a:off x="2286000" y="4724400"/>
            <a:ext cx="1981200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91371" name="AutoShape 11"/>
          <p:cNvSpPr>
            <a:spLocks noChangeArrowheads="1"/>
          </p:cNvSpPr>
          <p:nvPr/>
        </p:nvSpPr>
        <p:spPr bwMode="auto">
          <a:xfrm>
            <a:off x="4495800" y="4060825"/>
            <a:ext cx="838200" cy="1196975"/>
          </a:xfrm>
          <a:prstGeom prst="irregularSeal2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9E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>
                <a:solidFill>
                  <a:schemeClr val="bg2"/>
                </a:solidFill>
                <a:latin typeface="Arial" charset="0"/>
                <a:cs typeface="Arial" charset="0"/>
              </a:rPr>
              <a:t>?</a:t>
            </a:r>
          </a:p>
        </p:txBody>
      </p:sp>
      <p:grpSp>
        <p:nvGrpSpPr>
          <p:cNvPr id="2191375" name="Group 15"/>
          <p:cNvGrpSpPr>
            <a:grpSpLocks/>
          </p:cNvGrpSpPr>
          <p:nvPr/>
        </p:nvGrpSpPr>
        <p:grpSpPr bwMode="auto">
          <a:xfrm>
            <a:off x="1066800" y="4114800"/>
            <a:ext cx="282575" cy="1066800"/>
            <a:chOff x="672" y="2592"/>
            <a:chExt cx="178" cy="672"/>
          </a:xfrm>
        </p:grpSpPr>
        <p:sp>
          <p:nvSpPr>
            <p:cNvPr id="2191373" name="Line 13"/>
            <p:cNvSpPr>
              <a:spLocks noChangeShapeType="1"/>
            </p:cNvSpPr>
            <p:nvPr/>
          </p:nvSpPr>
          <p:spPr bwMode="auto">
            <a:xfrm>
              <a:off x="768" y="2592"/>
              <a:ext cx="0" cy="67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91374" name="Text Box 14"/>
            <p:cNvSpPr txBox="1">
              <a:spLocks noChangeArrowheads="1"/>
            </p:cNvSpPr>
            <p:nvPr/>
          </p:nvSpPr>
          <p:spPr bwMode="auto">
            <a:xfrm>
              <a:off x="672" y="2832"/>
              <a:ext cx="178" cy="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chemeClr val="bg2"/>
                  </a:solidFill>
                </a:rPr>
                <a:t>n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38AE-6A53-4824-B74C-CEDA2A64FF86}" type="slidenum">
              <a:rPr lang="en-US"/>
              <a:pPr/>
              <a:t>43</a:t>
            </a:fld>
            <a:endParaRPr lang="en-US"/>
          </a:p>
        </p:txBody>
      </p:sp>
      <p:sp>
        <p:nvSpPr>
          <p:cNvPr id="219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Epipolar Geometry</a:t>
            </a:r>
          </a:p>
        </p:txBody>
      </p:sp>
      <p:sp>
        <p:nvSpPr>
          <p:cNvPr id="2192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5913" y="1066800"/>
            <a:ext cx="3265487" cy="5334000"/>
          </a:xfrm>
        </p:spPr>
        <p:txBody>
          <a:bodyPr/>
          <a:lstStyle/>
          <a:p>
            <a:r>
              <a:rPr lang="en-US" sz="1800"/>
              <a:t>‘Canonical’ configuration</a:t>
            </a:r>
          </a:p>
          <a:p>
            <a:pPr lvl="1"/>
            <a:r>
              <a:rPr lang="en-US" sz="1600"/>
              <a:t>Optical axes, image planes &amp; scan-lines parallel</a:t>
            </a:r>
          </a:p>
          <a:p>
            <a:pPr lvl="1"/>
            <a:r>
              <a:rPr lang="en-US" sz="1600"/>
              <a:t>Only necessary to search along scan lines</a:t>
            </a:r>
          </a:p>
          <a:p>
            <a:pPr lvl="2"/>
            <a:r>
              <a:rPr lang="en-US" sz="1600"/>
              <a:t>Corresponding point must lie on the </a:t>
            </a:r>
            <a:r>
              <a:rPr lang="en-US" sz="1600" i="1">
                <a:solidFill>
                  <a:srgbClr val="FF0000"/>
                </a:solidFill>
              </a:rPr>
              <a:t>same</a:t>
            </a:r>
            <a:r>
              <a:rPr lang="en-US" sz="1600"/>
              <a:t> scan line</a:t>
            </a:r>
            <a:br>
              <a:rPr lang="en-US" sz="1600"/>
            </a:br>
            <a:r>
              <a:rPr lang="en-US" sz="1600"/>
              <a:t>in the other image</a:t>
            </a:r>
          </a:p>
          <a:p>
            <a:pPr lvl="1">
              <a:buFont typeface="Wingdings" pitchFamily="2" charset="2"/>
              <a:buChar char="ð"/>
            </a:pPr>
            <a:r>
              <a:rPr lang="en-US" sz="1600"/>
              <a:t>Simple (trivial) formulae for determining</a:t>
            </a:r>
          </a:p>
          <a:p>
            <a:pPr lvl="2"/>
            <a:r>
              <a:rPr lang="en-US" sz="1600"/>
              <a:t>Where to search</a:t>
            </a:r>
          </a:p>
          <a:p>
            <a:pPr lvl="3"/>
            <a:r>
              <a:rPr lang="en-US" sz="1600"/>
              <a:t>Same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/>
              <a:t> coord</a:t>
            </a:r>
          </a:p>
          <a:p>
            <a:pPr lvl="2"/>
            <a:r>
              <a:rPr lang="en-US" sz="1600"/>
              <a:t>How to convert disparity to distance</a:t>
            </a:r>
          </a:p>
          <a:p>
            <a:pPr lvl="3"/>
            <a:r>
              <a:rPr lang="en-US" i="1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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 / d</a:t>
            </a:r>
          </a:p>
          <a:p>
            <a:pPr lvl="3"/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92393" name="Picture 9" descr="epipolar_canon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9000" y="1676400"/>
            <a:ext cx="5638800" cy="3983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5FD5-FDF0-4A90-85FB-66F82DE4DD72}" type="slidenum">
              <a:rPr lang="en-US"/>
              <a:pPr/>
              <a:t>44</a:t>
            </a:fld>
            <a:endParaRPr lang="en-US"/>
          </a:p>
        </p:txBody>
      </p:sp>
      <p:sp>
        <p:nvSpPr>
          <p:cNvPr id="219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Epipolar Geometry</a:t>
            </a:r>
          </a:p>
        </p:txBody>
      </p:sp>
      <p:sp>
        <p:nvSpPr>
          <p:cNvPr id="2195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5913" y="1066800"/>
            <a:ext cx="3265487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General configuration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Optical axes verge on ‘fixation point’ in scene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Only necessary to search along </a:t>
            </a:r>
            <a:r>
              <a:rPr lang="en-US" sz="1600">
                <a:solidFill>
                  <a:srgbClr val="FF0000"/>
                </a:solidFill>
              </a:rPr>
              <a:t>epipolar lines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Corresponding point must lie on the </a:t>
            </a:r>
            <a:r>
              <a:rPr lang="en-US" sz="1600" i="1">
                <a:solidFill>
                  <a:srgbClr val="FF0000"/>
                </a:solidFill>
              </a:rPr>
              <a:t>corresponding</a:t>
            </a:r>
            <a:r>
              <a:rPr lang="en-US" sz="1600"/>
              <a:t> epipolar line</a:t>
            </a:r>
            <a:br>
              <a:rPr lang="en-US" sz="1600"/>
            </a:br>
            <a:r>
              <a:rPr lang="en-US" sz="1600"/>
              <a:t>in the other image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ð"/>
            </a:pPr>
            <a:r>
              <a:rPr lang="en-US" sz="1600"/>
              <a:t>More complex formulae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Where to search</a:t>
            </a:r>
          </a:p>
          <a:p>
            <a:pPr lvl="3">
              <a:lnSpc>
                <a:spcPct val="90000"/>
              </a:lnSpc>
            </a:pPr>
            <a:r>
              <a:rPr lang="en-US" sz="1600"/>
              <a:t>Slope of epipolar line is a function of image coordinates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Distance from disparity </a:t>
            </a:r>
          </a:p>
          <a:p>
            <a:pPr lvl="3">
              <a:lnSpc>
                <a:spcPct val="90000"/>
              </a:lnSpc>
            </a:pPr>
            <a:r>
              <a:rPr lang="en-US" i="1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f( x, y, d )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  <a:p>
            <a:pPr lvl="3">
              <a:lnSpc>
                <a:spcPct val="90000"/>
              </a:lnSpc>
            </a:pP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95462" name="Picture 6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86200" y="1524000"/>
            <a:ext cx="4979988" cy="41529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grpSp>
        <p:nvGrpSpPr>
          <p:cNvPr id="2195470" name="Group 14"/>
          <p:cNvGrpSpPr>
            <a:grpSpLocks/>
          </p:cNvGrpSpPr>
          <p:nvPr/>
        </p:nvGrpSpPr>
        <p:grpSpPr bwMode="auto">
          <a:xfrm>
            <a:off x="4572000" y="1447800"/>
            <a:ext cx="2438400" cy="3505200"/>
            <a:chOff x="2880" y="912"/>
            <a:chExt cx="1536" cy="2208"/>
          </a:xfrm>
        </p:grpSpPr>
        <p:sp>
          <p:nvSpPr>
            <p:cNvPr id="2195466" name="Line 10"/>
            <p:cNvSpPr>
              <a:spLocks noChangeShapeType="1"/>
            </p:cNvSpPr>
            <p:nvPr/>
          </p:nvSpPr>
          <p:spPr bwMode="auto">
            <a:xfrm flipV="1">
              <a:off x="2880" y="912"/>
              <a:ext cx="1536" cy="9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95464" name="Line 8"/>
            <p:cNvSpPr>
              <a:spLocks noChangeShapeType="1"/>
            </p:cNvSpPr>
            <p:nvPr/>
          </p:nvSpPr>
          <p:spPr bwMode="auto">
            <a:xfrm>
              <a:off x="2880" y="1824"/>
              <a:ext cx="1296" cy="12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95465" name="Line 9"/>
            <p:cNvSpPr>
              <a:spLocks noChangeShapeType="1"/>
            </p:cNvSpPr>
            <p:nvPr/>
          </p:nvSpPr>
          <p:spPr bwMode="auto">
            <a:xfrm flipV="1">
              <a:off x="4176" y="912"/>
              <a:ext cx="240" cy="22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95467" name="Line 11"/>
            <p:cNvSpPr>
              <a:spLocks noChangeShapeType="1"/>
            </p:cNvSpPr>
            <p:nvPr/>
          </p:nvSpPr>
          <p:spPr bwMode="auto">
            <a:xfrm>
              <a:off x="3312" y="1200"/>
              <a:ext cx="288" cy="6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95468" name="Line 12"/>
            <p:cNvSpPr>
              <a:spLocks noChangeShapeType="1"/>
            </p:cNvSpPr>
            <p:nvPr/>
          </p:nvSpPr>
          <p:spPr bwMode="auto">
            <a:xfrm>
              <a:off x="4176" y="2592"/>
              <a:ext cx="192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4E6D-E1BA-49C7-93C4-C7976BB0CE0D}" type="slidenum">
              <a:rPr lang="en-US"/>
              <a:pPr/>
              <a:t>45</a:t>
            </a:fld>
            <a:endParaRPr lang="en-US"/>
          </a:p>
        </p:txBody>
      </p:sp>
      <p:sp>
        <p:nvSpPr>
          <p:cNvPr id="219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Epipolar Geometry</a:t>
            </a:r>
          </a:p>
        </p:txBody>
      </p:sp>
      <p:sp>
        <p:nvSpPr>
          <p:cNvPr id="219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/>
              <a:t>Neat demonstration!</a:t>
            </a:r>
          </a:p>
          <a:p>
            <a:r>
              <a:rPr lang="en-US" sz="1800">
                <a:hlinkClick r:id="rId3" tooltip="Epipolar illustration"/>
              </a:rPr>
              <a:t>http://www.ai.sri.com/~luong/research/Meta3DViewer/EpipolarGeo.html</a:t>
            </a:r>
            <a:endParaRPr lang="en-US" sz="1800"/>
          </a:p>
          <a:p>
            <a:r>
              <a:rPr lang="en-US" sz="1800"/>
              <a:t>Note the </a:t>
            </a:r>
          </a:p>
          <a:p>
            <a:pPr lvl="1"/>
            <a:r>
              <a:rPr lang="en-US" sz="1600"/>
              <a:t>Epipoles </a:t>
            </a:r>
          </a:p>
          <a:p>
            <a:pPr lvl="2"/>
            <a:r>
              <a:rPr lang="en-US" sz="1600"/>
              <a:t>Intersections of the baseline with the image planes</a:t>
            </a:r>
          </a:p>
          <a:p>
            <a:pPr lvl="2"/>
            <a:r>
              <a:rPr lang="en-US" sz="1600"/>
              <a:t>Fixed positions</a:t>
            </a:r>
          </a:p>
          <a:p>
            <a:pPr lvl="2"/>
            <a:r>
              <a:rPr lang="en-US" sz="1600"/>
              <a:t>At infinity in the canonical configuration</a:t>
            </a:r>
          </a:p>
          <a:p>
            <a:pPr lvl="2"/>
            <a:r>
              <a:rPr lang="en-US" sz="1600"/>
              <a:t>All the epipolar lines for one camera go through its epipole</a:t>
            </a:r>
          </a:p>
          <a:p>
            <a:r>
              <a:rPr lang="en-US" sz="1800"/>
              <a:t>Epipolar Constraint</a:t>
            </a:r>
          </a:p>
          <a:p>
            <a:pPr lvl="1"/>
            <a:r>
              <a:rPr lang="en-US" sz="1600"/>
              <a:t>Corresponding points must lie on pairs of epipolar lines</a:t>
            </a:r>
          </a:p>
          <a:p>
            <a:pPr lvl="2"/>
            <a:r>
              <a:rPr lang="en-US" sz="1600"/>
              <a:t>Trucco refers to them as ‘</a:t>
            </a:r>
            <a:r>
              <a:rPr lang="en-US" sz="1600">
                <a:solidFill>
                  <a:srgbClr val="FF0000"/>
                </a:solidFill>
              </a:rPr>
              <a:t>conjugated epipolar lines</a:t>
            </a:r>
            <a:r>
              <a:rPr lang="en-US" sz="1600"/>
              <a:t>’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9DA0-0497-4158-94D1-C57B80633FB4}" type="slidenum">
              <a:rPr lang="en-US"/>
              <a:pPr/>
              <a:t>46</a:t>
            </a:fld>
            <a:endParaRPr lang="en-US"/>
          </a:p>
        </p:txBody>
      </p:sp>
      <p:sp>
        <p:nvSpPr>
          <p:cNvPr id="220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and constraints</a:t>
            </a:r>
          </a:p>
        </p:txBody>
      </p:sp>
      <p:sp>
        <p:nvSpPr>
          <p:cNvPr id="220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Epipolar constraint</a:t>
            </a:r>
          </a:p>
          <a:p>
            <a:pPr lvl="1"/>
            <a:r>
              <a:rPr lang="en-US"/>
              <a:t>Corresponding points lie on corresponding epipolar lines</a:t>
            </a:r>
          </a:p>
          <a:p>
            <a:pPr lvl="1"/>
            <a:r>
              <a:rPr lang="en-US"/>
              <a:t>Holds for images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if</a:t>
            </a:r>
          </a:p>
          <a:p>
            <a:pPr lvl="2"/>
            <a:r>
              <a:rPr lang="en-US"/>
              <a:t>Distortions are removed</a:t>
            </a:r>
          </a:p>
          <a:p>
            <a:pPr lvl="2">
              <a:buFont typeface="Arial" charset="0"/>
              <a:buChar char=" "/>
            </a:pPr>
            <a:r>
              <a:rPr lang="en-US" i="1"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/>
              <a:t> Cameras conform to pin-hole model</a:t>
            </a:r>
          </a:p>
          <a:p>
            <a:pPr lvl="1"/>
            <a:r>
              <a:rPr lang="en-US"/>
              <a:t>In the </a:t>
            </a:r>
            <a:r>
              <a:rPr lang="en-US">
                <a:solidFill>
                  <a:srgbClr val="FF0000"/>
                </a:solidFill>
              </a:rPr>
              <a:t>canonical configuration</a:t>
            </a:r>
            <a:r>
              <a:rPr lang="en-US"/>
              <a:t> (|| optical axes, image planes)</a:t>
            </a:r>
          </a:p>
          <a:p>
            <a:pPr lvl="2"/>
            <a:r>
              <a:rPr lang="en-US"/>
              <a:t>Epipolar lines are scan lines</a:t>
            </a:r>
          </a:p>
          <a:p>
            <a:pPr lvl="2">
              <a:buFont typeface="Wingdings" pitchFamily="2" charset="2"/>
              <a:buChar char="ð"/>
            </a:pPr>
            <a:r>
              <a:rPr lang="en-US"/>
              <a:t>Simple software!</a:t>
            </a:r>
          </a:p>
          <a:p>
            <a:pPr lvl="2">
              <a:buFont typeface="Symbol" pitchFamily="18" charset="2"/>
              <a:buChar char="\"/>
            </a:pPr>
            <a:r>
              <a:rPr lang="en-US">
                <a:solidFill>
                  <a:srgbClr val="FF0000"/>
                </a:solidFill>
              </a:rPr>
              <a:t>Rectification</a:t>
            </a:r>
            <a:r>
              <a:rPr lang="en-US"/>
              <a:t> often used to transform images to canonical configuration</a:t>
            </a:r>
          </a:p>
          <a:p>
            <a:pPr lvl="3"/>
            <a:r>
              <a:rPr lang="en-US"/>
              <a:t>Images rotated and translated to a new view</a:t>
            </a:r>
          </a:p>
          <a:p>
            <a:pPr lvl="3"/>
            <a:r>
              <a:rPr lang="en-US"/>
              <a:t>Requires estimation of the </a:t>
            </a:r>
            <a:r>
              <a:rPr lang="en-US">
                <a:solidFill>
                  <a:srgbClr val="FF0000"/>
                </a:solidFill>
              </a:rPr>
              <a:t>fundamental matrix</a:t>
            </a:r>
          </a:p>
          <a:p>
            <a:pPr lvl="3"/>
            <a:endParaRPr lang="en-US"/>
          </a:p>
          <a:p>
            <a:pPr lvl="2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12A7-A125-4092-8B54-D9CCE06541C3}" type="slidenum">
              <a:rPr lang="en-US"/>
              <a:pPr/>
              <a:t>47</a:t>
            </a:fld>
            <a:endParaRPr lang="en-US"/>
          </a:p>
        </p:txBody>
      </p:sp>
      <p:sp>
        <p:nvSpPr>
          <p:cNvPr id="220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and constraints</a:t>
            </a:r>
          </a:p>
        </p:txBody>
      </p:sp>
      <p:sp>
        <p:nvSpPr>
          <p:cNvPr id="220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Uniqueness constraint</a:t>
            </a:r>
          </a:p>
          <a:p>
            <a:pPr lvl="1"/>
            <a:r>
              <a:rPr lang="en-US"/>
              <a:t>Each pixel in the reference image corresponds to at most one pixel in the other image</a:t>
            </a:r>
          </a:p>
          <a:p>
            <a:pPr lvl="1"/>
            <a:r>
              <a:rPr lang="en-US"/>
              <a:t>Potential violations</a:t>
            </a:r>
          </a:p>
          <a:p>
            <a:pPr lvl="2"/>
            <a:r>
              <a:rPr lang="en-US"/>
              <a:t>Quantization of images into pixels</a:t>
            </a:r>
          </a:p>
          <a:p>
            <a:pPr lvl="3"/>
            <a:r>
              <a:rPr lang="en-US"/>
              <a:t>Corresponding ‘pixel’ actually spreads over several pixels</a:t>
            </a:r>
          </a:p>
          <a:p>
            <a:pPr lvl="2"/>
            <a:r>
              <a:rPr lang="en-US"/>
              <a:t>Reflections</a:t>
            </a:r>
          </a:p>
          <a:p>
            <a:pPr lvl="2"/>
            <a:endParaRPr lang="en-US"/>
          </a:p>
          <a:p>
            <a:pPr lvl="3"/>
            <a:endParaRPr lang="en-US"/>
          </a:p>
          <a:p>
            <a:pPr lvl="2"/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5349-7486-41F2-80CB-11CE000A6CD8}" type="slidenum">
              <a:rPr lang="en-US"/>
              <a:pPr/>
              <a:t>48</a:t>
            </a:fld>
            <a:endParaRPr lang="en-US"/>
          </a:p>
        </p:txBody>
      </p:sp>
      <p:sp>
        <p:nvSpPr>
          <p:cNvPr id="220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and constraints</a:t>
            </a:r>
          </a:p>
        </p:txBody>
      </p:sp>
      <p:sp>
        <p:nvSpPr>
          <p:cNvPr id="220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Continuity constraint</a:t>
            </a:r>
          </a:p>
          <a:p>
            <a:pPr lvl="1"/>
            <a:r>
              <a:rPr lang="en-US"/>
              <a:t>Surfaces are generally continuous</a:t>
            </a:r>
          </a:p>
          <a:p>
            <a:pPr lvl="1"/>
            <a:r>
              <a:rPr lang="en-US"/>
              <a:t>Disparity differences between neighbouring pixels less than a threshhold</a:t>
            </a:r>
          </a:p>
          <a:p>
            <a:pPr lvl="2"/>
            <a:r>
              <a:rPr lang="en-US"/>
              <a:t>If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3000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/>
              <a:t> matches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300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/>
              <a:t>    and </a:t>
            </a:r>
          </a:p>
          <a:p>
            <a:pPr lvl="2">
              <a:buFont typeface="Arial" charset="0"/>
              <a:buChar char=" "/>
            </a:pPr>
            <a:r>
              <a:rPr lang="en-US"/>
              <a:t>neighbouring pixel,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3000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/>
              <a:t> matches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300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/>
          </a:p>
          <a:p>
            <a:pPr lvl="2">
              <a:buFont typeface="Wingdings" pitchFamily="2" charset="2"/>
              <a:buChar char="ð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 ||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3000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300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| - |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3000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300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|| &lt;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th</a:t>
            </a:r>
          </a:p>
          <a:p>
            <a:pPr lvl="1"/>
            <a:r>
              <a:rPr lang="en-US"/>
              <a:t>Potential violations</a:t>
            </a:r>
          </a:p>
          <a:p>
            <a:pPr lvl="2"/>
            <a:r>
              <a:rPr lang="en-US"/>
              <a:t>Sharp edges</a:t>
            </a:r>
          </a:p>
          <a:p>
            <a:pPr lvl="3"/>
            <a:r>
              <a:rPr lang="en-US"/>
              <a:t>Only a small fraction of total image pixels</a:t>
            </a:r>
          </a:p>
          <a:p>
            <a:pPr lvl="3"/>
            <a:r>
              <a:rPr lang="en-US"/>
              <a:t>Can apply this constraint only in regions identified as belonging to one ‘object’ after segmentation</a:t>
            </a:r>
          </a:p>
          <a:p>
            <a:pPr lvl="3"/>
            <a:endParaRPr lang="en-US"/>
          </a:p>
          <a:p>
            <a:pPr lvl="2"/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D7F8-FA95-456D-B98B-DDF4D64B0418}" type="slidenum">
              <a:rPr lang="en-US"/>
              <a:pPr/>
              <a:t>49</a:t>
            </a:fld>
            <a:endParaRPr lang="en-US"/>
          </a:p>
        </p:txBody>
      </p:sp>
      <p:sp>
        <p:nvSpPr>
          <p:cNvPr id="220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</a:t>
            </a:r>
          </a:p>
        </p:txBody>
      </p:sp>
      <p:sp>
        <p:nvSpPr>
          <p:cNvPr id="22036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>
                <a:solidFill>
                  <a:srgbClr val="FF0000"/>
                </a:solidFill>
              </a:rPr>
              <a:t>Ordering constraint</a:t>
            </a:r>
          </a:p>
          <a:p>
            <a:pPr lvl="1"/>
            <a:r>
              <a:rPr lang="en-US" sz="1800"/>
              <a:t>Points on an epipolar line in one image appear on the corresponding epipolar line in the other image </a:t>
            </a:r>
            <a:r>
              <a:rPr lang="en-US" sz="1800" i="1">
                <a:solidFill>
                  <a:srgbClr val="FF0000"/>
                </a:solidFill>
              </a:rPr>
              <a:t>in the same order</a:t>
            </a:r>
          </a:p>
          <a:p>
            <a:pPr lvl="1"/>
            <a:r>
              <a:rPr lang="en-US" sz="1800"/>
              <a:t>Violations</a:t>
            </a:r>
          </a:p>
          <a:p>
            <a:pPr lvl="2"/>
            <a:r>
              <a:rPr lang="en-US" sz="1800"/>
              <a:t>Thin objects (‘poles’) well separated from a background</a:t>
            </a:r>
          </a:p>
        </p:txBody>
      </p:sp>
      <p:pic>
        <p:nvPicPr>
          <p:cNvPr id="2203659" name="Picture 11" descr="o2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762000"/>
            <a:ext cx="3149600" cy="5791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03660" name="AutoShape 12"/>
          <p:cNvSpPr>
            <a:spLocks noChangeArrowheads="1"/>
          </p:cNvSpPr>
          <p:nvPr/>
        </p:nvSpPr>
        <p:spPr bwMode="auto">
          <a:xfrm>
            <a:off x="2305050" y="4837113"/>
            <a:ext cx="3105150" cy="933450"/>
          </a:xfrm>
          <a:prstGeom prst="roundRect">
            <a:avLst>
              <a:gd name="adj" fmla="val 16667"/>
            </a:avLst>
          </a:prstGeom>
          <a:solidFill>
            <a:srgbClr val="FFFF5B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bg2"/>
                </a:solidFill>
                <a:latin typeface="Arial" charset="0"/>
                <a:cs typeface="Arial" charset="0"/>
              </a:rPr>
              <a:t>Note the ordering of image</a:t>
            </a:r>
            <a:br>
              <a:rPr lang="en-US" sz="1600">
                <a:solidFill>
                  <a:schemeClr val="bg2"/>
                </a:solidFill>
                <a:latin typeface="Arial" charset="0"/>
                <a:cs typeface="Arial" charset="0"/>
              </a:rPr>
            </a:br>
            <a:r>
              <a:rPr lang="en-US" sz="1600">
                <a:solidFill>
                  <a:schemeClr val="bg2"/>
                </a:solidFill>
                <a:latin typeface="Arial" charset="0"/>
                <a:cs typeface="Arial" charset="0"/>
              </a:rPr>
              <a:t>points (lower case) in the left</a:t>
            </a:r>
            <a:br>
              <a:rPr lang="en-US" sz="1600">
                <a:solidFill>
                  <a:schemeClr val="bg2"/>
                </a:solidFill>
                <a:latin typeface="Arial" charset="0"/>
                <a:cs typeface="Arial" charset="0"/>
              </a:rPr>
            </a:br>
            <a:r>
              <a:rPr lang="en-US" sz="1600">
                <a:solidFill>
                  <a:schemeClr val="bg2"/>
                </a:solidFill>
                <a:latin typeface="Arial" charset="0"/>
                <a:cs typeface="Arial" charset="0"/>
              </a:rPr>
              <a:t>and right images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6A42-3FE0-43EC-8DD3-91144BEB6916}" type="slidenum">
              <a:rPr lang="en-US"/>
              <a:pPr/>
              <a:t>5</a:t>
            </a:fld>
            <a:endParaRPr lang="en-US"/>
          </a:p>
        </p:txBody>
      </p:sp>
      <p:sp>
        <p:nvSpPr>
          <p:cNvPr id="212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Feature-Based Methods</a:t>
            </a:r>
          </a:p>
        </p:txBody>
      </p:sp>
      <p:pic>
        <p:nvPicPr>
          <p:cNvPr id="2123785" name="Picture 9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098550"/>
            <a:ext cx="8991600" cy="458628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C64E-257D-4088-A4CC-943EBF26EE97}" type="slidenum">
              <a:rPr lang="en-US"/>
              <a:pPr/>
              <a:t>50</a:t>
            </a:fld>
            <a:endParaRPr lang="en-US"/>
          </a:p>
        </p:txBody>
      </p:sp>
      <p:sp>
        <p:nvSpPr>
          <p:cNvPr id="220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</a:t>
            </a:r>
          </a:p>
        </p:txBody>
      </p:sp>
      <p:sp>
        <p:nvSpPr>
          <p:cNvPr id="220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Intensity</a:t>
            </a:r>
          </a:p>
          <a:p>
            <a:pPr lvl="1">
              <a:lnSpc>
                <a:spcPct val="90000"/>
              </a:lnSpc>
            </a:pPr>
            <a:r>
              <a:rPr lang="en-US"/>
              <a:t>Intensities of matching points are the same</a:t>
            </a:r>
          </a:p>
          <a:p>
            <a:pPr lvl="2">
              <a:lnSpc>
                <a:spcPct val="90000"/>
              </a:lnSpc>
            </a:pPr>
            <a:r>
              <a:rPr lang="en-US"/>
              <a:t>Gain and offset of both cameras identical</a:t>
            </a:r>
          </a:p>
          <a:p>
            <a:pPr lvl="2">
              <a:lnSpc>
                <a:spcPct val="90000"/>
              </a:lnSpc>
            </a:pPr>
            <a:r>
              <a:rPr lang="en-US"/>
              <a:t>No noise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i="1">
                <a:latin typeface="Times New Roman" pitchFamily="18" charset="0"/>
                <a:cs typeface="Times New Roman" pitchFamily="18" charset="0"/>
              </a:rPr>
              <a:t>Usually relaxed to</a:t>
            </a:r>
          </a:p>
          <a:p>
            <a:pPr lvl="1">
              <a:lnSpc>
                <a:spcPct val="90000"/>
              </a:lnSpc>
            </a:pPr>
            <a:r>
              <a:rPr lang="en-US"/>
              <a:t>…… differ by a very small amount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Fronto-planar</a:t>
            </a:r>
          </a:p>
          <a:p>
            <a:pPr lvl="1">
              <a:lnSpc>
                <a:spcPct val="90000"/>
              </a:lnSpc>
            </a:pPr>
            <a:r>
              <a:rPr lang="en-US"/>
              <a:t>Surface segments</a:t>
            </a:r>
          </a:p>
          <a:p>
            <a:pPr lvl="2">
              <a:lnSpc>
                <a:spcPct val="90000"/>
              </a:lnSpc>
            </a:pPr>
            <a:r>
              <a:rPr lang="en-US"/>
              <a:t>Subtend the same angle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 lvl="2">
              <a:lnSpc>
                <a:spcPct val="90000"/>
              </a:lnSpc>
            </a:pPr>
            <a:r>
              <a:rPr lang="en-US"/>
              <a:t>Occupy the same number of pixels</a:t>
            </a:r>
          </a:p>
          <a:p>
            <a:pPr lvl="2">
              <a:lnSpc>
                <a:spcPct val="90000"/>
              </a:lnSpc>
              <a:buFont typeface="Arial" charset="0"/>
              <a:buNone/>
            </a:pPr>
            <a:r>
              <a:rPr lang="en-US"/>
              <a:t>in both images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/>
              <a:t>Violations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/>
              <a:t>Angled surfaces </a:t>
            </a:r>
            <a:r>
              <a:rPr lang="en-US">
                <a:sym typeface="Wingdings" pitchFamily="2" charset="2"/>
              </a:rPr>
              <a:t></a:t>
            </a:r>
            <a:r>
              <a:rPr lang="en-US"/>
              <a:t>Perspective problem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1465-701D-4BE5-AD4B-1D3158BFF84E}" type="slidenum">
              <a:rPr lang="en-US"/>
              <a:pPr/>
              <a:t>6</a:t>
            </a:fld>
            <a:endParaRPr lang="en-US"/>
          </a:p>
        </p:txBody>
      </p:sp>
      <p:sp>
        <p:nvSpPr>
          <p:cNvPr id="212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11150" y="258763"/>
            <a:ext cx="8521700" cy="519112"/>
          </a:xfrm>
        </p:spPr>
        <p:txBody>
          <a:bodyPr/>
          <a:lstStyle/>
          <a:p>
            <a:r>
              <a:rPr lang="en-US" sz="2800">
                <a:solidFill>
                  <a:srgbClr val="0000FF"/>
                </a:solidFill>
              </a:rPr>
              <a:t>Correlation</a:t>
            </a:r>
            <a:r>
              <a:rPr lang="en-US" sz="2800"/>
              <a:t>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vs.</a:t>
            </a:r>
            <a:r>
              <a:rPr lang="en-US" sz="2800"/>
              <a:t> </a:t>
            </a:r>
            <a:r>
              <a:rPr lang="en-US" sz="2800">
                <a:solidFill>
                  <a:srgbClr val="0000FF"/>
                </a:solidFill>
              </a:rPr>
              <a:t>feature-based approaches</a:t>
            </a:r>
          </a:p>
        </p:txBody>
      </p:sp>
      <p:sp>
        <p:nvSpPr>
          <p:cNvPr id="2124805" name="Rectangle 5"/>
          <p:cNvSpPr>
            <a:spLocks noChangeArrowheads="1"/>
          </p:cNvSpPr>
          <p:nvPr/>
        </p:nvSpPr>
        <p:spPr bwMode="auto">
          <a:xfrm>
            <a:off x="228600" y="990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endParaRPr lang="en-US" sz="20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124806" name="Rectangle 6"/>
          <p:cNvSpPr>
            <a:spLocks noChangeArrowheads="1"/>
          </p:cNvSpPr>
          <p:nvPr/>
        </p:nvSpPr>
        <p:spPr bwMode="auto">
          <a:xfrm>
            <a:off x="228600" y="990600"/>
            <a:ext cx="8610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Correlation methods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Easier to implement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Provide a dense disparity map (useful for reconstructing surfaces)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Need textured images to work well (many false matches otherwise)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Don’t work well when viewpoints are very different, due to</a:t>
            </a:r>
          </a:p>
          <a:p>
            <a:pPr marL="1143000" lvl="2" indent="-22860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change in illumination direction 	</a:t>
            </a:r>
          </a:p>
          <a:p>
            <a:pPr marL="1600200" lvl="3" indent="-22860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violates Lambertian scattering assumption</a:t>
            </a:r>
          </a:p>
          <a:p>
            <a:pPr marL="1143000" lvl="2" indent="-22860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foreshortening</a:t>
            </a:r>
          </a:p>
          <a:p>
            <a:pPr marL="1600200" lvl="3" indent="-22860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perspective problem – surfaces are not fronto-planar</a:t>
            </a:r>
          </a:p>
        </p:txBody>
      </p:sp>
      <p:sp>
        <p:nvSpPr>
          <p:cNvPr id="2124807" name="Rectangle 7"/>
          <p:cNvSpPr>
            <a:spLocks noChangeArrowheads="1"/>
          </p:cNvSpPr>
          <p:nvPr/>
        </p:nvSpPr>
        <p:spPr bwMode="auto">
          <a:xfrm>
            <a:off x="228600" y="4191000"/>
            <a:ext cx="8610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Feature-based methods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Suitable when good features can be extracted from the scene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Faster than correlation-based methods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Provide sparse disparity maps </a:t>
            </a:r>
          </a:p>
          <a:p>
            <a:pPr marL="1143000" lvl="2" indent="-22860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OK for applications like visual navigation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>
                <a:solidFill>
                  <a:schemeClr val="bg2"/>
                </a:solidFill>
                <a:latin typeface="Arial" charset="0"/>
              </a:rPr>
              <a:t>Relatively insensitive to illumination changes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4806" grpId="0"/>
      <p:bldP spid="21248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295B-1F7E-49E5-8753-6D414E250B69}" type="slidenum">
              <a:rPr lang="en-US"/>
              <a:pPr/>
              <a:t>7</a:t>
            </a:fld>
            <a:endParaRPr lang="en-US"/>
          </a:p>
        </p:txBody>
      </p:sp>
      <p:sp>
        <p:nvSpPr>
          <p:cNvPr id="222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Feature-based Methods</a:t>
            </a:r>
          </a:p>
        </p:txBody>
      </p:sp>
      <p:sp>
        <p:nvSpPr>
          <p:cNvPr id="222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Matching is difficult!</a:t>
            </a:r>
          </a:p>
          <a:p>
            <a:r>
              <a:rPr lang="en-US"/>
              <a:t>Selecting features should make it easier?</a:t>
            </a:r>
          </a:p>
          <a:p>
            <a:pPr>
              <a:buFontTx/>
              <a:buNone/>
            </a:pPr>
            <a:r>
              <a:rPr lang="en-US" i="1">
                <a:latin typeface="Times New Roman" pitchFamily="18" charset="0"/>
                <a:cs typeface="Times New Roman" pitchFamily="18" charset="0"/>
              </a:rPr>
              <a:t>but</a:t>
            </a:r>
          </a:p>
          <a:p>
            <a:r>
              <a:rPr lang="en-US"/>
              <a:t>Correlation techniques have received more attention</a:t>
            </a:r>
          </a:p>
          <a:p>
            <a:r>
              <a:rPr lang="en-US"/>
              <a:t>Possible reasons</a:t>
            </a:r>
          </a:p>
          <a:p>
            <a:pPr lvl="1"/>
            <a:r>
              <a:rPr lang="en-US"/>
              <a:t>Feature detection is sensitive to noise</a:t>
            </a:r>
          </a:p>
          <a:p>
            <a:pPr lvl="1"/>
            <a:r>
              <a:rPr lang="en-US"/>
              <a:t>Features ‘appear’ to have quite different geometries</a:t>
            </a:r>
          </a:p>
          <a:p>
            <a:pPr lvl="2"/>
            <a:r>
              <a:rPr lang="en-US"/>
              <a:t>Lengths, local curvatures differ</a:t>
            </a:r>
          </a:p>
          <a:p>
            <a:pPr lvl="2"/>
            <a:r>
              <a:rPr lang="en-US"/>
              <a:t>Edges easily split into two or more edges</a:t>
            </a:r>
          </a:p>
          <a:p>
            <a:pPr lvl="1"/>
            <a:r>
              <a:rPr lang="en-US"/>
              <a:t>Feature area altered by perspective</a:t>
            </a:r>
          </a:p>
          <a:p>
            <a:pPr lvl="2"/>
            <a:r>
              <a:rPr lang="en-US"/>
              <a:t>Failure of the fronto-planar assumption</a:t>
            </a:r>
          </a:p>
          <a:p>
            <a:pPr lvl="1"/>
            <a:r>
              <a:rPr lang="en-US"/>
              <a:t>Texture on flat surfaces generates unnecessary features</a:t>
            </a:r>
          </a:p>
          <a:p>
            <a:pPr lvl="1"/>
            <a:r>
              <a:rPr lang="en-US"/>
              <a:t>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1CD3-15DC-402E-A862-D1F6E2F88F82}" type="slidenum">
              <a:rPr lang="en-US"/>
              <a:pPr/>
              <a:t>8</a:t>
            </a:fld>
            <a:endParaRPr lang="en-US"/>
          </a:p>
        </p:txBody>
      </p:sp>
      <p:sp>
        <p:nvSpPr>
          <p:cNvPr id="222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Matching</a:t>
            </a:r>
          </a:p>
        </p:txBody>
      </p:sp>
      <p:sp>
        <p:nvSpPr>
          <p:cNvPr id="222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Fundamental algorithm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Canonical configuration (</a:t>
            </a:r>
            <a:r>
              <a:rPr lang="en-US" sz="1800">
                <a:sym typeface="Symbol" pitchFamily="18" charset="2"/>
              </a:rPr>
              <a:t></a:t>
            </a:r>
            <a:r>
              <a:rPr lang="en-US">
                <a:sym typeface="Symbol" pitchFamily="18" charset="2"/>
              </a:rPr>
              <a:t> </a:t>
            </a:r>
            <a:r>
              <a:rPr lang="en-US"/>
              <a:t>image planes, </a:t>
            </a:r>
            <a:r>
              <a:rPr lang="en-US" sz="1800">
                <a:sym typeface="Symbol" pitchFamily="18" charset="2"/>
              </a:rPr>
              <a:t></a:t>
            </a:r>
            <a:r>
              <a:rPr lang="en-US"/>
              <a:t> optical axes)</a:t>
            </a:r>
          </a:p>
          <a:p>
            <a:pPr lvl="2"/>
            <a:r>
              <a:rPr lang="en-US"/>
              <a:t>Search along scan lines</a:t>
            </a:r>
          </a:p>
          <a:p>
            <a:pPr lvl="2">
              <a:buFont typeface="Symbol" pitchFamily="18" charset="2"/>
              <a:buChar char="Þ"/>
            </a:pPr>
            <a:r>
              <a:rPr lang="en-US" sz="2800" i="1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 - x</a:t>
            </a:r>
            <a:r>
              <a:rPr lang="en-US" sz="2800" i="1" baseline="-25000">
                <a:latin typeface="Times New Roman" pitchFamily="18" charset="0"/>
                <a:cs typeface="Times New Roman" pitchFamily="18" charset="0"/>
              </a:rPr>
              <a:t>R</a:t>
            </a:r>
            <a:endParaRPr lang="en-US"/>
          </a:p>
          <a:p>
            <a:r>
              <a:rPr lang="en-US"/>
              <a:t>Problem</a:t>
            </a:r>
          </a:p>
          <a:p>
            <a:pPr lvl="1"/>
            <a:r>
              <a:rPr lang="en-US"/>
              <a:t>How do we find the ‘best’ match?</a:t>
            </a:r>
          </a:p>
          <a:p>
            <a:pPr lvl="1">
              <a:buFont typeface="Arial" charset="0"/>
              <a:buNone/>
            </a:pPr>
            <a:endParaRPr lang="en-US"/>
          </a:p>
        </p:txBody>
      </p:sp>
      <p:sp>
        <p:nvSpPr>
          <p:cNvPr id="2223108" name="Text Box 4"/>
          <p:cNvSpPr txBox="1">
            <a:spLocks noChangeArrowheads="1"/>
          </p:cNvSpPr>
          <p:nvPr/>
        </p:nvSpPr>
        <p:spPr bwMode="auto">
          <a:xfrm>
            <a:off x="457200" y="1905000"/>
            <a:ext cx="8001000" cy="15779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sz="2400">
                <a:solidFill>
                  <a:schemeClr val="bg2"/>
                </a:solidFill>
              </a:rPr>
              <a:t>For each pixel in one image (the reference image)</a:t>
            </a:r>
            <a:br>
              <a:rPr lang="en-US" sz="2400">
                <a:solidFill>
                  <a:schemeClr val="bg2"/>
                </a:solidFill>
              </a:rPr>
            </a:br>
            <a:r>
              <a:rPr lang="en-US" sz="2400">
                <a:solidFill>
                  <a:schemeClr val="bg2"/>
                </a:solidFill>
              </a:rPr>
              <a:t>    Find best match (best correlation) in the other image</a:t>
            </a:r>
            <a:br>
              <a:rPr lang="en-US" sz="2400">
                <a:solidFill>
                  <a:schemeClr val="bg2"/>
                </a:solidFill>
              </a:rPr>
            </a:br>
            <a:r>
              <a:rPr lang="en-US" sz="2400">
                <a:solidFill>
                  <a:schemeClr val="bg2"/>
                </a:solidFill>
              </a:rPr>
              <a:t>    Use the disparity, </a:t>
            </a:r>
            <a:r>
              <a:rPr lang="en-US" sz="2400" i="1">
                <a:solidFill>
                  <a:schemeClr val="bg2"/>
                </a:solidFill>
              </a:rPr>
              <a:t>d</a:t>
            </a:r>
            <a:r>
              <a:rPr lang="en-US" sz="2400">
                <a:solidFill>
                  <a:schemeClr val="bg2"/>
                </a:solidFill>
              </a:rPr>
              <a:t>, to determine depth, </a:t>
            </a:r>
            <a:r>
              <a:rPr lang="en-US" sz="2400" i="1">
                <a:solidFill>
                  <a:schemeClr val="bg2"/>
                </a:solidFill>
              </a:rPr>
              <a:t>Z</a:t>
            </a:r>
          </a:p>
          <a:p>
            <a:pPr lvl="3"/>
            <a:r>
              <a:rPr lang="en-US" sz="2400" i="1">
                <a:solidFill>
                  <a:schemeClr val="bg2"/>
                </a:solidFill>
              </a:rPr>
              <a:t>                           Z</a:t>
            </a:r>
            <a:r>
              <a:rPr lang="en-US" sz="2400">
                <a:solidFill>
                  <a:schemeClr val="bg2"/>
                </a:solidFill>
              </a:rPr>
              <a:t> </a:t>
            </a:r>
            <a:r>
              <a:rPr lang="en-US" sz="2400">
                <a:solidFill>
                  <a:schemeClr val="bg2"/>
                </a:solidFill>
                <a:sym typeface="Symbol" pitchFamily="18" charset="2"/>
              </a:rPr>
              <a:t> 1/</a:t>
            </a:r>
            <a:r>
              <a:rPr lang="en-US" sz="2400" i="1">
                <a:solidFill>
                  <a:schemeClr val="bg2"/>
                </a:solidFill>
                <a:sym typeface="Symbol" pitchFamily="18" charset="2"/>
              </a:rPr>
              <a:t>d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83E2-3B9E-4620-9BE8-EAF17E0FD21E}" type="slidenum">
              <a:rPr lang="en-US"/>
              <a:pPr/>
              <a:t>9</a:t>
            </a:fld>
            <a:endParaRPr lang="en-US"/>
          </a:p>
        </p:txBody>
      </p:sp>
      <p:sp>
        <p:nvSpPr>
          <p:cNvPr id="222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images are noisy!</a:t>
            </a:r>
          </a:p>
        </p:txBody>
      </p:sp>
      <p:sp>
        <p:nvSpPr>
          <p:cNvPr id="222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1066800"/>
            <a:ext cx="8523287" cy="5410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AutoNum type="alphaUcPeriod"/>
            </a:pPr>
            <a:r>
              <a:rPr lang="en-US" sz="2000"/>
              <a:t>Signal noise arising from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1800"/>
              <a:t>electromagnetic interference (</a:t>
            </a:r>
            <a:r>
              <a:rPr lang="en-US" sz="1800" i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1800"/>
              <a:t> cross-talk),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1800"/>
              <a:t>quantum behaviour of electronic devices (</a:t>
            </a:r>
            <a:r>
              <a:rPr lang="en-US" sz="1800" i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1800"/>
              <a:t> resistor shot-noise) and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1800"/>
              <a:t>quantization noise from digitizing real-valued analogue signals</a:t>
            </a:r>
          </a:p>
          <a:p>
            <a:pPr>
              <a:lnSpc>
                <a:spcPct val="90000"/>
              </a:lnSpc>
              <a:buFontTx/>
              <a:buAutoNum type="alphaUcPeriod"/>
            </a:pPr>
            <a:r>
              <a:rPr lang="en-US" sz="2000"/>
              <a:t>Geometric sources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1800"/>
              <a:t>Discrete pixel sensors with finite area,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1800"/>
              <a:t>Occlusions,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1800"/>
              <a:t>Perspective distortion</a:t>
            </a:r>
          </a:p>
          <a:p>
            <a:pPr>
              <a:lnSpc>
                <a:spcPct val="90000"/>
              </a:lnSpc>
              <a:buFontTx/>
              <a:buAutoNum type="alphaUcPeriod"/>
            </a:pPr>
            <a:r>
              <a:rPr lang="en-US" sz="2000"/>
              <a:t>Electronic sources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1800"/>
              <a:t>intensity sensitivity variations between cameras (</a:t>
            </a:r>
            <a:r>
              <a:rPr lang="en-US" sz="1800" i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1800"/>
              <a:t> different optical or electronic gain settings),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1800"/>
              <a:t>different `dark noise' levels</a:t>
            </a:r>
          </a:p>
          <a:p>
            <a:pPr>
              <a:lnSpc>
                <a:spcPct val="90000"/>
              </a:lnSpc>
              <a:buFontTx/>
              <a:buAutoNum type="alphaUcPeriod"/>
            </a:pPr>
            <a:r>
              <a:rPr lang="en-US" sz="2000"/>
              <a:t>Optical sources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1800"/>
              <a:t>non-uniform scattering (non-Lambertian surfaces),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1800"/>
              <a:t>reflections and specular highlights,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1800"/>
              <a:t>angle dependent colour scattering (`grating' effects),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1800"/>
              <a:t>lighting variation due to different view angles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sy">
  <a:themeElements>
    <a:clrScheme name="">
      <a:dk1>
        <a:srgbClr val="000000"/>
      </a:dk1>
      <a:lt1>
        <a:srgbClr val="FFFFFF"/>
      </a:lt1>
      <a:dk2>
        <a:srgbClr val="003366"/>
      </a:dk2>
      <a:lt2>
        <a:srgbClr val="FFFFCC"/>
      </a:lt2>
      <a:accent1>
        <a:srgbClr val="006699"/>
      </a:accent1>
      <a:accent2>
        <a:srgbClr val="003366"/>
      </a:accent2>
      <a:accent3>
        <a:srgbClr val="AAADB8"/>
      </a:accent3>
      <a:accent4>
        <a:srgbClr val="DADADA"/>
      </a:accent4>
      <a:accent5>
        <a:srgbClr val="AAB8CA"/>
      </a:accent5>
      <a:accent6>
        <a:srgbClr val="002D5C"/>
      </a:accent6>
      <a:hlink>
        <a:srgbClr val="0099CC"/>
      </a:hlink>
      <a:folHlink>
        <a:srgbClr val="4F56AD"/>
      </a:folHlink>
    </a:clrScheme>
    <a:fontScheme name="Arts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17781</TotalTime>
  <Words>2468</Words>
  <Application>Microsoft Office PowerPoint</Application>
  <PresentationFormat>On-screen Show (4:3)</PresentationFormat>
  <Paragraphs>546</Paragraphs>
  <Slides>50</Slides>
  <Notes>50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Times New Roman</vt:lpstr>
      <vt:lpstr>Arial</vt:lpstr>
      <vt:lpstr>Wingdings</vt:lpstr>
      <vt:lpstr>Symbol</vt:lpstr>
      <vt:lpstr>Arial Unicode MS</vt:lpstr>
      <vt:lpstr>Courier New</vt:lpstr>
      <vt:lpstr>SimSun</vt:lpstr>
      <vt:lpstr>Verdana</vt:lpstr>
      <vt:lpstr>Arial Narrow</vt:lpstr>
      <vt:lpstr>Artsy</vt:lpstr>
      <vt:lpstr>Microsoft Equation 3.0</vt:lpstr>
      <vt:lpstr>MathType 5.0 Equation</vt:lpstr>
      <vt:lpstr>Stereo Vision  The Correspondence Problem</vt:lpstr>
      <vt:lpstr>Correspondence Problem</vt:lpstr>
      <vt:lpstr>Feature-Based Methods</vt:lpstr>
      <vt:lpstr>Feature-Based Methods</vt:lpstr>
      <vt:lpstr>Feature-Based Methods</vt:lpstr>
      <vt:lpstr>Correlation vs. feature-based approaches</vt:lpstr>
      <vt:lpstr>Feature-based Methods</vt:lpstr>
      <vt:lpstr>Correlation Matching</vt:lpstr>
      <vt:lpstr>Real images are noisy!</vt:lpstr>
      <vt:lpstr>Noise in Stereo Matching</vt:lpstr>
      <vt:lpstr>Solutions – Average the Noise</vt:lpstr>
      <vt:lpstr>Correlation-Based Methods</vt:lpstr>
      <vt:lpstr>Correlation-Based Methods</vt:lpstr>
      <vt:lpstr>Correlation-Based Methods</vt:lpstr>
      <vt:lpstr>Correlation-Based Methods</vt:lpstr>
      <vt:lpstr>Correlation-Based Methods</vt:lpstr>
      <vt:lpstr>Correlation-Based Methods</vt:lpstr>
      <vt:lpstr>Correlation Methods – Adaptive Windows</vt:lpstr>
      <vt:lpstr>Correlation-Based Methods</vt:lpstr>
      <vt:lpstr>Correlation-Based Methods</vt:lpstr>
      <vt:lpstr>Other correspondence algorithms</vt:lpstr>
      <vt:lpstr>Ordering Constraint</vt:lpstr>
      <vt:lpstr>Correspondences</vt:lpstr>
      <vt:lpstr>Correspondences</vt:lpstr>
      <vt:lpstr>Search Over Correspondences</vt:lpstr>
      <vt:lpstr>Standard 3-move Dynamic Programming for Stereo</vt:lpstr>
      <vt:lpstr>Dynamic Programming</vt:lpstr>
      <vt:lpstr>Dynamic Programming</vt:lpstr>
      <vt:lpstr>Dynamic Programming</vt:lpstr>
      <vt:lpstr>Dynamic Programming</vt:lpstr>
      <vt:lpstr>Stereo Matching with Dynamic Programming</vt:lpstr>
      <vt:lpstr>Stereo Matching with Dynamic Programming</vt:lpstr>
      <vt:lpstr>Dynamic Programming - Result</vt:lpstr>
      <vt:lpstr>Graph cut</vt:lpstr>
      <vt:lpstr>Stereo As a Pixel-Labeling Problem</vt:lpstr>
      <vt:lpstr>Energy Function:</vt:lpstr>
      <vt:lpstr>Two Energy Minimization Algorithm via Graph Cuts</vt:lpstr>
      <vt:lpstr>Two Energy Minimization Algorithm via Graph Cuts</vt:lpstr>
      <vt:lpstr>Moves</vt:lpstr>
      <vt:lpstr>Graph Cuts Results</vt:lpstr>
      <vt:lpstr>End of this section!</vt:lpstr>
      <vt:lpstr>Epipolar Geometry</vt:lpstr>
      <vt:lpstr>Epipolar Geometry</vt:lpstr>
      <vt:lpstr>Epipolar Geometry</vt:lpstr>
      <vt:lpstr>Epipolar Geometry</vt:lpstr>
      <vt:lpstr>Assumptions and constraints</vt:lpstr>
      <vt:lpstr>Assumptions and constraints</vt:lpstr>
      <vt:lpstr>Assumptions and constraints</vt:lpstr>
      <vt:lpstr>Constraints</vt:lpstr>
      <vt:lpstr>Constraints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</dc:creator>
  <cp:lastModifiedBy>anish</cp:lastModifiedBy>
  <cp:revision>5663</cp:revision>
  <dcterms:created xsi:type="dcterms:W3CDTF">1601-01-01T00:00:00Z</dcterms:created>
  <dcterms:modified xsi:type="dcterms:W3CDTF">2015-03-21T11:24:28Z</dcterms:modified>
</cp:coreProperties>
</file>