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9" r:id="rId3"/>
    <p:sldId id="257" r:id="rId4"/>
    <p:sldId id="280" r:id="rId5"/>
    <p:sldId id="258" r:id="rId6"/>
    <p:sldId id="259" r:id="rId7"/>
    <p:sldId id="260" r:id="rId8"/>
    <p:sldId id="261" r:id="rId9"/>
    <p:sldId id="262" r:id="rId10"/>
    <p:sldId id="273" r:id="rId11"/>
    <p:sldId id="274" r:id="rId12"/>
    <p:sldId id="275" r:id="rId13"/>
    <p:sldId id="276" r:id="rId14"/>
    <p:sldId id="277" r:id="rId15"/>
    <p:sldId id="278" r:id="rId16"/>
    <p:sldId id="263" r:id="rId17"/>
    <p:sldId id="285" r:id="rId18"/>
    <p:sldId id="281" r:id="rId19"/>
    <p:sldId id="265" r:id="rId20"/>
    <p:sldId id="266" r:id="rId21"/>
    <p:sldId id="267" r:id="rId22"/>
    <p:sldId id="282" r:id="rId23"/>
    <p:sldId id="268" r:id="rId24"/>
    <p:sldId id="271" r:id="rId25"/>
    <p:sldId id="283" r:id="rId26"/>
    <p:sldId id="284" r:id="rId27"/>
    <p:sldId id="286" r:id="rId28"/>
    <p:sldId id="27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7/26/2015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7/26/2015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7/26/2015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7/26/2015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7/26/2015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7/26/2015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7/26/2015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7/26/2015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7/26/2015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7/26/2015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7/26/2015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7/26/2015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developer.android.com/reference/android/widget/ScrollView.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developer.android.com/training/multiscreen/screendensities.html" TargetMode="External"/><Relationship Id="rId7" Type="http://schemas.openxmlformats.org/officeDocument/2006/relationships/hyperlink" Target="https://jampasir.wordpress.com/2015/07/15/android-unit-px-pixel-dpdip-density-independent-pixel-dan-sp-scale-independent-pixels/" TargetMode="External"/><Relationship Id="rId2" Type="http://schemas.openxmlformats.org/officeDocument/2006/relationships/hyperlink" Target="http://developer.android.com/guide/practices/screens_support.html" TargetMode="External"/><Relationship Id="rId1" Type="http://schemas.openxmlformats.org/officeDocument/2006/relationships/slideLayout" Target="../slideLayouts/slideLayout2.xml"/><Relationship Id="rId6" Type="http://schemas.openxmlformats.org/officeDocument/2006/relationships/hyperlink" Target="https://www.youtube.com/watch?v=zhszwkcay2A" TargetMode="External"/><Relationship Id="rId5" Type="http://schemas.openxmlformats.org/officeDocument/2006/relationships/hyperlink" Target="https://pixplicity.com/dp-px-converter/" TargetMode="External"/><Relationship Id="rId4" Type="http://schemas.openxmlformats.org/officeDocument/2006/relationships/hyperlink" Target="http://dpi.lv/"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developer.android.com/guide/topics/ui/layout/gridview.html" TargetMode="External"/><Relationship Id="rId2" Type="http://schemas.openxmlformats.org/officeDocument/2006/relationships/hyperlink" Target="http://developer.android.com/guide/topics/ui/layout/listview.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hyperlink" Target="http://developer.android.com/reference/android/widget/Adapter.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developer.android.com/reference/android/widget/BaseAdapter.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android-arsenal.com/fre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pttrns.com/?did=6"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developer.android.com/guide/topics/ui/declaring-layout.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developer.android.com/guide/topics/ui/layout/linear.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developer.android.com/guide/topics/ui/layout/relative.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developer.android.com/reference/android/widget/FrameLayout.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developer.android.com/reference/android/widget/GridLayout.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id-ID" dirty="0" smtClean="0"/>
              <a:t>Layout, Listview, Gridview, ScrollView, dan Adapter</a:t>
            </a:r>
            <a:endParaRPr lang="id-ID" dirty="0"/>
          </a:p>
        </p:txBody>
      </p:sp>
      <p:sp>
        <p:nvSpPr>
          <p:cNvPr id="3" name="Subtitle 2"/>
          <p:cNvSpPr>
            <a:spLocks noGrp="1"/>
          </p:cNvSpPr>
          <p:nvPr>
            <p:ph type="subTitle" idx="1"/>
          </p:nvPr>
        </p:nvSpPr>
        <p:spPr/>
        <p:txBody>
          <a:bodyPr>
            <a:normAutofit fontScale="85000" lnSpcReduction="20000"/>
          </a:bodyPr>
          <a:lstStyle/>
          <a:p>
            <a:r>
              <a:rPr lang="id-ID" dirty="0" smtClean="0"/>
              <a:t>Codelab session 2 </a:t>
            </a:r>
            <a:endParaRPr lang="id-ID" dirty="0" smtClean="0"/>
          </a:p>
          <a:p>
            <a:r>
              <a:rPr lang="id-ID" dirty="0" smtClean="0"/>
              <a:t>Sidiq </a:t>
            </a:r>
            <a:r>
              <a:rPr lang="id-ID" dirty="0" smtClean="0"/>
              <a:t>Permana</a:t>
            </a:r>
          </a:p>
          <a:p>
            <a:r>
              <a:rPr lang="id-ID" dirty="0" smtClean="0"/>
              <a:t>Google Developer Expert and Intel Android Innovator</a:t>
            </a:r>
            <a:endParaRPr lang="id-ID" dirty="0"/>
          </a:p>
        </p:txBody>
      </p:sp>
    </p:spTree>
    <p:extLst>
      <p:ext uri="{BB962C8B-B14F-4D97-AF65-F5344CB8AC3E}">
        <p14:creationId xmlns:p14="http://schemas.microsoft.com/office/powerpoint/2010/main" val="254444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ScrollView</a:t>
            </a:r>
            <a:endParaRPr lang="id-ID" dirty="0"/>
          </a:p>
        </p:txBody>
      </p:sp>
      <p:sp>
        <p:nvSpPr>
          <p:cNvPr id="3" name="Content Placeholder 2"/>
          <p:cNvSpPr>
            <a:spLocks noGrp="1"/>
          </p:cNvSpPr>
          <p:nvPr>
            <p:ph idx="1"/>
          </p:nvPr>
        </p:nvSpPr>
        <p:spPr>
          <a:xfrm>
            <a:off x="1097280" y="1845734"/>
            <a:ext cx="10058400" cy="1142165"/>
          </a:xfrm>
        </p:spPr>
        <p:txBody>
          <a:bodyPr>
            <a:normAutofit lnSpcReduction="10000"/>
          </a:bodyPr>
          <a:lstStyle/>
          <a:p>
            <a:r>
              <a:rPr lang="id-ID" dirty="0" smtClean="0"/>
              <a:t>ScrollView adalah sebuah komponen yang akan membuat komponen didalam dapat digeser (scroll) secara vertical dan horizontal. Komponen didalam scrollview hanya diperbolehkan memiliki 1 parent utama dari layout linear, relatif, frame, atau grid layout</a:t>
            </a:r>
            <a:r>
              <a:rPr lang="id-ID" dirty="0"/>
              <a:t>. </a:t>
            </a:r>
            <a:r>
              <a:rPr lang="id-ID" dirty="0">
                <a:hlinkClick r:id="rId2"/>
              </a:rPr>
              <a:t>http://</a:t>
            </a:r>
            <a:r>
              <a:rPr lang="id-ID" dirty="0" smtClean="0">
                <a:hlinkClick r:id="rId2"/>
              </a:rPr>
              <a:t>developer.android.com/reference/android/widget/ScrollView.html</a:t>
            </a:r>
            <a:r>
              <a:rPr lang="id-ID" dirty="0" smtClean="0"/>
              <a:t> </a:t>
            </a:r>
            <a:endParaRPr lang="id-ID" dirty="0"/>
          </a:p>
        </p:txBody>
      </p:sp>
    </p:spTree>
    <p:extLst>
      <p:ext uri="{BB962C8B-B14F-4D97-AF65-F5344CB8AC3E}">
        <p14:creationId xmlns:p14="http://schemas.microsoft.com/office/powerpoint/2010/main" val="542582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Android Unit : </a:t>
            </a:r>
            <a:r>
              <a:rPr lang="id-ID" dirty="0"/>
              <a:t>px (pixel), dp/dip (density-independent pixel) dan sp (scale-independent pixels</a:t>
            </a:r>
            <a:r>
              <a:rPr lang="id-ID" dirty="0" smtClean="0"/>
              <a:t>)</a:t>
            </a:r>
            <a:endParaRPr lang="id-ID" dirty="0"/>
          </a:p>
        </p:txBody>
      </p:sp>
      <p:sp>
        <p:nvSpPr>
          <p:cNvPr id="3" name="Content Placeholder 2"/>
          <p:cNvSpPr>
            <a:spLocks noGrp="1"/>
          </p:cNvSpPr>
          <p:nvPr>
            <p:ph idx="1"/>
          </p:nvPr>
        </p:nvSpPr>
        <p:spPr/>
        <p:txBody>
          <a:bodyPr/>
          <a:lstStyle/>
          <a:p>
            <a:pPr>
              <a:buFont typeface="Arial" panose="020B0604020202020204" pitchFamily="34" charset="0"/>
              <a:buChar char="•"/>
            </a:pPr>
            <a:r>
              <a:rPr lang="id-ID" dirty="0"/>
              <a:t>Ekosistem android dikenal dengan fragmentasi spesifikasi device yang sangat </a:t>
            </a:r>
            <a:r>
              <a:rPr lang="id-ID" dirty="0" smtClean="0"/>
              <a:t>bervariasi termasuk perbedaan dimensi layar dan kerapatan pixel dari layar di masing-masing jenis device</a:t>
            </a:r>
          </a:p>
          <a:p>
            <a:pPr>
              <a:buFont typeface="Arial" panose="020B0604020202020204" pitchFamily="34" charset="0"/>
              <a:buChar char="•"/>
            </a:pPr>
            <a:r>
              <a:rPr lang="id-ID" dirty="0" smtClean="0"/>
              <a:t>Untuk tampilan yang konsisten di handset Android terdapat satuan untuk dimensi dan ukuran dari teks yaitu : </a:t>
            </a:r>
            <a:r>
              <a:rPr lang="id-ID" b="1" dirty="0"/>
              <a:t>dip/dp</a:t>
            </a:r>
            <a:r>
              <a:rPr lang="id-ID" dirty="0"/>
              <a:t> (</a:t>
            </a:r>
            <a:r>
              <a:rPr lang="id-ID" i="1" dirty="0"/>
              <a:t>density-independent pixel</a:t>
            </a:r>
            <a:r>
              <a:rPr lang="id-ID" dirty="0"/>
              <a:t>) dan </a:t>
            </a:r>
            <a:r>
              <a:rPr lang="id-ID" b="1" dirty="0"/>
              <a:t>sp</a:t>
            </a:r>
            <a:r>
              <a:rPr lang="id-ID" dirty="0"/>
              <a:t> </a:t>
            </a:r>
            <a:r>
              <a:rPr lang="id-ID" i="1" dirty="0"/>
              <a:t>(scale-independent pixels</a:t>
            </a:r>
            <a:r>
              <a:rPr lang="id-ID" i="1" dirty="0" smtClean="0"/>
              <a:t>).</a:t>
            </a:r>
          </a:p>
          <a:p>
            <a:pPr>
              <a:buFont typeface="Arial" panose="020B0604020202020204" pitchFamily="34" charset="0"/>
              <a:buChar char="•"/>
            </a:pPr>
            <a:r>
              <a:rPr lang="id-ID" dirty="0" smtClean="0"/>
              <a:t>Satuan dp/dip digunakan untuk satuan dari nilai dimensi misal width (attribut : layout_width) dan height (attribut : layout_height) dari sebuah komponen view</a:t>
            </a:r>
          </a:p>
          <a:p>
            <a:pPr>
              <a:buFont typeface="Arial" panose="020B0604020202020204" pitchFamily="34" charset="0"/>
              <a:buChar char="•"/>
            </a:pPr>
            <a:r>
              <a:rPr lang="id-ID" dirty="0" smtClean="0"/>
              <a:t>Satuan sp digunakan untuk ukuran teks. Perbedaannya dengan dp/dip adalah satuan</a:t>
            </a:r>
            <a:r>
              <a:rPr lang="id-ID" dirty="0"/>
              <a:t> </a:t>
            </a:r>
            <a:r>
              <a:rPr lang="id-ID" b="1" dirty="0"/>
              <a:t>sp </a:t>
            </a:r>
            <a:r>
              <a:rPr lang="id-ID" dirty="0"/>
              <a:t>android akan menscale ukuran teks sesuai dengan setting ukuran teks di device (yang biasa dapat di akses melalui menu settings</a:t>
            </a:r>
            <a:r>
              <a:rPr lang="id-ID" dirty="0" smtClean="0"/>
              <a:t>)</a:t>
            </a:r>
          </a:p>
        </p:txBody>
      </p:sp>
    </p:spTree>
    <p:extLst>
      <p:ext uri="{BB962C8B-B14F-4D97-AF65-F5344CB8AC3E}">
        <p14:creationId xmlns:p14="http://schemas.microsoft.com/office/powerpoint/2010/main" val="1812001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Sample Case 1</a:t>
            </a:r>
            <a:endParaRPr lang="id-ID" dirty="0"/>
          </a:p>
        </p:txBody>
      </p:sp>
      <p:sp>
        <p:nvSpPr>
          <p:cNvPr id="3" name="Content Placeholder 2"/>
          <p:cNvSpPr>
            <a:spLocks noGrp="1"/>
          </p:cNvSpPr>
          <p:nvPr>
            <p:ph idx="1"/>
          </p:nvPr>
        </p:nvSpPr>
        <p:spPr>
          <a:xfrm>
            <a:off x="1097280" y="1845734"/>
            <a:ext cx="10058400" cy="1193680"/>
          </a:xfrm>
        </p:spPr>
        <p:txBody>
          <a:bodyPr/>
          <a:lstStyle/>
          <a:p>
            <a:r>
              <a:rPr lang="id-ID" dirty="0"/>
              <a:t>Misalkan ada dua tablet 7-inch (ukuran diagonal layar), tablet pertama (</a:t>
            </a:r>
            <a:r>
              <a:rPr lang="id-ID" b="1" dirty="0"/>
              <a:t>A</a:t>
            </a:r>
            <a:r>
              <a:rPr lang="id-ID" dirty="0"/>
              <a:t>) memiliki resolusi layar  1200x1920px 320dpi dan yang lainnya (</a:t>
            </a:r>
            <a:r>
              <a:rPr lang="id-ID" b="1" dirty="0"/>
              <a:t>B</a:t>
            </a:r>
            <a:r>
              <a:rPr lang="id-ID" dirty="0"/>
              <a:t>) beresolusi 2048x1536px 326dpi. Membuat button dengan ukuran 300x300px mungkin akan tampak normal pada  tablet </a:t>
            </a:r>
            <a:r>
              <a:rPr lang="id-ID" b="1" dirty="0"/>
              <a:t>A </a:t>
            </a:r>
            <a:r>
              <a:rPr lang="id-ID" dirty="0"/>
              <a:t>tapi akan tampak kecil di tablet </a:t>
            </a:r>
            <a:r>
              <a:rPr lang="id-ID" b="1" dirty="0"/>
              <a:t>B </a:t>
            </a:r>
            <a:endParaRPr lang="id-ID"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8182" y="3147788"/>
            <a:ext cx="6972300" cy="1657350"/>
          </a:xfrm>
          <a:prstGeom prst="rect">
            <a:avLst/>
          </a:prstGeom>
        </p:spPr>
      </p:pic>
    </p:spTree>
    <p:extLst>
      <p:ext uri="{BB962C8B-B14F-4D97-AF65-F5344CB8AC3E}">
        <p14:creationId xmlns:p14="http://schemas.microsoft.com/office/powerpoint/2010/main" val="1642132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Sample case 1 (cont)</a:t>
            </a:r>
            <a:endParaRPr lang="id-ID" dirty="0"/>
          </a:p>
        </p:txBody>
      </p:sp>
      <p:sp>
        <p:nvSpPr>
          <p:cNvPr id="3" name="Content Placeholder 2"/>
          <p:cNvSpPr>
            <a:spLocks noGrp="1"/>
          </p:cNvSpPr>
          <p:nvPr>
            <p:ph idx="1"/>
          </p:nvPr>
        </p:nvSpPr>
        <p:spPr>
          <a:xfrm>
            <a:off x="1097280" y="1845734"/>
            <a:ext cx="10058400" cy="717162"/>
          </a:xfrm>
        </p:spPr>
        <p:txBody>
          <a:bodyPr/>
          <a:lstStyle/>
          <a:p>
            <a:r>
              <a:rPr lang="id-ID" dirty="0"/>
              <a:t>Tapi akan berbeda jika kita spesifikasikan ukuran buttonnya dengan ukuran yang bergantung pada </a:t>
            </a:r>
            <a:r>
              <a:rPr lang="id-ID" i="1" dirty="0" smtClean="0"/>
              <a:t>density</a:t>
            </a:r>
            <a:r>
              <a:rPr lang="id-ID" dirty="0"/>
              <a:t> layar alias menggunakan dip misal 300x300dp</a:t>
            </a:r>
            <a:r>
              <a:rPr lang="id-ID" dirty="0" smtClean="0"/>
              <a:t>. </a:t>
            </a:r>
            <a:endParaRPr lang="id-ID" dirty="0"/>
          </a:p>
          <a:p>
            <a:endParaRPr lang="id-ID"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6983" y="2804225"/>
            <a:ext cx="7198033" cy="1610160"/>
          </a:xfrm>
          <a:prstGeom prst="rect">
            <a:avLst/>
          </a:prstGeom>
        </p:spPr>
      </p:pic>
      <p:sp>
        <p:nvSpPr>
          <p:cNvPr id="5" name="TextBox 4"/>
          <p:cNvSpPr txBox="1"/>
          <p:nvPr/>
        </p:nvSpPr>
        <p:spPr>
          <a:xfrm>
            <a:off x="1097280" y="4919730"/>
            <a:ext cx="8220968" cy="369332"/>
          </a:xfrm>
          <a:prstGeom prst="rect">
            <a:avLst/>
          </a:prstGeom>
          <a:noFill/>
        </p:spPr>
        <p:txBody>
          <a:bodyPr wrap="none" rtlCol="0">
            <a:spAutoFit/>
          </a:bodyPr>
          <a:lstStyle/>
          <a:p>
            <a:r>
              <a:rPr lang="id-ID" dirty="0" smtClean="0"/>
              <a:t>S</a:t>
            </a:r>
            <a:r>
              <a:rPr lang="sv-SE" dirty="0" smtClean="0"/>
              <a:t>ecara </a:t>
            </a:r>
            <a:r>
              <a:rPr lang="sv-SE" dirty="0"/>
              <a:t>fisik ukuran button tersebut akan selalu sama pada ukuran layar yang berbeda.</a:t>
            </a:r>
            <a:endParaRPr lang="id-ID" dirty="0"/>
          </a:p>
        </p:txBody>
      </p:sp>
    </p:spTree>
    <p:extLst>
      <p:ext uri="{BB962C8B-B14F-4D97-AF65-F5344CB8AC3E}">
        <p14:creationId xmlns:p14="http://schemas.microsoft.com/office/powerpoint/2010/main" val="489790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Sample Case 2 </a:t>
            </a:r>
            <a:endParaRPr lang="id-ID" dirty="0"/>
          </a:p>
        </p:txBody>
      </p:sp>
      <p:sp>
        <p:nvSpPr>
          <p:cNvPr id="3" name="Content Placeholder 2"/>
          <p:cNvSpPr>
            <a:spLocks noGrp="1"/>
          </p:cNvSpPr>
          <p:nvPr>
            <p:ph idx="1"/>
          </p:nvPr>
        </p:nvSpPr>
        <p:spPr>
          <a:xfrm>
            <a:off x="1097280" y="4146997"/>
            <a:ext cx="10058400" cy="1722096"/>
          </a:xfrm>
        </p:spPr>
        <p:txBody>
          <a:bodyPr/>
          <a:lstStyle/>
          <a:p>
            <a:r>
              <a:rPr lang="id-ID" dirty="0" smtClean="0"/>
              <a:t>Pada gambar diatas ukuran </a:t>
            </a:r>
            <a:r>
              <a:rPr lang="id-ID" dirty="0"/>
              <a:t>200dp akan dikonversi pada device mdpi (device dengan density 160dpi/dots per inch) menjadi 200px dan menjadi 400px pada device xhdpi (density 420dpi) misal pada nexus 4. Sehingga ukuran tersebut tampak sama dan konsisten secara fisik untuk beragam device dengan ukuran layar yang berbeda.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3422" y="2013490"/>
            <a:ext cx="3810000" cy="1857375"/>
          </a:xfrm>
          <a:prstGeom prst="rect">
            <a:avLst/>
          </a:prstGeom>
        </p:spPr>
      </p:pic>
    </p:spTree>
    <p:extLst>
      <p:ext uri="{BB962C8B-B14F-4D97-AF65-F5344CB8AC3E}">
        <p14:creationId xmlns:p14="http://schemas.microsoft.com/office/powerpoint/2010/main" val="4014373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Pentingnya konsistensi tampilan</a:t>
            </a:r>
            <a:endParaRPr lang="id-ID" dirty="0"/>
          </a:p>
        </p:txBody>
      </p:sp>
      <p:sp>
        <p:nvSpPr>
          <p:cNvPr id="3" name="Content Placeholder 2"/>
          <p:cNvSpPr>
            <a:spLocks noGrp="1"/>
          </p:cNvSpPr>
          <p:nvPr>
            <p:ph idx="1"/>
          </p:nvPr>
        </p:nvSpPr>
        <p:spPr/>
        <p:txBody>
          <a:bodyPr/>
          <a:lstStyle/>
          <a:p>
            <a:r>
              <a:rPr lang="id-ID" dirty="0" smtClean="0"/>
              <a:t>Aplikasi yang baik umumnya memeliki User Interface dan User experience yang konsisten antar device. Ini adalah sebuah tantangan di ekosistem Android yang mengharuskan aplikasi dapat berjalan diberagam spesifikasi device yang tersedia di pasaran. Bacaan lebih lanjut : </a:t>
            </a:r>
          </a:p>
          <a:p>
            <a:r>
              <a:rPr lang="id-ID" dirty="0">
                <a:hlinkClick r:id="rId2"/>
              </a:rPr>
              <a:t>http://developer.android.com/guide/practices/screens_support.html</a:t>
            </a:r>
            <a:endParaRPr lang="id-ID" dirty="0"/>
          </a:p>
          <a:p>
            <a:r>
              <a:rPr lang="id-ID" dirty="0">
                <a:hlinkClick r:id="rId3"/>
              </a:rPr>
              <a:t>http://developer.android.com/training/multiscreen/screendensities.html</a:t>
            </a:r>
            <a:endParaRPr lang="id-ID" dirty="0"/>
          </a:p>
          <a:p>
            <a:r>
              <a:rPr lang="id-ID" dirty="0">
                <a:hlinkClick r:id="rId4"/>
              </a:rPr>
              <a:t>http://dpi.lv/</a:t>
            </a:r>
            <a:endParaRPr lang="id-ID" dirty="0"/>
          </a:p>
          <a:p>
            <a:r>
              <a:rPr lang="id-ID" dirty="0">
                <a:hlinkClick r:id="rId5"/>
              </a:rPr>
              <a:t>https://pixplicity.com/dp-px-converter/</a:t>
            </a:r>
            <a:endParaRPr lang="id-ID" dirty="0"/>
          </a:p>
          <a:p>
            <a:r>
              <a:rPr lang="id-ID" dirty="0">
                <a:hlinkClick r:id="rId6"/>
              </a:rPr>
              <a:t>https://www.youtube.com/watch?v=zhszwkcay2A</a:t>
            </a:r>
            <a:endParaRPr lang="id-ID" dirty="0"/>
          </a:p>
          <a:p>
            <a:r>
              <a:rPr lang="id-ID" dirty="0">
                <a:hlinkClick r:id="rId7"/>
              </a:rPr>
              <a:t>https://jampasir.wordpress.com/2015/07/15/android-unit-px-pixel-dpdip-density-independent-pixel-dan-sp-scale-independent-pixels</a:t>
            </a:r>
            <a:r>
              <a:rPr lang="id-ID" dirty="0" smtClean="0">
                <a:hlinkClick r:id="rId7"/>
              </a:rPr>
              <a:t>/</a:t>
            </a:r>
            <a:endParaRPr lang="id-ID" dirty="0" smtClean="0"/>
          </a:p>
          <a:p>
            <a:endParaRPr lang="id-ID" dirty="0"/>
          </a:p>
        </p:txBody>
      </p:sp>
    </p:spTree>
    <p:extLst>
      <p:ext uri="{BB962C8B-B14F-4D97-AF65-F5344CB8AC3E}">
        <p14:creationId xmlns:p14="http://schemas.microsoft.com/office/powerpoint/2010/main" val="3316543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Challenge 1 : </a:t>
            </a:r>
            <a:endParaRPr lang="id-ID" dirty="0"/>
          </a:p>
        </p:txBody>
      </p:sp>
      <p:sp>
        <p:nvSpPr>
          <p:cNvPr id="3" name="Content Placeholder 2"/>
          <p:cNvSpPr>
            <a:spLocks noGrp="1"/>
          </p:cNvSpPr>
          <p:nvPr>
            <p:ph idx="1"/>
          </p:nvPr>
        </p:nvSpPr>
        <p:spPr>
          <a:xfrm>
            <a:off x="1097280" y="1845734"/>
            <a:ext cx="10058400" cy="485342"/>
          </a:xfrm>
        </p:spPr>
        <p:txBody>
          <a:bodyPr>
            <a:noAutofit/>
          </a:bodyPr>
          <a:lstStyle/>
          <a:p>
            <a:r>
              <a:rPr lang="id-ID" dirty="0" smtClean="0"/>
              <a:t>Ubah UI design pada image di halaman selanjutnya ke</a:t>
            </a:r>
          </a:p>
          <a:p>
            <a:r>
              <a:rPr lang="id-ID" dirty="0" smtClean="0"/>
              <a:t> dalam bentuk XML sederhana. </a:t>
            </a:r>
            <a:r>
              <a:rPr lang="id-ID" dirty="0" smtClean="0"/>
              <a:t>Untuk asset silakan cari sendiri.</a:t>
            </a:r>
            <a:endParaRPr lang="id-ID"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2717" y="167424"/>
            <a:ext cx="3422963" cy="6085268"/>
          </a:xfrm>
          <a:prstGeom prst="rect">
            <a:avLst/>
          </a:prstGeom>
        </p:spPr>
      </p:pic>
    </p:spTree>
    <p:extLst>
      <p:ext uri="{BB962C8B-B14F-4D97-AF65-F5344CB8AC3E}">
        <p14:creationId xmlns:p14="http://schemas.microsoft.com/office/powerpoint/2010/main" val="2463990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Challenge </a:t>
            </a:r>
            <a:r>
              <a:rPr lang="id-ID" dirty="0" smtClean="0"/>
              <a:t>2 </a:t>
            </a:r>
            <a:r>
              <a:rPr lang="id-ID" dirty="0" smtClean="0"/>
              <a:t>:</a:t>
            </a:r>
            <a:endParaRPr lang="id-ID" dirty="0"/>
          </a:p>
        </p:txBody>
      </p:sp>
      <p:sp>
        <p:nvSpPr>
          <p:cNvPr id="3" name="Content Placeholder 2"/>
          <p:cNvSpPr>
            <a:spLocks noGrp="1"/>
          </p:cNvSpPr>
          <p:nvPr>
            <p:ph idx="1"/>
          </p:nvPr>
        </p:nvSpPr>
        <p:spPr>
          <a:xfrm>
            <a:off x="1097280" y="1845734"/>
            <a:ext cx="5277762" cy="4023360"/>
          </a:xfrm>
        </p:spPr>
        <p:txBody>
          <a:bodyPr/>
          <a:lstStyle/>
          <a:p>
            <a:r>
              <a:rPr lang="id-ID" dirty="0" smtClean="0"/>
              <a:t>Ubah UI Design disamping kedalam bentuk xml UI </a:t>
            </a:r>
            <a:r>
              <a:rPr lang="id-ID" dirty="0" smtClean="0"/>
              <a:t>android dengan menggunakan ScrollView didalamnya</a:t>
            </a:r>
            <a:endParaRPr lang="id-ID"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0936" y="286603"/>
            <a:ext cx="3299808" cy="5866326"/>
          </a:xfrm>
          <a:prstGeom prst="rect">
            <a:avLst/>
          </a:prstGeom>
        </p:spPr>
      </p:pic>
    </p:spTree>
    <p:extLst>
      <p:ext uri="{BB962C8B-B14F-4D97-AF65-F5344CB8AC3E}">
        <p14:creationId xmlns:p14="http://schemas.microsoft.com/office/powerpoint/2010/main" val="3878880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4554" y="3918446"/>
            <a:ext cx="10058400" cy="1450757"/>
          </a:xfrm>
        </p:spPr>
        <p:txBody>
          <a:bodyPr/>
          <a:lstStyle/>
          <a:p>
            <a:r>
              <a:rPr lang="id-ID" dirty="0" smtClean="0"/>
              <a:t>Part 2 : ListView, GridView dan Adapter</a:t>
            </a:r>
            <a:endParaRPr lang="id-ID" dirty="0"/>
          </a:p>
        </p:txBody>
      </p:sp>
    </p:spTree>
    <p:extLst>
      <p:ext uri="{BB962C8B-B14F-4D97-AF65-F5344CB8AC3E}">
        <p14:creationId xmlns:p14="http://schemas.microsoft.com/office/powerpoint/2010/main" val="2467776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Listview dan Gridview</a:t>
            </a:r>
            <a:endParaRPr lang="id-ID" dirty="0"/>
          </a:p>
        </p:txBody>
      </p:sp>
      <p:sp>
        <p:nvSpPr>
          <p:cNvPr id="3" name="Content Placeholder 2"/>
          <p:cNvSpPr>
            <a:spLocks noGrp="1"/>
          </p:cNvSpPr>
          <p:nvPr>
            <p:ph idx="1"/>
          </p:nvPr>
        </p:nvSpPr>
        <p:spPr>
          <a:xfrm>
            <a:off x="1097280" y="1845733"/>
            <a:ext cx="10058400" cy="4130064"/>
          </a:xfrm>
        </p:spPr>
        <p:txBody>
          <a:bodyPr>
            <a:normAutofit/>
          </a:bodyPr>
          <a:lstStyle/>
          <a:p>
            <a:r>
              <a:rPr lang="id-ID" dirty="0" smtClean="0"/>
              <a:t>Listview merupakan komponen utama yang dapat menampilkan dan menampung data dalam jumlah yang banyak secara vertical dalam bentuk </a:t>
            </a:r>
            <a:r>
              <a:rPr lang="id-ID" dirty="0" smtClean="0"/>
              <a:t>list yang dapat di-scroll secara vertical. </a:t>
            </a:r>
          </a:p>
          <a:p>
            <a:r>
              <a:rPr lang="id-ID" dirty="0"/>
              <a:t> </a:t>
            </a:r>
            <a:r>
              <a:rPr lang="id-ID" dirty="0">
                <a:hlinkClick r:id="rId2"/>
              </a:rPr>
              <a:t>http://</a:t>
            </a:r>
            <a:r>
              <a:rPr lang="id-ID" dirty="0" smtClean="0">
                <a:hlinkClick r:id="rId2"/>
              </a:rPr>
              <a:t>developer.android.com/guide/topics/ui/layout/listview.html</a:t>
            </a:r>
            <a:r>
              <a:rPr lang="id-ID" dirty="0" smtClean="0"/>
              <a:t> </a:t>
            </a:r>
            <a:endParaRPr lang="id-ID" dirty="0" smtClean="0"/>
          </a:p>
          <a:p>
            <a:r>
              <a:rPr lang="id-ID" dirty="0" smtClean="0"/>
              <a:t>Gridview merupakan komponen utama yang dapat menampilkan dan menampung data dalam jumlah yang banyak dalam bentuk </a:t>
            </a:r>
            <a:r>
              <a:rPr lang="id-ID" dirty="0" smtClean="0"/>
              <a:t>grid (baris dan kolom). </a:t>
            </a:r>
            <a:r>
              <a:rPr lang="id-ID" dirty="0" smtClean="0"/>
              <a:t>Biasanya implementasinya adalah menampilkan katalog barang pada mobile </a:t>
            </a:r>
            <a:r>
              <a:rPr lang="id-ID" dirty="0" smtClean="0"/>
              <a:t>commerce, gallery Image dsb. </a:t>
            </a:r>
          </a:p>
          <a:p>
            <a:r>
              <a:rPr lang="id-ID" dirty="0">
                <a:hlinkClick r:id="rId3"/>
              </a:rPr>
              <a:t>http://</a:t>
            </a:r>
            <a:r>
              <a:rPr lang="id-ID" dirty="0" smtClean="0">
                <a:hlinkClick r:id="rId3"/>
              </a:rPr>
              <a:t>developer.android.com/guide/topics/ui/layout/gridview.html</a:t>
            </a:r>
            <a:r>
              <a:rPr lang="id-ID" dirty="0" smtClean="0"/>
              <a:t> </a:t>
            </a:r>
          </a:p>
          <a:p>
            <a:r>
              <a:rPr lang="id-ID" dirty="0" smtClean="0"/>
              <a:t>Persamaan dua komponen ini adalah untuk menampilkan data kedalam bentuk List dan Grid dibutuhkan Adapter yang berfungsi untuk memproses dan menformat tiap item data dalam GridView atau ListView. </a:t>
            </a:r>
          </a:p>
        </p:txBody>
      </p:sp>
    </p:spTree>
    <p:extLst>
      <p:ext uri="{BB962C8B-B14F-4D97-AF65-F5344CB8AC3E}">
        <p14:creationId xmlns:p14="http://schemas.microsoft.com/office/powerpoint/2010/main" val="1354051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5917" y="3763899"/>
            <a:ext cx="10058400" cy="1450757"/>
          </a:xfrm>
        </p:spPr>
        <p:txBody>
          <a:bodyPr/>
          <a:lstStyle/>
          <a:p>
            <a:r>
              <a:rPr lang="id-ID" dirty="0" smtClean="0"/>
              <a:t>Part 1 :  Layouts and Dimension Unit</a:t>
            </a:r>
            <a:endParaRPr lang="id-ID" dirty="0"/>
          </a:p>
        </p:txBody>
      </p:sp>
    </p:spTree>
    <p:extLst>
      <p:ext uri="{BB962C8B-B14F-4D97-AF65-F5344CB8AC3E}">
        <p14:creationId xmlns:p14="http://schemas.microsoft.com/office/powerpoint/2010/main" val="37222442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Listview and Gridview</a:t>
            </a:r>
            <a:endParaRPr lang="id-ID"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3251" y="1983346"/>
            <a:ext cx="2313319" cy="409731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8201" y="1983346"/>
            <a:ext cx="2465016" cy="4108361"/>
          </a:xfrm>
          <a:prstGeom prst="rect">
            <a:avLst/>
          </a:prstGeom>
        </p:spPr>
      </p:pic>
    </p:spTree>
    <p:extLst>
      <p:ext uri="{BB962C8B-B14F-4D97-AF65-F5344CB8AC3E}">
        <p14:creationId xmlns:p14="http://schemas.microsoft.com/office/powerpoint/2010/main" val="1709549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Adapter </a:t>
            </a:r>
            <a:endParaRPr lang="id-ID" dirty="0"/>
          </a:p>
        </p:txBody>
      </p:sp>
      <p:sp>
        <p:nvSpPr>
          <p:cNvPr id="3" name="Content Placeholder 2"/>
          <p:cNvSpPr>
            <a:spLocks noGrp="1"/>
          </p:cNvSpPr>
          <p:nvPr>
            <p:ph idx="1"/>
          </p:nvPr>
        </p:nvSpPr>
        <p:spPr>
          <a:xfrm>
            <a:off x="1097280" y="1845734"/>
            <a:ext cx="10058400" cy="755798"/>
          </a:xfrm>
        </p:spPr>
        <p:txBody>
          <a:bodyPr>
            <a:noAutofit/>
          </a:bodyPr>
          <a:lstStyle/>
          <a:p>
            <a:r>
              <a:rPr lang="id-ID" dirty="0" smtClean="0"/>
              <a:t>Adapter adalah sebuah mekanisme untuk </a:t>
            </a:r>
            <a:r>
              <a:rPr lang="id-ID" dirty="0" smtClean="0"/>
              <a:t>membinding sekumpulan data, memproses </a:t>
            </a:r>
            <a:r>
              <a:rPr lang="id-ID" dirty="0" smtClean="0"/>
              <a:t>dan </a:t>
            </a:r>
            <a:r>
              <a:rPr lang="id-ID" dirty="0" smtClean="0"/>
              <a:t>memformat tampilan </a:t>
            </a:r>
            <a:r>
              <a:rPr lang="id-ID" dirty="0" smtClean="0"/>
              <a:t>item-item data yang akan ditampilkan melalui listview atau gridview. </a:t>
            </a:r>
            <a:endParaRPr lang="id-ID" dirty="0" smtClean="0"/>
          </a:p>
          <a:p>
            <a:r>
              <a:rPr lang="id-ID" dirty="0">
                <a:hlinkClick r:id="rId2"/>
              </a:rPr>
              <a:t>http://</a:t>
            </a:r>
            <a:r>
              <a:rPr lang="id-ID" dirty="0" smtClean="0">
                <a:hlinkClick r:id="rId2"/>
              </a:rPr>
              <a:t>developer.android.com/reference/android/widget/Adapter.html</a:t>
            </a:r>
            <a:r>
              <a:rPr lang="id-ID" dirty="0" smtClean="0"/>
              <a:t> </a:t>
            </a:r>
            <a:endParaRPr lang="id-ID"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7547" y="3200987"/>
            <a:ext cx="5740287" cy="2794818"/>
          </a:xfrm>
          <a:prstGeom prst="rect">
            <a:avLst/>
          </a:prstGeom>
        </p:spPr>
      </p:pic>
    </p:spTree>
    <p:extLst>
      <p:ext uri="{BB962C8B-B14F-4D97-AF65-F5344CB8AC3E}">
        <p14:creationId xmlns:p14="http://schemas.microsoft.com/office/powerpoint/2010/main" val="392511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Native Adapter </a:t>
            </a:r>
            <a:endParaRPr lang="id-ID" dirty="0"/>
          </a:p>
        </p:txBody>
      </p:sp>
      <p:sp>
        <p:nvSpPr>
          <p:cNvPr id="3" name="Content Placeholder 2"/>
          <p:cNvSpPr>
            <a:spLocks noGrp="1"/>
          </p:cNvSpPr>
          <p:nvPr>
            <p:ph idx="1"/>
          </p:nvPr>
        </p:nvSpPr>
        <p:spPr/>
        <p:txBody>
          <a:bodyPr/>
          <a:lstStyle/>
          <a:p>
            <a:pPr marL="0" indent="0">
              <a:buNone/>
            </a:pPr>
            <a:r>
              <a:rPr lang="id-ID" dirty="0" smtClean="0"/>
              <a:t>Android SDK telah menyediakan Adapter bawaan yang secara default dapat digunakan dan dikustomisasi sesuai dengan kebutuhan yang ada. Berikut adalah native adapter yang terdapat didalam Android SDK. </a:t>
            </a:r>
          </a:p>
          <a:p>
            <a:r>
              <a:rPr lang="id-ID" dirty="0" smtClean="0"/>
              <a:t>- </a:t>
            </a:r>
            <a:r>
              <a:rPr lang="id-ID" b="1" dirty="0" smtClean="0"/>
              <a:t>ArrayAdapter</a:t>
            </a:r>
            <a:r>
              <a:rPr lang="id-ID" dirty="0" smtClean="0"/>
              <a:t> : Adapter yang diperuntukan untuk mem-binding data-data dalam format array. </a:t>
            </a:r>
          </a:p>
          <a:p>
            <a:r>
              <a:rPr lang="id-ID" dirty="0" smtClean="0"/>
              <a:t>- </a:t>
            </a:r>
            <a:r>
              <a:rPr lang="id-ID" b="1" dirty="0" smtClean="0"/>
              <a:t>SimpleCursorAdapter</a:t>
            </a:r>
            <a:r>
              <a:rPr lang="id-ID" dirty="0" smtClean="0"/>
              <a:t> : Adapter yang diperuntukan untuk mem-binding data-data column dalam format objek Cursor (umumnya merupakan hasil nilai balik jika kita melakukan query pada ContentProvider)</a:t>
            </a:r>
          </a:p>
          <a:p>
            <a:r>
              <a:rPr lang="id-ID" i="1" dirty="0" smtClean="0">
                <a:solidFill>
                  <a:srgbClr val="FF0000"/>
                </a:solidFill>
              </a:rPr>
              <a:t>Ref : Professional Android 4 Application Development page 156 - 164</a:t>
            </a:r>
          </a:p>
          <a:p>
            <a:pPr marL="0" indent="0">
              <a:buNone/>
            </a:pPr>
            <a:r>
              <a:rPr lang="id-ID" dirty="0" smtClean="0"/>
              <a:t>Untuk customisasi Adapter dari Stractch bisa menggunakan BaseAdapter. </a:t>
            </a:r>
          </a:p>
          <a:p>
            <a:pPr marL="0" indent="0">
              <a:buNone/>
            </a:pPr>
            <a:r>
              <a:rPr lang="id-ID" dirty="0">
                <a:hlinkClick r:id="rId2"/>
              </a:rPr>
              <a:t>http://</a:t>
            </a:r>
            <a:r>
              <a:rPr lang="id-ID" dirty="0" smtClean="0">
                <a:hlinkClick r:id="rId2"/>
              </a:rPr>
              <a:t>developer.android.com/reference/android/widget/BaseAdapter.html</a:t>
            </a:r>
            <a:r>
              <a:rPr lang="id-ID" dirty="0" smtClean="0"/>
              <a:t> </a:t>
            </a:r>
            <a:endParaRPr lang="id-ID" dirty="0"/>
          </a:p>
        </p:txBody>
      </p:sp>
    </p:spTree>
    <p:extLst>
      <p:ext uri="{BB962C8B-B14F-4D97-AF65-F5344CB8AC3E}">
        <p14:creationId xmlns:p14="http://schemas.microsoft.com/office/powerpoint/2010/main" val="4234894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Challenge </a:t>
            </a:r>
            <a:r>
              <a:rPr lang="id-ID" dirty="0" smtClean="0"/>
              <a:t>3 </a:t>
            </a:r>
            <a:r>
              <a:rPr lang="id-ID" dirty="0" smtClean="0"/>
              <a:t>: </a:t>
            </a:r>
            <a:endParaRPr lang="id-ID" dirty="0"/>
          </a:p>
        </p:txBody>
      </p:sp>
      <p:sp>
        <p:nvSpPr>
          <p:cNvPr id="3" name="Content Placeholder 2"/>
          <p:cNvSpPr>
            <a:spLocks noGrp="1"/>
          </p:cNvSpPr>
          <p:nvPr>
            <p:ph idx="1"/>
          </p:nvPr>
        </p:nvSpPr>
        <p:spPr>
          <a:xfrm>
            <a:off x="1097280" y="1845734"/>
            <a:ext cx="10058400" cy="382311"/>
          </a:xfrm>
        </p:spPr>
        <p:txBody>
          <a:bodyPr/>
          <a:lstStyle/>
          <a:p>
            <a:r>
              <a:rPr lang="id-ID" dirty="0" smtClean="0"/>
              <a:t>Ubah tampilan berikut kedalam bentuk UI xml</a:t>
            </a:r>
            <a:endParaRPr lang="id-ID"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3428" y="286603"/>
            <a:ext cx="3372252" cy="5995115"/>
          </a:xfrm>
          <a:prstGeom prst="rect">
            <a:avLst/>
          </a:prstGeom>
        </p:spPr>
      </p:pic>
    </p:spTree>
    <p:extLst>
      <p:ext uri="{BB962C8B-B14F-4D97-AF65-F5344CB8AC3E}">
        <p14:creationId xmlns:p14="http://schemas.microsoft.com/office/powerpoint/2010/main" val="2307446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Custom Listview and Gridview</a:t>
            </a:r>
            <a:endParaRPr lang="id-ID" dirty="0"/>
          </a:p>
        </p:txBody>
      </p:sp>
      <p:sp>
        <p:nvSpPr>
          <p:cNvPr id="3" name="Content Placeholder 2"/>
          <p:cNvSpPr>
            <a:spLocks noGrp="1"/>
          </p:cNvSpPr>
          <p:nvPr>
            <p:ph idx="1"/>
          </p:nvPr>
        </p:nvSpPr>
        <p:spPr/>
        <p:txBody>
          <a:bodyPr/>
          <a:lstStyle/>
          <a:p>
            <a:pPr marL="0" indent="0">
              <a:buNone/>
            </a:pPr>
            <a:r>
              <a:rPr lang="id-ID" dirty="0" smtClean="0"/>
              <a:t>ListView dan GridView merupakan komponen penting dalam sebuah aplikasi Android. Fungsionalitasnya dalam menampilkan data dalam jumlah yang banyak membuat para developer melakukan kustomisasi pada implementasinya. Seperti penambahan fungsi LoadMore untuk paging konten, PullToRefresh seperti pada aplikasi Twitter dan bahkan mentidakseragamkan ukuran item-item didalam sebuah gridview. </a:t>
            </a:r>
          </a:p>
          <a:p>
            <a:pPr marL="0" indent="0">
              <a:buNone/>
            </a:pPr>
            <a:r>
              <a:rPr lang="id-ID" dirty="0" smtClean="0"/>
              <a:t>Link dibawah ini merupakan kumpulan Custom ListView dan GridView yang umum digunakan. </a:t>
            </a:r>
          </a:p>
          <a:p>
            <a:pPr marL="0" indent="0">
              <a:buNone/>
            </a:pPr>
            <a:r>
              <a:rPr lang="id-ID" dirty="0">
                <a:hlinkClick r:id="rId2"/>
              </a:rPr>
              <a:t>https://</a:t>
            </a:r>
            <a:r>
              <a:rPr lang="id-ID" dirty="0" smtClean="0">
                <a:hlinkClick r:id="rId2"/>
              </a:rPr>
              <a:t>android-arsenal.com/free</a:t>
            </a:r>
            <a:r>
              <a:rPr lang="id-ID" dirty="0" smtClean="0"/>
              <a:t> (Cari pada section Listview dan GridView) </a:t>
            </a:r>
            <a:endParaRPr lang="id-ID" dirty="0"/>
          </a:p>
        </p:txBody>
      </p:sp>
    </p:spTree>
    <p:extLst>
      <p:ext uri="{BB962C8B-B14F-4D97-AF65-F5344CB8AC3E}">
        <p14:creationId xmlns:p14="http://schemas.microsoft.com/office/powerpoint/2010/main" val="3634556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Contoh kustomisasi ListView</a:t>
            </a:r>
            <a:endParaRPr lang="id-ID"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4106" y="2021849"/>
            <a:ext cx="5715000" cy="3638550"/>
          </a:xfrm>
          <a:prstGeom prst="rect">
            <a:avLst/>
          </a:prstGeom>
        </p:spPr>
      </p:pic>
    </p:spTree>
    <p:extLst>
      <p:ext uri="{BB962C8B-B14F-4D97-AF65-F5344CB8AC3E}">
        <p14:creationId xmlns:p14="http://schemas.microsoft.com/office/powerpoint/2010/main" val="3116160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Contoh kustomisasi GridView</a:t>
            </a:r>
            <a:endParaRPr lang="id-ID"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0919" y="2073566"/>
            <a:ext cx="5429250" cy="3895725"/>
          </a:xfrm>
          <a:prstGeom prst="rect">
            <a:avLst/>
          </a:prstGeom>
        </p:spPr>
      </p:pic>
    </p:spTree>
    <p:extLst>
      <p:ext uri="{BB962C8B-B14F-4D97-AF65-F5344CB8AC3E}">
        <p14:creationId xmlns:p14="http://schemas.microsoft.com/office/powerpoint/2010/main" val="18737986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522" y="2759347"/>
            <a:ext cx="10058400" cy="1450757"/>
          </a:xfrm>
        </p:spPr>
        <p:txBody>
          <a:bodyPr/>
          <a:lstStyle/>
          <a:p>
            <a:r>
              <a:rPr lang="id-ID" dirty="0" smtClean="0"/>
              <a:t>Referensi User Interface : </a:t>
            </a:r>
            <a:br>
              <a:rPr lang="id-ID" dirty="0" smtClean="0"/>
            </a:br>
            <a:r>
              <a:rPr lang="id-ID" dirty="0">
                <a:hlinkClick r:id="rId2"/>
              </a:rPr>
              <a:t>http://pttrns.com/?</a:t>
            </a:r>
            <a:r>
              <a:rPr lang="id-ID" dirty="0" smtClean="0">
                <a:hlinkClick r:id="rId2"/>
              </a:rPr>
              <a:t>did=6</a:t>
            </a:r>
            <a:r>
              <a:rPr lang="id-ID" dirty="0" smtClean="0"/>
              <a:t> </a:t>
            </a:r>
            <a:endParaRPr lang="id-ID" dirty="0"/>
          </a:p>
        </p:txBody>
      </p:sp>
    </p:spTree>
    <p:extLst>
      <p:ext uri="{BB962C8B-B14F-4D97-AF65-F5344CB8AC3E}">
        <p14:creationId xmlns:p14="http://schemas.microsoft.com/office/powerpoint/2010/main" val="3879155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5916" y="2540406"/>
            <a:ext cx="10058400" cy="1450757"/>
          </a:xfrm>
        </p:spPr>
        <p:txBody>
          <a:bodyPr/>
          <a:lstStyle/>
          <a:p>
            <a:r>
              <a:rPr lang="id-ID" dirty="0" smtClean="0"/>
              <a:t>Thanks</a:t>
            </a:r>
            <a:endParaRPr lang="id-ID" dirty="0"/>
          </a:p>
        </p:txBody>
      </p:sp>
    </p:spTree>
    <p:extLst>
      <p:ext uri="{BB962C8B-B14F-4D97-AF65-F5344CB8AC3E}">
        <p14:creationId xmlns:p14="http://schemas.microsoft.com/office/powerpoint/2010/main" val="3642963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Layout</a:t>
            </a:r>
            <a:endParaRPr lang="id-ID" dirty="0"/>
          </a:p>
        </p:txBody>
      </p:sp>
      <p:sp>
        <p:nvSpPr>
          <p:cNvPr id="3" name="Content Placeholder 2"/>
          <p:cNvSpPr>
            <a:spLocks noGrp="1"/>
          </p:cNvSpPr>
          <p:nvPr>
            <p:ph idx="1"/>
          </p:nvPr>
        </p:nvSpPr>
        <p:spPr/>
        <p:txBody>
          <a:bodyPr>
            <a:normAutofit lnSpcReduction="10000"/>
          </a:bodyPr>
          <a:lstStyle/>
          <a:p>
            <a:pPr marL="0" indent="0">
              <a:buNone/>
            </a:pPr>
            <a:r>
              <a:rPr lang="id-ID" dirty="0" smtClean="0"/>
              <a:t>Komponen </a:t>
            </a:r>
            <a:r>
              <a:rPr lang="id-ID" dirty="0" smtClean="0"/>
              <a:t>dasar dalam pembentukan UI dan merupakan container utama untuk komponen-komponen lain pada tampilan aplikasi Android. </a:t>
            </a:r>
          </a:p>
          <a:p>
            <a:r>
              <a:rPr lang="id-ID" dirty="0" smtClean="0"/>
              <a:t>Dalam satu tampilan aplikasi Android bisa terdapat lebih dari satu Layout dengan adanya satu layout sebagai parent. </a:t>
            </a:r>
            <a:r>
              <a:rPr lang="id-ID" dirty="0" smtClean="0"/>
              <a:t>Dan memungkinkan bisa terbentuknya nested layout dalam satu file UI xml.</a:t>
            </a:r>
            <a:endParaRPr lang="id-ID" dirty="0" smtClean="0"/>
          </a:p>
          <a:p>
            <a:r>
              <a:rPr lang="id-ID" dirty="0" smtClean="0"/>
              <a:t>Empat Layout Utama di Android :</a:t>
            </a:r>
          </a:p>
          <a:p>
            <a:pPr lvl="1"/>
            <a:r>
              <a:rPr lang="id-ID" dirty="0" smtClean="0"/>
              <a:t>Linear Layout</a:t>
            </a:r>
          </a:p>
          <a:p>
            <a:pPr lvl="1"/>
            <a:r>
              <a:rPr lang="id-ID" dirty="0" smtClean="0"/>
              <a:t>Relative Layout</a:t>
            </a:r>
          </a:p>
          <a:p>
            <a:pPr lvl="1"/>
            <a:r>
              <a:rPr lang="id-ID" dirty="0" smtClean="0"/>
              <a:t>Frame Layout</a:t>
            </a:r>
          </a:p>
          <a:p>
            <a:pPr lvl="1"/>
            <a:r>
              <a:rPr lang="id-ID" dirty="0" smtClean="0"/>
              <a:t>Grid Layout</a:t>
            </a:r>
          </a:p>
          <a:p>
            <a:pPr lvl="1"/>
            <a:endParaRPr lang="id-ID" dirty="0"/>
          </a:p>
          <a:p>
            <a:pPr marL="201168" lvl="1" indent="0">
              <a:buNone/>
            </a:pPr>
            <a:r>
              <a:rPr lang="id-ID" dirty="0" smtClean="0"/>
              <a:t>Pembedanya adalah pada posisi penempatan </a:t>
            </a:r>
            <a:r>
              <a:rPr lang="id-ID" dirty="0" smtClean="0"/>
              <a:t>komponen-komponen (child view) </a:t>
            </a:r>
            <a:r>
              <a:rPr lang="id-ID" dirty="0" smtClean="0"/>
              <a:t>didalamnya. </a:t>
            </a:r>
          </a:p>
          <a:p>
            <a:pPr marL="201168" lvl="1" indent="0">
              <a:buNone/>
            </a:pPr>
            <a:endParaRPr lang="id-ID" dirty="0"/>
          </a:p>
        </p:txBody>
      </p:sp>
    </p:spTree>
    <p:extLst>
      <p:ext uri="{BB962C8B-B14F-4D97-AF65-F5344CB8AC3E}">
        <p14:creationId xmlns:p14="http://schemas.microsoft.com/office/powerpoint/2010/main" val="2567308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Penting untuk dibaca : </a:t>
            </a:r>
            <a:endParaRPr lang="id-ID" dirty="0"/>
          </a:p>
        </p:txBody>
      </p:sp>
      <p:sp>
        <p:nvSpPr>
          <p:cNvPr id="3" name="Content Placeholder 2"/>
          <p:cNvSpPr>
            <a:spLocks noGrp="1"/>
          </p:cNvSpPr>
          <p:nvPr>
            <p:ph idx="1"/>
          </p:nvPr>
        </p:nvSpPr>
        <p:spPr/>
        <p:txBody>
          <a:bodyPr/>
          <a:lstStyle/>
          <a:p>
            <a:r>
              <a:rPr lang="id-ID" dirty="0">
                <a:hlinkClick r:id="rId2"/>
              </a:rPr>
              <a:t>http://</a:t>
            </a:r>
            <a:r>
              <a:rPr lang="id-ID" dirty="0" smtClean="0">
                <a:hlinkClick r:id="rId2"/>
              </a:rPr>
              <a:t>developer.android.com/guide/topics/ui/declaring-layout.html</a:t>
            </a:r>
            <a:r>
              <a:rPr lang="id-ID" dirty="0" smtClean="0"/>
              <a:t> </a:t>
            </a:r>
          </a:p>
          <a:p>
            <a:r>
              <a:rPr lang="id-ID" dirty="0" smtClean="0">
                <a:solidFill>
                  <a:srgbClr val="FF0000"/>
                </a:solidFill>
              </a:rPr>
              <a:t>Professional Android 4 Application Development page 96 – 106</a:t>
            </a:r>
          </a:p>
          <a:p>
            <a:pPr marL="0" indent="0">
              <a:buNone/>
            </a:pPr>
            <a:endParaRPr lang="id-ID" dirty="0"/>
          </a:p>
        </p:txBody>
      </p:sp>
    </p:spTree>
    <p:extLst>
      <p:ext uri="{BB962C8B-B14F-4D97-AF65-F5344CB8AC3E}">
        <p14:creationId xmlns:p14="http://schemas.microsoft.com/office/powerpoint/2010/main" val="1210079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Linear Layout</a:t>
            </a:r>
            <a:endParaRPr lang="id-ID" dirty="0"/>
          </a:p>
        </p:txBody>
      </p:sp>
      <p:sp>
        <p:nvSpPr>
          <p:cNvPr id="3" name="Content Placeholder 2"/>
          <p:cNvSpPr>
            <a:spLocks noGrp="1"/>
          </p:cNvSpPr>
          <p:nvPr>
            <p:ph idx="1"/>
          </p:nvPr>
        </p:nvSpPr>
        <p:spPr>
          <a:xfrm>
            <a:off x="1097280" y="1845734"/>
            <a:ext cx="10058400" cy="536858"/>
          </a:xfrm>
        </p:spPr>
        <p:txBody>
          <a:bodyPr>
            <a:noAutofit/>
          </a:bodyPr>
          <a:lstStyle/>
          <a:p>
            <a:r>
              <a:rPr lang="id-ID" sz="1600" dirty="0" smtClean="0"/>
              <a:t>Akan menempatkan komponen-komponen didalamnya secara horizontal atau vertical</a:t>
            </a:r>
            <a:r>
              <a:rPr lang="id-ID" sz="1600" dirty="0" smtClean="0"/>
              <a:t>. LinearLayout memiliki atribut weight untuk masing-masing child view yang terdapat didalam LinearLayout yang berguna untuk mengontrol porsi ukuran view secara Relatif dalam sebuah  ruang (space) yang tersedia. </a:t>
            </a:r>
          </a:p>
          <a:p>
            <a:r>
              <a:rPr lang="id-ID" sz="1600" dirty="0">
                <a:hlinkClick r:id="rId2"/>
              </a:rPr>
              <a:t>http://</a:t>
            </a:r>
            <a:r>
              <a:rPr lang="id-ID" sz="1600" dirty="0" smtClean="0">
                <a:hlinkClick r:id="rId2"/>
              </a:rPr>
              <a:t>developer.android.com/guide/topics/ui/layout/linear.html</a:t>
            </a:r>
            <a:r>
              <a:rPr lang="id-ID" sz="1600" dirty="0" smtClean="0"/>
              <a:t> </a:t>
            </a:r>
            <a:endParaRPr lang="id-ID" sz="1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8659" y="3095466"/>
            <a:ext cx="4649274" cy="3213178"/>
          </a:xfrm>
          <a:prstGeom prst="rect">
            <a:avLst/>
          </a:prstGeom>
        </p:spPr>
      </p:pic>
    </p:spTree>
    <p:extLst>
      <p:ext uri="{BB962C8B-B14F-4D97-AF65-F5344CB8AC3E}">
        <p14:creationId xmlns:p14="http://schemas.microsoft.com/office/powerpoint/2010/main" val="383719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Relative Layout</a:t>
            </a:r>
            <a:endParaRPr lang="id-ID" dirty="0"/>
          </a:p>
        </p:txBody>
      </p:sp>
      <p:sp>
        <p:nvSpPr>
          <p:cNvPr id="3" name="Content Placeholder 2"/>
          <p:cNvSpPr>
            <a:spLocks noGrp="1"/>
          </p:cNvSpPr>
          <p:nvPr>
            <p:ph idx="1"/>
          </p:nvPr>
        </p:nvSpPr>
        <p:spPr>
          <a:xfrm>
            <a:off x="1097280" y="1845734"/>
            <a:ext cx="10058400" cy="910345"/>
          </a:xfrm>
        </p:spPr>
        <p:txBody>
          <a:bodyPr>
            <a:normAutofit fontScale="85000" lnSpcReduction="10000"/>
          </a:bodyPr>
          <a:lstStyle/>
          <a:p>
            <a:r>
              <a:rPr lang="id-ID" dirty="0" smtClean="0"/>
              <a:t>Layout yang paling flexible dikarenakan posisi dari masing-masing komponen didalamnya dapat mengacu secara relatif pada komponen yang lainnya dan juga dapat mengacu secara relatif ke batas layar. </a:t>
            </a:r>
            <a:endParaRPr lang="id-ID" dirty="0" smtClean="0"/>
          </a:p>
          <a:p>
            <a:r>
              <a:rPr lang="id-ID" dirty="0">
                <a:hlinkClick r:id="rId2"/>
              </a:rPr>
              <a:t>http://</a:t>
            </a:r>
            <a:r>
              <a:rPr lang="id-ID" dirty="0" smtClean="0">
                <a:hlinkClick r:id="rId2"/>
              </a:rPr>
              <a:t>developer.android.com/guide/topics/ui/layout/relative.html</a:t>
            </a:r>
            <a:r>
              <a:rPr lang="id-ID" dirty="0" smtClean="0"/>
              <a:t> </a:t>
            </a:r>
            <a:endParaRPr lang="id-ID"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3845" y="2864453"/>
            <a:ext cx="4919208" cy="3519778"/>
          </a:xfrm>
          <a:prstGeom prst="rect">
            <a:avLst/>
          </a:prstGeom>
        </p:spPr>
      </p:pic>
    </p:spTree>
    <p:extLst>
      <p:ext uri="{BB962C8B-B14F-4D97-AF65-F5344CB8AC3E}">
        <p14:creationId xmlns:p14="http://schemas.microsoft.com/office/powerpoint/2010/main" val="1131453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Frame Layout</a:t>
            </a:r>
            <a:endParaRPr lang="id-ID" dirty="0"/>
          </a:p>
        </p:txBody>
      </p:sp>
      <p:sp>
        <p:nvSpPr>
          <p:cNvPr id="3" name="Content Placeholder 2"/>
          <p:cNvSpPr>
            <a:spLocks noGrp="1"/>
          </p:cNvSpPr>
          <p:nvPr>
            <p:ph idx="1"/>
          </p:nvPr>
        </p:nvSpPr>
        <p:spPr/>
        <p:txBody>
          <a:bodyPr/>
          <a:lstStyle/>
          <a:p>
            <a:r>
              <a:rPr lang="id-ID" dirty="0" smtClean="0"/>
              <a:t>Layout </a:t>
            </a:r>
            <a:r>
              <a:rPr lang="id-ID" dirty="0" smtClean="0"/>
              <a:t>ini adalah layout yang paling sederhana. Layout ini </a:t>
            </a:r>
            <a:r>
              <a:rPr lang="id-ID" dirty="0" smtClean="0"/>
              <a:t>akan membuat komponen yang ada didalamnya menjadi </a:t>
            </a:r>
            <a:r>
              <a:rPr lang="id-ID" dirty="0" smtClean="0"/>
              <a:t>menumpuk atau saling menutupi satu dengan yang lainnya. </a:t>
            </a:r>
            <a:r>
              <a:rPr lang="id-ID" dirty="0" smtClean="0"/>
              <a:t>Komponen yang paling pertama pada layout ini akan menjadi bagian bawah dari komponen-komponen diatasnya. </a:t>
            </a:r>
            <a:r>
              <a:rPr lang="id-ID" dirty="0" smtClean="0"/>
              <a:t>Pada materi penggunaan fragment di materi sebelumnya, FrameLayout memiliki kemampuan untuk menjadi container buat fragment-fragment didalam sebuah Activity. Berikut ilustrasi dari penggunaan FrameLayout terhadap child view yang dimiliki didalamnya. </a:t>
            </a:r>
          </a:p>
          <a:p>
            <a:r>
              <a:rPr lang="id-ID" dirty="0">
                <a:hlinkClick r:id="rId2"/>
              </a:rPr>
              <a:t>http://</a:t>
            </a:r>
            <a:r>
              <a:rPr lang="id-ID" dirty="0" smtClean="0">
                <a:hlinkClick r:id="rId2"/>
              </a:rPr>
              <a:t>developer.android.com/reference/android/widget/FrameLayout.html</a:t>
            </a:r>
            <a:r>
              <a:rPr lang="id-ID" dirty="0" smtClean="0"/>
              <a:t> </a:t>
            </a:r>
            <a:endParaRPr lang="id-ID" dirty="0" smtClean="0"/>
          </a:p>
          <a:p>
            <a:endParaRPr lang="id-ID"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5845" y="4014648"/>
            <a:ext cx="4548234" cy="2387823"/>
          </a:xfrm>
          <a:prstGeom prst="rect">
            <a:avLst/>
          </a:prstGeom>
        </p:spPr>
      </p:pic>
    </p:spTree>
    <p:extLst>
      <p:ext uri="{BB962C8B-B14F-4D97-AF65-F5344CB8AC3E}">
        <p14:creationId xmlns:p14="http://schemas.microsoft.com/office/powerpoint/2010/main" val="3744148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Gridlayout</a:t>
            </a:r>
            <a:endParaRPr lang="id-ID" dirty="0"/>
          </a:p>
        </p:txBody>
      </p:sp>
      <p:sp>
        <p:nvSpPr>
          <p:cNvPr id="3" name="Content Placeholder 2"/>
          <p:cNvSpPr>
            <a:spLocks noGrp="1"/>
          </p:cNvSpPr>
          <p:nvPr>
            <p:ph idx="1"/>
          </p:nvPr>
        </p:nvSpPr>
        <p:spPr>
          <a:xfrm>
            <a:off x="1097280" y="1845734"/>
            <a:ext cx="10058400" cy="717162"/>
          </a:xfrm>
        </p:spPr>
        <p:txBody>
          <a:bodyPr>
            <a:noAutofit/>
          </a:bodyPr>
          <a:lstStyle/>
          <a:p>
            <a:r>
              <a:rPr lang="id-ID" sz="1600" dirty="0" smtClean="0"/>
              <a:t>Diperkenalkan pada api level 14 (icecream sandwich), layout ini akan memberikan kemudahan dengan mengakomodir komponen didalamnya ke dalam bentuk Grid (Kolom dan Baris). </a:t>
            </a:r>
            <a:r>
              <a:rPr lang="id-ID" sz="1600" dirty="0" smtClean="0"/>
              <a:t>Dalam sebuah referensi, GridLayout merupakan komponen layout yang sangat flexibel dan dapat dimanfaatkan untuk menyederhanakan pembuatan Layout UI yang bersifat kompleks dan bersarang yang terdapat di komponen Layout lainnya. </a:t>
            </a:r>
          </a:p>
          <a:p>
            <a:r>
              <a:rPr lang="id-ID" sz="1600" dirty="0">
                <a:hlinkClick r:id="rId2"/>
              </a:rPr>
              <a:t>http://</a:t>
            </a:r>
            <a:r>
              <a:rPr lang="id-ID" sz="1600" dirty="0" smtClean="0">
                <a:hlinkClick r:id="rId2"/>
              </a:rPr>
              <a:t>developer.android.com/reference/android/widget/GridLayout.html</a:t>
            </a:r>
            <a:r>
              <a:rPr lang="id-ID" sz="1600" dirty="0" smtClean="0"/>
              <a:t> </a:t>
            </a:r>
            <a:endParaRPr lang="id-ID" sz="1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4873" y="3272217"/>
            <a:ext cx="4874118" cy="3046324"/>
          </a:xfrm>
          <a:prstGeom prst="rect">
            <a:avLst/>
          </a:prstGeom>
        </p:spPr>
      </p:pic>
    </p:spTree>
    <p:extLst>
      <p:ext uri="{BB962C8B-B14F-4D97-AF65-F5344CB8AC3E}">
        <p14:creationId xmlns:p14="http://schemas.microsoft.com/office/powerpoint/2010/main" val="739444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Kapan menggunakan jenis-jenis layout?</a:t>
            </a:r>
            <a:endParaRPr lang="id-ID" dirty="0"/>
          </a:p>
        </p:txBody>
      </p:sp>
      <p:sp>
        <p:nvSpPr>
          <p:cNvPr id="3" name="Content Placeholder 2"/>
          <p:cNvSpPr>
            <a:spLocks noGrp="1"/>
          </p:cNvSpPr>
          <p:nvPr>
            <p:ph idx="1"/>
          </p:nvPr>
        </p:nvSpPr>
        <p:spPr>
          <a:xfrm>
            <a:off x="1097280" y="1845734"/>
            <a:ext cx="10058400" cy="1502773"/>
          </a:xfrm>
        </p:spPr>
        <p:txBody>
          <a:bodyPr>
            <a:normAutofit fontScale="85000" lnSpcReduction="10000"/>
          </a:bodyPr>
          <a:lstStyle/>
          <a:p>
            <a:pPr marL="0" indent="0">
              <a:buNone/>
            </a:pPr>
            <a:r>
              <a:rPr lang="id-ID" dirty="0" smtClean="0"/>
              <a:t>Pemahaman yang baik terhadap dasar-dasar pembangunan UI di android, pengalaman, Feeling, dan </a:t>
            </a:r>
            <a:r>
              <a:rPr lang="id-ID" dirty="0" smtClean="0"/>
              <a:t>mencari tahun best practicenya seperti apa. Semua tergantung latihan dan seberapa sering kita </a:t>
            </a:r>
            <a:r>
              <a:rPr lang="id-ID" dirty="0" smtClean="0"/>
              <a:t>berhadapan dengan kasus-kasus melakukan </a:t>
            </a:r>
            <a:r>
              <a:rPr lang="id-ID" dirty="0" smtClean="0"/>
              <a:t>transformasi UI dari bentuk mockup ke dalam bentuk code xml di Android. Dengan membiasakan mengkode sisi UI di xml tanpa drag and drop akan membentuk pola pikir dan feeling kita dalam membangun dan mentransformasi UI ke dalam bentuk yang dibutuhkan. </a:t>
            </a:r>
            <a:r>
              <a:rPr lang="id-ID" dirty="0" smtClean="0"/>
              <a:t>Ini bersifat Relatif mungkin cara membetuk UI dari satu developer android dengan developer android lainnya akan berbeda. </a:t>
            </a:r>
            <a:endParaRPr lang="id-ID"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6541" y="3348507"/>
            <a:ext cx="4365938" cy="2776531"/>
          </a:xfrm>
          <a:prstGeom prst="rect">
            <a:avLst/>
          </a:prstGeom>
        </p:spPr>
      </p:pic>
    </p:spTree>
    <p:extLst>
      <p:ext uri="{BB962C8B-B14F-4D97-AF65-F5344CB8AC3E}">
        <p14:creationId xmlns:p14="http://schemas.microsoft.com/office/powerpoint/2010/main" val="150758061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415</TotalTime>
  <Words>1035</Words>
  <Application>Microsoft Office PowerPoint</Application>
  <PresentationFormat>Widescreen</PresentationFormat>
  <Paragraphs>87</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Retrospect</vt:lpstr>
      <vt:lpstr>Layout, Listview, Gridview, ScrollView, dan Adapter</vt:lpstr>
      <vt:lpstr>Part 1 :  Layouts and Dimension Unit</vt:lpstr>
      <vt:lpstr>Layout</vt:lpstr>
      <vt:lpstr>Penting untuk dibaca : </vt:lpstr>
      <vt:lpstr>Linear Layout</vt:lpstr>
      <vt:lpstr>Relative Layout</vt:lpstr>
      <vt:lpstr>Frame Layout</vt:lpstr>
      <vt:lpstr>Gridlayout</vt:lpstr>
      <vt:lpstr>Kapan menggunakan jenis-jenis layout?</vt:lpstr>
      <vt:lpstr>ScrollView</vt:lpstr>
      <vt:lpstr>Android Unit : px (pixel), dp/dip (density-independent pixel) dan sp (scale-independent pixels)</vt:lpstr>
      <vt:lpstr>Sample Case 1</vt:lpstr>
      <vt:lpstr>Sample case 1 (cont)</vt:lpstr>
      <vt:lpstr>Sample Case 2 </vt:lpstr>
      <vt:lpstr>Pentingnya konsistensi tampilan</vt:lpstr>
      <vt:lpstr>Challenge 1 : </vt:lpstr>
      <vt:lpstr>Challenge 2 :</vt:lpstr>
      <vt:lpstr>Part 2 : ListView, GridView dan Adapter</vt:lpstr>
      <vt:lpstr>Listview dan Gridview</vt:lpstr>
      <vt:lpstr>Listview and Gridview</vt:lpstr>
      <vt:lpstr>Adapter </vt:lpstr>
      <vt:lpstr>Native Adapter </vt:lpstr>
      <vt:lpstr>Challenge 3 : </vt:lpstr>
      <vt:lpstr>Custom Listview and Gridview</vt:lpstr>
      <vt:lpstr>Contoh kustomisasi ListView</vt:lpstr>
      <vt:lpstr>Contoh kustomisasi GridView</vt:lpstr>
      <vt:lpstr>Referensi User Interface :  http://pttrns.com/?did=6 </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Layout, Listview, Gridview, Fragment and Adapter</dc:title>
  <dc:creator>Sidiq</dc:creator>
  <cp:lastModifiedBy>Sidiq</cp:lastModifiedBy>
  <cp:revision>39</cp:revision>
  <dcterms:created xsi:type="dcterms:W3CDTF">2015-05-19T06:32:16Z</dcterms:created>
  <dcterms:modified xsi:type="dcterms:W3CDTF">2015-07-26T10:33:41Z</dcterms:modified>
</cp:coreProperties>
</file>