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0" r:id="rId4"/>
    <p:sldId id="268" r:id="rId5"/>
    <p:sldId id="280" r:id="rId6"/>
    <p:sldId id="270" r:id="rId7"/>
    <p:sldId id="271" r:id="rId8"/>
    <p:sldId id="279" r:id="rId9"/>
    <p:sldId id="272" r:id="rId10"/>
    <p:sldId id="274" r:id="rId11"/>
    <p:sldId id="275" r:id="rId12"/>
    <p:sldId id="276" r:id="rId13"/>
    <p:sldId id="277" r:id="rId14"/>
    <p:sldId id="267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30D"/>
    <a:srgbClr val="C56BC1"/>
    <a:srgbClr val="D92536"/>
    <a:srgbClr val="E14F5D"/>
    <a:srgbClr val="FF5353"/>
    <a:srgbClr val="EA0000"/>
    <a:srgbClr val="D20000"/>
    <a:srgbClr val="13411F"/>
    <a:srgbClr val="175122"/>
    <a:srgbClr val="2E4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50000"/>
  </p:normalViewPr>
  <p:slideViewPr>
    <p:cSldViewPr snapToGrid="0" snapToObjects="1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ACCIDENTES POR GREVEDAD</a:t>
            </a:r>
            <a:endParaRPr lang="en-US"/>
          </a:p>
        </c:rich>
      </c:tx>
      <c:layout>
        <c:manualLayout>
          <c:xMode val="edge"/>
          <c:yMode val="edge"/>
          <c:x val="0.213903010861818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0048528077230396E-2"/>
          <c:y val="0.15639937602394077"/>
          <c:w val="0.82674149920944973"/>
          <c:h val="0.64652050707434872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VALORES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867-4F13-9C59-758376DBAE7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867-4F13-9C59-758376DBAE7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867-4F13-9C59-758376DBAE71}"/>
              </c:ext>
            </c:extLst>
          </c:dPt>
          <c:dLbls>
            <c:dLbl>
              <c:idx val="0"/>
              <c:layout>
                <c:manualLayout>
                  <c:x val="-8.7742964240596563E-3"/>
                  <c:y val="-0.23523773948548335"/>
                </c:manualLayout>
              </c:layout>
              <c:tx>
                <c:rich>
                  <a:bodyPr/>
                  <a:lstStyle/>
                  <a:p>
                    <a:fld id="{CFC489FD-36E8-44E0-8148-1E1936235468}" type="CATEGORYNAME">
                      <a:rPr lang="en-US" sz="1600"/>
                      <a:pPr/>
                      <a:t>[NOMBRE DE CATEGORÍA]</a:t>
                    </a:fld>
                    <a:r>
                      <a:rPr lang="en-US" sz="1600" baseline="0" dirty="0"/>
                      <a:t>
</a:t>
                    </a:r>
                    <a:fld id="{9D2EE8B6-8F8F-4D92-A008-945C83752127}" type="PERCENTAGE">
                      <a:rPr lang="en-US" sz="1600" baseline="0"/>
                      <a:pPr/>
                      <a:t>[PORCENTAJE]</a:t>
                    </a:fld>
                    <a:endParaRPr lang="en-US" sz="1600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58452635553383"/>
                      <c:h val="0.185747338139883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67-4F13-9C59-758376DBAE71}"/>
                </c:ext>
              </c:extLst>
            </c:dLbl>
            <c:dLbl>
              <c:idx val="1"/>
              <c:layout>
                <c:manualLayout>
                  <c:x val="0.13709829526474709"/>
                  <c:y val="2.26482222167866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351E9A2-8673-4AD0-ACF0-5EB3451E35F4}" type="CATEGORYNAME">
                      <a:rPr lang="en-US" sz="1600"/>
                      <a:pPr>
                        <a:defRPr/>
                      </a:pPr>
                      <a:t>[NOMBRE DE CATEGORÍA]</a:t>
                    </a:fld>
                    <a:r>
                      <a:rPr lang="en-US" sz="1600" baseline="0" dirty="0"/>
                      <a:t>
</a:t>
                    </a:r>
                    <a:fld id="{D3009F78-4E3D-45A4-ABD8-6DD7545F695C}" type="PERCENTAGE">
                      <a:rPr lang="en-US" sz="1600" baseline="0"/>
                      <a:pPr>
                        <a:defRPr/>
                      </a:pPr>
                      <a:t>[PORCENTAJE]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4876139060853193"/>
                      <c:h val="0.143525179770694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67-4F13-9C59-758376DBAE71}"/>
                </c:ext>
              </c:extLst>
            </c:dLbl>
            <c:dLbl>
              <c:idx val="2"/>
              <c:layout>
                <c:manualLayout>
                  <c:x val="1.0967870530074592E-3"/>
                  <c:y val="-0.16587252755185811"/>
                </c:manualLayout>
              </c:layout>
              <c:tx>
                <c:rich>
                  <a:bodyPr/>
                  <a:lstStyle/>
                  <a:p>
                    <a:fld id="{3107B5BA-1325-4725-A392-7D3093BDDA34}" type="CATEGORYNAME">
                      <a:rPr lang="en-US" sz="1600"/>
                      <a:pPr/>
                      <a:t>[NOMBRE DE CATEGORÍA]</a:t>
                    </a:fld>
                    <a:r>
                      <a:rPr lang="en-US" sz="1600" baseline="0" dirty="0"/>
                      <a:t>
</a:t>
                    </a:r>
                    <a:fld id="{BD388277-DD46-4267-9819-2AFC0B70EFB5}" type="PERCENTAGE">
                      <a:rPr lang="en-US" sz="1600" baseline="0"/>
                      <a:pPr/>
                      <a:t>[PORCENTAJE]</a:t>
                    </a:fld>
                    <a:endParaRPr lang="en-US" sz="1600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51394784958921"/>
                      <c:h val="0.185747338139883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67-4F13-9C59-758376DBAE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CON HERIDOS</c:v>
                </c:pt>
                <c:pt idx="1">
                  <c:v>CON MUERTOS </c:v>
                </c:pt>
                <c:pt idx="2">
                  <c:v>SOLO DAÑOS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1903</c:v>
                </c:pt>
                <c:pt idx="1">
                  <c:v>39</c:v>
                </c:pt>
                <c:pt idx="2">
                  <c:v>1865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67-4F13-9C59-758376DBAE7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191402985817075"/>
          <c:y val="0.93828345791403056"/>
          <c:w val="0.65617176756128781"/>
          <c:h val="6.1716542085969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5DD02-DD1D-4118-BA65-F5465692233B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F3518-8558-4E9F-857E-94169C2340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92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5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20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42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3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830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18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71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045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67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2281-1AA8-CE4A-A554-8B9E186C39A7}" type="datetimeFigureOut">
              <a:rPr lang="es-ES_tradnl" smtClean="0"/>
              <a:t>21/08/2019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0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5AE8CC-06FD-417B-B86E-4D1D06A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854439"/>
            <a:ext cx="4948428" cy="4397086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CO" sz="4600" dirty="0">
                <a:latin typeface="Arial" panose="020B0604020202020204" pitchFamily="34" charset="0"/>
                <a:cs typeface="Arial" panose="020B0604020202020204" pitchFamily="34" charset="0"/>
              </a:rPr>
              <a:t>ACCIDENTES DE TRÁNSITO EN BUCARAMANGA</a:t>
            </a:r>
            <a:br>
              <a:rPr lang="es-CO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700" dirty="0"/>
              <a:t>Deisy Rangel Flórez 2142669</a:t>
            </a:r>
            <a:br>
              <a:rPr lang="es-CO" sz="2700"/>
            </a:br>
            <a:r>
              <a:rPr lang="es-CO" sz="2700"/>
              <a:t>Diana </a:t>
            </a:r>
            <a:r>
              <a:rPr lang="es-CO" sz="2700" dirty="0"/>
              <a:t>Herrera Blanco 2162017</a:t>
            </a:r>
            <a:br>
              <a:rPr lang="es-CO" sz="2700" dirty="0"/>
            </a:br>
            <a:r>
              <a:rPr lang="es-CO" sz="2700" dirty="0"/>
              <a:t>Karen Rodríguez Martínez 2161906</a:t>
            </a:r>
            <a:br>
              <a:rPr lang="es-CO" sz="4800" dirty="0"/>
            </a:br>
            <a:r>
              <a:rPr lang="es-CO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s-CO" sz="1900" dirty="0"/>
          </a:p>
        </p:txBody>
      </p:sp>
    </p:spTree>
    <p:extLst>
      <p:ext uri="{BB962C8B-B14F-4D97-AF65-F5344CB8AC3E}">
        <p14:creationId xmlns:p14="http://schemas.microsoft.com/office/powerpoint/2010/main" val="632380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2E182-9A0C-4F22-8940-953F6508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s-CO" dirty="0">
                <a:latin typeface="Calibri Lights"/>
              </a:rPr>
              <a:t>Agrupación estadística según gravedad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304799-FD7D-4A2E-8546-6D615D6A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Agrupación</a:t>
            </a:r>
            <a:r>
              <a:rPr lang="en-US" sz="4400" dirty="0"/>
              <a:t> </a:t>
            </a:r>
            <a:r>
              <a:rPr lang="en-US" sz="4400" dirty="0" err="1"/>
              <a:t>estadística</a:t>
            </a:r>
            <a:r>
              <a:rPr lang="en-US" sz="4400" dirty="0"/>
              <a:t> con </a:t>
            </a:r>
            <a:r>
              <a:rPr lang="en-US" sz="4400" dirty="0" err="1"/>
              <a:t>Kmeans</a:t>
            </a:r>
            <a:endParaRPr lang="en-US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1E86B59-2D5C-4A38-9EEC-6346D02C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53" y="3620131"/>
            <a:ext cx="3941243" cy="30129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5E9CC5-C4CF-43CA-9BA0-249378CC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454" y="224879"/>
            <a:ext cx="3941242" cy="30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872DA-7D2D-43B4-AFEC-00AA51180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219" y="108685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CO" dirty="0"/>
            </a:br>
            <a:r>
              <a:rPr lang="es-CO" dirty="0"/>
              <a:t> </a:t>
            </a: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5CA9D7-2D74-4214-9174-6954F4C95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grpSp>
        <p:nvGrpSpPr>
          <p:cNvPr id="20" name="Google Shape;255;p28">
            <a:extLst>
              <a:ext uri="{FF2B5EF4-FFF2-40B4-BE49-F238E27FC236}">
                <a16:creationId xmlns:a16="http://schemas.microsoft.com/office/drawing/2014/main" id="{4584CF57-A228-4646-B268-4A32DFBE440F}"/>
              </a:ext>
            </a:extLst>
          </p:cNvPr>
          <p:cNvGrpSpPr/>
          <p:nvPr/>
        </p:nvGrpSpPr>
        <p:grpSpPr>
          <a:xfrm>
            <a:off x="1613781" y="202819"/>
            <a:ext cx="4316318" cy="4349188"/>
            <a:chOff x="3169984" y="1163229"/>
            <a:chExt cx="2799293" cy="2795941"/>
          </a:xfrm>
          <a:solidFill>
            <a:srgbClr val="F3330D"/>
          </a:solidFill>
        </p:grpSpPr>
        <p:sp>
          <p:nvSpPr>
            <p:cNvPr id="21" name="Google Shape;256;p28">
              <a:extLst>
                <a:ext uri="{FF2B5EF4-FFF2-40B4-BE49-F238E27FC236}">
                  <a16:creationId xmlns:a16="http://schemas.microsoft.com/office/drawing/2014/main" id="{2DCDE178-E32A-4D62-8D39-3ACEB9C5EE80}"/>
                </a:ext>
              </a:extLst>
            </p:cNvPr>
            <p:cNvSpPr/>
            <p:nvPr/>
          </p:nvSpPr>
          <p:spPr>
            <a:xfrm rot="3600185">
              <a:off x="3169984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7;p28">
              <a:extLst>
                <a:ext uri="{FF2B5EF4-FFF2-40B4-BE49-F238E27FC236}">
                  <a16:creationId xmlns:a16="http://schemas.microsoft.com/office/drawing/2014/main" id="{118EA302-6DDD-4090-982F-8CE94734B95A}"/>
                </a:ext>
              </a:extLst>
            </p:cNvPr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8;p28">
              <a:extLst>
                <a:ext uri="{FF2B5EF4-FFF2-40B4-BE49-F238E27FC236}">
                  <a16:creationId xmlns:a16="http://schemas.microsoft.com/office/drawing/2014/main" id="{62D574DC-A7BD-43D9-A0A6-5C631DABE62E}"/>
                </a:ext>
              </a:extLst>
            </p:cNvPr>
            <p:cNvSpPr/>
            <p:nvPr/>
          </p:nvSpPr>
          <p:spPr>
            <a:xfrm rot="17999815">
              <a:off x="3194617" y="1184115"/>
              <a:ext cx="2774660" cy="2774660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Google Shape;259;p28">
              <a:extLst>
                <a:ext uri="{FF2B5EF4-FFF2-40B4-BE49-F238E27FC236}">
                  <a16:creationId xmlns:a16="http://schemas.microsoft.com/office/drawing/2014/main" id="{5245198B-3576-4CDE-B60B-A2579E5DF1D7}"/>
                </a:ext>
              </a:extLst>
            </p:cNvPr>
            <p:cNvGrpSpPr/>
            <p:nvPr/>
          </p:nvGrpSpPr>
          <p:grpSpPr>
            <a:xfrm rot="-7200165">
              <a:off x="3340912" y="2830057"/>
              <a:ext cx="578539" cy="579008"/>
              <a:chOff x="1970875" y="815481"/>
              <a:chExt cx="581495" cy="581444"/>
            </a:xfrm>
            <a:grpFill/>
          </p:grpSpPr>
          <p:sp>
            <p:nvSpPr>
              <p:cNvPr id="34" name="Google Shape;260;p28">
                <a:extLst>
                  <a:ext uri="{FF2B5EF4-FFF2-40B4-BE49-F238E27FC236}">
                    <a16:creationId xmlns:a16="http://schemas.microsoft.com/office/drawing/2014/main" id="{069238C9-AC42-4309-AE5B-1355B62123CF}"/>
                  </a:ext>
                </a:extLst>
              </p:cNvPr>
              <p:cNvSpPr/>
              <p:nvPr/>
            </p:nvSpPr>
            <p:spPr>
              <a:xfrm rot="39023">
                <a:off x="1970933" y="815481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grpFill/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61;p28">
                <a:extLst>
                  <a:ext uri="{FF2B5EF4-FFF2-40B4-BE49-F238E27FC236}">
                    <a16:creationId xmlns:a16="http://schemas.microsoft.com/office/drawing/2014/main" id="{C1F65822-869E-4221-B200-A63CA455A1DC}"/>
                  </a:ext>
                </a:extLst>
              </p:cNvPr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62;p28">
              <a:extLst>
                <a:ext uri="{FF2B5EF4-FFF2-40B4-BE49-F238E27FC236}">
                  <a16:creationId xmlns:a16="http://schemas.microsoft.com/office/drawing/2014/main" id="{E5683564-C550-41E4-B614-372AA3EE2CD1}"/>
                </a:ext>
              </a:extLst>
            </p:cNvPr>
            <p:cNvGrpSpPr/>
            <p:nvPr/>
          </p:nvGrpSpPr>
          <p:grpSpPr>
            <a:xfrm>
              <a:off x="4267326" y="1183598"/>
              <a:ext cx="578505" cy="578994"/>
              <a:chOff x="1973295" y="814894"/>
              <a:chExt cx="581471" cy="581437"/>
            </a:xfrm>
            <a:grpFill/>
          </p:grpSpPr>
          <p:sp>
            <p:nvSpPr>
              <p:cNvPr id="32" name="Google Shape;263;p28">
                <a:extLst>
                  <a:ext uri="{FF2B5EF4-FFF2-40B4-BE49-F238E27FC236}">
                    <a16:creationId xmlns:a16="http://schemas.microsoft.com/office/drawing/2014/main" id="{8A8816D0-E6AA-40CC-B39C-E757F1FB80DB}"/>
                  </a:ext>
                </a:extLst>
              </p:cNvPr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grpFill/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264;p28">
                <a:extLst>
                  <a:ext uri="{FF2B5EF4-FFF2-40B4-BE49-F238E27FC236}">
                    <a16:creationId xmlns:a16="http://schemas.microsoft.com/office/drawing/2014/main" id="{147C4AFD-2716-422F-8D65-8D51968CD8F2}"/>
                  </a:ext>
                </a:extLst>
              </p:cNvPr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5;p28">
              <a:extLst>
                <a:ext uri="{FF2B5EF4-FFF2-40B4-BE49-F238E27FC236}">
                  <a16:creationId xmlns:a16="http://schemas.microsoft.com/office/drawing/2014/main" id="{F52F7255-ADB4-4EDC-92B7-E47437160FB1}"/>
                </a:ext>
              </a:extLst>
            </p:cNvPr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  <a:grpFill/>
          </p:grpSpPr>
          <p:sp>
            <p:nvSpPr>
              <p:cNvPr id="30" name="Google Shape;266;p28">
                <a:extLst>
                  <a:ext uri="{FF2B5EF4-FFF2-40B4-BE49-F238E27FC236}">
                    <a16:creationId xmlns:a16="http://schemas.microsoft.com/office/drawing/2014/main" id="{ABF42A41-4928-4EAE-9F91-8CE8CC3567A7}"/>
                  </a:ext>
                </a:extLst>
              </p:cNvPr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grpFill/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67;p28">
                <a:extLst>
                  <a:ext uri="{FF2B5EF4-FFF2-40B4-BE49-F238E27FC236}">
                    <a16:creationId xmlns:a16="http://schemas.microsoft.com/office/drawing/2014/main" id="{7F2E8713-C364-4D1A-8C7D-AD705557B17D}"/>
                  </a:ext>
                </a:extLst>
              </p:cNvPr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69;p28">
              <a:extLst>
                <a:ext uri="{FF2B5EF4-FFF2-40B4-BE49-F238E27FC236}">
                  <a16:creationId xmlns:a16="http://schemas.microsoft.com/office/drawing/2014/main" id="{59DF8645-3F97-4E8C-AC3A-8FE0EEDE8EB1}"/>
                </a:ext>
              </a:extLst>
            </p:cNvPr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Lato"/>
                  <a:ea typeface="Lato"/>
                  <a:cs typeface="Lato"/>
                  <a:sym typeface="Lato"/>
                </a:rPr>
                <a:t>01 </a:t>
              </a:r>
              <a:endParaRPr sz="16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" name="Google Shape;270;p28">
              <a:extLst>
                <a:ext uri="{FF2B5EF4-FFF2-40B4-BE49-F238E27FC236}">
                  <a16:creationId xmlns:a16="http://schemas.microsoft.com/office/drawing/2014/main" id="{CD327EA3-BA67-4EAF-87BD-4AA242F777FF}"/>
                </a:ext>
              </a:extLst>
            </p:cNvPr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Lato"/>
                  <a:ea typeface="Lato"/>
                  <a:cs typeface="Lato"/>
                  <a:sym typeface="Lato"/>
                </a:rPr>
                <a:t>02</a:t>
              </a:r>
              <a:r>
                <a:rPr lang="en" sz="16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E2185A0-7FBB-40CD-892B-85F86BB703EF}"/>
              </a:ext>
            </a:extLst>
          </p:cNvPr>
          <p:cNvSpPr txBox="1"/>
          <p:nvPr/>
        </p:nvSpPr>
        <p:spPr>
          <a:xfrm>
            <a:off x="2793105" y="1956237"/>
            <a:ext cx="211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Algerian" panose="04020705040A02060702" pitchFamily="82" charset="0"/>
                <a:cs typeface="Aharoni" panose="02010803020104030203" pitchFamily="2" charset="-79"/>
              </a:rPr>
              <a:t>GRUPO 0</a:t>
            </a:r>
          </a:p>
        </p:txBody>
      </p:sp>
      <p:cxnSp>
        <p:nvCxnSpPr>
          <p:cNvPr id="40" name="Google Shape;248;p28">
            <a:extLst>
              <a:ext uri="{FF2B5EF4-FFF2-40B4-BE49-F238E27FC236}">
                <a16:creationId xmlns:a16="http://schemas.microsoft.com/office/drawing/2014/main" id="{8B8EB629-154F-4CEF-9928-3C677B7ECE64}"/>
              </a:ext>
            </a:extLst>
          </p:cNvPr>
          <p:cNvCxnSpPr/>
          <p:nvPr/>
        </p:nvCxnSpPr>
        <p:spPr>
          <a:xfrm rot="10800000">
            <a:off x="1434219" y="3046912"/>
            <a:ext cx="633600" cy="0"/>
          </a:xfrm>
          <a:prstGeom prst="straightConnector1">
            <a:avLst/>
          </a:prstGeom>
          <a:noFill/>
          <a:ln w="9525" cap="flat" cmpd="sng">
            <a:solidFill>
              <a:srgbClr val="F3330D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8065860-11E7-4226-A531-E88D3A63F874}"/>
              </a:ext>
            </a:extLst>
          </p:cNvPr>
          <p:cNvSpPr txBox="1"/>
          <p:nvPr/>
        </p:nvSpPr>
        <p:spPr>
          <a:xfrm>
            <a:off x="17270" y="2377413"/>
            <a:ext cx="157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dirty="0"/>
              <a:t>Mayor coincidencia con la gravedad 0</a:t>
            </a:r>
          </a:p>
          <a:p>
            <a:pPr lvl="0" algn="r"/>
            <a:endParaRPr lang="es-CO" dirty="0"/>
          </a:p>
        </p:txBody>
      </p:sp>
      <p:cxnSp>
        <p:nvCxnSpPr>
          <p:cNvPr id="43" name="Google Shape;248;p28">
            <a:extLst>
              <a:ext uri="{FF2B5EF4-FFF2-40B4-BE49-F238E27FC236}">
                <a16:creationId xmlns:a16="http://schemas.microsoft.com/office/drawing/2014/main" id="{780A5B3C-2BCE-4D55-825A-10EFD1311C5D}"/>
              </a:ext>
            </a:extLst>
          </p:cNvPr>
          <p:cNvCxnSpPr/>
          <p:nvPr/>
        </p:nvCxnSpPr>
        <p:spPr>
          <a:xfrm rot="10800000">
            <a:off x="5573820" y="3267118"/>
            <a:ext cx="633600" cy="0"/>
          </a:xfrm>
          <a:prstGeom prst="straightConnector1">
            <a:avLst/>
          </a:prstGeom>
          <a:noFill/>
          <a:ln w="9525" cap="flat" cmpd="sng">
            <a:solidFill>
              <a:srgbClr val="F3330D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078C50A-65D7-495E-8562-B2F1C3F293C2}"/>
              </a:ext>
            </a:extLst>
          </p:cNvPr>
          <p:cNvSpPr/>
          <p:nvPr/>
        </p:nvSpPr>
        <p:spPr>
          <a:xfrm>
            <a:off x="6131773" y="2738644"/>
            <a:ext cx="1426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Mayor actor implicado: 1 Buseta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DF8AAC9-C44A-4EFB-9F08-2F33332A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434" y="1776550"/>
            <a:ext cx="3628066" cy="30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A8184-9375-4D83-8325-C3C527F8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03" y="30182"/>
            <a:ext cx="10515600" cy="1325563"/>
          </a:xfrm>
        </p:spPr>
        <p:txBody>
          <a:bodyPr/>
          <a:lstStyle/>
          <a:p>
            <a:endParaRPr lang="es-CO"/>
          </a:p>
        </p:txBody>
      </p:sp>
      <p:pic>
        <p:nvPicPr>
          <p:cNvPr id="25" name="Marcador de contenido 24">
            <a:extLst>
              <a:ext uri="{FF2B5EF4-FFF2-40B4-BE49-F238E27FC236}">
                <a16:creationId xmlns:a16="http://schemas.microsoft.com/office/drawing/2014/main" id="{835D7E88-2C3D-48BF-AF97-43AF3AC79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2585" y="2293111"/>
            <a:ext cx="2848217" cy="2375142"/>
          </a:xfrm>
          <a:prstGeom prst="rect">
            <a:avLst/>
          </a:prstGeom>
        </p:spPr>
      </p:pic>
      <p:grpSp>
        <p:nvGrpSpPr>
          <p:cNvPr id="4" name="Google Shape;255;p28">
            <a:extLst>
              <a:ext uri="{FF2B5EF4-FFF2-40B4-BE49-F238E27FC236}">
                <a16:creationId xmlns:a16="http://schemas.microsoft.com/office/drawing/2014/main" id="{6CDCE4F9-DEE1-4DA0-A42E-3A311A123AEB}"/>
              </a:ext>
            </a:extLst>
          </p:cNvPr>
          <p:cNvGrpSpPr/>
          <p:nvPr/>
        </p:nvGrpSpPr>
        <p:grpSpPr>
          <a:xfrm>
            <a:off x="1696656" y="1355745"/>
            <a:ext cx="4316318" cy="4349188"/>
            <a:chOff x="3169984" y="1163229"/>
            <a:chExt cx="2799293" cy="2795941"/>
          </a:xfrm>
          <a:solidFill>
            <a:srgbClr val="00B0F0"/>
          </a:solidFill>
        </p:grpSpPr>
        <p:sp>
          <p:nvSpPr>
            <p:cNvPr id="5" name="Google Shape;256;p28">
              <a:extLst>
                <a:ext uri="{FF2B5EF4-FFF2-40B4-BE49-F238E27FC236}">
                  <a16:creationId xmlns:a16="http://schemas.microsoft.com/office/drawing/2014/main" id="{D6D36E34-C4AE-4992-89AA-7CDDD5AA3BB1}"/>
                </a:ext>
              </a:extLst>
            </p:cNvPr>
            <p:cNvSpPr/>
            <p:nvPr/>
          </p:nvSpPr>
          <p:spPr>
            <a:xfrm rot="3600185">
              <a:off x="3169984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57;p28">
              <a:extLst>
                <a:ext uri="{FF2B5EF4-FFF2-40B4-BE49-F238E27FC236}">
                  <a16:creationId xmlns:a16="http://schemas.microsoft.com/office/drawing/2014/main" id="{19DB7D8A-4677-488F-9DEC-FA3DD2FFD7F4}"/>
                </a:ext>
              </a:extLst>
            </p:cNvPr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8;p28">
              <a:extLst>
                <a:ext uri="{FF2B5EF4-FFF2-40B4-BE49-F238E27FC236}">
                  <a16:creationId xmlns:a16="http://schemas.microsoft.com/office/drawing/2014/main" id="{E969A6DE-1771-4754-9D73-07D99ACAA5C7}"/>
                </a:ext>
              </a:extLst>
            </p:cNvPr>
            <p:cNvSpPr/>
            <p:nvPr/>
          </p:nvSpPr>
          <p:spPr>
            <a:xfrm rot="17999815">
              <a:off x="3194617" y="1184115"/>
              <a:ext cx="2774660" cy="2774660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259;p28">
              <a:extLst>
                <a:ext uri="{FF2B5EF4-FFF2-40B4-BE49-F238E27FC236}">
                  <a16:creationId xmlns:a16="http://schemas.microsoft.com/office/drawing/2014/main" id="{73523328-DDEC-4555-A59A-665963F13FCF}"/>
                </a:ext>
              </a:extLst>
            </p:cNvPr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  <a:grpFill/>
          </p:grpSpPr>
          <p:sp>
            <p:nvSpPr>
              <p:cNvPr id="17" name="Google Shape;260;p28">
                <a:extLst>
                  <a:ext uri="{FF2B5EF4-FFF2-40B4-BE49-F238E27FC236}">
                    <a16:creationId xmlns:a16="http://schemas.microsoft.com/office/drawing/2014/main" id="{AEDD2A2E-9427-4C69-BF31-30EBB294B843}"/>
                  </a:ext>
                </a:extLst>
              </p:cNvPr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grpFill/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61;p28">
                <a:extLst>
                  <a:ext uri="{FF2B5EF4-FFF2-40B4-BE49-F238E27FC236}">
                    <a16:creationId xmlns:a16="http://schemas.microsoft.com/office/drawing/2014/main" id="{1A76E998-89C2-4D2A-AEAE-D2378EA19E50}"/>
                  </a:ext>
                </a:extLst>
              </p:cNvPr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62;p28">
              <a:extLst>
                <a:ext uri="{FF2B5EF4-FFF2-40B4-BE49-F238E27FC236}">
                  <a16:creationId xmlns:a16="http://schemas.microsoft.com/office/drawing/2014/main" id="{C088A7CA-9F55-4D16-A060-7C3B64D42611}"/>
                </a:ext>
              </a:extLst>
            </p:cNvPr>
            <p:cNvGrpSpPr/>
            <p:nvPr/>
          </p:nvGrpSpPr>
          <p:grpSpPr>
            <a:xfrm>
              <a:off x="4267327" y="1179968"/>
              <a:ext cx="578504" cy="582625"/>
              <a:chOff x="1973296" y="811248"/>
              <a:chExt cx="581470" cy="585083"/>
            </a:xfrm>
            <a:grpFill/>
          </p:grpSpPr>
          <p:sp>
            <p:nvSpPr>
              <p:cNvPr id="15" name="Google Shape;263;p28">
                <a:extLst>
                  <a:ext uri="{FF2B5EF4-FFF2-40B4-BE49-F238E27FC236}">
                    <a16:creationId xmlns:a16="http://schemas.microsoft.com/office/drawing/2014/main" id="{69008EA7-1C7B-4FB5-A97E-991BC6EE0760}"/>
                  </a:ext>
                </a:extLst>
              </p:cNvPr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grpFill/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264;p28">
                <a:extLst>
                  <a:ext uri="{FF2B5EF4-FFF2-40B4-BE49-F238E27FC236}">
                    <a16:creationId xmlns:a16="http://schemas.microsoft.com/office/drawing/2014/main" id="{08547586-EC79-4A32-93A9-B7269AE13B36}"/>
                  </a:ext>
                </a:extLst>
              </p:cNvPr>
              <p:cNvSpPr/>
              <p:nvPr/>
            </p:nvSpPr>
            <p:spPr>
              <a:xfrm rot="10800000">
                <a:off x="1973296" y="811248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65;p28">
              <a:extLst>
                <a:ext uri="{FF2B5EF4-FFF2-40B4-BE49-F238E27FC236}">
                  <a16:creationId xmlns:a16="http://schemas.microsoft.com/office/drawing/2014/main" id="{F7D910CB-23D2-47BB-888D-07319EDFE3BA}"/>
                </a:ext>
              </a:extLst>
            </p:cNvPr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  <a:grpFill/>
          </p:grpSpPr>
          <p:sp>
            <p:nvSpPr>
              <p:cNvPr id="13" name="Google Shape;266;p28">
                <a:extLst>
                  <a:ext uri="{FF2B5EF4-FFF2-40B4-BE49-F238E27FC236}">
                    <a16:creationId xmlns:a16="http://schemas.microsoft.com/office/drawing/2014/main" id="{7741D1CC-5241-4750-AD8C-31DF7A6157AD}"/>
                  </a:ext>
                </a:extLst>
              </p:cNvPr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grpFill/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67;p28">
                <a:extLst>
                  <a:ext uri="{FF2B5EF4-FFF2-40B4-BE49-F238E27FC236}">
                    <a16:creationId xmlns:a16="http://schemas.microsoft.com/office/drawing/2014/main" id="{9DD478CE-BE16-41C3-BF36-907CF838244C}"/>
                  </a:ext>
                </a:extLst>
              </p:cNvPr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69;p28">
              <a:extLst>
                <a:ext uri="{FF2B5EF4-FFF2-40B4-BE49-F238E27FC236}">
                  <a16:creationId xmlns:a16="http://schemas.microsoft.com/office/drawing/2014/main" id="{2AEC6E02-D54B-4870-B162-62264C803E78}"/>
                </a:ext>
              </a:extLst>
            </p:cNvPr>
            <p:cNvSpPr txBox="1"/>
            <p:nvPr/>
          </p:nvSpPr>
          <p:spPr>
            <a:xfrm>
              <a:off x="3234819" y="2393885"/>
              <a:ext cx="509100" cy="267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r>
                <a:rPr lang="en" sz="1600" b="1" dirty="0"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6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270;p28">
              <a:extLst>
                <a:ext uri="{FF2B5EF4-FFF2-40B4-BE49-F238E27FC236}">
                  <a16:creationId xmlns:a16="http://schemas.microsoft.com/office/drawing/2014/main" id="{BFE6ACAA-91D1-4D7E-A90B-0A27D8E5305E}"/>
                </a:ext>
              </a:extLst>
            </p:cNvPr>
            <p:cNvSpPr txBox="1"/>
            <p:nvPr/>
          </p:nvSpPr>
          <p:spPr>
            <a:xfrm>
              <a:off x="5411153" y="2328640"/>
              <a:ext cx="509100" cy="267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02</a:t>
              </a:r>
              <a:r>
                <a:rPr lang="en" sz="16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55AA044-025F-4F00-9907-E910631FE632}"/>
              </a:ext>
            </a:extLst>
          </p:cNvPr>
          <p:cNvSpPr txBox="1"/>
          <p:nvPr/>
        </p:nvSpPr>
        <p:spPr>
          <a:xfrm>
            <a:off x="3272691" y="3144487"/>
            <a:ext cx="143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Algerian" panose="04020705040A02060702" pitchFamily="82" charset="0"/>
              </a:rPr>
              <a:t>Grupo 1</a:t>
            </a:r>
          </a:p>
        </p:txBody>
      </p:sp>
      <p:cxnSp>
        <p:nvCxnSpPr>
          <p:cNvPr id="20" name="Google Shape;248;p28">
            <a:extLst>
              <a:ext uri="{FF2B5EF4-FFF2-40B4-BE49-F238E27FC236}">
                <a16:creationId xmlns:a16="http://schemas.microsoft.com/office/drawing/2014/main" id="{6FAAED97-27F3-4571-9EF7-46011EC4C50A}"/>
              </a:ext>
            </a:extLst>
          </p:cNvPr>
          <p:cNvCxnSpPr/>
          <p:nvPr/>
        </p:nvCxnSpPr>
        <p:spPr>
          <a:xfrm rot="10800000">
            <a:off x="1400680" y="3429000"/>
            <a:ext cx="633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1" name="Google Shape;248;p28">
            <a:extLst>
              <a:ext uri="{FF2B5EF4-FFF2-40B4-BE49-F238E27FC236}">
                <a16:creationId xmlns:a16="http://schemas.microsoft.com/office/drawing/2014/main" id="{CC273F40-2792-42F2-84A6-ACB87309E12D}"/>
              </a:ext>
            </a:extLst>
          </p:cNvPr>
          <p:cNvCxnSpPr/>
          <p:nvPr/>
        </p:nvCxnSpPr>
        <p:spPr>
          <a:xfrm rot="10800000">
            <a:off x="5879324" y="3429000"/>
            <a:ext cx="633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0CC6E06-6966-4BC6-82B1-42368620181F}"/>
              </a:ext>
            </a:extLst>
          </p:cNvPr>
          <p:cNvSpPr txBox="1"/>
          <p:nvPr/>
        </p:nvSpPr>
        <p:spPr>
          <a:xfrm>
            <a:off x="212035" y="2769704"/>
            <a:ext cx="146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Mayor coincidencia con la gravedad 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B787B2-AB49-4B94-8F9E-ED94FEAD2497}"/>
              </a:ext>
            </a:extLst>
          </p:cNvPr>
          <p:cNvSpPr txBox="1"/>
          <p:nvPr/>
        </p:nvSpPr>
        <p:spPr>
          <a:xfrm>
            <a:off x="6509979" y="3039072"/>
            <a:ext cx="185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Actores más implicados: 1buseta y 1 automóvil</a:t>
            </a:r>
          </a:p>
        </p:txBody>
      </p:sp>
    </p:spTree>
    <p:extLst>
      <p:ext uri="{BB962C8B-B14F-4D97-AF65-F5344CB8AC3E}">
        <p14:creationId xmlns:p14="http://schemas.microsoft.com/office/powerpoint/2010/main" val="18047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C257A-851D-4330-9ECE-453CD072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23" name="Marcador de contenido 22">
            <a:extLst>
              <a:ext uri="{FF2B5EF4-FFF2-40B4-BE49-F238E27FC236}">
                <a16:creationId xmlns:a16="http://schemas.microsoft.com/office/drawing/2014/main" id="{A603CF07-A7F3-4A70-9FA6-24A2F6C47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3229" y="2633539"/>
            <a:ext cx="3250571" cy="2343737"/>
          </a:xfrm>
          <a:prstGeom prst="rect">
            <a:avLst/>
          </a:prstGeom>
        </p:spPr>
      </p:pic>
      <p:grpSp>
        <p:nvGrpSpPr>
          <p:cNvPr id="4" name="Google Shape;255;p28">
            <a:extLst>
              <a:ext uri="{FF2B5EF4-FFF2-40B4-BE49-F238E27FC236}">
                <a16:creationId xmlns:a16="http://schemas.microsoft.com/office/drawing/2014/main" id="{6253F549-58BC-4967-A6AC-5B4291D613FC}"/>
              </a:ext>
            </a:extLst>
          </p:cNvPr>
          <p:cNvGrpSpPr/>
          <p:nvPr/>
        </p:nvGrpSpPr>
        <p:grpSpPr>
          <a:xfrm>
            <a:off x="1696656" y="1355745"/>
            <a:ext cx="4316318" cy="4349188"/>
            <a:chOff x="3169984" y="1163229"/>
            <a:chExt cx="2799293" cy="2795941"/>
          </a:xfrm>
          <a:solidFill>
            <a:srgbClr val="C56BC1"/>
          </a:solidFill>
        </p:grpSpPr>
        <p:sp>
          <p:nvSpPr>
            <p:cNvPr id="5" name="Google Shape;256;p28">
              <a:extLst>
                <a:ext uri="{FF2B5EF4-FFF2-40B4-BE49-F238E27FC236}">
                  <a16:creationId xmlns:a16="http://schemas.microsoft.com/office/drawing/2014/main" id="{B75ABF3F-2A3E-402D-8DB6-C608D0056457}"/>
                </a:ext>
              </a:extLst>
            </p:cNvPr>
            <p:cNvSpPr/>
            <p:nvPr/>
          </p:nvSpPr>
          <p:spPr>
            <a:xfrm rot="3600185">
              <a:off x="3169984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57;p28">
              <a:extLst>
                <a:ext uri="{FF2B5EF4-FFF2-40B4-BE49-F238E27FC236}">
                  <a16:creationId xmlns:a16="http://schemas.microsoft.com/office/drawing/2014/main" id="{BB7DB3ED-BE61-47FC-BB8C-3ED7AC186AC5}"/>
                </a:ext>
              </a:extLst>
            </p:cNvPr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8;p28">
              <a:extLst>
                <a:ext uri="{FF2B5EF4-FFF2-40B4-BE49-F238E27FC236}">
                  <a16:creationId xmlns:a16="http://schemas.microsoft.com/office/drawing/2014/main" id="{B50BA76A-3298-4D59-81E6-F0737CC05AA1}"/>
                </a:ext>
              </a:extLst>
            </p:cNvPr>
            <p:cNvSpPr/>
            <p:nvPr/>
          </p:nvSpPr>
          <p:spPr>
            <a:xfrm rot="17999815">
              <a:off x="3194617" y="1184115"/>
              <a:ext cx="2774660" cy="2774660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259;p28">
              <a:extLst>
                <a:ext uri="{FF2B5EF4-FFF2-40B4-BE49-F238E27FC236}">
                  <a16:creationId xmlns:a16="http://schemas.microsoft.com/office/drawing/2014/main" id="{E1AE0476-3020-4351-826F-57152F1B33C6}"/>
                </a:ext>
              </a:extLst>
            </p:cNvPr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  <a:grpFill/>
          </p:grpSpPr>
          <p:sp>
            <p:nvSpPr>
              <p:cNvPr id="17" name="Google Shape;260;p28">
                <a:extLst>
                  <a:ext uri="{FF2B5EF4-FFF2-40B4-BE49-F238E27FC236}">
                    <a16:creationId xmlns:a16="http://schemas.microsoft.com/office/drawing/2014/main" id="{B98FD3D4-DD51-4A1F-A23D-5EB88AA5A6B6}"/>
                  </a:ext>
                </a:extLst>
              </p:cNvPr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grpFill/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61;p28">
                <a:extLst>
                  <a:ext uri="{FF2B5EF4-FFF2-40B4-BE49-F238E27FC236}">
                    <a16:creationId xmlns:a16="http://schemas.microsoft.com/office/drawing/2014/main" id="{508147D4-AADC-4F9B-B55D-9CCD9E898DA3}"/>
                  </a:ext>
                </a:extLst>
              </p:cNvPr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62;p28">
              <a:extLst>
                <a:ext uri="{FF2B5EF4-FFF2-40B4-BE49-F238E27FC236}">
                  <a16:creationId xmlns:a16="http://schemas.microsoft.com/office/drawing/2014/main" id="{A29D5D54-2A17-45D1-BE72-1580D405BA9B}"/>
                </a:ext>
              </a:extLst>
            </p:cNvPr>
            <p:cNvGrpSpPr/>
            <p:nvPr/>
          </p:nvGrpSpPr>
          <p:grpSpPr>
            <a:xfrm>
              <a:off x="4267327" y="1179968"/>
              <a:ext cx="578504" cy="582625"/>
              <a:chOff x="1973296" y="811248"/>
              <a:chExt cx="581470" cy="585083"/>
            </a:xfrm>
            <a:grpFill/>
          </p:grpSpPr>
          <p:sp>
            <p:nvSpPr>
              <p:cNvPr id="15" name="Google Shape;263;p28">
                <a:extLst>
                  <a:ext uri="{FF2B5EF4-FFF2-40B4-BE49-F238E27FC236}">
                    <a16:creationId xmlns:a16="http://schemas.microsoft.com/office/drawing/2014/main" id="{9FAA2F1D-5113-48CC-AE83-8D2DEB673185}"/>
                  </a:ext>
                </a:extLst>
              </p:cNvPr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grpFill/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264;p28">
                <a:extLst>
                  <a:ext uri="{FF2B5EF4-FFF2-40B4-BE49-F238E27FC236}">
                    <a16:creationId xmlns:a16="http://schemas.microsoft.com/office/drawing/2014/main" id="{5FB92A13-33E6-448B-B362-970C2D74DE6A}"/>
                  </a:ext>
                </a:extLst>
              </p:cNvPr>
              <p:cNvSpPr/>
              <p:nvPr/>
            </p:nvSpPr>
            <p:spPr>
              <a:xfrm rot="10800000">
                <a:off x="1973296" y="811248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65;p28">
              <a:extLst>
                <a:ext uri="{FF2B5EF4-FFF2-40B4-BE49-F238E27FC236}">
                  <a16:creationId xmlns:a16="http://schemas.microsoft.com/office/drawing/2014/main" id="{C75C9BB4-F808-4968-A690-ABA6F7CFAD31}"/>
                </a:ext>
              </a:extLst>
            </p:cNvPr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  <a:grpFill/>
          </p:grpSpPr>
          <p:sp>
            <p:nvSpPr>
              <p:cNvPr id="13" name="Google Shape;266;p28">
                <a:extLst>
                  <a:ext uri="{FF2B5EF4-FFF2-40B4-BE49-F238E27FC236}">
                    <a16:creationId xmlns:a16="http://schemas.microsoft.com/office/drawing/2014/main" id="{657F396E-6802-467A-9BA1-20CC8B90DD20}"/>
                  </a:ext>
                </a:extLst>
              </p:cNvPr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grpFill/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67;p28">
                <a:extLst>
                  <a:ext uri="{FF2B5EF4-FFF2-40B4-BE49-F238E27FC236}">
                    <a16:creationId xmlns:a16="http://schemas.microsoft.com/office/drawing/2014/main" id="{8F999CCE-254D-4C55-8C0D-0A8A5EFC9BAE}"/>
                  </a:ext>
                </a:extLst>
              </p:cNvPr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270;p28">
              <a:extLst>
                <a:ext uri="{FF2B5EF4-FFF2-40B4-BE49-F238E27FC236}">
                  <a16:creationId xmlns:a16="http://schemas.microsoft.com/office/drawing/2014/main" id="{91C9CC7F-9AD8-442D-B9B9-D4580B78D1BE}"/>
                </a:ext>
              </a:extLst>
            </p:cNvPr>
            <p:cNvSpPr txBox="1"/>
            <p:nvPr/>
          </p:nvSpPr>
          <p:spPr>
            <a:xfrm>
              <a:off x="5411153" y="2328640"/>
              <a:ext cx="509100" cy="26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Lato"/>
                  <a:ea typeface="Lato"/>
                  <a:cs typeface="Lato"/>
                  <a:sym typeface="Lato"/>
                </a:rPr>
                <a:t>01</a:t>
              </a:r>
              <a:r>
                <a:rPr lang="en" sz="16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9" name="Google Shape;248;p28">
            <a:extLst>
              <a:ext uri="{FF2B5EF4-FFF2-40B4-BE49-F238E27FC236}">
                <a16:creationId xmlns:a16="http://schemas.microsoft.com/office/drawing/2014/main" id="{AF316EE7-6999-4B16-87D0-21FF545691DC}"/>
              </a:ext>
            </a:extLst>
          </p:cNvPr>
          <p:cNvCxnSpPr/>
          <p:nvPr/>
        </p:nvCxnSpPr>
        <p:spPr>
          <a:xfrm rot="10800000">
            <a:off x="5779200" y="3415748"/>
            <a:ext cx="633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DCEB4FA-422E-4E46-934A-29707C73BAD6}"/>
              </a:ext>
            </a:extLst>
          </p:cNvPr>
          <p:cNvSpPr txBox="1"/>
          <p:nvPr/>
        </p:nvSpPr>
        <p:spPr>
          <a:xfrm>
            <a:off x="6412800" y="3312826"/>
            <a:ext cx="177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Mayor actor implicado : 1 volqueta</a:t>
            </a:r>
          </a:p>
          <a:p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CBF18C-0905-42F6-A4F0-332D6641B30D}"/>
              </a:ext>
            </a:extLst>
          </p:cNvPr>
          <p:cNvSpPr txBox="1"/>
          <p:nvPr/>
        </p:nvSpPr>
        <p:spPr>
          <a:xfrm>
            <a:off x="3015350" y="3184448"/>
            <a:ext cx="184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3200" dirty="0">
                <a:solidFill>
                  <a:prstClr val="black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GRUPO 2</a:t>
            </a:r>
          </a:p>
        </p:txBody>
      </p:sp>
    </p:spTree>
    <p:extLst>
      <p:ext uri="{BB962C8B-B14F-4D97-AF65-F5344CB8AC3E}">
        <p14:creationId xmlns:p14="http://schemas.microsoft.com/office/powerpoint/2010/main" val="266200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46393-AF0C-4621-9F58-65A91FBD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964" y="365125"/>
            <a:ext cx="8517835" cy="5929658"/>
          </a:xfrm>
        </p:spPr>
        <p:txBody>
          <a:bodyPr>
            <a:normAutofit/>
          </a:bodyPr>
          <a:lstStyle/>
          <a:p>
            <a:br>
              <a:rPr lang="es-CO" sz="6600" b="1" dirty="0"/>
            </a:br>
            <a:br>
              <a:rPr lang="es-CO" sz="6600" b="1" dirty="0"/>
            </a:br>
            <a:r>
              <a:rPr lang="es-CO" sz="6600" b="1" dirty="0">
                <a:solidFill>
                  <a:schemeClr val="bg1"/>
                </a:solidFill>
              </a:rPr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19CE1-F7FE-434C-8C59-4A5E944D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179882"/>
            <a:ext cx="10515600" cy="4257207"/>
          </a:xfrm>
        </p:spPr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974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s-ES_tradnl" sz="4100">
                <a:solidFill>
                  <a:srgbClr val="FFFFFF"/>
                </a:solidFill>
              </a:rPr>
              <a:t>PROBLEMÁTICA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s-ES_tradnl" sz="1300">
                <a:solidFill>
                  <a:srgbClr val="FFFFFF"/>
                </a:solidFill>
              </a:rPr>
              <a:t>En los últimos ocho años, Bucaramanga tiene un aumento de 65.344 vehículos circulando por las calles.  </a:t>
            </a:r>
          </a:p>
          <a:p>
            <a:r>
              <a:rPr lang="es-ES_tradnl" sz="1300">
                <a:solidFill>
                  <a:srgbClr val="FFFFFF"/>
                </a:solidFill>
              </a:rPr>
              <a:t>El último año se han registrado 675.737 vehículos en total entre carros, motos, motocicletas y maquinaria pesada como volquetas o semirremolques.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para accidentes de transito">
            <a:extLst>
              <a:ext uri="{FF2B5EF4-FFF2-40B4-BE49-F238E27FC236}">
                <a16:creationId xmlns:a16="http://schemas.microsoft.com/office/drawing/2014/main" id="{0FDE0E04-9A19-48AC-936C-551113C15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1" r="16504" b="-1"/>
          <a:stretch/>
        </p:blipFill>
        <p:spPr bwMode="auto">
          <a:xfrm>
            <a:off x="5847695" y="564762"/>
            <a:ext cx="5165799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1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CD43-ADA2-4B67-AAD7-7F57BC16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659866"/>
            <a:ext cx="4624342" cy="3181684"/>
          </a:xfrm>
        </p:spPr>
        <p:txBody>
          <a:bodyPr>
            <a:normAutofit/>
          </a:bodyPr>
          <a:lstStyle/>
          <a:p>
            <a:r>
              <a:rPr lang="es-CO" b="1" dirty="0"/>
              <a:t>¿A QUIÉNES VA DIRIGIDO?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n para personas manejando carro">
            <a:extLst>
              <a:ext uri="{FF2B5EF4-FFF2-40B4-BE49-F238E27FC236}">
                <a16:creationId xmlns:a16="http://schemas.microsoft.com/office/drawing/2014/main" id="{B0D9EAC5-930E-4551-A0C1-DA840C878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4" r="19130" b="7"/>
          <a:stretch/>
        </p:blipFill>
        <p:spPr bwMode="auto">
          <a:xfrm>
            <a:off x="5680087" y="361702"/>
            <a:ext cx="1691640" cy="1691640"/>
          </a:xfrm>
          <a:custGeom>
            <a:avLst/>
            <a:gdLst>
              <a:gd name="connsiteX0" fmla="*/ 978408 w 1956816"/>
              <a:gd name="connsiteY0" fmla="*/ 0 h 1956816"/>
              <a:gd name="connsiteX1" fmla="*/ 1956816 w 1956816"/>
              <a:gd name="connsiteY1" fmla="*/ 978408 h 1956816"/>
              <a:gd name="connsiteX2" fmla="*/ 978408 w 1956816"/>
              <a:gd name="connsiteY2" fmla="*/ 1956816 h 1956816"/>
              <a:gd name="connsiteX3" fmla="*/ 0 w 1956816"/>
              <a:gd name="connsiteY3" fmla="*/ 978408 h 1956816"/>
              <a:gd name="connsiteX4" fmla="*/ 978408 w 1956816"/>
              <a:gd name="connsiteY4" fmla="*/ 0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Content Placeholder 2072">
            <a:extLst>
              <a:ext uri="{FF2B5EF4-FFF2-40B4-BE49-F238E27FC236}">
                <a16:creationId xmlns:a16="http://schemas.microsoft.com/office/drawing/2014/main" id="{7E2813C9-B560-4508-BB9D-C6E16F57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8" name="Picture 20" descr="Resultado de imagen para personas manejando carro y moto">
            <a:extLst>
              <a:ext uri="{FF2B5EF4-FFF2-40B4-BE49-F238E27FC236}">
                <a16:creationId xmlns:a16="http://schemas.microsoft.com/office/drawing/2014/main" id="{A0BB84DA-5B0F-4532-9EFE-EDD432527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>
            <a:off x="5838252" y="2722161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14" descr="Resultado de imagen para joven montando bicicleta">
            <a:extLst>
              <a:ext uri="{FF2B5EF4-FFF2-40B4-BE49-F238E27FC236}">
                <a16:creationId xmlns:a16="http://schemas.microsoft.com/office/drawing/2014/main" id="{0F53B680-CE64-4871-84EC-AE6ADB31B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r="5480" b="4"/>
          <a:stretch/>
        </p:blipFill>
        <p:spPr bwMode="auto"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4" name="Picture 16" descr="Resultado de imagen para alcaldia de bucaramanga">
            <a:extLst>
              <a:ext uri="{FF2B5EF4-FFF2-40B4-BE49-F238E27FC236}">
                <a16:creationId xmlns:a16="http://schemas.microsoft.com/office/drawing/2014/main" id="{D5692412-0511-43D7-8907-DEE245A75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4" r="-4" b="-4"/>
          <a:stretch/>
        </p:blipFill>
        <p:spPr bwMode="auto"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35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3F3E26-052C-4604-BDF5-A7661799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Comunas en Bucaramanga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8FAB85-4296-4F36-A6D2-55400BCBD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333" y="2277801"/>
            <a:ext cx="4167264" cy="4299825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sultado de imagen para comunas de bucaramanga">
            <a:extLst>
              <a:ext uri="{FF2B5EF4-FFF2-40B4-BE49-F238E27FC236}">
                <a16:creationId xmlns:a16="http://schemas.microsoft.com/office/drawing/2014/main" id="{335A980B-0219-4F0C-B312-477ED06D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6701" y="2426818"/>
            <a:ext cx="377266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6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3F3E26-052C-4604-BDF5-A7661799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AR" sz="3800" dirty="0">
                <a:solidFill>
                  <a:srgbClr val="FFFFFF"/>
                </a:solidFill>
              </a:rPr>
              <a:t>Accidentes de tránsito segun las Comunas</a:t>
            </a:r>
            <a:endParaRPr lang="en-US" sz="3800" dirty="0">
              <a:solidFill>
                <a:srgbClr val="FFFFFF"/>
              </a:solidFill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28" y="2205557"/>
            <a:ext cx="4485005" cy="45960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38F2BC-EBFF-4EF4-AB26-39881E72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36" y="2289081"/>
            <a:ext cx="2508505" cy="44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2054A3-99E1-46B9-AF75-0988E7C9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46" y="653873"/>
            <a:ext cx="3822492" cy="4862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Análisis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estadístico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accidentalidad</a:t>
            </a:r>
            <a:r>
              <a:rPr lang="en-US" sz="4800" dirty="0">
                <a:solidFill>
                  <a:srgbClr val="FFFFFF"/>
                </a:solidFill>
              </a:rPr>
              <a:t> por jornadas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Jornada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Diurna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=0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Jornada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Nocturna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=1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D8F0D50-4847-452C-A099-5580F1883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125" y="492573"/>
            <a:ext cx="62329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74B2DE-C5B5-4E02-95D8-735C5B7E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 err="1">
                <a:solidFill>
                  <a:srgbClr val="FFFFFF"/>
                </a:solidFill>
              </a:rPr>
              <a:t>Análisis</a:t>
            </a:r>
            <a:r>
              <a:rPr lang="en-US" sz="3800" dirty="0">
                <a:solidFill>
                  <a:srgbClr val="FFFFFF"/>
                </a:solidFill>
              </a:rPr>
              <a:t> </a:t>
            </a:r>
            <a:r>
              <a:rPr lang="en-US" sz="3800" dirty="0" err="1">
                <a:solidFill>
                  <a:srgbClr val="FFFFFF"/>
                </a:solidFill>
              </a:rPr>
              <a:t>estadístico</a:t>
            </a:r>
            <a:r>
              <a:rPr lang="en-US" sz="3800" dirty="0">
                <a:solidFill>
                  <a:srgbClr val="FFFFFF"/>
                </a:solidFill>
              </a:rPr>
              <a:t> de </a:t>
            </a:r>
            <a:r>
              <a:rPr lang="en-US" sz="3800" dirty="0" err="1">
                <a:solidFill>
                  <a:srgbClr val="FFFFFF"/>
                </a:solidFill>
              </a:rPr>
              <a:t>accidentalidad</a:t>
            </a:r>
            <a:r>
              <a:rPr lang="en-US" sz="3800" dirty="0">
                <a:solidFill>
                  <a:srgbClr val="FFFFFF"/>
                </a:solidFill>
              </a:rPr>
              <a:t> por jornadas </a:t>
            </a:r>
            <a:r>
              <a:rPr lang="en-US" sz="3800" dirty="0" err="1">
                <a:solidFill>
                  <a:srgbClr val="FFFFFF"/>
                </a:solidFill>
              </a:rPr>
              <a:t>según</a:t>
            </a:r>
            <a:r>
              <a:rPr lang="en-US" sz="3800" dirty="0">
                <a:solidFill>
                  <a:srgbClr val="FFFFFF"/>
                </a:solidFill>
              </a:rPr>
              <a:t> </a:t>
            </a:r>
            <a:r>
              <a:rPr lang="en-US" sz="3800" dirty="0" err="1">
                <a:solidFill>
                  <a:srgbClr val="FFFFFF"/>
                </a:solidFill>
              </a:rPr>
              <a:t>Comunas</a:t>
            </a:r>
            <a:endParaRPr lang="en-US" sz="3800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E6010A0D-B152-4751-BC65-698E13DEE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67069"/>
            <a:ext cx="5986071" cy="35682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FE6373-808F-49D3-83B4-3497DFDB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5" y="567069"/>
            <a:ext cx="5881127" cy="35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4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2054A3-99E1-46B9-AF75-0988E7C9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46" y="653873"/>
            <a:ext cx="3822492" cy="4862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Análisis estadístico de la cantidad de accidentes por gravedad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371008" y="4311620"/>
            <a:ext cx="279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Solo daños = 1875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Con muertos = 39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Con heridos =1903</a:t>
            </a:r>
            <a:endParaRPr lang="en-US" sz="2400" dirty="0"/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090073572"/>
              </p:ext>
            </p:extLst>
          </p:nvPr>
        </p:nvGraphicFramePr>
        <p:xfrm>
          <a:off x="5500553" y="1675644"/>
          <a:ext cx="5789638" cy="4211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70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7761B-AF43-44E9-A88F-70C232ED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Agrupación por método Kmeans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5CF0FB1-2948-4266-887D-63CAE813A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22" y="2310834"/>
            <a:ext cx="10732956" cy="44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62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151</Words>
  <Application>Microsoft Office PowerPoint</Application>
  <PresentationFormat>Panorámica</PresentationFormat>
  <Paragraphs>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Calibri Lights</vt:lpstr>
      <vt:lpstr>Lato</vt:lpstr>
      <vt:lpstr>Tema de Office</vt:lpstr>
      <vt:lpstr>ACCIDENTES DE TRÁNSITO EN BUCARAMANGA    Deisy Rangel Flórez 2142669 Diana Herrera Blanco 2162017 Karen Rodríguez Martínez 2161906  </vt:lpstr>
      <vt:lpstr>PROBLEMÁTICA</vt:lpstr>
      <vt:lpstr>¿A QUIÉNES VA DIRIGIDO?</vt:lpstr>
      <vt:lpstr>Comunas en Bucaramanga</vt:lpstr>
      <vt:lpstr>Accidentes de tránsito segun las Comunas</vt:lpstr>
      <vt:lpstr>Análisis estadístico de accidentalidad por jornadas  Jornada Diurna=0 Jornada Nocturna=1 </vt:lpstr>
      <vt:lpstr>Análisis estadístico de accidentalidad por jornadas según Comunas</vt:lpstr>
      <vt:lpstr>Análisis estadístico de la cantidad de accidentes por gravedad   </vt:lpstr>
      <vt:lpstr>Agrupación por método Kmeans</vt:lpstr>
      <vt:lpstr>Agrupación estadística según gravedad</vt:lpstr>
      <vt:lpstr>       </vt:lpstr>
      <vt:lpstr>Presentación de PowerPoint</vt:lpstr>
      <vt:lpstr>Presentación de PowerPoint</vt:lpstr>
      <vt:lpstr>  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DE TRÁNSITO EN BUCARAMANGA    Deisy Rangel Flórez 2142669 Diana Herrera Blanco 2162017 Karen Rodríguez Martínez 2161906  </dc:title>
  <dc:creator>Daniela Rodriguez M</dc:creator>
  <cp:lastModifiedBy>Alejandra Herrera</cp:lastModifiedBy>
  <cp:revision>22</cp:revision>
  <dcterms:created xsi:type="dcterms:W3CDTF">2019-08-19T22:25:51Z</dcterms:created>
  <dcterms:modified xsi:type="dcterms:W3CDTF">2019-08-21T20:38:08Z</dcterms:modified>
</cp:coreProperties>
</file>