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76" r:id="rId7"/>
    <p:sldId id="277" r:id="rId8"/>
    <p:sldId id="279" r:id="rId9"/>
    <p:sldId id="278" r:id="rId10"/>
    <p:sldId id="297" r:id="rId11"/>
    <p:sldId id="299" r:id="rId12"/>
    <p:sldId id="300" r:id="rId13"/>
    <p:sldId id="301" r:id="rId14"/>
    <p:sldId id="302" r:id="rId15"/>
    <p:sldId id="296" r:id="rId16"/>
    <p:sldId id="298" r:id="rId17"/>
    <p:sldId id="2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B"/>
    <a:srgbClr val="446992"/>
    <a:srgbClr val="AEC2D8"/>
    <a:srgbClr val="98432A"/>
    <a:srgbClr val="D84400"/>
    <a:srgbClr val="44678D"/>
    <a:srgbClr val="263E5A"/>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5634"/>
  </p:normalViewPr>
  <p:slideViewPr>
    <p:cSldViewPr snapToGrid="0" showGuides="1">
      <p:cViewPr varScale="1">
        <p:scale>
          <a:sx n="82" d="100"/>
          <a:sy n="82" d="100"/>
        </p:scale>
        <p:origin x="754"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dipya Goswami" userId="85550ef4ec068e33" providerId="LiveId" clId="{2F7D61AF-0B74-4746-890F-364EBE229CED}"/>
    <pc:docChg chg="custSel modSld">
      <pc:chgData name="Dedipya Goswami" userId="85550ef4ec068e33" providerId="LiveId" clId="{2F7D61AF-0B74-4746-890F-364EBE229CED}" dt="2022-12-05T04:44:47.312" v="6" actId="1076"/>
      <pc:docMkLst>
        <pc:docMk/>
      </pc:docMkLst>
      <pc:sldChg chg="modSp mod">
        <pc:chgData name="Dedipya Goswami" userId="85550ef4ec068e33" providerId="LiveId" clId="{2F7D61AF-0B74-4746-890F-364EBE229CED}" dt="2022-12-05T04:02:10.357" v="1" actId="1076"/>
        <pc:sldMkLst>
          <pc:docMk/>
          <pc:sldMk cId="2107888131" sldId="281"/>
        </pc:sldMkLst>
        <pc:spChg chg="mod">
          <ac:chgData name="Dedipya Goswami" userId="85550ef4ec068e33" providerId="LiveId" clId="{2F7D61AF-0B74-4746-890F-364EBE229CED}" dt="2022-12-05T04:02:05.520" v="0" actId="1076"/>
          <ac:spMkLst>
            <pc:docMk/>
            <pc:sldMk cId="2107888131" sldId="281"/>
            <ac:spMk id="22" creationId="{A386226D-550B-455D-862A-19F0F7E85FDF}"/>
          </ac:spMkLst>
        </pc:spChg>
        <pc:spChg chg="mod">
          <ac:chgData name="Dedipya Goswami" userId="85550ef4ec068e33" providerId="LiveId" clId="{2F7D61AF-0B74-4746-890F-364EBE229CED}" dt="2022-12-05T04:02:10.357" v="1" actId="1076"/>
          <ac:spMkLst>
            <pc:docMk/>
            <pc:sldMk cId="2107888131" sldId="281"/>
            <ac:spMk id="24" creationId="{517DFAED-4F69-372D-790F-14ABD197D926}"/>
          </ac:spMkLst>
        </pc:spChg>
      </pc:sldChg>
      <pc:sldChg chg="addSp delSp modSp mod">
        <pc:chgData name="Dedipya Goswami" userId="85550ef4ec068e33" providerId="LiveId" clId="{2F7D61AF-0B74-4746-890F-364EBE229CED}" dt="2022-12-05T04:44:47.312" v="6" actId="1076"/>
        <pc:sldMkLst>
          <pc:docMk/>
          <pc:sldMk cId="1066516927" sldId="299"/>
        </pc:sldMkLst>
        <pc:spChg chg="add mod">
          <ac:chgData name="Dedipya Goswami" userId="85550ef4ec068e33" providerId="LiveId" clId="{2F7D61AF-0B74-4746-890F-364EBE229CED}" dt="2022-12-05T04:44:47.312" v="6" actId="1076"/>
          <ac:spMkLst>
            <pc:docMk/>
            <pc:sldMk cId="1066516927" sldId="299"/>
            <ac:spMk id="3" creationId="{ABE06B41-A7E1-A47C-0155-006C76826280}"/>
          </ac:spMkLst>
        </pc:spChg>
        <pc:spChg chg="del mod">
          <ac:chgData name="Dedipya Goswami" userId="85550ef4ec068e33" providerId="LiveId" clId="{2F7D61AF-0B74-4746-890F-364EBE229CED}" dt="2022-12-05T04:44:39.552" v="4" actId="478"/>
          <ac:spMkLst>
            <pc:docMk/>
            <pc:sldMk cId="1066516927" sldId="299"/>
            <ac:spMk id="6" creationId="{BDDB269F-1513-B27B-B15D-95C80A5DEE9A}"/>
          </ac:spMkLst>
        </pc:spChg>
      </pc:sldChg>
    </pc:docChg>
  </pc:docChgLst>
  <pc:docChgLst>
    <pc:chgData name="Dedipya Goswami" userId="85550ef4ec068e33" providerId="LiveId" clId="{BE3A7C59-CA09-4CF1-A59F-42EF42F2C257}"/>
    <pc:docChg chg="delSld">
      <pc:chgData name="Dedipya Goswami" userId="85550ef4ec068e33" providerId="LiveId" clId="{BE3A7C59-CA09-4CF1-A59F-42EF42F2C257}" dt="2023-10-28T14:53:02.632" v="2" actId="47"/>
      <pc:docMkLst>
        <pc:docMk/>
      </pc:docMkLst>
      <pc:sldChg chg="del">
        <pc:chgData name="Dedipya Goswami" userId="85550ef4ec068e33" providerId="LiveId" clId="{BE3A7C59-CA09-4CF1-A59F-42EF42F2C257}" dt="2023-10-28T14:52:54.671" v="1" actId="47"/>
        <pc:sldMkLst>
          <pc:docMk/>
          <pc:sldMk cId="2107888131" sldId="281"/>
        </pc:sldMkLst>
      </pc:sldChg>
      <pc:sldChg chg="del">
        <pc:chgData name="Dedipya Goswami" userId="85550ef4ec068e33" providerId="LiveId" clId="{BE3A7C59-CA09-4CF1-A59F-42EF42F2C257}" dt="2023-10-28T14:53:02.632" v="2" actId="47"/>
        <pc:sldMkLst>
          <pc:docMk/>
          <pc:sldMk cId="529279411" sldId="289"/>
        </pc:sldMkLst>
      </pc:sldChg>
      <pc:sldChg chg="del">
        <pc:chgData name="Dedipya Goswami" userId="85550ef4ec068e33" providerId="LiveId" clId="{BE3A7C59-CA09-4CF1-A59F-42EF42F2C257}" dt="2023-10-28T14:52:53.139" v="0" actId="47"/>
        <pc:sldMkLst>
          <pc:docMk/>
          <pc:sldMk cId="609178854" sldId="303"/>
        </pc:sldMkLst>
      </pc:sldChg>
    </pc:docChg>
  </pc:docChgLst>
  <pc:docChgLst>
    <pc:chgData name="Dedipya Goswami" userId="85550ef4ec068e33" providerId="LiveId" clId="{AD3DC72F-03D5-4271-A46C-C0E7F6C110F1}"/>
    <pc:docChg chg="undo custSel modSld">
      <pc:chgData name="Dedipya Goswami" userId="85550ef4ec068e33" providerId="LiveId" clId="{AD3DC72F-03D5-4271-A46C-C0E7F6C110F1}" dt="2022-11-29T16:40:26.351" v="104" actId="14861"/>
      <pc:docMkLst>
        <pc:docMk/>
      </pc:docMkLst>
      <pc:sldChg chg="delSp modSp mod">
        <pc:chgData name="Dedipya Goswami" userId="85550ef4ec068e33" providerId="LiveId" clId="{AD3DC72F-03D5-4271-A46C-C0E7F6C110F1}" dt="2022-11-29T16:37:27.723" v="96" actId="1076"/>
        <pc:sldMkLst>
          <pc:docMk/>
          <pc:sldMk cId="2775535166" sldId="275"/>
        </pc:sldMkLst>
        <pc:spChg chg="del">
          <ac:chgData name="Dedipya Goswami" userId="85550ef4ec068e33" providerId="LiveId" clId="{AD3DC72F-03D5-4271-A46C-C0E7F6C110F1}" dt="2022-11-29T16:36:34.645" v="91" actId="21"/>
          <ac:spMkLst>
            <pc:docMk/>
            <pc:sldMk cId="2775535166" sldId="275"/>
            <ac:spMk id="8" creationId="{D36D0CF6-7418-9349-F7A8-045EA96B2D03}"/>
          </ac:spMkLst>
        </pc:spChg>
        <pc:spChg chg="mod">
          <ac:chgData name="Dedipya Goswami" userId="85550ef4ec068e33" providerId="LiveId" clId="{AD3DC72F-03D5-4271-A46C-C0E7F6C110F1}" dt="2022-11-29T16:37:27.723" v="96" actId="1076"/>
          <ac:spMkLst>
            <pc:docMk/>
            <pc:sldMk cId="2775535166" sldId="275"/>
            <ac:spMk id="19" creationId="{5DF64211-DCD8-B458-DBD2-EBDA7AE3396F}"/>
          </ac:spMkLst>
        </pc:spChg>
        <pc:spChg chg="del">
          <ac:chgData name="Dedipya Goswami" userId="85550ef4ec068e33" providerId="LiveId" clId="{AD3DC72F-03D5-4271-A46C-C0E7F6C110F1}" dt="2022-11-29T16:36:26.220" v="89" actId="21"/>
          <ac:spMkLst>
            <pc:docMk/>
            <pc:sldMk cId="2775535166" sldId="275"/>
            <ac:spMk id="21" creationId="{A6E539FA-B60E-5585-524F-1BFA8C5B3E2F}"/>
          </ac:spMkLst>
        </pc:spChg>
      </pc:sldChg>
      <pc:sldChg chg="addSp delSp modSp mod">
        <pc:chgData name="Dedipya Goswami" userId="85550ef4ec068e33" providerId="LiveId" clId="{AD3DC72F-03D5-4271-A46C-C0E7F6C110F1}" dt="2022-11-29T16:40:26.351" v="104" actId="14861"/>
        <pc:sldMkLst>
          <pc:docMk/>
          <pc:sldMk cId="4157533387" sldId="288"/>
        </pc:sldMkLst>
        <pc:spChg chg="add del mod">
          <ac:chgData name="Dedipya Goswami" userId="85550ef4ec068e33" providerId="LiveId" clId="{AD3DC72F-03D5-4271-A46C-C0E7F6C110F1}" dt="2022-11-29T16:39:29.599" v="100" actId="931"/>
          <ac:spMkLst>
            <pc:docMk/>
            <pc:sldMk cId="4157533387" sldId="288"/>
            <ac:spMk id="7" creationId="{EE8029F9-86F7-D0E1-B6D7-743E46F958D6}"/>
          </ac:spMkLst>
        </pc:spChg>
        <pc:picChg chg="del">
          <ac:chgData name="Dedipya Goswami" userId="85550ef4ec068e33" providerId="LiveId" clId="{AD3DC72F-03D5-4271-A46C-C0E7F6C110F1}" dt="2022-11-29T16:37:43.016" v="97" actId="21"/>
          <ac:picMkLst>
            <pc:docMk/>
            <pc:sldMk cId="4157533387" sldId="288"/>
            <ac:picMk id="2" creationId="{DC8BCF79-25B5-5676-E0B2-979886D08411}"/>
          </ac:picMkLst>
        </pc:picChg>
        <pc:picChg chg="add mod">
          <ac:chgData name="Dedipya Goswami" userId="85550ef4ec068e33" providerId="LiveId" clId="{AD3DC72F-03D5-4271-A46C-C0E7F6C110F1}" dt="2022-11-29T16:40:26.351" v="104" actId="14861"/>
          <ac:picMkLst>
            <pc:docMk/>
            <pc:sldMk cId="4157533387" sldId="288"/>
            <ac:picMk id="9" creationId="{18C6ED2F-0EC7-DB7D-1115-CE24C4D56A7C}"/>
          </ac:picMkLst>
        </pc:picChg>
        <pc:picChg chg="del mod">
          <ac:chgData name="Dedipya Goswami" userId="85550ef4ec068e33" providerId="LiveId" clId="{AD3DC72F-03D5-4271-A46C-C0E7F6C110F1}" dt="2022-11-29T16:37:53.923" v="99" actId="478"/>
          <ac:picMkLst>
            <pc:docMk/>
            <pc:sldMk cId="4157533387" sldId="288"/>
            <ac:picMk id="38" creationId="{4162880A-4A88-ED9F-357E-65638ED8BB0C}"/>
          </ac:picMkLst>
        </pc:picChg>
      </pc:sldChg>
      <pc:sldChg chg="addSp delSp modSp mod">
        <pc:chgData name="Dedipya Goswami" userId="85550ef4ec068e33" providerId="LiveId" clId="{AD3DC72F-03D5-4271-A46C-C0E7F6C110F1}" dt="2022-11-29T16:35:01.781" v="88" actId="1076"/>
        <pc:sldMkLst>
          <pc:docMk/>
          <pc:sldMk cId="609178854" sldId="303"/>
        </pc:sldMkLst>
        <pc:spChg chg="del mod">
          <ac:chgData name="Dedipya Goswami" userId="85550ef4ec068e33" providerId="LiveId" clId="{AD3DC72F-03D5-4271-A46C-C0E7F6C110F1}" dt="2022-11-29T16:29:43.410" v="32" actId="21"/>
          <ac:spMkLst>
            <pc:docMk/>
            <pc:sldMk cId="609178854" sldId="303"/>
            <ac:spMk id="3" creationId="{DB6BD53F-D255-3797-F9DC-749DBF8EDF8B}"/>
          </ac:spMkLst>
        </pc:spChg>
        <pc:spChg chg="del">
          <ac:chgData name="Dedipya Goswami" userId="85550ef4ec068e33" providerId="LiveId" clId="{AD3DC72F-03D5-4271-A46C-C0E7F6C110F1}" dt="2022-11-29T16:29:48.533" v="33" actId="21"/>
          <ac:spMkLst>
            <pc:docMk/>
            <pc:sldMk cId="609178854" sldId="303"/>
            <ac:spMk id="5" creationId="{E527BA33-7687-746F-7A99-5769ACAA19DD}"/>
          </ac:spMkLst>
        </pc:spChg>
        <pc:spChg chg="add del mod">
          <ac:chgData name="Dedipya Goswami" userId="85550ef4ec068e33" providerId="LiveId" clId="{AD3DC72F-03D5-4271-A46C-C0E7F6C110F1}" dt="2022-11-29T16:30:17.022" v="41" actId="21"/>
          <ac:spMkLst>
            <pc:docMk/>
            <pc:sldMk cId="609178854" sldId="303"/>
            <ac:spMk id="8" creationId="{122A2D8E-7696-D799-51D1-7F140CACFAEA}"/>
          </ac:spMkLst>
        </pc:spChg>
        <pc:spChg chg="del">
          <ac:chgData name="Dedipya Goswami" userId="85550ef4ec068e33" providerId="LiveId" clId="{AD3DC72F-03D5-4271-A46C-C0E7F6C110F1}" dt="2022-11-29T16:29:54.281" v="35" actId="21"/>
          <ac:spMkLst>
            <pc:docMk/>
            <pc:sldMk cId="609178854" sldId="303"/>
            <ac:spMk id="9" creationId="{2C77216C-99F2-F20D-361E-FC77B2A1C2D5}"/>
          </ac:spMkLst>
        </pc:spChg>
        <pc:spChg chg="add del mod">
          <ac:chgData name="Dedipya Goswami" userId="85550ef4ec068e33" providerId="LiveId" clId="{AD3DC72F-03D5-4271-A46C-C0E7F6C110F1}" dt="2022-11-29T16:30:29.200" v="44" actId="21"/>
          <ac:spMkLst>
            <pc:docMk/>
            <pc:sldMk cId="609178854" sldId="303"/>
            <ac:spMk id="11" creationId="{D9CDA0F2-6E73-F593-B933-9D5A801B74AB}"/>
          </ac:spMkLst>
        </pc:spChg>
        <pc:spChg chg="del">
          <ac:chgData name="Dedipya Goswami" userId="85550ef4ec068e33" providerId="LiveId" clId="{AD3DC72F-03D5-4271-A46C-C0E7F6C110F1}" dt="2022-11-29T16:29:58.015" v="36" actId="21"/>
          <ac:spMkLst>
            <pc:docMk/>
            <pc:sldMk cId="609178854" sldId="303"/>
            <ac:spMk id="12" creationId="{B673DA38-7DA2-CC40-82FC-BFB56BC10FC1}"/>
          </ac:spMkLst>
        </pc:spChg>
        <pc:spChg chg="add del mod">
          <ac:chgData name="Dedipya Goswami" userId="85550ef4ec068e33" providerId="LiveId" clId="{AD3DC72F-03D5-4271-A46C-C0E7F6C110F1}" dt="2022-11-29T16:30:09.356" v="39" actId="21"/>
          <ac:spMkLst>
            <pc:docMk/>
            <pc:sldMk cId="609178854" sldId="303"/>
            <ac:spMk id="14" creationId="{ADF16487-A0D9-995F-A407-3A21A9D55E53}"/>
          </ac:spMkLst>
        </pc:spChg>
        <pc:spChg chg="add del mod">
          <ac:chgData name="Dedipya Goswami" userId="85550ef4ec068e33" providerId="LiveId" clId="{AD3DC72F-03D5-4271-A46C-C0E7F6C110F1}" dt="2022-11-29T16:30:13.053" v="40" actId="21"/>
          <ac:spMkLst>
            <pc:docMk/>
            <pc:sldMk cId="609178854" sldId="303"/>
            <ac:spMk id="16" creationId="{36D7ADBC-8B33-FDD8-98A0-224553679421}"/>
          </ac:spMkLst>
        </pc:spChg>
        <pc:spChg chg="add del mod">
          <ac:chgData name="Dedipya Goswami" userId="85550ef4ec068e33" providerId="LiveId" clId="{AD3DC72F-03D5-4271-A46C-C0E7F6C110F1}" dt="2022-11-29T16:31:08.422" v="46" actId="21"/>
          <ac:spMkLst>
            <pc:docMk/>
            <pc:sldMk cId="609178854" sldId="303"/>
            <ac:spMk id="18" creationId="{095C2D29-E8B5-10D0-ED22-50B16E438E27}"/>
          </ac:spMkLst>
        </pc:spChg>
        <pc:spChg chg="add del mod">
          <ac:chgData name="Dedipya Goswami" userId="85550ef4ec068e33" providerId="LiveId" clId="{AD3DC72F-03D5-4271-A46C-C0E7F6C110F1}" dt="2022-11-29T16:31:16.508" v="48" actId="21"/>
          <ac:spMkLst>
            <pc:docMk/>
            <pc:sldMk cId="609178854" sldId="303"/>
            <ac:spMk id="20" creationId="{DDCF9ADE-3951-86C9-E6DC-7135BD32FB37}"/>
          </ac:spMkLst>
        </pc:spChg>
        <pc:spChg chg="del">
          <ac:chgData name="Dedipya Goswami" userId="85550ef4ec068e33" providerId="LiveId" clId="{AD3DC72F-03D5-4271-A46C-C0E7F6C110F1}" dt="2022-11-29T16:31:03.176" v="45" actId="478"/>
          <ac:spMkLst>
            <pc:docMk/>
            <pc:sldMk cId="609178854" sldId="303"/>
            <ac:spMk id="22" creationId="{A386226D-550B-455D-862A-19F0F7E85FDF}"/>
          </ac:spMkLst>
        </pc:spChg>
        <pc:spChg chg="add del mod">
          <ac:chgData name="Dedipya Goswami" userId="85550ef4ec068e33" providerId="LiveId" clId="{AD3DC72F-03D5-4271-A46C-C0E7F6C110F1}" dt="2022-11-29T16:31:25.594" v="51" actId="21"/>
          <ac:spMkLst>
            <pc:docMk/>
            <pc:sldMk cId="609178854" sldId="303"/>
            <ac:spMk id="23" creationId="{A887E726-FD1E-F1B1-8CD4-E41BB0DBFF37}"/>
          </ac:spMkLst>
        </pc:spChg>
        <pc:spChg chg="del">
          <ac:chgData name="Dedipya Goswami" userId="85550ef4ec068e33" providerId="LiveId" clId="{AD3DC72F-03D5-4271-A46C-C0E7F6C110F1}" dt="2022-11-29T16:31:12.514" v="47" actId="21"/>
          <ac:spMkLst>
            <pc:docMk/>
            <pc:sldMk cId="609178854" sldId="303"/>
            <ac:spMk id="24" creationId="{517DFAED-4F69-372D-790F-14ABD197D926}"/>
          </ac:spMkLst>
        </pc:spChg>
        <pc:spChg chg="del mod">
          <ac:chgData name="Dedipya Goswami" userId="85550ef4ec068e33" providerId="LiveId" clId="{AD3DC72F-03D5-4271-A46C-C0E7F6C110F1}" dt="2022-11-29T16:31:22.124" v="50" actId="21"/>
          <ac:spMkLst>
            <pc:docMk/>
            <pc:sldMk cId="609178854" sldId="303"/>
            <ac:spMk id="26" creationId="{D32E8129-4557-FB4F-128A-16770815B5B8}"/>
          </ac:spMkLst>
        </pc:spChg>
        <pc:spChg chg="add del mod">
          <ac:chgData name="Dedipya Goswami" userId="85550ef4ec068e33" providerId="LiveId" clId="{AD3DC72F-03D5-4271-A46C-C0E7F6C110F1}" dt="2022-11-29T16:31:32.846" v="53" actId="21"/>
          <ac:spMkLst>
            <pc:docMk/>
            <pc:sldMk cId="609178854" sldId="303"/>
            <ac:spMk id="27" creationId="{74477219-8BEE-A683-CDAC-9B661DA00793}"/>
          </ac:spMkLst>
        </pc:spChg>
        <pc:spChg chg="add del mod">
          <ac:chgData name="Dedipya Goswami" userId="85550ef4ec068e33" providerId="LiveId" clId="{AD3DC72F-03D5-4271-A46C-C0E7F6C110F1}" dt="2022-11-29T16:31:50.591" v="59"/>
          <ac:spMkLst>
            <pc:docMk/>
            <pc:sldMk cId="609178854" sldId="303"/>
            <ac:spMk id="28" creationId="{751CC39B-BE1C-C8FD-B661-43CB65275172}"/>
          </ac:spMkLst>
        </pc:spChg>
        <pc:spChg chg="add del mod">
          <ac:chgData name="Dedipya Goswami" userId="85550ef4ec068e33" providerId="LiveId" clId="{AD3DC72F-03D5-4271-A46C-C0E7F6C110F1}" dt="2022-11-29T16:32:02.193" v="63"/>
          <ac:spMkLst>
            <pc:docMk/>
            <pc:sldMk cId="609178854" sldId="303"/>
            <ac:spMk id="29" creationId="{2C92AFCD-DC91-2930-B890-A6B6E6CA3D06}"/>
          </ac:spMkLst>
        </pc:spChg>
        <pc:spChg chg="del">
          <ac:chgData name="Dedipya Goswami" userId="85550ef4ec068e33" providerId="LiveId" clId="{AD3DC72F-03D5-4271-A46C-C0E7F6C110F1}" dt="2022-11-29T16:31:29.329" v="52" actId="21"/>
          <ac:spMkLst>
            <pc:docMk/>
            <pc:sldMk cId="609178854" sldId="303"/>
            <ac:spMk id="30" creationId="{78DDF0BA-462B-C044-14AF-F2FD2BFBAE3B}"/>
          </ac:spMkLst>
        </pc:spChg>
        <pc:spChg chg="mod">
          <ac:chgData name="Dedipya Goswami" userId="85550ef4ec068e33" providerId="LiveId" clId="{AD3DC72F-03D5-4271-A46C-C0E7F6C110F1}" dt="2022-11-29T16:27:07.269" v="14" actId="20577"/>
          <ac:spMkLst>
            <pc:docMk/>
            <pc:sldMk cId="609178854" sldId="303"/>
            <ac:spMk id="31" creationId="{446CC6CC-33D7-4181-9969-72896FDB1901}"/>
          </ac:spMkLst>
        </pc:spChg>
        <pc:spChg chg="add mod">
          <ac:chgData name="Dedipya Goswami" userId="85550ef4ec068e33" providerId="LiveId" clId="{AD3DC72F-03D5-4271-A46C-C0E7F6C110F1}" dt="2022-11-29T16:35:01.781" v="88" actId="1076"/>
          <ac:spMkLst>
            <pc:docMk/>
            <pc:sldMk cId="609178854" sldId="303"/>
            <ac:spMk id="32" creationId="{A496F3F5-0D06-FE84-032E-87DF99FAD021}"/>
          </ac:spMkLst>
        </pc:spChg>
        <pc:picChg chg="add mod">
          <ac:chgData name="Dedipya Goswami" userId="85550ef4ec068e33" providerId="LiveId" clId="{AD3DC72F-03D5-4271-A46C-C0E7F6C110F1}" dt="2022-11-29T16:34:56.448" v="87" actId="1076"/>
          <ac:picMkLst>
            <pc:docMk/>
            <pc:sldMk cId="609178854" sldId="303"/>
            <ac:picMk id="4" creationId="{66F4DD21-6DED-56EB-0E9A-A5F6262B9A4D}"/>
          </ac:picMkLst>
        </pc:picChg>
        <pc:picChg chg="del">
          <ac:chgData name="Dedipya Goswami" userId="85550ef4ec068e33" providerId="LiveId" clId="{AD3DC72F-03D5-4271-A46C-C0E7F6C110F1}" dt="2022-11-29T16:30:00.241" v="37" actId="478"/>
          <ac:picMkLst>
            <pc:docMk/>
            <pc:sldMk cId="609178854" sldId="303"/>
            <ac:picMk id="42" creationId="{7309E9E0-6854-7970-BB7F-1A62F4BBF069}"/>
          </ac:picMkLst>
        </pc:picChg>
        <pc:picChg chg="del mod">
          <ac:chgData name="Dedipya Goswami" userId="85550ef4ec068e33" providerId="LiveId" clId="{AD3DC72F-03D5-4271-A46C-C0E7F6C110F1}" dt="2022-11-29T16:29:32.591" v="19" actId="478"/>
          <ac:picMkLst>
            <pc:docMk/>
            <pc:sldMk cId="609178854" sldId="303"/>
            <ac:picMk id="43" creationId="{85375797-C650-A1E5-63AA-7D8930B6A98E}"/>
          </ac:picMkLst>
        </pc:picChg>
        <pc:picChg chg="del">
          <ac:chgData name="Dedipya Goswami" userId="85550ef4ec068e33" providerId="LiveId" clId="{AD3DC72F-03D5-4271-A46C-C0E7F6C110F1}" dt="2022-11-29T16:30:02.563" v="38" actId="478"/>
          <ac:picMkLst>
            <pc:docMk/>
            <pc:sldMk cId="609178854" sldId="303"/>
            <ac:picMk id="44" creationId="{EC6059F2-D5A0-D917-D872-FCB4FDFA3046}"/>
          </ac:picMkLst>
        </pc:picChg>
        <pc:picChg chg="del">
          <ac:chgData name="Dedipya Goswami" userId="85550ef4ec068e33" providerId="LiveId" clId="{AD3DC72F-03D5-4271-A46C-C0E7F6C110F1}" dt="2022-11-29T16:29:50.080" v="34" actId="478"/>
          <ac:picMkLst>
            <pc:docMk/>
            <pc:sldMk cId="609178854" sldId="303"/>
            <ac:picMk id="45" creationId="{D9309C68-2A7B-D327-7A14-0C264FC7CBF2}"/>
          </ac:picMkLst>
        </pc:picChg>
        <pc:picChg chg="add del">
          <ac:chgData name="Dedipya Goswami" userId="85550ef4ec068e33" providerId="LiveId" clId="{AD3DC72F-03D5-4271-A46C-C0E7F6C110F1}" dt="2022-11-29T16:30:24.238" v="43" actId="21"/>
          <ac:picMkLst>
            <pc:docMk/>
            <pc:sldMk cId="609178854" sldId="303"/>
            <ac:picMk id="47" creationId="{62E509E7-B061-870F-1E73-EBAB5158949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10/28/2023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97252" y="878026"/>
            <a:ext cx="5257793" cy="2057441"/>
          </a:xfrm>
        </p:spPr>
        <p:txBody>
          <a:bodyPr/>
          <a:lstStyle/>
          <a:p>
            <a:r>
              <a:rPr lang="en-US" sz="4800" dirty="0">
                <a:solidFill>
                  <a:schemeClr val="accent1">
                    <a:lumMod val="50000"/>
                  </a:schemeClr>
                </a:solidFill>
              </a:rPr>
              <a:t>PYTHON PROJECT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181488" y="4134760"/>
            <a:ext cx="4986046" cy="2126079"/>
          </a:xfrm>
        </p:spPr>
        <p:txBody>
          <a:bodyPr/>
          <a:lstStyle/>
          <a:p>
            <a:pPr algn="ctr"/>
            <a:r>
              <a:rPr lang="en-US" sz="2400" dirty="0"/>
              <a:t>Covid-19 Dataset Analysis And Visualization</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745969" y="32888"/>
            <a:ext cx="5550446" cy="386213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10198725" y="32888"/>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2" name="Picture Placeholder 11">
            <a:extLst>
              <a:ext uri="{FF2B5EF4-FFF2-40B4-BE49-F238E27FC236}">
                <a16:creationId xmlns:a16="http://schemas.microsoft.com/office/drawing/2014/main" id="{F2A399B0-392A-4D62-CCA0-ECD75A6312E8}"/>
              </a:ext>
            </a:extLst>
          </p:cNvPr>
          <p:cNvPicPr>
            <a:picLocks noGrp="1" noChangeAspect="1"/>
          </p:cNvPicPr>
          <p:nvPr>
            <p:ph type="pic" sz="quarter" idx="47"/>
          </p:nvPr>
        </p:nvPicPr>
        <p:blipFill>
          <a:blip r:embed="rId2"/>
          <a:srcRect l="6586" r="6586"/>
          <a:stretch>
            <a:fillRect/>
          </a:stretch>
        </p:blipFill>
        <p:spPr/>
      </p:pic>
    </p:spTree>
    <p:extLst>
      <p:ext uri="{BB962C8B-B14F-4D97-AF65-F5344CB8AC3E}">
        <p14:creationId xmlns:p14="http://schemas.microsoft.com/office/powerpoint/2010/main" val="389844792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04AEC-6B3E-873B-1039-B6A677CFEEB0}"/>
              </a:ext>
            </a:extLst>
          </p:cNvPr>
          <p:cNvSpPr txBox="1"/>
          <p:nvPr/>
        </p:nvSpPr>
        <p:spPr>
          <a:xfrm>
            <a:off x="212272" y="142507"/>
            <a:ext cx="11068438" cy="2585323"/>
          </a:xfrm>
          <a:prstGeom prst="rect">
            <a:avLst/>
          </a:prstGeom>
          <a:noFill/>
        </p:spPr>
        <p:txBody>
          <a:bodyPr wrap="square">
            <a:spAutoFit/>
          </a:bodyPr>
          <a:lstStyle/>
          <a:p>
            <a:r>
              <a:rPr lang="en-IN" dirty="0"/>
              <a:t>top_10_active_cases=covid_df.groupby(by='State/UnionTerritory').max()[['Active_Cases','Date']].sort_values(by=['Active_Cases','Date'],ascending=False).reset_index()</a:t>
            </a:r>
          </a:p>
          <a:p>
            <a:r>
              <a:rPr lang="en-IN" dirty="0"/>
              <a:t>fig=plt.figure(figsize=(16,10))</a:t>
            </a:r>
          </a:p>
          <a:p>
            <a:r>
              <a:rPr lang="en-IN" dirty="0"/>
              <a:t>plt.title("Top 10 states with most active cases in India",size=25)</a:t>
            </a:r>
          </a:p>
          <a:p>
            <a:r>
              <a:rPr lang="en-IN" dirty="0"/>
              <a:t>ax=sns.barplot(data=top_10_active_cases[:10],y="Active_Cases",x="State/UnionTerritory",linewidth=3,edgecolor='red')</a:t>
            </a:r>
          </a:p>
          <a:p>
            <a:r>
              <a:rPr lang="en-IN" dirty="0"/>
              <a:t>plt.xlabel("States")</a:t>
            </a:r>
          </a:p>
          <a:p>
            <a:r>
              <a:rPr lang="en-IN" dirty="0"/>
              <a:t>plt.ylabel("Total Active Cases")</a:t>
            </a:r>
          </a:p>
          <a:p>
            <a:r>
              <a:rPr lang="en-IN" dirty="0"/>
              <a:t>plt.show()</a:t>
            </a:r>
          </a:p>
        </p:txBody>
      </p:sp>
      <p:sp>
        <p:nvSpPr>
          <p:cNvPr id="8" name="TextBox 7">
            <a:extLst>
              <a:ext uri="{FF2B5EF4-FFF2-40B4-BE49-F238E27FC236}">
                <a16:creationId xmlns:a16="http://schemas.microsoft.com/office/drawing/2014/main" id="{3E9FA04B-A8A7-CE3A-B007-8DAE8E9C7974}"/>
              </a:ext>
            </a:extLst>
          </p:cNvPr>
          <p:cNvSpPr txBox="1"/>
          <p:nvPr/>
        </p:nvSpPr>
        <p:spPr>
          <a:xfrm>
            <a:off x="212272" y="2727830"/>
            <a:ext cx="11497646" cy="646331"/>
          </a:xfrm>
          <a:prstGeom prst="rect">
            <a:avLst/>
          </a:prstGeom>
          <a:noFill/>
        </p:spPr>
        <p:txBody>
          <a:bodyPr wrap="square">
            <a:spAutoFit/>
          </a:bodyPr>
          <a:lstStyle/>
          <a:p>
            <a:r>
              <a:rPr lang="en-US" dirty="0"/>
              <a:t>top_10_deaths=covid_df.groupby(by='State/UnionTerritory').max()[['Deaths','Date']].sort_values(by=['Deaths','Date'],ascending=False).reset_index()</a:t>
            </a:r>
            <a:endParaRPr lang="en-IN" dirty="0"/>
          </a:p>
        </p:txBody>
      </p:sp>
      <p:sp>
        <p:nvSpPr>
          <p:cNvPr id="11" name="TextBox 10">
            <a:extLst>
              <a:ext uri="{FF2B5EF4-FFF2-40B4-BE49-F238E27FC236}">
                <a16:creationId xmlns:a16="http://schemas.microsoft.com/office/drawing/2014/main" id="{08FA6E18-16AE-B91C-2DCE-247C21548266}"/>
              </a:ext>
            </a:extLst>
          </p:cNvPr>
          <p:cNvSpPr txBox="1"/>
          <p:nvPr/>
        </p:nvSpPr>
        <p:spPr>
          <a:xfrm>
            <a:off x="212272" y="3374161"/>
            <a:ext cx="6097554" cy="369332"/>
          </a:xfrm>
          <a:prstGeom prst="rect">
            <a:avLst/>
          </a:prstGeom>
          <a:noFill/>
        </p:spPr>
        <p:txBody>
          <a:bodyPr wrap="square">
            <a:spAutoFit/>
          </a:bodyPr>
          <a:lstStyle/>
          <a:p>
            <a:r>
              <a:rPr lang="en-IN" dirty="0"/>
              <a:t>top_10_deaths</a:t>
            </a:r>
          </a:p>
        </p:txBody>
      </p:sp>
      <p:sp>
        <p:nvSpPr>
          <p:cNvPr id="15" name="TextBox 14">
            <a:extLst>
              <a:ext uri="{FF2B5EF4-FFF2-40B4-BE49-F238E27FC236}">
                <a16:creationId xmlns:a16="http://schemas.microsoft.com/office/drawing/2014/main" id="{D8D45568-3E26-EB51-C529-B8F37AEA44CB}"/>
              </a:ext>
            </a:extLst>
          </p:cNvPr>
          <p:cNvSpPr txBox="1"/>
          <p:nvPr/>
        </p:nvSpPr>
        <p:spPr>
          <a:xfrm>
            <a:off x="212271" y="3649357"/>
            <a:ext cx="11497645" cy="2308324"/>
          </a:xfrm>
          <a:prstGeom prst="rect">
            <a:avLst/>
          </a:prstGeom>
          <a:noFill/>
        </p:spPr>
        <p:txBody>
          <a:bodyPr wrap="square">
            <a:spAutoFit/>
          </a:bodyPr>
          <a:lstStyle/>
          <a:p>
            <a:r>
              <a:rPr lang="en-IN" dirty="0"/>
              <a:t>top_10_deaths=covid_df.groupby(by='State/UnionTerritory').max()[['Deaths','Date']].sort_values(by=['Deaths','Date'],ascending=False).reset_index()</a:t>
            </a:r>
          </a:p>
          <a:p>
            <a:r>
              <a:rPr lang="en-IN" dirty="0"/>
              <a:t>fig=plt.figure(figsize=(16,10))</a:t>
            </a:r>
          </a:p>
          <a:p>
            <a:r>
              <a:rPr lang="en-IN" dirty="0"/>
              <a:t>plt.title("Top 10 states with most deaths in India",size=25)</a:t>
            </a:r>
          </a:p>
          <a:p>
            <a:r>
              <a:rPr lang="en-IN" dirty="0"/>
              <a:t>ax=sns.barplot(data=top_10_deaths[:12],y="Deaths",x="State/UnionTerritory",linewidth=3,edgecolor='black')</a:t>
            </a:r>
          </a:p>
          <a:p>
            <a:r>
              <a:rPr lang="en-IN" dirty="0"/>
              <a:t>plt.xlabel("States")</a:t>
            </a:r>
          </a:p>
          <a:p>
            <a:r>
              <a:rPr lang="en-IN" dirty="0"/>
              <a:t>plt.ylabel("Total Deaths")</a:t>
            </a:r>
          </a:p>
          <a:p>
            <a:r>
              <a:rPr lang="en-IN" dirty="0"/>
              <a:t>plt.show()</a:t>
            </a:r>
          </a:p>
        </p:txBody>
      </p:sp>
    </p:spTree>
    <p:extLst>
      <p:ext uri="{BB962C8B-B14F-4D97-AF65-F5344CB8AC3E}">
        <p14:creationId xmlns:p14="http://schemas.microsoft.com/office/powerpoint/2010/main" val="132777398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9" descr="Layout of website design sketches on white paper">
            <a:extLst>
              <a:ext uri="{FF2B5EF4-FFF2-40B4-BE49-F238E27FC236}">
                <a16:creationId xmlns:a16="http://schemas.microsoft.com/office/drawing/2014/main" id="{5F997325-7D05-F2CD-1D7F-BED2B787AA3A}"/>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a:blipFill>
            <a:blip r:embed="rId3"/>
            <a:stretch>
              <a:fillRect/>
            </a:stretch>
          </a:blipFill>
        </p:spPr>
      </p:pic>
      <p:sp>
        <p:nvSpPr>
          <p:cNvPr id="4" name="TextBox 3">
            <a:extLst>
              <a:ext uri="{FF2B5EF4-FFF2-40B4-BE49-F238E27FC236}">
                <a16:creationId xmlns:a16="http://schemas.microsoft.com/office/drawing/2014/main" id="{A8D88B38-C013-7873-E40A-05886BA86CCB}"/>
              </a:ext>
            </a:extLst>
          </p:cNvPr>
          <p:cNvSpPr txBox="1"/>
          <p:nvPr/>
        </p:nvSpPr>
        <p:spPr>
          <a:xfrm>
            <a:off x="1770263" y="3167390"/>
            <a:ext cx="2668555" cy="523220"/>
          </a:xfrm>
          <a:prstGeom prst="rect">
            <a:avLst/>
          </a:prstGeom>
        </p:spPr>
        <p:txBody>
          <a:bodyPr wrap="square" rtlCol="0">
            <a:spAutoFit/>
          </a:bodyPr>
          <a:lstStyle/>
          <a:p>
            <a:pPr marL="0" indent="0" algn="ctr">
              <a:lnSpc>
                <a:spcPct val="100000"/>
              </a:lnSpc>
              <a:spcBef>
                <a:spcPts val="0"/>
              </a:spcBef>
              <a:buFontTx/>
              <a:buNone/>
            </a:pPr>
            <a:r>
              <a:rPr lang="en-IN" sz="2800" dirty="0">
                <a:latin typeface="Posterama" panose="020B0504020200020000" pitchFamily="34" charset="0"/>
                <a:ea typeface="微软雅黑"/>
                <a:cs typeface="Posterama" panose="020B0504020200020000" pitchFamily="34" charset="0"/>
              </a:rPr>
              <a:t>OUTPUT</a:t>
            </a:r>
          </a:p>
        </p:txBody>
      </p:sp>
      <p:sp>
        <p:nvSpPr>
          <p:cNvPr id="5" name="TextBox 4">
            <a:extLst>
              <a:ext uri="{FF2B5EF4-FFF2-40B4-BE49-F238E27FC236}">
                <a16:creationId xmlns:a16="http://schemas.microsoft.com/office/drawing/2014/main" id="{929FE8C2-4911-091B-1212-1D1E0EB148E3}"/>
              </a:ext>
            </a:extLst>
          </p:cNvPr>
          <p:cNvSpPr txBox="1"/>
          <p:nvPr/>
        </p:nvSpPr>
        <p:spPr>
          <a:xfrm>
            <a:off x="6564630" y="2444619"/>
            <a:ext cx="4968007" cy="1754326"/>
          </a:xfrm>
          <a:prstGeom prst="rect">
            <a:avLst/>
          </a:prstGeom>
        </p:spPr>
        <p:txBody>
          <a:bodyPr wrap="square" rtlCol="0">
            <a:spAutoFit/>
          </a:bodyPr>
          <a:lstStyle/>
          <a:p>
            <a:pPr marL="0" indent="0" algn="ctr">
              <a:lnSpc>
                <a:spcPct val="100000"/>
              </a:lnSpc>
              <a:spcBef>
                <a:spcPts val="0"/>
              </a:spcBef>
              <a:buFontTx/>
              <a:buNone/>
            </a:pPr>
            <a:r>
              <a:rPr lang="en-IN" sz="5400" dirty="0">
                <a:latin typeface="Posterama" panose="020B0504020200020000" pitchFamily="34" charset="0"/>
                <a:ea typeface="微软雅黑"/>
                <a:cs typeface="Posterama" panose="020B0504020200020000" pitchFamily="34" charset="0"/>
              </a:rPr>
              <a:t>Visualization using graphs</a:t>
            </a:r>
          </a:p>
        </p:txBody>
      </p:sp>
    </p:spTree>
    <p:extLst>
      <p:ext uri="{BB962C8B-B14F-4D97-AF65-F5344CB8AC3E}">
        <p14:creationId xmlns:p14="http://schemas.microsoft.com/office/powerpoint/2010/main" val="517192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3" name="Title 2">
            <a:extLst>
              <a:ext uri="{FF2B5EF4-FFF2-40B4-BE49-F238E27FC236}">
                <a16:creationId xmlns:a16="http://schemas.microsoft.com/office/drawing/2014/main" id="{0A713804-B361-A959-67EE-73843D3D53E9}"/>
              </a:ext>
            </a:extLst>
          </p:cNvPr>
          <p:cNvSpPr>
            <a:spLocks noGrp="1"/>
          </p:cNvSpPr>
          <p:nvPr>
            <p:ph type="title"/>
          </p:nvPr>
        </p:nvSpPr>
        <p:spPr>
          <a:xfrm>
            <a:off x="1884785" y="0"/>
            <a:ext cx="10515600" cy="1115434"/>
          </a:xfrm>
        </p:spPr>
        <p:txBody>
          <a:bodyPr/>
          <a:lstStyle/>
          <a:p>
            <a:r>
              <a:rPr lang="en-US" dirty="0"/>
              <a:t>Top 10 states with active cases</a:t>
            </a:r>
            <a:endParaRPr lang="en-IN" dirty="0"/>
          </a:p>
        </p:txBody>
      </p:sp>
      <p:pic>
        <p:nvPicPr>
          <p:cNvPr id="6" name="Picture 5">
            <a:extLst>
              <a:ext uri="{FF2B5EF4-FFF2-40B4-BE49-F238E27FC236}">
                <a16:creationId xmlns:a16="http://schemas.microsoft.com/office/drawing/2014/main" id="{5DC26D2A-FC8B-C424-0D7E-F2D80FF5817B}"/>
              </a:ext>
            </a:extLst>
          </p:cNvPr>
          <p:cNvPicPr>
            <a:picLocks noChangeAspect="1"/>
          </p:cNvPicPr>
          <p:nvPr/>
        </p:nvPicPr>
        <p:blipFill>
          <a:blip r:embed="rId2"/>
          <a:stretch>
            <a:fillRect/>
          </a:stretch>
        </p:blipFill>
        <p:spPr>
          <a:xfrm>
            <a:off x="923469" y="913274"/>
            <a:ext cx="9617273" cy="5669771"/>
          </a:xfrm>
          <a:prstGeom prst="rect">
            <a:avLst/>
          </a:prstGeom>
        </p:spPr>
      </p:pic>
    </p:spTree>
    <p:extLst>
      <p:ext uri="{BB962C8B-B14F-4D97-AF65-F5344CB8AC3E}">
        <p14:creationId xmlns:p14="http://schemas.microsoft.com/office/powerpoint/2010/main" val="132613038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3" name="Title 2">
            <a:extLst>
              <a:ext uri="{FF2B5EF4-FFF2-40B4-BE49-F238E27FC236}">
                <a16:creationId xmlns:a16="http://schemas.microsoft.com/office/drawing/2014/main" id="{0A713804-B361-A959-67EE-73843D3D53E9}"/>
              </a:ext>
            </a:extLst>
          </p:cNvPr>
          <p:cNvSpPr>
            <a:spLocks noGrp="1"/>
          </p:cNvSpPr>
          <p:nvPr>
            <p:ph type="title"/>
          </p:nvPr>
        </p:nvSpPr>
        <p:spPr>
          <a:xfrm>
            <a:off x="1884785" y="0"/>
            <a:ext cx="10515600" cy="1115434"/>
          </a:xfrm>
        </p:spPr>
        <p:txBody>
          <a:bodyPr/>
          <a:lstStyle/>
          <a:p>
            <a:r>
              <a:rPr lang="en-US" dirty="0"/>
              <a:t>Top 10 states with most Death Cases</a:t>
            </a:r>
            <a:endParaRPr lang="en-IN" dirty="0"/>
          </a:p>
        </p:txBody>
      </p:sp>
      <p:pic>
        <p:nvPicPr>
          <p:cNvPr id="4" name="Picture 3">
            <a:extLst>
              <a:ext uri="{FF2B5EF4-FFF2-40B4-BE49-F238E27FC236}">
                <a16:creationId xmlns:a16="http://schemas.microsoft.com/office/drawing/2014/main" id="{206EADFB-4FCD-20B8-29C1-DC92EEF254D8}"/>
              </a:ext>
            </a:extLst>
          </p:cNvPr>
          <p:cNvPicPr>
            <a:picLocks noChangeAspect="1"/>
          </p:cNvPicPr>
          <p:nvPr/>
        </p:nvPicPr>
        <p:blipFill>
          <a:blip r:embed="rId2"/>
          <a:stretch>
            <a:fillRect/>
          </a:stretch>
        </p:blipFill>
        <p:spPr>
          <a:xfrm>
            <a:off x="1122145" y="1030552"/>
            <a:ext cx="10072024" cy="5692633"/>
          </a:xfrm>
          <a:prstGeom prst="rect">
            <a:avLst/>
          </a:prstGeom>
        </p:spPr>
      </p:pic>
    </p:spTree>
    <p:extLst>
      <p:ext uri="{BB962C8B-B14F-4D97-AF65-F5344CB8AC3E}">
        <p14:creationId xmlns:p14="http://schemas.microsoft.com/office/powerpoint/2010/main" val="332069939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58806" y="969915"/>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58806" y="1920332"/>
            <a:ext cx="4959822" cy="2007158"/>
          </a:xfrm>
        </p:spPr>
        <p:txBody>
          <a:bodyPr/>
          <a:lstStyle/>
          <a:p>
            <a:r>
              <a:rPr lang="en-US" dirty="0"/>
              <a:t>This project will give you a idea about the Covid-19 data in India in terms of Confirmed cases, deaths, active cases and recoveries. In this project, we are using data of different states to finally visualize the changes in the cases happened over a given period of time in India.</a:t>
            </a:r>
          </a:p>
          <a:p>
            <a:endParaRPr lang="en-US"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5841791" y="2879468"/>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14</a:t>
            </a:fld>
            <a:endParaRPr lang="en-US" altLang="zh-CN" dirty="0"/>
          </a:p>
        </p:txBody>
      </p:sp>
      <p:pic>
        <p:nvPicPr>
          <p:cNvPr id="9" name="Picture Placeholder 8">
            <a:extLst>
              <a:ext uri="{FF2B5EF4-FFF2-40B4-BE49-F238E27FC236}">
                <a16:creationId xmlns:a16="http://schemas.microsoft.com/office/drawing/2014/main" id="{18C6ED2F-0EC7-DB7D-1115-CE24C4D56A7C}"/>
              </a:ext>
            </a:extLst>
          </p:cNvPr>
          <p:cNvPicPr>
            <a:picLocks noGrp="1" noChangeAspect="1"/>
          </p:cNvPicPr>
          <p:nvPr>
            <p:ph type="pic" sz="quarter" idx="48"/>
          </p:nvPr>
        </p:nvPicPr>
        <p:blipFill>
          <a:blip r:embed="rId3"/>
          <a:srcRect l="5099" r="5099"/>
          <a:stretch>
            <a:fillRect/>
          </a:stretch>
        </p:blipFill>
        <p:spPr>
          <a:solidFill>
            <a:schemeClr val="tx1">
              <a:lumMod val="95000"/>
              <a:lumOff val="5000"/>
            </a:schemeClr>
          </a:solidFill>
          <a:effectLst/>
        </p:spPr>
      </p:pic>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927472" y="2558943"/>
            <a:ext cx="4253399" cy="1740114"/>
          </a:xfrm>
        </p:spPr>
        <p:txBody>
          <a:bodyPr/>
          <a:lstStyle/>
          <a:p>
            <a:r>
              <a:rPr lang="en-US" dirty="0"/>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31279" y="2844725"/>
            <a:ext cx="1914694" cy="1089194"/>
          </a:xfrm>
        </p:spPr>
        <p:txBody>
          <a:bodyPr/>
          <a:lstStyle/>
          <a:p>
            <a:r>
              <a:rPr lang="en-US" dirty="0"/>
              <a:t>Tables for dataset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Output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Summary</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3" name="Hexagon 2">
            <a:extLst>
              <a:ext uri="{FF2B5EF4-FFF2-40B4-BE49-F238E27FC236}">
                <a16:creationId xmlns:a16="http://schemas.microsoft.com/office/drawing/2014/main" id="{5EF57B84-F445-0686-3073-E2F2F1EF2F5F}"/>
              </a:ext>
            </a:extLst>
          </p:cNvPr>
          <p:cNvSpPr/>
          <p:nvPr/>
        </p:nvSpPr>
        <p:spPr>
          <a:xfrm rot="5400000">
            <a:off x="5147385" y="2419987"/>
            <a:ext cx="2135541" cy="1904889"/>
          </a:xfrm>
          <a:prstGeom prst="hexagon">
            <a:avLst/>
          </a:prstGeom>
          <a:solidFill>
            <a:schemeClr val="accent4">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607F58C9-CCFC-2DB9-A576-FEE7DDBBA302}"/>
              </a:ext>
            </a:extLst>
          </p:cNvPr>
          <p:cNvSpPr txBox="1"/>
          <p:nvPr/>
        </p:nvSpPr>
        <p:spPr>
          <a:xfrm>
            <a:off x="5375164" y="3189079"/>
            <a:ext cx="1670180" cy="382555"/>
          </a:xfrm>
          <a:prstGeom prst="rect">
            <a:avLst/>
          </a:prstGeom>
        </p:spPr>
        <p:txBody>
          <a:bodyPr wrap="square" rtlCol="0">
            <a:spAutoFit/>
          </a:bodyPr>
          <a:lstStyle/>
          <a:p>
            <a:pPr marL="0" indent="0" algn="ctr">
              <a:lnSpc>
                <a:spcPct val="100000"/>
              </a:lnSpc>
              <a:spcBef>
                <a:spcPts val="0"/>
              </a:spcBef>
              <a:buFontTx/>
              <a:buNone/>
            </a:pPr>
            <a:r>
              <a:rPr lang="en-IN" sz="1800" dirty="0">
                <a:latin typeface="Posterama" panose="020B0504020200020000" pitchFamily="34" charset="0"/>
                <a:ea typeface="微软雅黑"/>
                <a:cs typeface="Posterama" panose="020B0504020200020000" pitchFamily="34" charset="0"/>
              </a:rPr>
              <a:t>Source code</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702126" y="494848"/>
            <a:ext cx="6790355" cy="1325563"/>
          </a:xfrm>
        </p:spPr>
        <p:txBody>
          <a:bodyPr/>
          <a:lstStyle/>
          <a:p>
            <a:r>
              <a:rPr lang="en-US" altLang="zh-CN" sz="6000" dirty="0"/>
              <a:t>Introduction</a:t>
            </a:r>
            <a:endParaRPr lang="en-US" sz="60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39252" y="2402075"/>
            <a:ext cx="4260180" cy="1294530"/>
          </a:xfrm>
        </p:spPr>
        <p:txBody>
          <a:bodyPr/>
          <a:lstStyle/>
          <a:p>
            <a:pPr algn="just"/>
            <a:r>
              <a:rPr lang="en-US" dirty="0"/>
              <a:t>The project will develop a systematic module to analyze and visualize the data set of Covid-19.</a:t>
            </a:r>
          </a:p>
          <a:p>
            <a:pPr algn="just"/>
            <a:r>
              <a:rPr lang="en-US" dirty="0"/>
              <a:t>The problem statement we considered to solve was – delineate the Covid-19 set data and categorize it into various sections for finer comprehension. The applicability and efficiency standpoint of our program is remarkable as we have shown many aspects by extracting information from the data. We have shown the dips and rises in the data and made it easy for us to process the information. By the means of using NumPy, Pandas, Matplotlib and Seaborn we have achieved this result.</a:t>
            </a:r>
          </a:p>
          <a:p>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302070" y="71824"/>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9" name="Picture Placeholder 8">
            <a:extLst>
              <a:ext uri="{FF2B5EF4-FFF2-40B4-BE49-F238E27FC236}">
                <a16:creationId xmlns:a16="http://schemas.microsoft.com/office/drawing/2014/main" id="{7E51B54C-DA58-936D-1A5D-6A575A1BB845}"/>
              </a:ext>
            </a:extLst>
          </p:cNvPr>
          <p:cNvPicPr>
            <a:picLocks noGrp="1" noChangeAspect="1"/>
          </p:cNvPicPr>
          <p:nvPr>
            <p:ph type="pic" sz="quarter" idx="51"/>
          </p:nvPr>
        </p:nvPicPr>
        <p:blipFill>
          <a:blip r:embed="rId2"/>
          <a:srcRect l="3183" r="3183"/>
          <a:stretch>
            <a:fillRect/>
          </a:stretch>
        </p:blipFill>
        <p:spPr>
          <a:xfrm>
            <a:off x="5561045" y="250015"/>
            <a:ext cx="5781869" cy="6150467"/>
          </a:xfrm>
        </p:spPr>
      </p:pic>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545337" y="363894"/>
            <a:ext cx="5239225" cy="6494106"/>
          </a:xfrm>
        </p:spPr>
        <p:txBody>
          <a:bodyPr/>
          <a:lstStyle/>
          <a:p>
            <a:r>
              <a:rPr lang="en-US" sz="1800" dirty="0">
                <a:latin typeface="Arial Narrow" panose="020B0606020202030204" pitchFamily="34" charset="0"/>
              </a:rPr>
              <a:t>As stated earlier our main objective was to process data in a resourceful way so that we could extract more competent conclusions. So, we well-thought-out about our aims and added the following subjects into our project –</a:t>
            </a:r>
            <a:br>
              <a:rPr lang="en-US" sz="1800" dirty="0"/>
            </a:br>
            <a:br>
              <a:rPr lang="en-US" sz="1800" dirty="0"/>
            </a:br>
            <a:br>
              <a:rPr lang="en-US" sz="1800" dirty="0"/>
            </a:br>
            <a:r>
              <a:rPr lang="en-US" sz="1800" b="0" dirty="0">
                <a:latin typeface="Arial Narrow" panose="020B0606020202030204" pitchFamily="34" charset="0"/>
              </a:rPr>
              <a:t>1.Created a custom table for better understanding the data where We are showing the most important information like Mortality Rate and Recovery Rate and further categorizing it under respective states.</a:t>
            </a:r>
            <a:br>
              <a:rPr lang="en-US" sz="1800" b="0" dirty="0">
                <a:latin typeface="Arial Narrow" panose="020B0606020202030204" pitchFamily="34" charset="0"/>
              </a:rPr>
            </a:br>
            <a:br>
              <a:rPr lang="en-US" sz="1800" b="0" dirty="0">
                <a:latin typeface="Arial Narrow" panose="020B0606020202030204" pitchFamily="34" charset="0"/>
              </a:rPr>
            </a:br>
            <a:br>
              <a:rPr lang="en-US" sz="1800" b="0" dirty="0">
                <a:latin typeface="Arial Narrow" panose="020B0606020202030204" pitchFamily="34" charset="0"/>
              </a:rPr>
            </a:br>
            <a:r>
              <a:rPr lang="en-US" sz="1800" b="0" dirty="0">
                <a:latin typeface="Arial Narrow" panose="020B0606020202030204" pitchFamily="34" charset="0"/>
              </a:rPr>
              <a:t>2.We are presenting Active cases and cured cases of each state.</a:t>
            </a:r>
            <a:br>
              <a:rPr lang="en-US" sz="1800" b="0" dirty="0">
                <a:latin typeface="Arial Narrow" panose="020B0606020202030204" pitchFamily="34" charset="0"/>
              </a:rPr>
            </a:br>
            <a:br>
              <a:rPr lang="en-US" sz="1800" b="0" dirty="0">
                <a:latin typeface="Arial Narrow" panose="020B0606020202030204" pitchFamily="34" charset="0"/>
              </a:rPr>
            </a:br>
            <a:r>
              <a:rPr lang="en-US" sz="1800" b="0" dirty="0">
                <a:latin typeface="Arial Narrow" panose="020B0606020202030204" pitchFamily="34" charset="0"/>
              </a:rPr>
              <a:t>3.We are also portraying the death toll caused by the pandemic in each state of India.</a:t>
            </a:r>
            <a:br>
              <a:rPr lang="en-US" sz="1800" b="0" dirty="0">
                <a:latin typeface="Arial Narrow" panose="020B0606020202030204" pitchFamily="34" charset="0"/>
              </a:rPr>
            </a:br>
            <a:br>
              <a:rPr lang="en-US" sz="1800" b="0" dirty="0">
                <a:latin typeface="Arial Narrow" panose="020B0606020202030204" pitchFamily="34" charset="0"/>
              </a:rPr>
            </a:br>
            <a:r>
              <a:rPr lang="en-US" sz="1800" b="0" dirty="0">
                <a:latin typeface="Arial Narrow" panose="020B0606020202030204" pitchFamily="34" charset="0"/>
              </a:rPr>
              <a:t>4.Top 10 states with active cases are being portrayed.</a:t>
            </a:r>
            <a:br>
              <a:rPr lang="en-US" sz="1800" b="0" dirty="0">
                <a:latin typeface="Arial Narrow" panose="020B0606020202030204" pitchFamily="34" charset="0"/>
              </a:rPr>
            </a:br>
            <a:br>
              <a:rPr lang="en-US" sz="1800" b="0" dirty="0">
                <a:latin typeface="Arial Narrow" panose="020B0606020202030204" pitchFamily="34" charset="0"/>
              </a:rPr>
            </a:br>
            <a:r>
              <a:rPr lang="en-US" sz="1800" b="0" dirty="0">
                <a:latin typeface="Arial Narrow" panose="020B0606020202030204" pitchFamily="34" charset="0"/>
              </a:rPr>
              <a:t>5. Top 10 states with highest deaths cases are also being portrayed.</a:t>
            </a:r>
            <a:br>
              <a:rPr lang="en-US" sz="1800" b="0" dirty="0">
                <a:latin typeface="Arial Narrow" panose="020B0606020202030204" pitchFamily="34" charset="0"/>
              </a:rPr>
            </a:br>
            <a:br>
              <a:rPr lang="en-US" sz="1800" b="0" dirty="0">
                <a:latin typeface="Arial Narrow" panose="020B0606020202030204" pitchFamily="34" charset="0"/>
              </a:rPr>
            </a:br>
            <a:endParaRPr lang="en-US" sz="1800" dirty="0">
              <a:latin typeface="Arial Narrow" panose="020B0606020202030204" pitchFamily="34"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499676" y="2995756"/>
            <a:ext cx="3209730" cy="1070829"/>
          </a:xfrm>
        </p:spPr>
        <p:txBody>
          <a:bodyPr/>
          <a:lstStyle/>
          <a:p>
            <a:r>
              <a:rPr lang="en-US" sz="3600" spc="300" dirty="0">
                <a:latin typeface="Abadi" panose="020B0604020104020204" pitchFamily="34" charset="0"/>
              </a:rPr>
              <a:t>OBJECTIVES</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1654729" y="0"/>
            <a:ext cx="10889796" cy="1418998"/>
          </a:xfrm>
        </p:spPr>
        <p:txBody>
          <a:bodyPr/>
          <a:lstStyle/>
          <a:p>
            <a:r>
              <a:rPr lang="en-US" dirty="0"/>
              <a:t>CUSTOM TABLE FOR THE DATASET</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9" name="Picture 8">
            <a:extLst>
              <a:ext uri="{FF2B5EF4-FFF2-40B4-BE49-F238E27FC236}">
                <a16:creationId xmlns:a16="http://schemas.microsoft.com/office/drawing/2014/main" id="{317AB155-D88A-806C-91C1-A9D960FFB25A}"/>
              </a:ext>
            </a:extLst>
          </p:cNvPr>
          <p:cNvPicPr>
            <a:picLocks noChangeAspect="1"/>
          </p:cNvPicPr>
          <p:nvPr/>
        </p:nvPicPr>
        <p:blipFill>
          <a:blip r:embed="rId3"/>
          <a:stretch>
            <a:fillRect/>
          </a:stretch>
        </p:blipFill>
        <p:spPr>
          <a:xfrm>
            <a:off x="1026367" y="709499"/>
            <a:ext cx="10839606" cy="5951019"/>
          </a:xfrm>
          <a:prstGeom prst="rect">
            <a:avLst/>
          </a:prstGeom>
        </p:spPr>
      </p:pic>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1063690" y="-26819"/>
            <a:ext cx="10515600" cy="1115434"/>
          </a:xfrm>
        </p:spPr>
        <p:txBody>
          <a:bodyPr/>
          <a:lstStyle/>
          <a:p>
            <a:r>
              <a:rPr lang="en-US" dirty="0"/>
              <a:t>Active and Cured Cases State wise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BB30C31B-6BC0-F931-CB4C-CF158E884688}"/>
              </a:ext>
            </a:extLst>
          </p:cNvPr>
          <p:cNvPicPr>
            <a:picLocks noChangeAspect="1"/>
          </p:cNvPicPr>
          <p:nvPr/>
        </p:nvPicPr>
        <p:blipFill>
          <a:blip r:embed="rId2"/>
          <a:stretch>
            <a:fillRect/>
          </a:stretch>
        </p:blipFill>
        <p:spPr>
          <a:xfrm>
            <a:off x="2360645" y="1076956"/>
            <a:ext cx="6036906" cy="5303980"/>
          </a:xfrm>
          <a:prstGeom prst="rect">
            <a:avLst/>
          </a:prstGeom>
        </p:spPr>
      </p:pic>
      <p:pic>
        <p:nvPicPr>
          <p:cNvPr id="9" name="Picture 8">
            <a:extLst>
              <a:ext uri="{FF2B5EF4-FFF2-40B4-BE49-F238E27FC236}">
                <a16:creationId xmlns:a16="http://schemas.microsoft.com/office/drawing/2014/main" id="{F1E2433D-2CDE-7BDC-7DCB-620222009BAA}"/>
              </a:ext>
            </a:extLst>
          </p:cNvPr>
          <p:cNvPicPr>
            <a:picLocks noChangeAspect="1"/>
          </p:cNvPicPr>
          <p:nvPr/>
        </p:nvPicPr>
        <p:blipFill>
          <a:blip r:embed="rId3"/>
          <a:stretch>
            <a:fillRect/>
          </a:stretch>
        </p:blipFill>
        <p:spPr>
          <a:xfrm>
            <a:off x="8071854" y="1100274"/>
            <a:ext cx="325697" cy="5280662"/>
          </a:xfrm>
          <a:prstGeom prst="rect">
            <a:avLst/>
          </a:prstGeom>
        </p:spPr>
      </p:pic>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167951" y="77868"/>
            <a:ext cx="13837298" cy="1115434"/>
          </a:xfrm>
        </p:spPr>
        <p:txBody>
          <a:bodyPr/>
          <a:lstStyle/>
          <a:p>
            <a:r>
              <a:rPr lang="en-US" sz="4000" dirty="0"/>
              <a:t>Death toll caused by the pandemic in each state of India.</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3" name="Picture 2">
            <a:extLst>
              <a:ext uri="{FF2B5EF4-FFF2-40B4-BE49-F238E27FC236}">
                <a16:creationId xmlns:a16="http://schemas.microsoft.com/office/drawing/2014/main" id="{E57E6BB6-87C8-7773-46DC-D97E843F95E3}"/>
              </a:ext>
            </a:extLst>
          </p:cNvPr>
          <p:cNvPicPr>
            <a:picLocks noChangeAspect="1"/>
          </p:cNvPicPr>
          <p:nvPr/>
        </p:nvPicPr>
        <p:blipFill>
          <a:blip r:embed="rId2"/>
          <a:stretch>
            <a:fillRect/>
          </a:stretch>
        </p:blipFill>
        <p:spPr>
          <a:xfrm>
            <a:off x="3284376" y="1145069"/>
            <a:ext cx="5131837" cy="5121084"/>
          </a:xfrm>
          <a:prstGeom prst="rect">
            <a:avLst/>
          </a:prstGeom>
        </p:spPr>
      </p:pic>
    </p:spTree>
    <p:extLst>
      <p:ext uri="{BB962C8B-B14F-4D97-AF65-F5344CB8AC3E}">
        <p14:creationId xmlns:p14="http://schemas.microsoft.com/office/powerpoint/2010/main" val="1903799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170783" y="-46653"/>
            <a:ext cx="5001208" cy="1115434"/>
          </a:xfrm>
        </p:spPr>
        <p:txBody>
          <a:bodyPr/>
          <a:lstStyle/>
          <a:p>
            <a:r>
              <a:rPr lang="en-US" sz="4000" dirty="0"/>
              <a:t>Source Code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8" name="TextBox 7">
            <a:extLst>
              <a:ext uri="{FF2B5EF4-FFF2-40B4-BE49-F238E27FC236}">
                <a16:creationId xmlns:a16="http://schemas.microsoft.com/office/drawing/2014/main" id="{CC742CAD-8859-3DE7-5429-60963602ACDC}"/>
              </a:ext>
            </a:extLst>
          </p:cNvPr>
          <p:cNvSpPr txBox="1"/>
          <p:nvPr/>
        </p:nvSpPr>
        <p:spPr>
          <a:xfrm>
            <a:off x="398884" y="2399913"/>
            <a:ext cx="6097554" cy="369332"/>
          </a:xfrm>
          <a:prstGeom prst="rect">
            <a:avLst/>
          </a:prstGeom>
          <a:noFill/>
        </p:spPr>
        <p:txBody>
          <a:bodyPr wrap="square">
            <a:spAutoFit/>
          </a:bodyPr>
          <a:lstStyle/>
          <a:p>
            <a:r>
              <a:rPr lang="en-US" dirty="0"/>
              <a:t>covid_df=pd.read_csv('covid_19_india.csv')</a:t>
            </a:r>
            <a:endParaRPr lang="en-IN" dirty="0"/>
          </a:p>
        </p:txBody>
      </p:sp>
      <p:sp>
        <p:nvSpPr>
          <p:cNvPr id="11" name="TextBox 10">
            <a:extLst>
              <a:ext uri="{FF2B5EF4-FFF2-40B4-BE49-F238E27FC236}">
                <a16:creationId xmlns:a16="http://schemas.microsoft.com/office/drawing/2014/main" id="{9F5BD6F7-2465-AB67-E748-AE02AFF92ADB}"/>
              </a:ext>
            </a:extLst>
          </p:cNvPr>
          <p:cNvSpPr txBox="1"/>
          <p:nvPr/>
        </p:nvSpPr>
        <p:spPr>
          <a:xfrm>
            <a:off x="398884" y="2750323"/>
            <a:ext cx="6097554" cy="369332"/>
          </a:xfrm>
          <a:prstGeom prst="rect">
            <a:avLst/>
          </a:prstGeom>
          <a:noFill/>
        </p:spPr>
        <p:txBody>
          <a:bodyPr wrap="square">
            <a:spAutoFit/>
          </a:bodyPr>
          <a:lstStyle/>
          <a:p>
            <a:r>
              <a:rPr lang="en-IN" dirty="0"/>
              <a:t>covid_df</a:t>
            </a:r>
          </a:p>
        </p:txBody>
      </p:sp>
      <p:sp>
        <p:nvSpPr>
          <p:cNvPr id="17" name="TextBox 16">
            <a:extLst>
              <a:ext uri="{FF2B5EF4-FFF2-40B4-BE49-F238E27FC236}">
                <a16:creationId xmlns:a16="http://schemas.microsoft.com/office/drawing/2014/main" id="{AE71A75B-7B30-5711-91A8-E49668D39AF2}"/>
              </a:ext>
            </a:extLst>
          </p:cNvPr>
          <p:cNvSpPr txBox="1"/>
          <p:nvPr/>
        </p:nvSpPr>
        <p:spPr>
          <a:xfrm>
            <a:off x="398884" y="3147385"/>
            <a:ext cx="6097554" cy="369332"/>
          </a:xfrm>
          <a:prstGeom prst="rect">
            <a:avLst/>
          </a:prstGeom>
          <a:noFill/>
        </p:spPr>
        <p:txBody>
          <a:bodyPr wrap="square">
            <a:spAutoFit/>
          </a:bodyPr>
          <a:lstStyle/>
          <a:p>
            <a:r>
              <a:rPr lang="en-US" dirty="0"/>
              <a:t>covid_df['State/UnionTerritory'].unique()</a:t>
            </a:r>
            <a:endParaRPr lang="en-IN" dirty="0"/>
          </a:p>
        </p:txBody>
      </p:sp>
      <p:sp>
        <p:nvSpPr>
          <p:cNvPr id="19" name="TextBox 18">
            <a:extLst>
              <a:ext uri="{FF2B5EF4-FFF2-40B4-BE49-F238E27FC236}">
                <a16:creationId xmlns:a16="http://schemas.microsoft.com/office/drawing/2014/main" id="{78A7D1A7-7CC4-3F2E-847F-3915DBF73C5F}"/>
              </a:ext>
            </a:extLst>
          </p:cNvPr>
          <p:cNvSpPr txBox="1"/>
          <p:nvPr/>
        </p:nvSpPr>
        <p:spPr>
          <a:xfrm>
            <a:off x="4802934" y="3166307"/>
            <a:ext cx="6097554" cy="369332"/>
          </a:xfrm>
          <a:prstGeom prst="rect">
            <a:avLst/>
          </a:prstGeom>
          <a:noFill/>
        </p:spPr>
        <p:txBody>
          <a:bodyPr wrap="square">
            <a:spAutoFit/>
          </a:bodyPr>
          <a:lstStyle/>
          <a:p>
            <a:pPr algn="l"/>
            <a:r>
              <a:rPr lang="en-US" b="1" i="0" dirty="0">
                <a:solidFill>
                  <a:srgbClr val="000000"/>
                </a:solidFill>
                <a:effectLst/>
                <a:latin typeface="Helvetica Neue"/>
              </a:rPr>
              <a:t>#Checking the unique states listed in the Dataset</a:t>
            </a:r>
          </a:p>
        </p:txBody>
      </p:sp>
      <p:sp>
        <p:nvSpPr>
          <p:cNvPr id="21" name="TextBox 20">
            <a:extLst>
              <a:ext uri="{FF2B5EF4-FFF2-40B4-BE49-F238E27FC236}">
                <a16:creationId xmlns:a16="http://schemas.microsoft.com/office/drawing/2014/main" id="{18F7E95E-3552-C09B-64A8-21FC708A7009}"/>
              </a:ext>
            </a:extLst>
          </p:cNvPr>
          <p:cNvSpPr txBox="1"/>
          <p:nvPr/>
        </p:nvSpPr>
        <p:spPr>
          <a:xfrm>
            <a:off x="398884" y="3535639"/>
            <a:ext cx="6097554" cy="369332"/>
          </a:xfrm>
          <a:prstGeom prst="rect">
            <a:avLst/>
          </a:prstGeom>
          <a:noFill/>
        </p:spPr>
        <p:txBody>
          <a:bodyPr wrap="square">
            <a:spAutoFit/>
          </a:bodyPr>
          <a:lstStyle/>
          <a:p>
            <a:r>
              <a:rPr lang="en-IN" dirty="0"/>
              <a:t>covid_df.shape</a:t>
            </a:r>
          </a:p>
        </p:txBody>
      </p:sp>
      <p:sp>
        <p:nvSpPr>
          <p:cNvPr id="23" name="TextBox 22">
            <a:extLst>
              <a:ext uri="{FF2B5EF4-FFF2-40B4-BE49-F238E27FC236}">
                <a16:creationId xmlns:a16="http://schemas.microsoft.com/office/drawing/2014/main" id="{B803A3AD-322A-B040-9508-14542FB5099E}"/>
              </a:ext>
            </a:extLst>
          </p:cNvPr>
          <p:cNvSpPr txBox="1"/>
          <p:nvPr/>
        </p:nvSpPr>
        <p:spPr>
          <a:xfrm>
            <a:off x="3047223" y="3544447"/>
            <a:ext cx="6097554" cy="369332"/>
          </a:xfrm>
          <a:prstGeom prst="rect">
            <a:avLst/>
          </a:prstGeom>
          <a:noFill/>
        </p:spPr>
        <p:txBody>
          <a:bodyPr wrap="square">
            <a:spAutoFit/>
          </a:bodyPr>
          <a:lstStyle/>
          <a:p>
            <a:pPr algn="l"/>
            <a:r>
              <a:rPr lang="en-IN" b="1" i="0" dirty="0">
                <a:solidFill>
                  <a:srgbClr val="000000"/>
                </a:solidFill>
                <a:effectLst/>
                <a:latin typeface="Helvetica Neue"/>
              </a:rPr>
              <a:t>#shape of the dataframe</a:t>
            </a:r>
          </a:p>
        </p:txBody>
      </p:sp>
      <p:sp>
        <p:nvSpPr>
          <p:cNvPr id="25" name="TextBox 24">
            <a:extLst>
              <a:ext uri="{FF2B5EF4-FFF2-40B4-BE49-F238E27FC236}">
                <a16:creationId xmlns:a16="http://schemas.microsoft.com/office/drawing/2014/main" id="{55003868-A7CC-4574-4749-A7A011387B0C}"/>
              </a:ext>
            </a:extLst>
          </p:cNvPr>
          <p:cNvSpPr txBox="1"/>
          <p:nvPr/>
        </p:nvSpPr>
        <p:spPr>
          <a:xfrm>
            <a:off x="398884" y="3969573"/>
            <a:ext cx="6097554" cy="369332"/>
          </a:xfrm>
          <a:prstGeom prst="rect">
            <a:avLst/>
          </a:prstGeom>
          <a:noFill/>
        </p:spPr>
        <p:txBody>
          <a:bodyPr wrap="square">
            <a:spAutoFit/>
          </a:bodyPr>
          <a:lstStyle/>
          <a:p>
            <a:r>
              <a:rPr lang="en-IN" dirty="0"/>
              <a:t>covid_df.head(5)</a:t>
            </a:r>
          </a:p>
        </p:txBody>
      </p:sp>
      <p:sp>
        <p:nvSpPr>
          <p:cNvPr id="27" name="TextBox 26">
            <a:extLst>
              <a:ext uri="{FF2B5EF4-FFF2-40B4-BE49-F238E27FC236}">
                <a16:creationId xmlns:a16="http://schemas.microsoft.com/office/drawing/2014/main" id="{FD2C5C58-B336-C4A4-7A62-788A1213CA0E}"/>
              </a:ext>
            </a:extLst>
          </p:cNvPr>
          <p:cNvSpPr txBox="1"/>
          <p:nvPr/>
        </p:nvSpPr>
        <p:spPr>
          <a:xfrm>
            <a:off x="3096986" y="4016975"/>
            <a:ext cx="6097554" cy="369332"/>
          </a:xfrm>
          <a:prstGeom prst="rect">
            <a:avLst/>
          </a:prstGeom>
          <a:noFill/>
        </p:spPr>
        <p:txBody>
          <a:bodyPr wrap="square">
            <a:spAutoFit/>
          </a:bodyPr>
          <a:lstStyle/>
          <a:p>
            <a:pPr algn="l"/>
            <a:r>
              <a:rPr lang="en-IN" b="1" i="0" dirty="0">
                <a:solidFill>
                  <a:srgbClr val="000000"/>
                </a:solidFill>
                <a:effectLst/>
                <a:latin typeface="Helvetica Neue"/>
              </a:rPr>
              <a:t>#first five data</a:t>
            </a:r>
          </a:p>
        </p:txBody>
      </p:sp>
      <p:sp>
        <p:nvSpPr>
          <p:cNvPr id="29" name="TextBox 28">
            <a:extLst>
              <a:ext uri="{FF2B5EF4-FFF2-40B4-BE49-F238E27FC236}">
                <a16:creationId xmlns:a16="http://schemas.microsoft.com/office/drawing/2014/main" id="{724BECB7-5A64-2111-2237-58DA2058285C}"/>
              </a:ext>
            </a:extLst>
          </p:cNvPr>
          <p:cNvSpPr txBox="1"/>
          <p:nvPr/>
        </p:nvSpPr>
        <p:spPr>
          <a:xfrm>
            <a:off x="398884" y="4335243"/>
            <a:ext cx="6097554" cy="369332"/>
          </a:xfrm>
          <a:prstGeom prst="rect">
            <a:avLst/>
          </a:prstGeom>
          <a:noFill/>
        </p:spPr>
        <p:txBody>
          <a:bodyPr wrap="square">
            <a:spAutoFit/>
          </a:bodyPr>
          <a:lstStyle/>
          <a:p>
            <a:r>
              <a:rPr lang="en-IN" dirty="0"/>
              <a:t>covid_df.tail(5)</a:t>
            </a:r>
          </a:p>
        </p:txBody>
      </p:sp>
      <p:sp>
        <p:nvSpPr>
          <p:cNvPr id="31" name="TextBox 30">
            <a:extLst>
              <a:ext uri="{FF2B5EF4-FFF2-40B4-BE49-F238E27FC236}">
                <a16:creationId xmlns:a16="http://schemas.microsoft.com/office/drawing/2014/main" id="{0EE73085-EB61-6589-6D7C-7A60F547D3D4}"/>
              </a:ext>
            </a:extLst>
          </p:cNvPr>
          <p:cNvSpPr txBox="1"/>
          <p:nvPr/>
        </p:nvSpPr>
        <p:spPr>
          <a:xfrm>
            <a:off x="3096986" y="4354140"/>
            <a:ext cx="6097554" cy="369332"/>
          </a:xfrm>
          <a:prstGeom prst="rect">
            <a:avLst/>
          </a:prstGeom>
          <a:noFill/>
        </p:spPr>
        <p:txBody>
          <a:bodyPr wrap="square">
            <a:spAutoFit/>
          </a:bodyPr>
          <a:lstStyle/>
          <a:p>
            <a:pPr algn="l"/>
            <a:r>
              <a:rPr lang="en-IN" b="1" i="0" dirty="0">
                <a:solidFill>
                  <a:srgbClr val="000000"/>
                </a:solidFill>
                <a:effectLst/>
                <a:latin typeface="Helvetica Neue"/>
              </a:rPr>
              <a:t>#last five data</a:t>
            </a:r>
          </a:p>
        </p:txBody>
      </p:sp>
      <p:sp>
        <p:nvSpPr>
          <p:cNvPr id="35" name="TextBox 34">
            <a:extLst>
              <a:ext uri="{FF2B5EF4-FFF2-40B4-BE49-F238E27FC236}">
                <a16:creationId xmlns:a16="http://schemas.microsoft.com/office/drawing/2014/main" id="{898E7927-3FC9-07EE-B5CB-6ABB79D8BB87}"/>
              </a:ext>
            </a:extLst>
          </p:cNvPr>
          <p:cNvSpPr txBox="1"/>
          <p:nvPr/>
        </p:nvSpPr>
        <p:spPr>
          <a:xfrm>
            <a:off x="398884" y="4670718"/>
            <a:ext cx="6097554" cy="369332"/>
          </a:xfrm>
          <a:prstGeom prst="rect">
            <a:avLst/>
          </a:prstGeom>
          <a:noFill/>
        </p:spPr>
        <p:txBody>
          <a:bodyPr wrap="square">
            <a:spAutoFit/>
          </a:bodyPr>
          <a:lstStyle/>
          <a:p>
            <a:r>
              <a:rPr lang="en-IN" dirty="0"/>
              <a:t>covid_df.info()</a:t>
            </a:r>
          </a:p>
        </p:txBody>
      </p:sp>
      <p:sp>
        <p:nvSpPr>
          <p:cNvPr id="37" name="TextBox 36">
            <a:extLst>
              <a:ext uri="{FF2B5EF4-FFF2-40B4-BE49-F238E27FC236}">
                <a16:creationId xmlns:a16="http://schemas.microsoft.com/office/drawing/2014/main" id="{D820AA0E-E9B8-8107-A708-8E4ECBFE4719}"/>
              </a:ext>
            </a:extLst>
          </p:cNvPr>
          <p:cNvSpPr txBox="1"/>
          <p:nvPr/>
        </p:nvSpPr>
        <p:spPr>
          <a:xfrm>
            <a:off x="3216729" y="4718120"/>
            <a:ext cx="6097554" cy="369332"/>
          </a:xfrm>
          <a:prstGeom prst="rect">
            <a:avLst/>
          </a:prstGeom>
          <a:noFill/>
        </p:spPr>
        <p:txBody>
          <a:bodyPr wrap="square">
            <a:spAutoFit/>
          </a:bodyPr>
          <a:lstStyle/>
          <a:p>
            <a:pPr algn="l"/>
            <a:r>
              <a:rPr lang="en-IN" b="1" i="0" dirty="0">
                <a:solidFill>
                  <a:srgbClr val="000000"/>
                </a:solidFill>
                <a:effectLst/>
                <a:latin typeface="Helvetica Neue"/>
              </a:rPr>
              <a:t>#Information of dataset</a:t>
            </a:r>
          </a:p>
        </p:txBody>
      </p:sp>
      <p:sp>
        <p:nvSpPr>
          <p:cNvPr id="39" name="TextBox 38">
            <a:extLst>
              <a:ext uri="{FF2B5EF4-FFF2-40B4-BE49-F238E27FC236}">
                <a16:creationId xmlns:a16="http://schemas.microsoft.com/office/drawing/2014/main" id="{76830DAB-F069-32F1-3186-F99E3F746A19}"/>
              </a:ext>
            </a:extLst>
          </p:cNvPr>
          <p:cNvSpPr txBox="1"/>
          <p:nvPr/>
        </p:nvSpPr>
        <p:spPr>
          <a:xfrm>
            <a:off x="398884" y="5036388"/>
            <a:ext cx="6097554" cy="369332"/>
          </a:xfrm>
          <a:prstGeom prst="rect">
            <a:avLst/>
          </a:prstGeom>
          <a:noFill/>
        </p:spPr>
        <p:txBody>
          <a:bodyPr wrap="square">
            <a:spAutoFit/>
          </a:bodyPr>
          <a:lstStyle/>
          <a:p>
            <a:r>
              <a:rPr lang="en-IN" dirty="0"/>
              <a:t>covid_df.describe()</a:t>
            </a:r>
          </a:p>
        </p:txBody>
      </p:sp>
      <p:sp>
        <p:nvSpPr>
          <p:cNvPr id="41" name="TextBox 40">
            <a:extLst>
              <a:ext uri="{FF2B5EF4-FFF2-40B4-BE49-F238E27FC236}">
                <a16:creationId xmlns:a16="http://schemas.microsoft.com/office/drawing/2014/main" id="{8577E5ED-8001-52AD-E44E-C000FBAB33DA}"/>
              </a:ext>
            </a:extLst>
          </p:cNvPr>
          <p:cNvSpPr txBox="1"/>
          <p:nvPr/>
        </p:nvSpPr>
        <p:spPr>
          <a:xfrm>
            <a:off x="3216729" y="5134854"/>
            <a:ext cx="6097554" cy="369332"/>
          </a:xfrm>
          <a:prstGeom prst="rect">
            <a:avLst/>
          </a:prstGeom>
          <a:noFill/>
        </p:spPr>
        <p:txBody>
          <a:bodyPr wrap="square">
            <a:spAutoFit/>
          </a:bodyPr>
          <a:lstStyle/>
          <a:p>
            <a:pPr algn="l"/>
            <a:r>
              <a:rPr lang="en-IN" b="1" dirty="0">
                <a:solidFill>
                  <a:srgbClr val="000000"/>
                </a:solidFill>
                <a:latin typeface="Helvetica Neue"/>
              </a:rPr>
              <a:t># describe the dataset</a:t>
            </a:r>
            <a:endParaRPr lang="en-IN" b="1" i="0" dirty="0">
              <a:solidFill>
                <a:srgbClr val="000000"/>
              </a:solidFill>
              <a:effectLst/>
              <a:latin typeface="Helvetica Neue"/>
            </a:endParaRPr>
          </a:p>
        </p:txBody>
      </p:sp>
      <p:sp>
        <p:nvSpPr>
          <p:cNvPr id="43" name="TextBox 42">
            <a:extLst>
              <a:ext uri="{FF2B5EF4-FFF2-40B4-BE49-F238E27FC236}">
                <a16:creationId xmlns:a16="http://schemas.microsoft.com/office/drawing/2014/main" id="{30D59898-A6C8-DF95-9FB3-E13DAE618D7E}"/>
              </a:ext>
            </a:extLst>
          </p:cNvPr>
          <p:cNvSpPr txBox="1"/>
          <p:nvPr/>
        </p:nvSpPr>
        <p:spPr>
          <a:xfrm>
            <a:off x="398884" y="5400368"/>
            <a:ext cx="10163369" cy="369332"/>
          </a:xfrm>
          <a:prstGeom prst="rect">
            <a:avLst/>
          </a:prstGeom>
          <a:noFill/>
        </p:spPr>
        <p:txBody>
          <a:bodyPr wrap="square">
            <a:spAutoFit/>
          </a:bodyPr>
          <a:lstStyle/>
          <a:p>
            <a:r>
              <a:rPr lang="en-IN" dirty="0"/>
              <a:t>covid_df=covid_df.drop(['Sno','</a:t>
            </a:r>
            <a:r>
              <a:rPr lang="en-IN" dirty="0" err="1"/>
              <a:t>Time','ConfirmedIndianNatioal,'ConfirmedForeignNational</a:t>
            </a:r>
            <a:r>
              <a:rPr lang="en-IN" dirty="0"/>
              <a:t>'],axis=1)</a:t>
            </a:r>
          </a:p>
        </p:txBody>
      </p:sp>
      <p:sp>
        <p:nvSpPr>
          <p:cNvPr id="45" name="TextBox 44">
            <a:extLst>
              <a:ext uri="{FF2B5EF4-FFF2-40B4-BE49-F238E27FC236}">
                <a16:creationId xmlns:a16="http://schemas.microsoft.com/office/drawing/2014/main" id="{170CF8CB-0D62-3B4D-6B3C-A85811EA66B6}"/>
              </a:ext>
            </a:extLst>
          </p:cNvPr>
          <p:cNvSpPr txBox="1"/>
          <p:nvPr/>
        </p:nvSpPr>
        <p:spPr>
          <a:xfrm>
            <a:off x="398884" y="5721287"/>
            <a:ext cx="6097554" cy="369332"/>
          </a:xfrm>
          <a:prstGeom prst="rect">
            <a:avLst/>
          </a:prstGeom>
          <a:noFill/>
        </p:spPr>
        <p:txBody>
          <a:bodyPr wrap="square">
            <a:spAutoFit/>
          </a:bodyPr>
          <a:lstStyle/>
          <a:p>
            <a:r>
              <a:rPr lang="en-IN" dirty="0"/>
              <a:t>covid_df.head()</a:t>
            </a:r>
          </a:p>
        </p:txBody>
      </p:sp>
      <p:sp>
        <p:nvSpPr>
          <p:cNvPr id="47" name="TextBox 46">
            <a:extLst>
              <a:ext uri="{FF2B5EF4-FFF2-40B4-BE49-F238E27FC236}">
                <a16:creationId xmlns:a16="http://schemas.microsoft.com/office/drawing/2014/main" id="{886A17FE-2FF1-4BE2-2087-B91D91611647}"/>
              </a:ext>
            </a:extLst>
          </p:cNvPr>
          <p:cNvSpPr txBox="1"/>
          <p:nvPr/>
        </p:nvSpPr>
        <p:spPr>
          <a:xfrm>
            <a:off x="398884" y="6032604"/>
            <a:ext cx="8795656" cy="369332"/>
          </a:xfrm>
          <a:prstGeom prst="rect">
            <a:avLst/>
          </a:prstGeom>
          <a:noFill/>
        </p:spPr>
        <p:txBody>
          <a:bodyPr wrap="square">
            <a:spAutoFit/>
          </a:bodyPr>
          <a:lstStyle/>
          <a:p>
            <a:r>
              <a:rPr lang="en-US" dirty="0"/>
              <a:t>covid_df['Active_Cases']=covid_df['Confirmed']-(covid_df['Cured']+ covid_df['Deaths'])</a:t>
            </a:r>
            <a:endParaRPr lang="en-IN" dirty="0"/>
          </a:p>
        </p:txBody>
      </p:sp>
      <p:sp>
        <p:nvSpPr>
          <p:cNvPr id="3" name="TextBox 2">
            <a:extLst>
              <a:ext uri="{FF2B5EF4-FFF2-40B4-BE49-F238E27FC236}">
                <a16:creationId xmlns:a16="http://schemas.microsoft.com/office/drawing/2014/main" id="{ABE06B41-A7E1-A47C-0155-006C76826280}"/>
              </a:ext>
            </a:extLst>
          </p:cNvPr>
          <p:cNvSpPr txBox="1"/>
          <p:nvPr/>
        </p:nvSpPr>
        <p:spPr>
          <a:xfrm>
            <a:off x="398884" y="1179855"/>
            <a:ext cx="6097554" cy="1200329"/>
          </a:xfrm>
          <a:prstGeom prst="rect">
            <a:avLst/>
          </a:prstGeom>
          <a:noFill/>
        </p:spPr>
        <p:txBody>
          <a:bodyPr wrap="square">
            <a:spAutoFit/>
          </a:bodyPr>
          <a:lstStyle/>
          <a:p>
            <a:r>
              <a:rPr lang="en-US" dirty="0"/>
              <a:t>import pandas as pd</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IN" dirty="0"/>
          </a:p>
        </p:txBody>
      </p:sp>
    </p:spTree>
    <p:extLst>
      <p:ext uri="{BB962C8B-B14F-4D97-AF65-F5344CB8AC3E}">
        <p14:creationId xmlns:p14="http://schemas.microsoft.com/office/powerpoint/2010/main" val="106651692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4" name="TextBox 3">
            <a:extLst>
              <a:ext uri="{FF2B5EF4-FFF2-40B4-BE49-F238E27FC236}">
                <a16:creationId xmlns:a16="http://schemas.microsoft.com/office/drawing/2014/main" id="{15912057-E16D-7E55-F2B9-4B4AFADD58C3}"/>
              </a:ext>
            </a:extLst>
          </p:cNvPr>
          <p:cNvSpPr txBox="1"/>
          <p:nvPr/>
        </p:nvSpPr>
        <p:spPr>
          <a:xfrm>
            <a:off x="244930" y="221216"/>
            <a:ext cx="7039946" cy="369332"/>
          </a:xfrm>
          <a:prstGeom prst="rect">
            <a:avLst/>
          </a:prstGeom>
          <a:noFill/>
        </p:spPr>
        <p:txBody>
          <a:bodyPr wrap="square">
            <a:spAutoFit/>
          </a:bodyPr>
          <a:lstStyle/>
          <a:p>
            <a:r>
              <a:rPr lang="en-IN" dirty="0"/>
              <a:t>covid_df.head()</a:t>
            </a:r>
          </a:p>
        </p:txBody>
      </p:sp>
      <p:sp>
        <p:nvSpPr>
          <p:cNvPr id="7" name="TextBox 6">
            <a:extLst>
              <a:ext uri="{FF2B5EF4-FFF2-40B4-BE49-F238E27FC236}">
                <a16:creationId xmlns:a16="http://schemas.microsoft.com/office/drawing/2014/main" id="{AE281A82-2F54-1950-61F1-7C291D0D6A33}"/>
              </a:ext>
            </a:extLst>
          </p:cNvPr>
          <p:cNvSpPr txBox="1"/>
          <p:nvPr/>
        </p:nvSpPr>
        <p:spPr>
          <a:xfrm>
            <a:off x="244930" y="576552"/>
            <a:ext cx="6097554" cy="369332"/>
          </a:xfrm>
          <a:prstGeom prst="rect">
            <a:avLst/>
          </a:prstGeom>
          <a:noFill/>
        </p:spPr>
        <p:txBody>
          <a:bodyPr wrap="square">
            <a:spAutoFit/>
          </a:bodyPr>
          <a:lstStyle/>
          <a:p>
            <a:r>
              <a:rPr lang="en-IN" dirty="0"/>
              <a:t>covid_df.tail()</a:t>
            </a:r>
          </a:p>
        </p:txBody>
      </p:sp>
      <p:sp>
        <p:nvSpPr>
          <p:cNvPr id="9" name="TextBox 8">
            <a:extLst>
              <a:ext uri="{FF2B5EF4-FFF2-40B4-BE49-F238E27FC236}">
                <a16:creationId xmlns:a16="http://schemas.microsoft.com/office/drawing/2014/main" id="{33377B5A-805D-00A8-4FC6-D25281B9A7E9}"/>
              </a:ext>
            </a:extLst>
          </p:cNvPr>
          <p:cNvSpPr txBox="1"/>
          <p:nvPr/>
        </p:nvSpPr>
        <p:spPr>
          <a:xfrm>
            <a:off x="244929" y="945884"/>
            <a:ext cx="10503935" cy="369332"/>
          </a:xfrm>
          <a:prstGeom prst="rect">
            <a:avLst/>
          </a:prstGeom>
          <a:noFill/>
        </p:spPr>
        <p:txBody>
          <a:bodyPr wrap="square">
            <a:spAutoFit/>
          </a:bodyPr>
          <a:lstStyle/>
          <a:p>
            <a:r>
              <a:rPr lang="en-IN" dirty="0"/>
              <a:t>statewise=pd.pivot_table(covid_df,values=['Confirmed','Deaths','Cured'],index='State/UnionTerritory')</a:t>
            </a:r>
          </a:p>
        </p:txBody>
      </p:sp>
      <p:sp>
        <p:nvSpPr>
          <p:cNvPr id="12" name="TextBox 11">
            <a:extLst>
              <a:ext uri="{FF2B5EF4-FFF2-40B4-BE49-F238E27FC236}">
                <a16:creationId xmlns:a16="http://schemas.microsoft.com/office/drawing/2014/main" id="{2D030419-C8B2-FBD6-3692-6B820D75A1A0}"/>
              </a:ext>
            </a:extLst>
          </p:cNvPr>
          <p:cNvSpPr txBox="1"/>
          <p:nvPr/>
        </p:nvSpPr>
        <p:spPr>
          <a:xfrm>
            <a:off x="244928" y="1301220"/>
            <a:ext cx="9440248" cy="369332"/>
          </a:xfrm>
          <a:prstGeom prst="rect">
            <a:avLst/>
          </a:prstGeom>
          <a:noFill/>
        </p:spPr>
        <p:txBody>
          <a:bodyPr wrap="square">
            <a:spAutoFit/>
          </a:bodyPr>
          <a:lstStyle/>
          <a:p>
            <a:r>
              <a:rPr lang="en-US" dirty="0"/>
              <a:t>statewise['Recovery Rate']=statewise['Cured']*100/statewise['Confirmed']</a:t>
            </a:r>
            <a:endParaRPr lang="en-IN" dirty="0"/>
          </a:p>
        </p:txBody>
      </p:sp>
      <p:sp>
        <p:nvSpPr>
          <p:cNvPr id="14" name="TextBox 13">
            <a:extLst>
              <a:ext uri="{FF2B5EF4-FFF2-40B4-BE49-F238E27FC236}">
                <a16:creationId xmlns:a16="http://schemas.microsoft.com/office/drawing/2014/main" id="{232218C1-C772-00D4-D2B1-045BE5F735E3}"/>
              </a:ext>
            </a:extLst>
          </p:cNvPr>
          <p:cNvSpPr txBox="1"/>
          <p:nvPr/>
        </p:nvSpPr>
        <p:spPr>
          <a:xfrm>
            <a:off x="244929" y="1656556"/>
            <a:ext cx="9029699" cy="369332"/>
          </a:xfrm>
          <a:prstGeom prst="rect">
            <a:avLst/>
          </a:prstGeom>
          <a:noFill/>
        </p:spPr>
        <p:txBody>
          <a:bodyPr wrap="square">
            <a:spAutoFit/>
          </a:bodyPr>
          <a:lstStyle/>
          <a:p>
            <a:r>
              <a:rPr lang="en-US" dirty="0"/>
              <a:t>statewise['Mortality Rate']=statewise['Deaths']*100/statewise['Confirmed']</a:t>
            </a:r>
            <a:endParaRPr lang="en-IN" dirty="0"/>
          </a:p>
        </p:txBody>
      </p:sp>
      <p:sp>
        <p:nvSpPr>
          <p:cNvPr id="16" name="TextBox 15">
            <a:extLst>
              <a:ext uri="{FF2B5EF4-FFF2-40B4-BE49-F238E27FC236}">
                <a16:creationId xmlns:a16="http://schemas.microsoft.com/office/drawing/2014/main" id="{E0D8319C-C685-9127-259D-E5A49780BF6B}"/>
              </a:ext>
            </a:extLst>
          </p:cNvPr>
          <p:cNvSpPr txBox="1"/>
          <p:nvPr/>
        </p:nvSpPr>
        <p:spPr>
          <a:xfrm>
            <a:off x="244928" y="2011892"/>
            <a:ext cx="8376558" cy="369332"/>
          </a:xfrm>
          <a:prstGeom prst="rect">
            <a:avLst/>
          </a:prstGeom>
          <a:noFill/>
        </p:spPr>
        <p:txBody>
          <a:bodyPr wrap="square">
            <a:spAutoFit/>
          </a:bodyPr>
          <a:lstStyle/>
          <a:p>
            <a:r>
              <a:rPr lang="en-US" dirty="0"/>
              <a:t>statewise=statewise.sort_values(by='Confirmed',ascending=False)</a:t>
            </a:r>
            <a:endParaRPr lang="en-IN" dirty="0"/>
          </a:p>
        </p:txBody>
      </p:sp>
      <p:sp>
        <p:nvSpPr>
          <p:cNvPr id="18" name="TextBox 17">
            <a:extLst>
              <a:ext uri="{FF2B5EF4-FFF2-40B4-BE49-F238E27FC236}">
                <a16:creationId xmlns:a16="http://schemas.microsoft.com/office/drawing/2014/main" id="{5D01F7EC-FE2F-9637-70F6-CE3BBAD9B2C3}"/>
              </a:ext>
            </a:extLst>
          </p:cNvPr>
          <p:cNvSpPr txBox="1"/>
          <p:nvPr/>
        </p:nvSpPr>
        <p:spPr>
          <a:xfrm>
            <a:off x="244930" y="2381224"/>
            <a:ext cx="6097554" cy="369332"/>
          </a:xfrm>
          <a:prstGeom prst="rect">
            <a:avLst/>
          </a:prstGeom>
          <a:noFill/>
        </p:spPr>
        <p:txBody>
          <a:bodyPr wrap="square">
            <a:spAutoFit/>
          </a:bodyPr>
          <a:lstStyle/>
          <a:p>
            <a:r>
              <a:rPr lang="en-IN" dirty="0"/>
              <a:t>statewise.style.background_gradient(cmap='cubehelix')</a:t>
            </a:r>
          </a:p>
        </p:txBody>
      </p:sp>
      <p:sp>
        <p:nvSpPr>
          <p:cNvPr id="20" name="TextBox 19">
            <a:extLst>
              <a:ext uri="{FF2B5EF4-FFF2-40B4-BE49-F238E27FC236}">
                <a16:creationId xmlns:a16="http://schemas.microsoft.com/office/drawing/2014/main" id="{35EDC4CB-25BE-41FB-0D74-312CB97E8D0D}"/>
              </a:ext>
            </a:extLst>
          </p:cNvPr>
          <p:cNvSpPr txBox="1"/>
          <p:nvPr/>
        </p:nvSpPr>
        <p:spPr>
          <a:xfrm>
            <a:off x="244928" y="2722564"/>
            <a:ext cx="11026452" cy="646331"/>
          </a:xfrm>
          <a:prstGeom prst="rect">
            <a:avLst/>
          </a:prstGeom>
          <a:noFill/>
        </p:spPr>
        <p:txBody>
          <a:bodyPr wrap="square">
            <a:spAutoFit/>
          </a:bodyPr>
          <a:lstStyle/>
          <a:p>
            <a:r>
              <a:rPr lang="en-US" dirty="0"/>
              <a:t>top_10_active_cases=covid_df.groupby(by='State/UnionTerritory').max()[['Active_Cases','Date']].sort_values(by=['Active_Cases','Date'],ascending=False).reset_index()</a:t>
            </a:r>
            <a:endParaRPr lang="en-IN" dirty="0"/>
          </a:p>
        </p:txBody>
      </p:sp>
      <p:sp>
        <p:nvSpPr>
          <p:cNvPr id="22" name="TextBox 21">
            <a:extLst>
              <a:ext uri="{FF2B5EF4-FFF2-40B4-BE49-F238E27FC236}">
                <a16:creationId xmlns:a16="http://schemas.microsoft.com/office/drawing/2014/main" id="{F6137642-AC83-CCAE-EE3E-7E593FCBDE7D}"/>
              </a:ext>
            </a:extLst>
          </p:cNvPr>
          <p:cNvSpPr txBox="1"/>
          <p:nvPr/>
        </p:nvSpPr>
        <p:spPr>
          <a:xfrm>
            <a:off x="244930" y="3340903"/>
            <a:ext cx="6097554" cy="369332"/>
          </a:xfrm>
          <a:prstGeom prst="rect">
            <a:avLst/>
          </a:prstGeom>
          <a:noFill/>
        </p:spPr>
        <p:txBody>
          <a:bodyPr wrap="square">
            <a:spAutoFit/>
          </a:bodyPr>
          <a:lstStyle/>
          <a:p>
            <a:r>
              <a:rPr lang="en-IN" dirty="0"/>
              <a:t>top_10_active_cases</a:t>
            </a:r>
          </a:p>
        </p:txBody>
      </p:sp>
      <p:sp>
        <p:nvSpPr>
          <p:cNvPr id="24" name="TextBox 23">
            <a:extLst>
              <a:ext uri="{FF2B5EF4-FFF2-40B4-BE49-F238E27FC236}">
                <a16:creationId xmlns:a16="http://schemas.microsoft.com/office/drawing/2014/main" id="{AA6647C7-C57B-C58C-3B73-BF97554F5590}"/>
              </a:ext>
            </a:extLst>
          </p:cNvPr>
          <p:cNvSpPr txBox="1"/>
          <p:nvPr/>
        </p:nvSpPr>
        <p:spPr>
          <a:xfrm>
            <a:off x="244930" y="3696239"/>
            <a:ext cx="11147748" cy="646331"/>
          </a:xfrm>
          <a:prstGeom prst="rect">
            <a:avLst/>
          </a:prstGeom>
          <a:noFill/>
        </p:spPr>
        <p:txBody>
          <a:bodyPr wrap="square">
            <a:spAutoFit/>
          </a:bodyPr>
          <a:lstStyle/>
          <a:p>
            <a:r>
              <a:rPr lang="en-US" dirty="0"/>
              <a:t>top_10_cured_cases=covid_df.groupby(by='State/UnionTerritory').max()[['Cured','Date']].sort_values(by=['Cured','Date'],ascending=False).reset_index()</a:t>
            </a:r>
            <a:endParaRPr lang="en-IN" dirty="0"/>
          </a:p>
        </p:txBody>
      </p:sp>
      <p:sp>
        <p:nvSpPr>
          <p:cNvPr id="26" name="TextBox 25">
            <a:extLst>
              <a:ext uri="{FF2B5EF4-FFF2-40B4-BE49-F238E27FC236}">
                <a16:creationId xmlns:a16="http://schemas.microsoft.com/office/drawing/2014/main" id="{EC3512F2-336B-EAFB-A97B-DFBC39123A79}"/>
              </a:ext>
            </a:extLst>
          </p:cNvPr>
          <p:cNvSpPr txBox="1"/>
          <p:nvPr/>
        </p:nvSpPr>
        <p:spPr>
          <a:xfrm>
            <a:off x="244928" y="4300582"/>
            <a:ext cx="6097554" cy="369332"/>
          </a:xfrm>
          <a:prstGeom prst="rect">
            <a:avLst/>
          </a:prstGeom>
          <a:noFill/>
        </p:spPr>
        <p:txBody>
          <a:bodyPr wrap="square">
            <a:spAutoFit/>
          </a:bodyPr>
          <a:lstStyle/>
          <a:p>
            <a:r>
              <a:rPr lang="en-IN" dirty="0"/>
              <a:t>top_10_cured_cases</a:t>
            </a:r>
          </a:p>
        </p:txBody>
      </p:sp>
      <p:sp>
        <p:nvSpPr>
          <p:cNvPr id="28" name="TextBox 27">
            <a:extLst>
              <a:ext uri="{FF2B5EF4-FFF2-40B4-BE49-F238E27FC236}">
                <a16:creationId xmlns:a16="http://schemas.microsoft.com/office/drawing/2014/main" id="{6A7022E2-0BFA-1062-DF9B-CCC7CC5FA22D}"/>
              </a:ext>
            </a:extLst>
          </p:cNvPr>
          <p:cNvSpPr txBox="1"/>
          <p:nvPr/>
        </p:nvSpPr>
        <p:spPr>
          <a:xfrm>
            <a:off x="244928" y="4633450"/>
            <a:ext cx="11213064" cy="646331"/>
          </a:xfrm>
          <a:prstGeom prst="rect">
            <a:avLst/>
          </a:prstGeom>
          <a:noFill/>
        </p:spPr>
        <p:txBody>
          <a:bodyPr wrap="square">
            <a:spAutoFit/>
          </a:bodyPr>
          <a:lstStyle/>
          <a:p>
            <a:r>
              <a:rPr lang="en-US" dirty="0"/>
              <a:t>index_names = covid_df[covid_df['State/UnionTerritory'] == 'Cases being reassigned to states' ].index</a:t>
            </a:r>
          </a:p>
          <a:p>
            <a:r>
              <a:rPr lang="en-US" dirty="0"/>
              <a:t>covid_df.drop(index_names,inplace=True)</a:t>
            </a:r>
            <a:endParaRPr lang="en-IN" dirty="0"/>
          </a:p>
        </p:txBody>
      </p:sp>
    </p:spTree>
    <p:extLst>
      <p:ext uri="{BB962C8B-B14F-4D97-AF65-F5344CB8AC3E}">
        <p14:creationId xmlns:p14="http://schemas.microsoft.com/office/powerpoint/2010/main" val="2011401699"/>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689</TotalTime>
  <Words>1082</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等线</vt:lpstr>
      <vt:lpstr>Abadi</vt:lpstr>
      <vt:lpstr>Arial</vt:lpstr>
      <vt:lpstr>Arial Narrow</vt:lpstr>
      <vt:lpstr>Calibri</vt:lpstr>
      <vt:lpstr>Helvetica Neue</vt:lpstr>
      <vt:lpstr>Posterama</vt:lpstr>
      <vt:lpstr>Posterama Text Black</vt:lpstr>
      <vt:lpstr>Posterama Text SemiBold</vt:lpstr>
      <vt:lpstr>Office 主题​​</vt:lpstr>
      <vt:lpstr>PYTHON PROJECT</vt:lpstr>
      <vt:lpstr>Contents</vt:lpstr>
      <vt:lpstr>Introduction</vt:lpstr>
      <vt:lpstr>As stated earlier our main objective was to process data in a resourceful way so that we could extract more competent conclusions. So, we well-thought-out about our aims and added the following subjects into our project –   1.Created a custom table for better understanding the data where We are showing the most important information like Mortality Rate and Recovery Rate and further categorizing it under respective states.   2.We are presenting Active cases and cured cases of each state.  3.We are also portraying the death toll caused by the pandemic in each state of India.  4.Top 10 states with active cases are being portrayed.  5. Top 10 states with highest deaths cases are also being portrayed.  </vt:lpstr>
      <vt:lpstr>CUSTOM TABLE FOR THE DATASET</vt:lpstr>
      <vt:lpstr>Active and Cured Cases State wise</vt:lpstr>
      <vt:lpstr>Death toll caused by the pandemic in each state of India.</vt:lpstr>
      <vt:lpstr>Source Code</vt:lpstr>
      <vt:lpstr>PowerPoint Presentation</vt:lpstr>
      <vt:lpstr>PowerPoint Presentation</vt:lpstr>
      <vt:lpstr>PowerPoint Presentation</vt:lpstr>
      <vt:lpstr>Top 10 states with active cases</vt:lpstr>
      <vt:lpstr>Top 10 states with most Death Cases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Dedipya Goswami</dc:creator>
  <cp:lastModifiedBy>Dedipya Goswami</cp:lastModifiedBy>
  <cp:revision>5</cp:revision>
  <dcterms:created xsi:type="dcterms:W3CDTF">2022-11-29T05:41:47Z</dcterms:created>
  <dcterms:modified xsi:type="dcterms:W3CDTF">2023-10-28T14:53:05Z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