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836" r:id="rId3"/>
  </p:sldMasterIdLst>
  <p:notesMasterIdLst>
    <p:notesMasterId r:id="rId58"/>
  </p:notesMasterIdLst>
  <p:handoutMasterIdLst>
    <p:handoutMasterId r:id="rId59"/>
  </p:handoutMasterIdLst>
  <p:sldIdLst>
    <p:sldId id="403" r:id="rId4"/>
    <p:sldId id="573" r:id="rId5"/>
    <p:sldId id="574" r:id="rId6"/>
    <p:sldId id="548" r:id="rId7"/>
    <p:sldId id="563" r:id="rId8"/>
    <p:sldId id="575" r:id="rId9"/>
    <p:sldId id="653" r:id="rId10"/>
    <p:sldId id="592" r:id="rId11"/>
    <p:sldId id="585" r:id="rId12"/>
    <p:sldId id="593" r:id="rId13"/>
    <p:sldId id="651" r:id="rId14"/>
    <p:sldId id="597" r:id="rId15"/>
    <p:sldId id="652" r:id="rId16"/>
    <p:sldId id="595" r:id="rId17"/>
    <p:sldId id="657" r:id="rId18"/>
    <p:sldId id="588" r:id="rId19"/>
    <p:sldId id="576" r:id="rId20"/>
    <p:sldId id="589" r:id="rId21"/>
    <p:sldId id="655" r:id="rId22"/>
    <p:sldId id="603" r:id="rId23"/>
    <p:sldId id="656" r:id="rId24"/>
    <p:sldId id="601" r:id="rId25"/>
    <p:sldId id="607" r:id="rId26"/>
    <p:sldId id="611" r:id="rId27"/>
    <p:sldId id="634" r:id="rId28"/>
    <p:sldId id="658" r:id="rId29"/>
    <p:sldId id="635" r:id="rId30"/>
    <p:sldId id="577" r:id="rId31"/>
    <p:sldId id="619" r:id="rId32"/>
    <p:sldId id="538" r:id="rId33"/>
    <p:sldId id="578" r:id="rId34"/>
    <p:sldId id="627" r:id="rId35"/>
    <p:sldId id="628" r:id="rId36"/>
    <p:sldId id="580" r:id="rId37"/>
    <p:sldId id="637" r:id="rId38"/>
    <p:sldId id="650" r:id="rId39"/>
    <p:sldId id="633" r:id="rId40"/>
    <p:sldId id="636" r:id="rId41"/>
    <p:sldId id="579" r:id="rId42"/>
    <p:sldId id="561" r:id="rId43"/>
    <p:sldId id="513" r:id="rId44"/>
    <p:sldId id="638" r:id="rId45"/>
    <p:sldId id="654" r:id="rId46"/>
    <p:sldId id="649" r:id="rId47"/>
    <p:sldId id="541" r:id="rId48"/>
    <p:sldId id="591" r:id="rId49"/>
    <p:sldId id="571" r:id="rId50"/>
    <p:sldId id="639" r:id="rId51"/>
    <p:sldId id="640" r:id="rId52"/>
    <p:sldId id="641" r:id="rId53"/>
    <p:sldId id="642" r:id="rId54"/>
    <p:sldId id="643" r:id="rId55"/>
    <p:sldId id="644" r:id="rId56"/>
    <p:sldId id="645" r:id="rId5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019"/>
    <a:srgbClr val="FFE6CC"/>
    <a:srgbClr val="2E84C6"/>
    <a:srgbClr val="FFFFFF"/>
    <a:srgbClr val="DBE9FC"/>
    <a:srgbClr val="001255"/>
    <a:srgbClr val="6CA75D"/>
    <a:srgbClr val="653FB6"/>
    <a:srgbClr val="8A6FA9"/>
    <a:srgbClr val="328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95" autoAdjust="0"/>
    <p:restoredTop sz="85099"/>
  </p:normalViewPr>
  <p:slideViewPr>
    <p:cSldViewPr snapToGrid="0">
      <p:cViewPr>
        <p:scale>
          <a:sx n="78" d="100"/>
          <a:sy n="78" d="100"/>
        </p:scale>
        <p:origin x="968" y="216"/>
      </p:cViewPr>
      <p:guideLst/>
    </p:cSldViewPr>
  </p:slideViewPr>
  <p:outlineViewPr>
    <p:cViewPr>
      <p:scale>
        <a:sx n="33" d="100"/>
        <a:sy n="33" d="100"/>
      </p:scale>
      <p:origin x="0" y="-268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E3862-569E-024F-9641-599FEC238633}" type="datetimeFigureOut">
              <a:rPr lang="mk-MK" smtClean="0"/>
              <a:t>02.4.19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E4AD-45A7-9544-8F89-40E46E3C530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1706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861DA-5B7F-2040-9ECC-CCE34485966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94787-A34F-9F41-835C-2A3A0621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9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4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in general before going into details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4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in general before going into details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69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4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01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Shorter</a:t>
            </a:r>
            <a:r>
              <a:rPr lang="en-US" baseline="0" dirty="0" smtClean="0"/>
              <a:t> for Wanda’s and Ron’s actions</a:t>
            </a:r>
          </a:p>
          <a:p>
            <a:r>
              <a:rPr lang="en-US" baseline="0" dirty="0" smtClean="0"/>
              <a:t>compromise decentralization -&gt; channels </a:t>
            </a:r>
            <a:r>
              <a:rPr lang="en-US" baseline="0" dirty="0" err="1" smtClean="0"/>
              <a:t>Hyperledger</a:t>
            </a:r>
            <a:r>
              <a:rPr lang="en-US" baseline="0" dirty="0" smtClean="0"/>
              <a:t> Fabric, certificates issued by a central authority 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8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2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nodes would be distributed among Swisscom and Autosense as providers of the service, AMAG the main car dealer</a:t>
            </a:r>
            <a:r>
              <a:rPr lang="en-US" baseline="0" dirty="0" smtClean="0"/>
              <a:t> in Switzerland and insurance companies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64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Insurance Companies – accident detection in real time and position damage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2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what the presentation is going to</a:t>
            </a:r>
            <a:r>
              <a:rPr lang="en-US" baseline="0" dirty="0" smtClean="0"/>
              <a:t> be about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18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47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5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spawn</a:t>
            </a:r>
            <a:r>
              <a:rPr lang="en-US" baseline="0" dirty="0" smtClean="0"/>
              <a:t> means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that the user </a:t>
            </a:r>
            <a:r>
              <a:rPr lang="en-US" baseline="0" dirty="0" err="1" smtClean="0"/>
              <a:t>darc</a:t>
            </a:r>
            <a:r>
              <a:rPr lang="en-US" baseline="0" dirty="0" smtClean="0"/>
              <a:t> which is the current owner of the car can evolve the car owner </a:t>
            </a:r>
            <a:r>
              <a:rPr lang="en-US" baseline="0" dirty="0" err="1" smtClean="0"/>
              <a:t>darc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submiting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txn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byzcoin</a:t>
            </a:r>
            <a:r>
              <a:rPr lang="en-US" baseline="0" dirty="0" smtClean="0"/>
              <a:t> signed with the private key associated with the right to evolve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61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51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64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51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22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1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9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</a:t>
            </a:r>
            <a:r>
              <a:rPr lang="en-US" baseline="0" dirty="0" smtClean="0"/>
              <a:t> happens in the background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43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44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11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*business</a:t>
            </a:r>
            <a:r>
              <a:rPr lang="en-US" baseline="0" dirty="0" smtClean="0"/>
              <a:t> case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4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55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71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1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32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04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88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74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900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bit of a background info about </a:t>
            </a:r>
            <a:r>
              <a:rPr lang="en-US" dirty="0" err="1" smtClean="0"/>
              <a:t>blockchain</a:t>
            </a:r>
            <a:r>
              <a:rPr lang="en-US" dirty="0" smtClean="0"/>
              <a:t> technology: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12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15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1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59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63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501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5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79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in general before going into details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94787-A34F-9F41-835C-2A3A0621D51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21CD-ABFF-9C42-920D-95C5F7437145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12F2-25E2-A64E-B83E-8C65E01988D2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73AC-450C-3648-9223-FAC0754B765B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2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838200" y="800443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7778"/>
            <a:ext cx="10515600" cy="5564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154113"/>
            <a:ext cx="11007725" cy="533649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3D6BA-C5E5-1940-A61A-EBE18C6B2446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1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10A6-98B3-864A-B6FF-6C0E0B8B634A}" type="datetime1">
              <a:rPr lang="en-US" smtClean="0"/>
              <a:t>3/21/19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2167-2497-0E47-A51F-018AFE05AD7C}" type="datetime1">
              <a:rPr lang="en-US" smtClean="0"/>
              <a:t>3/21/19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  <p:pic>
        <p:nvPicPr>
          <p:cNvPr id="7" name="Picture 2" descr="elated 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9" y="5989236"/>
            <a:ext cx="721963" cy="7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1024759" y="1150892"/>
            <a:ext cx="10329041" cy="157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615" y="6311900"/>
            <a:ext cx="1040543" cy="3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EE24-8567-A044-817B-3591D8726EEB}" type="datetime1">
              <a:rPr lang="en-US" smtClean="0"/>
              <a:t>3/21/19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ED1B-4168-8140-8C0E-2027505433E9}" type="datetime1">
              <a:rPr lang="en-US" smtClean="0"/>
              <a:t>3/21/19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463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39FB-49C0-8E43-B08F-72D12D8F7030}" type="datetime1">
              <a:rPr lang="en-US" smtClean="0"/>
              <a:t>3/21/19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D9DF-5922-2C44-A8CB-E21192825B9A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1FF-D519-FF47-9617-2F6244156834}" type="datetime1">
              <a:rPr lang="en-US" smtClean="0"/>
              <a:t>3/21/19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2DCC-A89F-3B4E-BFC6-06F2A2476C8D}" type="datetime1">
              <a:rPr lang="en-US" smtClean="0"/>
              <a:t>3/21/19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A1A5-F5C3-5D47-AC9A-9F889C70FAB0}" type="datetime1">
              <a:rPr lang="en-US" smtClean="0"/>
              <a:t>3/21/19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4300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C871-E2EC-AE4E-9FB4-DF96799EAB1C}" type="datetime1">
              <a:rPr lang="en-US" smtClean="0"/>
              <a:t>3/21/19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1984-78C1-C94E-A5F5-38D928E6A112}" type="datetime1">
              <a:rPr lang="en-US" smtClean="0"/>
              <a:t>3/21/19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988-63F5-CC45-B403-5AE101884712}" type="datetime1">
              <a:rPr lang="en-US" smtClean="0"/>
              <a:t>3/21/19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101-5BA7-4C46-B6B4-7B2BF280C7E4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E0D7-7F79-A247-94CA-5AB0E6017427}" type="datetime1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F2F-163D-3C4C-A99D-0A91975DC7D7}" type="datetime1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D4-4083-5A4D-8FC2-06E94F40F587}" type="datetime1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2EB-D567-6F48-92B6-CBE52388D75A}" type="datetime1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E81E-AAC5-EC47-87FF-849ACE13BD66}" type="datetime1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DD83-BD1F-1847-82DF-677E7B925D2E}" type="datetime1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91BB-E3CC-734E-963E-7C104001D691}" type="datetime1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2A0A-683F-40AF-A694-297FEA49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4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7D05-69EF-9745-8113-B6C73031D0A2}" type="datetime1">
              <a:rPr lang="en-US" smtClean="0"/>
              <a:t>3/21/19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78EE-8138-DD49-83A2-E021B2D3D83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420" y="1391372"/>
            <a:ext cx="6080754" cy="2390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Georgia" charset="0"/>
                <a:ea typeface="Georgia" charset="0"/>
                <a:cs typeface="Georgia" charset="0"/>
              </a:rPr>
              <a:t>Blockchain</a:t>
            </a:r>
            <a:r>
              <a:rPr lang="en-US" sz="4000" dirty="0">
                <a:latin typeface="Georgia" charset="0"/>
                <a:ea typeface="Georgia" charset="0"/>
                <a:cs typeface="Georgia" charset="0"/>
              </a:rPr>
              <a:t> Based Approach for Preserving Car Maintenance </a:t>
            </a:r>
            <a:r>
              <a:rPr lang="en-US" sz="4000" dirty="0" smtClean="0">
                <a:latin typeface="Georgia" charset="0"/>
                <a:ea typeface="Georgia" charset="0"/>
                <a:cs typeface="Georgia" charset="0"/>
              </a:rPr>
              <a:t>History</a:t>
            </a:r>
            <a:endParaRPr lang="en-US" sz="4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5420" y="4827139"/>
            <a:ext cx="6080754" cy="52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Iva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Najdenova</a:t>
            </a:r>
            <a:endParaRPr lang="en-US" sz="22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5420" y="3643745"/>
            <a:ext cx="6080754" cy="6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Master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Project</a:t>
            </a: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9" y="91825"/>
            <a:ext cx="1156447" cy="11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527636" y="5872085"/>
            <a:ext cx="3339381" cy="73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Supervisor: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Linus Gasser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151914" y="5872085"/>
            <a:ext cx="4860040" cy="73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External Supervisor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Alexandru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Rusu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26359" y="5872085"/>
            <a:ext cx="2916380" cy="73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Professor: Bryan Ford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5420" y="4305711"/>
            <a:ext cx="6080754" cy="52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Decentralized and Distributed Systems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Lab</a:t>
            </a:r>
            <a:endParaRPr lang="en-US" sz="2200" dirty="0" smtClean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50" y="351838"/>
            <a:ext cx="1930804" cy="6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ByzCoinX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 Consensus Protocol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10</a:t>
            </a:fld>
            <a:endParaRPr lang="mk-MK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50474" y="6371373"/>
            <a:ext cx="7703125" cy="63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Source: https://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raw.githubusercontent.com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dedis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cothority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/master/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ByzCoin.png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024" y="1620423"/>
            <a:ext cx="10798336" cy="33593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>
                <a:latin typeface="Georgia" charset="0"/>
                <a:ea typeface="Georgia" charset="0"/>
                <a:cs typeface="Georgia" charset="0"/>
              </a:rPr>
              <a:t>Collective </a:t>
            </a: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Signing</a:t>
            </a:r>
            <a:endParaRPr lang="en-US" sz="2800" dirty="0" smtClean="0"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Absolute Finality 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>
                <a:latin typeface="Georgia" charset="0"/>
                <a:ea typeface="Georgia" charset="0"/>
                <a:cs typeface="Georgia" charset="0"/>
              </a:rPr>
              <a:t>Open </a:t>
            </a: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Membership</a:t>
            </a:r>
            <a:endParaRPr lang="en-US" sz="2800" dirty="0" smtClean="0"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Tree Structure for Communication</a:t>
            </a:r>
            <a:endParaRPr lang="en-US" sz="2800" dirty="0" smtClean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41" y="1620423"/>
            <a:ext cx="2161773" cy="33495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226397" y="4969983"/>
            <a:ext cx="1395187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Cothority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2" y="1748047"/>
            <a:ext cx="10396057" cy="39383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ByzCoin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11</a:t>
            </a:fld>
            <a:endParaRPr lang="mk-MK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50474" y="6371373"/>
            <a:ext cx="7703125" cy="63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Source: https://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raw.githubusercontent.com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dedis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cothority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/master/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ByzCoin.png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72051" y="3371850"/>
            <a:ext cx="1007033" cy="359676"/>
          </a:xfrm>
          <a:prstGeom prst="ellipse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4939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Instructions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12</a:t>
            </a:fld>
            <a:endParaRPr lang="mk-MK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024" y="1620423"/>
            <a:ext cx="10798336" cy="33593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Spawn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Invoke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Delete</a:t>
            </a:r>
            <a:endParaRPr lang="en-US" sz="28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8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2" y="1748047"/>
            <a:ext cx="10396057" cy="39383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ByzCoin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13</a:t>
            </a:fld>
            <a:endParaRPr lang="mk-MK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50474" y="6371373"/>
            <a:ext cx="7703125" cy="63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Source: https://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raw.githubusercontent.com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dedis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cothority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/master/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ByzCoin.png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890833" y="2886074"/>
            <a:ext cx="1039103" cy="340171"/>
          </a:xfrm>
          <a:prstGeom prst="ellipse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056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Distributed Access Right Controls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14</a:t>
            </a:fld>
            <a:endParaRPr lang="mk-MK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50474" y="6371373"/>
            <a:ext cx="7703125" cy="63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Source: https://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raw.githubusercontent.com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dedis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cothority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/master/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ByzCoin.png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024" y="1620423"/>
            <a:ext cx="10798336" cy="33593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Set of rules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Rule – “action” : ”expression with allowed identities”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Evolution of Rules</a:t>
            </a:r>
            <a:endParaRPr lang="en-US" sz="2800" dirty="0" smtClean="0"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Delegating the </a:t>
            </a:r>
            <a:r>
              <a:rPr lang="en-US" sz="2800" dirty="0" smtClean="0">
                <a:latin typeface="Georgia" charset="0"/>
                <a:ea typeface="Georgia" charset="0"/>
                <a:cs typeface="Georgia" charset="0"/>
              </a:rPr>
              <a:t> permissions to another DARC</a:t>
            </a:r>
            <a:endParaRPr lang="en-US" sz="28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6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Calypso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15</a:t>
            </a:fld>
            <a:endParaRPr lang="mk-MK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7743" y="2912600"/>
            <a:ext cx="10496550" cy="1359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3200" b="1" dirty="0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Private Data over a </a:t>
            </a:r>
            <a:r>
              <a:rPr lang="en-US" sz="3200" b="1" dirty="0" err="1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Blockchain</a:t>
            </a:r>
            <a:endParaRPr lang="en-US" sz="3200" b="1" dirty="0" smtClean="0">
              <a:solidFill>
                <a:srgbClr val="001255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2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Calypso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16</a:t>
            </a:fld>
            <a:endParaRPr lang="mk-MK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64746" y="6355179"/>
            <a:ext cx="7703125" cy="57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1400" dirty="0" smtClean="0">
                <a:latin typeface="Georgia" charset="0"/>
                <a:ea typeface="Georgia" charset="0"/>
                <a:cs typeface="Georgia" charset="0"/>
              </a:rPr>
              <a:t>Source: CALYPSO</a:t>
            </a:r>
            <a:r>
              <a:rPr lang="en-US" sz="1400" dirty="0">
                <a:latin typeface="Georgia" charset="0"/>
                <a:ea typeface="Georgia" charset="0"/>
                <a:cs typeface="Georgia" charset="0"/>
              </a:rPr>
              <a:t>: Auditable Sharing </a:t>
            </a:r>
            <a:r>
              <a:rPr lang="en-US" sz="1400" dirty="0" smtClean="0">
                <a:latin typeface="Georgia" charset="0"/>
                <a:ea typeface="Georgia" charset="0"/>
                <a:cs typeface="Georgia" charset="0"/>
              </a:rPr>
              <a:t>of Private </a:t>
            </a:r>
            <a:r>
              <a:rPr lang="en-US" sz="1400" dirty="0">
                <a:latin typeface="Georgia" charset="0"/>
                <a:ea typeface="Georgia" charset="0"/>
                <a:cs typeface="Georgia" charset="0"/>
              </a:rPr>
              <a:t>Data over </a:t>
            </a:r>
            <a:r>
              <a:rPr lang="en-US" sz="1400" dirty="0" err="1">
                <a:latin typeface="Georgia" charset="0"/>
                <a:ea typeface="Georgia" charset="0"/>
                <a:cs typeface="Georgia" charset="0"/>
              </a:rPr>
              <a:t>Blockchains</a:t>
            </a:r>
            <a:r>
              <a:rPr lang="en-US" sz="1400" dirty="0">
                <a:latin typeface="Georgia" charset="0"/>
                <a:ea typeface="Georgia" charset="0"/>
                <a:cs typeface="Georgia" charset="0"/>
              </a:rPr>
              <a:t>, 2018</a:t>
            </a:r>
            <a:endParaRPr lang="en-US" sz="14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27" y="1364343"/>
            <a:ext cx="6966856" cy="49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2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Implementation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18</a:t>
            </a:fld>
            <a:endParaRPr lang="mk-M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28" y="2241817"/>
            <a:ext cx="6815328" cy="223723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26597" y="3128392"/>
            <a:ext cx="2184558" cy="859994"/>
            <a:chOff x="9426597" y="3128392"/>
            <a:chExt cx="1927203" cy="8599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814854" y="3128392"/>
                  <a:ext cx="9537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+2</m:t>
                        </m:r>
                      </m:oMath>
                    </m:oMathPara>
                  </a14:m>
                  <a:endParaRPr lang="mk-MK" sz="24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854" y="3128392"/>
                  <a:ext cx="9537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55" t="-1639" r="-1130" b="-34426"/>
                  </a:stretch>
                </a:blipFill>
              </p:spPr>
              <p:txBody>
                <a:bodyPr/>
                <a:lstStyle/>
                <a:p>
                  <a:r>
                    <a:rPr lang="mk-M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9426597" y="3556000"/>
              <a:ext cx="1927203" cy="432386"/>
              <a:chOff x="9814854" y="3619054"/>
              <a:chExt cx="1927203" cy="4323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9814854" y="3619054"/>
                    <a:ext cx="2478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mk-MK" sz="2400" dirty="0"/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4854" y="3619054"/>
                    <a:ext cx="24788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609" t="-1639" r="-30435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mk-M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Subtitle 2"/>
              <p:cNvSpPr txBox="1">
                <a:spLocks/>
              </p:cNvSpPr>
              <p:nvPr/>
            </p:nvSpPr>
            <p:spPr>
              <a:xfrm>
                <a:off x="9982200" y="3676749"/>
                <a:ext cx="1759857" cy="3746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dirty="0" smtClean="0">
                    <a:solidFill>
                      <a:prstClr val="black"/>
                    </a:solidFill>
                    <a:latin typeface="Georgia" charset="0"/>
                    <a:ea typeface="Georgia" charset="0"/>
                    <a:cs typeface="Georgia" charset="0"/>
                  </a:rPr>
                  <a:t>- faulty nodes</a:t>
                </a:r>
                <a:endParaRPr lang="en-US" dirty="0" smtClean="0">
                  <a:solidFill>
                    <a:prstClr val="black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p:grpSp>
      </p:grpSp>
      <p:pic>
        <p:nvPicPr>
          <p:cNvPr id="16386" name="Picture 2" descr="mage result for autosen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635" y="5071262"/>
            <a:ext cx="685344" cy="6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mage result for swissco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51" y="4792625"/>
            <a:ext cx="807556" cy="8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mage result for amag 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7" y="6012636"/>
            <a:ext cx="1117600" cy="3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9554612" y="5492218"/>
            <a:ext cx="1828801" cy="5107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Insurance Companies</a:t>
            </a:r>
            <a:endParaRPr lang="en-US" sz="16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6392" name="Picture 8" descr="mage result for insuranc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645" y="4640225"/>
            <a:ext cx="877265" cy="87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endCxn id="16388" idx="0"/>
          </p:cNvCxnSpPr>
          <p:nvPr/>
        </p:nvCxnSpPr>
        <p:spPr>
          <a:xfrm flipH="1">
            <a:off x="7492229" y="4318000"/>
            <a:ext cx="403778" cy="47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390" idx="0"/>
          </p:cNvCxnSpPr>
          <p:nvPr/>
        </p:nvCxnSpPr>
        <p:spPr>
          <a:xfrm>
            <a:off x="8420100" y="4318000"/>
            <a:ext cx="34707" cy="169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386" idx="0"/>
          </p:cNvCxnSpPr>
          <p:nvPr/>
        </p:nvCxnSpPr>
        <p:spPr>
          <a:xfrm>
            <a:off x="8868840" y="4318000"/>
            <a:ext cx="302467" cy="75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392" idx="0"/>
          </p:cNvCxnSpPr>
          <p:nvPr/>
        </p:nvCxnSpPr>
        <p:spPr>
          <a:xfrm>
            <a:off x="9270856" y="4269046"/>
            <a:ext cx="1136422" cy="37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6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Business Case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19</a:t>
            </a:fld>
            <a:endParaRPr lang="mk-MK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6724" y="1408087"/>
            <a:ext cx="10798336" cy="487841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AutoSense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IoT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Devices</a:t>
            </a:r>
            <a:b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</a:b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Profit 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– 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customers of dongle devices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AMAG – increased value of cars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Insurance </a:t>
            </a:r>
            <a:r>
              <a:rPr lang="en-US" sz="24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Companies – 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accidents detection </a:t>
            </a:r>
            <a:r>
              <a:rPr lang="en-US" sz="24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 real 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time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158750"/>
            <a:ext cx="1104211" cy="1427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54" y="2171450"/>
            <a:ext cx="923046" cy="14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858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Use Case Diagram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20</a:t>
            </a:fld>
            <a:endParaRPr lang="mk-M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23" y="1506119"/>
            <a:ext cx="7744065" cy="44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21</a:t>
            </a:fld>
            <a:endParaRPr lang="mk-MK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7743" y="2912600"/>
            <a:ext cx="10496550" cy="1359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3200" b="1" dirty="0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Access Control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28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22</a:t>
            </a:fld>
            <a:endParaRPr lang="mk-MK"/>
          </a:p>
        </p:txBody>
      </p:sp>
      <p:sp>
        <p:nvSpPr>
          <p:cNvPr id="6" name="TextBox 5"/>
          <p:cNvSpPr txBox="1"/>
          <p:nvPr/>
        </p:nvSpPr>
        <p:spPr>
          <a:xfrm>
            <a:off x="1073953" y="1726115"/>
            <a:ext cx="5083960" cy="461665"/>
          </a:xfrm>
          <a:prstGeom prst="rect">
            <a:avLst/>
          </a:prstGeom>
          <a:noFill/>
          <a:ln w="38100">
            <a:solidFill>
              <a:srgbClr val="00125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Genesis DARC</a:t>
            </a:r>
            <a:endParaRPr lang="mk-MK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954" y="3260296"/>
            <a:ext cx="5083960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Admin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15933" y="2216660"/>
            <a:ext cx="7124" cy="1020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7580" y="25424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3953" y="3750841"/>
            <a:ext cx="5083961" cy="2123658"/>
          </a:xfrm>
          <a:prstGeom prst="rect">
            <a:avLst/>
          </a:prstGeom>
          <a:noFill/>
          <a:ln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“_sign” : ”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PublicKeyAdmin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invoke:evolve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” 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PublicKeyAdmin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 smtClean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spawn:darc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PublicKeyAdmin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23</a:t>
            </a:fld>
            <a:endParaRPr lang="mk-MK"/>
          </a:p>
        </p:txBody>
      </p:sp>
      <p:sp>
        <p:nvSpPr>
          <p:cNvPr id="6" name="TextBox 5"/>
          <p:cNvSpPr txBox="1"/>
          <p:nvPr/>
        </p:nvSpPr>
        <p:spPr>
          <a:xfrm>
            <a:off x="3976810" y="1655886"/>
            <a:ext cx="4049594" cy="461665"/>
          </a:xfrm>
          <a:prstGeom prst="rect">
            <a:avLst/>
          </a:prstGeom>
          <a:noFill/>
          <a:ln w="38100">
            <a:solidFill>
              <a:srgbClr val="00125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Admin DARC</a:t>
            </a:r>
            <a:endParaRPr lang="mk-MK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743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User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402015" y="2153014"/>
            <a:ext cx="1581325" cy="158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878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441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Georgia" charset="0"/>
                <a:ea typeface="Georgia" charset="0"/>
                <a:cs typeface="Georgia" charset="0"/>
              </a:rPr>
              <a:t>Car Owner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5139" y="3742749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Garage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645" y="5638503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Reader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7228" y="5638502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4250917" y="2113366"/>
            <a:ext cx="0" cy="352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0" idx="3"/>
            <a:endCxn id="11" idx="0"/>
          </p:cNvCxnSpPr>
          <p:nvPr/>
        </p:nvCxnSpPr>
        <p:spPr>
          <a:xfrm>
            <a:off x="5825713" y="2154733"/>
            <a:ext cx="0" cy="1588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71500" y="2153014"/>
            <a:ext cx="0" cy="348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8026404" y="2113366"/>
            <a:ext cx="1223007" cy="16293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697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26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6236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8795" y="2572663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87093" y="5288166"/>
            <a:ext cx="3408760" cy="1153818"/>
          </a:xfrm>
          <a:prstGeom prst="ellipse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2969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53897" y="16537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24</a:t>
            </a:fld>
            <a:endParaRPr lang="mk-MK"/>
          </a:p>
        </p:txBody>
      </p:sp>
      <p:sp>
        <p:nvSpPr>
          <p:cNvPr id="11" name="TextBox 10"/>
          <p:cNvSpPr txBox="1"/>
          <p:nvPr/>
        </p:nvSpPr>
        <p:spPr>
          <a:xfrm>
            <a:off x="1043467" y="1895505"/>
            <a:ext cx="6213221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467" y="2357170"/>
            <a:ext cx="6213222" cy="2800767"/>
          </a:xfrm>
          <a:prstGeom prst="rect">
            <a:avLst/>
          </a:prstGeom>
          <a:noFill/>
          <a:ln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spawn:car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: ”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adminDARC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 smtClean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invoke:car.addReport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”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carGarageDARC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spawn:calypsoWrite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: “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carGarageDARC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spawn:calypsoRead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carReaderDARC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1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Car Contract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25</a:t>
            </a:fld>
            <a:endParaRPr lang="mk-MK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024" y="1598587"/>
            <a:ext cx="10798336" cy="35778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Instructions: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spawn : car</a:t>
            </a: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invoke : </a:t>
            </a:r>
            <a:r>
              <a:rPr lang="en-US" sz="22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car.addReport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Data Structures: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91927"/>
              </p:ext>
            </p:extLst>
          </p:nvPr>
        </p:nvGraphicFramePr>
        <p:xfrm>
          <a:off x="7319014" y="4394678"/>
          <a:ext cx="249713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7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SecretData</a:t>
                      </a:r>
                      <a:endParaRPr lang="mk-MK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 Mileage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Warranty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RepairNote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 Score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97782" y="24034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64201"/>
              </p:ext>
            </p:extLst>
          </p:nvPr>
        </p:nvGraphicFramePr>
        <p:xfrm>
          <a:off x="4201638" y="4394678"/>
          <a:ext cx="249713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71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Report</a:t>
                      </a:r>
                      <a:endParaRPr lang="mk-MK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 Date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 </a:t>
                      </a:r>
                      <a:r>
                        <a:rPr lang="en-US" baseline="0" dirty="0" err="1" smtClean="0"/>
                        <a:t>GarageID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[]byte </a:t>
                      </a:r>
                      <a:r>
                        <a:rPr lang="en-US" dirty="0" err="1" smtClean="0"/>
                        <a:t>WriteInstanceID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1023"/>
              </p:ext>
            </p:extLst>
          </p:nvPr>
        </p:nvGraphicFramePr>
        <p:xfrm>
          <a:off x="1084262" y="4394678"/>
          <a:ext cx="2497138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71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Car</a:t>
                      </a:r>
                      <a:endParaRPr lang="mk-MK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 VIN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[]Report Reports</a:t>
                      </a:r>
                      <a:endParaRPr lang="mk-M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Client Application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26</a:t>
            </a:fld>
            <a:endParaRPr lang="mk-MK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7743" y="2912600"/>
            <a:ext cx="10496550" cy="1359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3200" b="1" dirty="0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User-Friendly Way of Interaction</a:t>
            </a:r>
          </a:p>
        </p:txBody>
      </p:sp>
    </p:spTree>
    <p:extLst>
      <p:ext uri="{BB962C8B-B14F-4D97-AF65-F5344CB8AC3E}">
        <p14:creationId xmlns:p14="http://schemas.microsoft.com/office/powerpoint/2010/main" val="73120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Client Application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27</a:t>
            </a:fld>
            <a:endParaRPr lang="mk-M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357179"/>
            <a:ext cx="7426036" cy="53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2406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29</a:t>
            </a:fld>
            <a:endParaRPr lang="mk-MK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7743" y="507079"/>
            <a:ext cx="9810898" cy="68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DEMO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024" y="1598587"/>
            <a:ext cx="10798336" cy="406561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Logs of </a:t>
            </a:r>
            <a:r>
              <a:rPr lang="en-US" sz="24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Conodes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User Interface (Desktop Application)</a:t>
            </a:r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182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omputer clipar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18" y="2307100"/>
            <a:ext cx="5655526" cy="32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30</a:t>
            </a:fld>
            <a:endParaRPr lang="mk-MK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7743" y="507079"/>
            <a:ext cx="9810898" cy="68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DEMO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32</a:t>
            </a:fld>
            <a:endParaRPr lang="mk-MK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024" y="1598587"/>
            <a:ext cx="10798336" cy="455547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Larger Networks and Concurrent Transactions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IC Cluster with </a:t>
            </a:r>
            <a:r>
              <a:rPr lang="en-US" sz="24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Mininet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Platform:</a:t>
            </a:r>
          </a:p>
          <a:p>
            <a:pPr marL="914400" lvl="2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60000"/>
                  <a:lumOff val="40000"/>
                </a:srgbClr>
              </a:buClr>
              <a:buSzTx/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Each Server: 24 cores, 256GB of RAM, 2.5GHz processor</a:t>
            </a:r>
            <a:endParaRPr lang="en-US" sz="22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Measure: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Wall Time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System Cost</a:t>
            </a: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9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33</a:t>
            </a:fld>
            <a:endParaRPr lang="mk-MK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7743" y="2912600"/>
            <a:ext cx="10496550" cy="1359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3200" b="1" dirty="0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Constant Number of Nodes</a:t>
            </a:r>
          </a:p>
          <a:p>
            <a:pPr algn="ctr"/>
            <a:r>
              <a:rPr lang="en-US" sz="3200" b="1" dirty="0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Variable Number of Concurrent Car Enrollments </a:t>
            </a:r>
            <a:endParaRPr lang="en-US" sz="3200" b="1" dirty="0">
              <a:solidFill>
                <a:srgbClr val="001255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04" y="1610417"/>
            <a:ext cx="4715058" cy="52475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34</a:t>
            </a:fld>
            <a:endParaRPr lang="mk-MK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024" y="1598587"/>
            <a:ext cx="10798336" cy="35778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Wall Time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5 Nodes, 2 servers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Bandwidth = 100Mbps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Delay = 100ms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Block Interval = 5s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21" y="1515022"/>
            <a:ext cx="4792303" cy="50238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807200" y="6538912"/>
            <a:ext cx="1422400" cy="31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8" name="TextBox 17"/>
          <p:cNvSpPr txBox="1"/>
          <p:nvPr/>
        </p:nvSpPr>
        <p:spPr>
          <a:xfrm>
            <a:off x="5973406" y="6358655"/>
            <a:ext cx="352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concurrent enrollments / reports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04" y="1610417"/>
            <a:ext cx="4715058" cy="52475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35</a:t>
            </a:fld>
            <a:endParaRPr lang="mk-MK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024" y="1598587"/>
            <a:ext cx="10798336" cy="35778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System Cost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5 Nodes, 2 servers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Bandwidth = 100Mbps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Delay = 100ms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Block Interval =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5s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07200" y="6538912"/>
            <a:ext cx="1422400" cy="31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8" name="TextBox 17"/>
          <p:cNvSpPr txBox="1"/>
          <p:nvPr/>
        </p:nvSpPr>
        <p:spPr>
          <a:xfrm>
            <a:off x="5863192" y="6356647"/>
            <a:ext cx="352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concurrent enrollments / reports</a:t>
            </a:r>
            <a:endParaRPr lang="mk-MK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1623117"/>
            <a:ext cx="4546600" cy="4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36</a:t>
            </a:fld>
            <a:endParaRPr lang="mk-MK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7743" y="2912600"/>
            <a:ext cx="10496550" cy="2548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3200" b="1" dirty="0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Constant Number </a:t>
            </a:r>
            <a:r>
              <a:rPr lang="en-US" sz="3200" b="1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of Concurrent Car </a:t>
            </a:r>
            <a:r>
              <a:rPr lang="en-US" sz="3200" b="1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Enrollments </a:t>
            </a:r>
            <a:endParaRPr lang="en-US" sz="3200" b="1" smtClean="0">
              <a:solidFill>
                <a:srgbClr val="001255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>
              <a:spcAft>
                <a:spcPts val="1800"/>
              </a:spcAft>
            </a:pPr>
            <a:r>
              <a:rPr lang="en-US" sz="3200" b="1" dirty="0" smtClean="0">
                <a:solidFill>
                  <a:srgbClr val="001255"/>
                </a:solidFill>
                <a:latin typeface="Georgia" charset="0"/>
                <a:ea typeface="Georgia" charset="0"/>
                <a:cs typeface="Georgia" charset="0"/>
              </a:rPr>
              <a:t>Variable Number of Nodes</a:t>
            </a:r>
            <a:endParaRPr lang="en-US" sz="3200" b="1" dirty="0">
              <a:solidFill>
                <a:srgbClr val="001255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4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37</a:t>
            </a:fld>
            <a:endParaRPr lang="mk-MK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024" y="1598587"/>
            <a:ext cx="10798336" cy="35778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Wall Time</a:t>
            </a:r>
            <a:endParaRPr lang="en-US" sz="22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2 servers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Bandwidth =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100Mbps</a:t>
            </a: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Delay </a:t>
            </a: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30ms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Block Interval =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5s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22" y="1598586"/>
            <a:ext cx="5191991" cy="52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4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38</a:t>
            </a:fld>
            <a:endParaRPr lang="mk-MK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024" y="1598587"/>
            <a:ext cx="10798336" cy="35778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System Cost</a:t>
            </a:r>
            <a:endParaRPr lang="en-US" sz="22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2 servers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Bandwidth = 100Mbps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Delay = 30ms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Block Interval =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5s</a:t>
            </a: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77" y="1598587"/>
            <a:ext cx="5240487" cy="52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39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7952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Motivation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4024" y="1598587"/>
            <a:ext cx="10798336" cy="35778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Fighting frauds 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 the automotive industry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low quality repairs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tampering odometers (mileage)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hiding accidents</a:t>
            </a: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308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Conclusion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3705" y="1329089"/>
            <a:ext cx="10798336" cy="47577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Proof of 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Concept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Implementation</a:t>
            </a:r>
          </a:p>
          <a:p>
            <a:pPr marL="914400" lvl="2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60000"/>
                  <a:lumOff val="40000"/>
                </a:srgbClr>
              </a:buClr>
              <a:buSzTx/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Car Contract</a:t>
            </a:r>
          </a:p>
          <a:p>
            <a:pPr marL="914400" lvl="2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60000"/>
                  <a:lumOff val="40000"/>
                </a:srgbClr>
              </a:buClr>
              <a:buSzTx/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Access Control</a:t>
            </a:r>
          </a:p>
          <a:p>
            <a:pPr marL="914400" lvl="2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60000"/>
                  <a:lumOff val="40000"/>
                </a:srgbClr>
              </a:buClr>
              <a:buSzTx/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Calypso Interaction</a:t>
            </a:r>
          </a:p>
          <a:p>
            <a:pPr marL="914400" lvl="2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60000"/>
                  <a:lumOff val="40000"/>
                </a:srgbClr>
              </a:buClr>
              <a:buSzTx/>
              <a:buFont typeface="Wingdings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Java Desktop Application</a:t>
            </a:r>
            <a:endParaRPr lang="en-US" sz="24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Experiments</a:t>
            </a:r>
          </a:p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Future Work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36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7017" y="1070517"/>
            <a:ext cx="10907485" cy="2652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002060"/>
                </a:solidFill>
                <a:latin typeface="Georgia" charset="0"/>
                <a:ea typeface="Georgia" charset="0"/>
                <a:cs typeface="Georgia" charset="0"/>
              </a:rPr>
              <a:t>Thank You for Your Attention!</a:t>
            </a:r>
            <a:endParaRPr lang="mk-MK" sz="54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054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Skipchain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43</a:t>
            </a:fld>
            <a:endParaRPr lang="mk-MK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3" y="1720243"/>
            <a:ext cx="11516332" cy="384507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2050474" y="6371373"/>
            <a:ext cx="7703125" cy="63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Source: https://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raw.githubusercontent.com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dedis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cothority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/master/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ByzCoin.png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9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Client Application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44</a:t>
            </a:fld>
            <a:endParaRPr lang="mk-MK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024" y="1598587"/>
            <a:ext cx="10798336" cy="35778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JavaFX</a:t>
            </a: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Desktop Application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Register Members / Cars (</a:t>
            </a:r>
            <a:r>
              <a:rPr lang="en-US" sz="22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spawn:darc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/ </a:t>
            </a:r>
            <a:r>
              <a:rPr lang="en-US" sz="22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spawn:car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Grant/Remove Access Right (</a:t>
            </a:r>
            <a:r>
              <a:rPr lang="en-US" sz="22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invoke:evolve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Add Maintenance </a:t>
            </a: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Report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22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spawn:calypsoWrite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+ </a:t>
            </a:r>
            <a:r>
              <a:rPr lang="en-US" sz="22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invoke:evolve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sz="24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Read Car History (</a:t>
            </a:r>
            <a:r>
              <a:rPr lang="en-US" sz="2200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spawn:calypsoRead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40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93719" y="1341120"/>
                <a:ext cx="9540240" cy="51454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  <a:buClr>
                    <a:srgbClr val="2FA3EE">
                      <a:lumMod val="75000"/>
                    </a:srgbClr>
                  </a:buClr>
                </a:pPr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Number of Machines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  3f +2 (f = faulty)</a:t>
                </a:r>
              </a:p>
              <a:p>
                <a:pPr lvl="1">
                  <a:lnSpc>
                    <a:spcPct val="150000"/>
                  </a:lnSpc>
                  <a:buClr>
                    <a:srgbClr val="2FA3EE">
                      <a:lumMod val="75000"/>
                    </a:srgbClr>
                  </a:buClr>
                </a:pPr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RAM &gt; 1GB</a:t>
                </a:r>
              </a:p>
              <a:p>
                <a:pPr lvl="1">
                  <a:lnSpc>
                    <a:spcPct val="150000"/>
                  </a:lnSpc>
                  <a:buClr>
                    <a:srgbClr val="2FA3EE">
                      <a:lumMod val="75000"/>
                    </a:srgbClr>
                  </a:buClr>
                </a:pPr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Disk Space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 10 kB per car (lifetime cycle)</a:t>
                </a:r>
              </a:p>
              <a:p>
                <a:pPr lvl="1">
                  <a:lnSpc>
                    <a:spcPct val="150000"/>
                  </a:lnSpc>
                  <a:buClr>
                    <a:srgbClr val="2FA3EE">
                      <a:lumMod val="75000"/>
                    </a:srgbClr>
                  </a:buClr>
                </a:pPr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2 Open Ports on Each Node</a:t>
                </a:r>
              </a:p>
              <a:p>
                <a:pPr lvl="1">
                  <a:lnSpc>
                    <a:spcPct val="150000"/>
                  </a:lnSpc>
                  <a:buClr>
                    <a:srgbClr val="2FA3EE">
                      <a:lumMod val="75000"/>
                    </a:srgbClr>
                  </a:buClr>
                </a:pPr>
                <a:r>
                  <a:rPr lang="en-US" sz="2800" dirty="0">
                    <a:latin typeface="Georgia" charset="0"/>
                    <a:ea typeface="Georgia" charset="0"/>
                    <a:cs typeface="Georgia" charset="0"/>
                  </a:rPr>
                  <a:t>R</a:t>
                </a:r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un </a:t>
                </a:r>
                <a:r>
                  <a:rPr lang="en-US" sz="2800" dirty="0" err="1" smtClean="0">
                    <a:latin typeface="Georgia" charset="0"/>
                    <a:ea typeface="Georgia" charset="0"/>
                    <a:cs typeface="Georgia" charset="0"/>
                  </a:rPr>
                  <a:t>Conode</a:t>
                </a:r>
                <a:r>
                  <a:rPr lang="en-US" sz="2800" dirty="0" smtClean="0">
                    <a:latin typeface="Georgia" charset="0"/>
                    <a:ea typeface="Georgia" charset="0"/>
                    <a:cs typeface="Georgia" charset="0"/>
                  </a:rPr>
                  <a:t> on Each Node with </a:t>
                </a:r>
                <a:r>
                  <a:rPr lang="en-US" sz="2800" dirty="0" err="1" smtClean="0">
                    <a:latin typeface="Georgia" charset="0"/>
                    <a:ea typeface="Georgia" charset="0"/>
                    <a:cs typeface="Georgia" charset="0"/>
                  </a:rPr>
                  <a:t>Docker</a:t>
                </a:r>
                <a:endParaRPr lang="en-US" sz="2800" dirty="0" smtClean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9" y="1341120"/>
                <a:ext cx="9540240" cy="5145438"/>
              </a:xfrm>
              <a:prstGeom prst="rect">
                <a:avLst/>
              </a:prstGeom>
              <a:blipFill rotWithShape="0">
                <a:blip r:embed="rId3"/>
                <a:stretch>
                  <a:fillRect t="-1777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957743" y="460583"/>
            <a:ext cx="9076216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Implementation Details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Blockchain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8614" y="1772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46</a:t>
            </a:fld>
            <a:endParaRPr lang="mk-MK"/>
          </a:p>
        </p:txBody>
      </p:sp>
      <p:cxnSp>
        <p:nvCxnSpPr>
          <p:cNvPr id="12" name="Straight Arrow Connector 11"/>
          <p:cNvCxnSpPr>
            <a:stCxn id="14342" idx="3"/>
            <a:endCxn id="14344" idx="1"/>
          </p:cNvCxnSpPr>
          <p:nvPr/>
        </p:nvCxnSpPr>
        <p:spPr>
          <a:xfrm>
            <a:off x="2082608" y="2251793"/>
            <a:ext cx="1842734" cy="2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7" y="1707507"/>
            <a:ext cx="1088571" cy="10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42" y="1620423"/>
            <a:ext cx="1262744" cy="126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23921" y="2927795"/>
            <a:ext cx="1828801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1. Create </a:t>
            </a:r>
            <a:r>
              <a:rPr lang="en-US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Txn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082608" y="1779871"/>
            <a:ext cx="1727781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. Broadcast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6486" y="2251792"/>
            <a:ext cx="1842734" cy="2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6" name="Picture 10" descr="mage result for verification icon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50" y="1772823"/>
            <a:ext cx="1247871" cy="10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6294681" y="2927795"/>
            <a:ext cx="2516947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3. </a:t>
            </a:r>
            <a:r>
              <a:rPr lang="en-US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TxnVerification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68939" y="2258590"/>
            <a:ext cx="1842734" cy="2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8" name="Picture 12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11" y="1743795"/>
            <a:ext cx="1027118" cy="10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itle 2"/>
          <p:cNvSpPr txBox="1">
            <a:spLocks/>
          </p:cNvSpPr>
          <p:nvPr/>
        </p:nvSpPr>
        <p:spPr>
          <a:xfrm>
            <a:off x="8045426" y="1779871"/>
            <a:ext cx="2328539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. Block Creation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871970" y="2969999"/>
            <a:ext cx="0" cy="1442344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 rot="5400000">
            <a:off x="10406863" y="3434622"/>
            <a:ext cx="1727781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5. Broadcast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3" name="Picture 8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598" y="4399760"/>
            <a:ext cx="1262744" cy="126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8288328" y="5031132"/>
            <a:ext cx="1842734" cy="12583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0" descr="mage result for verification icon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21" y="4532087"/>
            <a:ext cx="1247871" cy="10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ubtitle 2"/>
          <p:cNvSpPr txBox="1">
            <a:spLocks/>
          </p:cNvSpPr>
          <p:nvPr/>
        </p:nvSpPr>
        <p:spPr>
          <a:xfrm>
            <a:off x="6294681" y="5602049"/>
            <a:ext cx="2718690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6</a:t>
            </a:r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. Block Verification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086486" y="5018549"/>
            <a:ext cx="1842734" cy="12583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71" y="4511493"/>
            <a:ext cx="948671" cy="9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mage result for consensu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48" y="4571528"/>
            <a:ext cx="944373" cy="94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2082608" y="4973245"/>
            <a:ext cx="1842734" cy="12583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/>
          <p:cNvSpPr txBox="1">
            <a:spLocks/>
          </p:cNvSpPr>
          <p:nvPr/>
        </p:nvSpPr>
        <p:spPr>
          <a:xfrm>
            <a:off x="3679105" y="5602048"/>
            <a:ext cx="1810567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7. Consensus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304702" y="5602048"/>
            <a:ext cx="2786743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8</a:t>
            </a:r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. </a:t>
            </a:r>
            <a:r>
              <a:rPr lang="en-US" dirty="0" err="1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Txn</a:t>
            </a:r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 Confirmation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7743" y="448552"/>
            <a:ext cx="7934388" cy="8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Introduction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33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34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7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098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20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21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026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3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4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100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437825" y="2578461"/>
            <a:ext cx="1842669" cy="1409930"/>
            <a:chOff x="4040721" y="2538705"/>
            <a:chExt cx="1842669" cy="1409930"/>
          </a:xfrm>
        </p:grpSpPr>
        <p:grpSp>
          <p:nvGrpSpPr>
            <p:cNvPr id="26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27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29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0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030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8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9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028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A0A-683F-40AF-A694-297FEA49C1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48</a:t>
            </a:fld>
            <a:endParaRPr lang="mk-MK"/>
          </a:p>
        </p:txBody>
      </p:sp>
      <p:sp>
        <p:nvSpPr>
          <p:cNvPr id="7" name="TextBox 6"/>
          <p:cNvSpPr txBox="1"/>
          <p:nvPr/>
        </p:nvSpPr>
        <p:spPr>
          <a:xfrm>
            <a:off x="1044830" y="2227378"/>
            <a:ext cx="5196218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User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4829" y="2717923"/>
            <a:ext cx="5196219" cy="769441"/>
          </a:xfrm>
          <a:prstGeom prst="rect">
            <a:avLst/>
          </a:prstGeom>
          <a:noFill/>
          <a:ln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“_sign” : ”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userID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invoke:evolve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” 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userID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 |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adminID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49</a:t>
            </a:fld>
            <a:endParaRPr lang="mk-MK"/>
          </a:p>
        </p:txBody>
      </p:sp>
      <p:sp>
        <p:nvSpPr>
          <p:cNvPr id="6" name="TextBox 5"/>
          <p:cNvSpPr txBox="1"/>
          <p:nvPr/>
        </p:nvSpPr>
        <p:spPr>
          <a:xfrm>
            <a:off x="3976810" y="1655886"/>
            <a:ext cx="4049594" cy="461665"/>
          </a:xfrm>
          <a:prstGeom prst="rect">
            <a:avLst/>
          </a:prstGeom>
          <a:noFill/>
          <a:ln w="38100">
            <a:solidFill>
              <a:srgbClr val="00125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Admin DARC</a:t>
            </a:r>
            <a:endParaRPr lang="mk-MK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743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User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402015" y="2153014"/>
            <a:ext cx="1581325" cy="158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878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441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Georgia" charset="0"/>
                <a:ea typeface="Georgia" charset="0"/>
                <a:cs typeface="Georgia" charset="0"/>
              </a:rPr>
              <a:t>Car Owner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5139" y="3742749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Garage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645" y="5638503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Reader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7228" y="5638502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4250917" y="2113366"/>
            <a:ext cx="0" cy="352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0" idx="3"/>
            <a:endCxn id="11" idx="0"/>
          </p:cNvCxnSpPr>
          <p:nvPr/>
        </p:nvCxnSpPr>
        <p:spPr>
          <a:xfrm>
            <a:off x="5825713" y="2154733"/>
            <a:ext cx="0" cy="1588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71500" y="2153014"/>
            <a:ext cx="0" cy="348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8026404" y="2113366"/>
            <a:ext cx="1223007" cy="16293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697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26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6236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8795" y="2572663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129784" y="3396674"/>
            <a:ext cx="3408760" cy="1153818"/>
          </a:xfrm>
          <a:prstGeom prst="ellipse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4855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Goal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4024" y="1598587"/>
            <a:ext cx="10798336" cy="388781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FA3EE">
                  <a:lumMod val="75000"/>
                </a:srgbClr>
              </a:buClr>
            </a:pPr>
            <a:r>
              <a:rPr lang="en-US" sz="24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Establish trust between:</a:t>
            </a:r>
            <a:endParaRPr lang="en-US" sz="24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Car buyers</a:t>
            </a:r>
            <a:endParaRPr lang="en-US" sz="22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Car 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owners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Car dealers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Insurance companies</a:t>
            </a:r>
          </a:p>
          <a:p>
            <a:pPr lvl="2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s-I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sz="2200" dirty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5</a:t>
            </a:fld>
            <a:endParaRPr lang="mk-MK"/>
          </a:p>
        </p:txBody>
      </p:sp>
      <p:pic>
        <p:nvPicPr>
          <p:cNvPr id="27650" name="Picture 2" descr="mage result for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06" y="1823261"/>
            <a:ext cx="1012562" cy="10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mage result for repor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54" y="3003686"/>
            <a:ext cx="895966" cy="11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07" y="4297627"/>
            <a:ext cx="1384969" cy="138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903720" y="2450282"/>
            <a:ext cx="1259123" cy="771082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6903720" y="4014788"/>
            <a:ext cx="1225687" cy="975324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177130" y="4297627"/>
            <a:ext cx="1308670" cy="1384969"/>
          </a:xfrm>
          <a:prstGeom prst="rect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253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7" grpId="0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50</a:t>
            </a:fld>
            <a:endParaRPr lang="mk-MK"/>
          </a:p>
        </p:txBody>
      </p:sp>
      <p:sp>
        <p:nvSpPr>
          <p:cNvPr id="8" name="TextBox 7"/>
          <p:cNvSpPr txBox="1"/>
          <p:nvPr/>
        </p:nvSpPr>
        <p:spPr>
          <a:xfrm>
            <a:off x="1044829" y="2256258"/>
            <a:ext cx="428191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Owner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829" y="2746803"/>
            <a:ext cx="4281914" cy="769441"/>
          </a:xfrm>
          <a:prstGeom prst="rect">
            <a:avLst/>
          </a:prstGeom>
          <a:noFill/>
          <a:ln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“_sign” : ”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userDARC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invoke:evolve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”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userDARC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1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51</a:t>
            </a:fld>
            <a:endParaRPr lang="mk-MK"/>
          </a:p>
        </p:txBody>
      </p:sp>
      <p:sp>
        <p:nvSpPr>
          <p:cNvPr id="6" name="TextBox 5"/>
          <p:cNvSpPr txBox="1"/>
          <p:nvPr/>
        </p:nvSpPr>
        <p:spPr>
          <a:xfrm>
            <a:off x="3976810" y="1655886"/>
            <a:ext cx="4049594" cy="461665"/>
          </a:xfrm>
          <a:prstGeom prst="rect">
            <a:avLst/>
          </a:prstGeom>
          <a:noFill/>
          <a:ln w="38100">
            <a:solidFill>
              <a:srgbClr val="00125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Admin DARC</a:t>
            </a:r>
            <a:endParaRPr lang="mk-MK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743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User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402015" y="2153014"/>
            <a:ext cx="1581325" cy="158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878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441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Georgia" charset="0"/>
                <a:ea typeface="Georgia" charset="0"/>
                <a:cs typeface="Georgia" charset="0"/>
              </a:rPr>
              <a:t>Car Owner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5139" y="3742749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Garage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645" y="5638503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Reader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7228" y="5638502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4250917" y="2113366"/>
            <a:ext cx="0" cy="352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0" idx="3"/>
            <a:endCxn id="11" idx="0"/>
          </p:cNvCxnSpPr>
          <p:nvPr/>
        </p:nvCxnSpPr>
        <p:spPr>
          <a:xfrm>
            <a:off x="5825713" y="2154733"/>
            <a:ext cx="0" cy="1588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71500" y="2153014"/>
            <a:ext cx="0" cy="348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8026404" y="2113366"/>
            <a:ext cx="1223007" cy="16293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697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26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6236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8795" y="2572663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545030" y="3402385"/>
            <a:ext cx="3408760" cy="1153818"/>
          </a:xfrm>
          <a:prstGeom prst="ellipse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5248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52</a:t>
            </a:fld>
            <a:endParaRPr lang="mk-MK"/>
          </a:p>
        </p:txBody>
      </p:sp>
      <p:sp>
        <p:nvSpPr>
          <p:cNvPr id="11" name="TextBox 10"/>
          <p:cNvSpPr txBox="1"/>
          <p:nvPr/>
        </p:nvSpPr>
        <p:spPr>
          <a:xfrm>
            <a:off x="1044829" y="2285138"/>
            <a:ext cx="5733342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Garage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4828" y="2746803"/>
            <a:ext cx="5733343" cy="769441"/>
          </a:xfrm>
          <a:prstGeom prst="rect">
            <a:avLst/>
          </a:prstGeom>
          <a:noFill/>
          <a:ln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“_sign” : ”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carOwnerDARC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 |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garageID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 | </a:t>
            </a:r>
            <a:r>
              <a:rPr lang="is-IS" sz="2200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invoke:evolve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”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carOwnerDARC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53</a:t>
            </a:fld>
            <a:endParaRPr lang="mk-MK"/>
          </a:p>
        </p:txBody>
      </p:sp>
      <p:sp>
        <p:nvSpPr>
          <p:cNvPr id="6" name="TextBox 5"/>
          <p:cNvSpPr txBox="1"/>
          <p:nvPr/>
        </p:nvSpPr>
        <p:spPr>
          <a:xfrm>
            <a:off x="3976810" y="1655886"/>
            <a:ext cx="4049594" cy="461665"/>
          </a:xfrm>
          <a:prstGeom prst="rect">
            <a:avLst/>
          </a:prstGeom>
          <a:noFill/>
          <a:ln w="38100">
            <a:solidFill>
              <a:srgbClr val="00125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Admin DARC</a:t>
            </a:r>
            <a:endParaRPr lang="mk-MK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743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User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402015" y="2153014"/>
            <a:ext cx="1581325" cy="158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878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441" y="3742750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Georgia" charset="0"/>
                <a:ea typeface="Georgia" charset="0"/>
                <a:cs typeface="Georgia" charset="0"/>
              </a:rPr>
              <a:t>Car Owner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5139" y="3742749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Garage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645" y="5638503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Reader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7228" y="5638502"/>
            <a:ext cx="2888543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4250917" y="2113366"/>
            <a:ext cx="0" cy="352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0" idx="3"/>
            <a:endCxn id="11" idx="0"/>
          </p:cNvCxnSpPr>
          <p:nvPr/>
        </p:nvCxnSpPr>
        <p:spPr>
          <a:xfrm>
            <a:off x="5825713" y="2154733"/>
            <a:ext cx="0" cy="1588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71500" y="2153014"/>
            <a:ext cx="0" cy="348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8026404" y="2113366"/>
            <a:ext cx="1223007" cy="16293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697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260" y="4825109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6236" y="2578550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8795" y="2572663"/>
            <a:ext cx="152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eorgia" charset="0"/>
                <a:ea typeface="Georgia" charset="0"/>
                <a:cs typeface="Georgia" charset="0"/>
              </a:rPr>
              <a:t>spawn:darc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21621" y="5288944"/>
            <a:ext cx="3408760" cy="1153818"/>
          </a:xfrm>
          <a:prstGeom prst="ellipse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2084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DARCs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40982" y="197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54</a:t>
            </a:fld>
            <a:endParaRPr lang="mk-MK"/>
          </a:p>
        </p:txBody>
      </p:sp>
      <p:sp>
        <p:nvSpPr>
          <p:cNvPr id="11" name="TextBox 10"/>
          <p:cNvSpPr txBox="1"/>
          <p:nvPr/>
        </p:nvSpPr>
        <p:spPr>
          <a:xfrm>
            <a:off x="1044829" y="2285138"/>
            <a:ext cx="5733342" cy="461665"/>
          </a:xfrm>
          <a:prstGeom prst="rect">
            <a:avLst/>
          </a:prstGeom>
          <a:noFill/>
          <a:ln w="38100"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Car Reader DARC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4828" y="2746803"/>
            <a:ext cx="5733343" cy="769441"/>
          </a:xfrm>
          <a:prstGeom prst="rect">
            <a:avLst/>
          </a:prstGeom>
          <a:noFill/>
          <a:ln>
            <a:solidFill>
              <a:srgbClr val="2E84C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“_sign” : ”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carOwnerDARC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 |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readerID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 | </a:t>
            </a:r>
            <a:r>
              <a:rPr lang="is-IS" sz="2200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“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invoke:evolve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 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: ” </a:t>
            </a:r>
            <a:r>
              <a:rPr lang="en-US" sz="2200" dirty="0" err="1" smtClean="0">
                <a:latin typeface="Georgia" charset="0"/>
                <a:ea typeface="Georgia" charset="0"/>
                <a:cs typeface="Georgia" charset="0"/>
              </a:rPr>
              <a:t>carOwnerDARC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5483" y="1960708"/>
            <a:ext cx="162968" cy="2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9457" y="3699762"/>
            <a:ext cx="1842669" cy="1400990"/>
            <a:chOff x="9991522" y="3745165"/>
            <a:chExt cx="1842669" cy="1409931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9991522" y="3745166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10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113">
              <a:extLst>
                <a:ext uri="{FF2B5EF4-FFF2-40B4-BE49-F238E27FC236}">
                  <a16:creationId xmlns="" xmlns:a16="http://schemas.microsoft.com/office/drawing/2014/main" id="{8664118E-DE06-434E-84E2-690B7860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3101" y="3745165"/>
              <a:ext cx="10614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CONCLUSION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mage result for conclusi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853" y="4149388"/>
              <a:ext cx="582997" cy="62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45450" y="2578461"/>
            <a:ext cx="1842669" cy="1411356"/>
            <a:chOff x="8010493" y="2538705"/>
            <a:chExt cx="1842669" cy="1411356"/>
          </a:xfrm>
        </p:grpSpPr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4DFA9ADE-6719-449A-BCEC-9B66D39B566F}"/>
                </a:ext>
              </a:extLst>
            </p:cNvPr>
            <p:cNvGrpSpPr/>
            <p:nvPr/>
          </p:nvGrpSpPr>
          <p:grpSpPr>
            <a:xfrm flipV="1">
              <a:off x="8010493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18" name="Pentagon 4">
                <a:extLst>
                  <a:ext uri="{FF2B5EF4-FFF2-40B4-BE49-F238E27FC236}">
                    <a16:creationId xmlns="" xmlns:a16="http://schemas.microsoft.com/office/drawing/2014/main" id="{8E6735F1-6CA0-4830-BA17-6EE956251A6A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Donut 5">
                <a:extLst>
                  <a:ext uri="{FF2B5EF4-FFF2-40B4-BE49-F238E27FC236}">
                    <a16:creationId xmlns="" xmlns:a16="http://schemas.microsoft.com/office/drawing/2014/main" id="{C2E2A9B8-2482-4181-9C4C-6ADFEFDF13FB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187" y="3673062"/>
              <a:ext cx="10998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EXPERIMENTS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mage result for experiments ic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546" y="2942869"/>
              <a:ext cx="527911" cy="52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80258" y="3688632"/>
            <a:ext cx="1842669" cy="1416988"/>
            <a:chOff x="6025607" y="3745166"/>
            <a:chExt cx="1842669" cy="1416988"/>
          </a:xfrm>
        </p:grpSpPr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E189D70A-12FD-4989-A575-AF6AC9A60C5A}"/>
                </a:ext>
              </a:extLst>
            </p:cNvPr>
            <p:cNvGrpSpPr/>
            <p:nvPr/>
          </p:nvGrpSpPr>
          <p:grpSpPr>
            <a:xfrm>
              <a:off x="6025607" y="3752224"/>
              <a:ext cx="1842669" cy="1409930"/>
              <a:chOff x="4559990" y="3542972"/>
              <a:chExt cx="2147470" cy="1535158"/>
            </a:xfrm>
            <a:solidFill>
              <a:srgbClr val="2E84C6"/>
            </a:solidFill>
          </p:grpSpPr>
          <p:sp>
            <p:nvSpPr>
              <p:cNvPr id="25" name="Pentagon 7">
                <a:extLst>
                  <a:ext uri="{FF2B5EF4-FFF2-40B4-BE49-F238E27FC236}">
                    <a16:creationId xmlns="" xmlns:a16="http://schemas.microsoft.com/office/drawing/2014/main" id="{22734BC3-135C-43FB-A8E8-11501F379232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Donut 8">
                <a:extLst>
                  <a:ext uri="{FF2B5EF4-FFF2-40B4-BE49-F238E27FC236}">
                    <a16:creationId xmlns="" xmlns:a16="http://schemas.microsoft.com/office/drawing/2014/main" id="{D676CEF2-57EE-42F1-8E87-8C30C7C84FE3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직사각형 113">
              <a:extLst>
                <a:ext uri="{FF2B5EF4-FFF2-40B4-BE49-F238E27FC236}">
                  <a16:creationId xmlns="" xmlns:a16="http://schemas.microsoft.com/office/drawing/2014/main" id="{F78819F9-C01A-4099-833B-F0E27345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080" y="3745166"/>
              <a:ext cx="9500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DEMO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4" descr="mage result for dem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07" y="4108967"/>
              <a:ext cx="773062" cy="77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437825" y="2592317"/>
            <a:ext cx="1842669" cy="1403130"/>
            <a:chOff x="4040721" y="2538705"/>
            <a:chExt cx="1842669" cy="1409930"/>
          </a:xfrm>
        </p:grpSpPr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853DD214-BAA3-4CF8-BF90-4A0D1AC7A634}"/>
                </a:ext>
              </a:extLst>
            </p:cNvPr>
            <p:cNvGrpSpPr/>
            <p:nvPr/>
          </p:nvGrpSpPr>
          <p:grpSpPr>
            <a:xfrm flipV="1">
              <a:off x="4040721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31" name="Pentagon 10">
                <a:extLst>
                  <a:ext uri="{FF2B5EF4-FFF2-40B4-BE49-F238E27FC236}">
                    <a16:creationId xmlns="" xmlns:a16="http://schemas.microsoft.com/office/drawing/2014/main" id="{02587BAD-E078-4BF9-A34D-A1F6DEE0AB9B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Donut 11">
                <a:extLst>
                  <a:ext uri="{FF2B5EF4-FFF2-40B4-BE49-F238E27FC236}">
                    <a16:creationId xmlns="" xmlns:a16="http://schemas.microsoft.com/office/drawing/2014/main" id="{55C827C9-1E88-4317-B735-813FB9538564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직사각형 113">
              <a:extLst>
                <a:ext uri="{FF2B5EF4-FFF2-40B4-BE49-F238E27FC236}">
                  <a16:creationId xmlns="" xmlns:a16="http://schemas.microsoft.com/office/drawing/2014/main" id="{87411A99-AB2F-4937-A0DB-982F9869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658" y="3655934"/>
              <a:ext cx="14068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smtClean="0">
                  <a:solidFill>
                    <a:prstClr val="white"/>
                  </a:solidFill>
                  <a:cs typeface="Arial" charset="0"/>
                </a:rPr>
                <a:t>IMPLEMENTATION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4" descr="mage result for implementatio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50" y="2849217"/>
              <a:ext cx="697847" cy="69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771688" y="3695690"/>
            <a:ext cx="1842669" cy="1409930"/>
            <a:chOff x="2055835" y="3754560"/>
            <a:chExt cx="1842669" cy="1409930"/>
          </a:xfrm>
        </p:grpSpPr>
        <p:grpSp>
          <p:nvGrpSpPr>
            <p:cNvPr id="34" name="Group 12">
              <a:extLst>
                <a:ext uri="{FF2B5EF4-FFF2-40B4-BE49-F238E27FC236}">
                  <a16:creationId xmlns="" xmlns:a16="http://schemas.microsoft.com/office/drawing/2014/main" id="{EC433057-C6E1-4A0D-BEA9-9B16667F9190}"/>
                </a:ext>
              </a:extLst>
            </p:cNvPr>
            <p:cNvGrpSpPr/>
            <p:nvPr/>
          </p:nvGrpSpPr>
          <p:grpSpPr>
            <a:xfrm>
              <a:off x="2055835" y="3754560"/>
              <a:ext cx="1842669" cy="1409930"/>
              <a:chOff x="552322" y="3573016"/>
              <a:chExt cx="2147470" cy="1535158"/>
            </a:xfrm>
            <a:solidFill>
              <a:srgbClr val="2E84C6"/>
            </a:solidFill>
          </p:grpSpPr>
          <p:sp>
            <p:nvSpPr>
              <p:cNvPr id="37" name="Pentagon 13">
                <a:extLst>
                  <a:ext uri="{FF2B5EF4-FFF2-40B4-BE49-F238E27FC236}">
                    <a16:creationId xmlns="" xmlns:a16="http://schemas.microsoft.com/office/drawing/2014/main" id="{A91B20BC-6193-4F19-BE13-658840DBD4E4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Donut 14">
                <a:extLst>
                  <a:ext uri="{FF2B5EF4-FFF2-40B4-BE49-F238E27FC236}">
                    <a16:creationId xmlns="" xmlns:a16="http://schemas.microsoft.com/office/drawing/2014/main" id="{ED549350-93F0-49F3-BA7A-7C3AEF9F45FF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rgbClr val="E22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직사각형 113">
              <a:extLst>
                <a:ext uri="{FF2B5EF4-FFF2-40B4-BE49-F238E27FC236}">
                  <a16:creationId xmlns="" xmlns:a16="http://schemas.microsoft.com/office/drawing/2014/main" id="{14E9A715-094F-4F25-BAD4-D714CEF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989" y="3755451"/>
              <a:ext cx="11033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BYZCOIN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36" name="Picture 6" descr="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038" y="4128748"/>
              <a:ext cx="777611" cy="77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26308" y="2583330"/>
            <a:ext cx="1842669" cy="1409930"/>
            <a:chOff x="67286" y="2538705"/>
            <a:chExt cx="1842669" cy="1409930"/>
          </a:xfrm>
        </p:grpSpPr>
        <p:grpSp>
          <p:nvGrpSpPr>
            <p:cNvPr id="40" name="Group 9">
              <a:extLst>
                <a:ext uri="{FF2B5EF4-FFF2-40B4-BE49-F238E27FC236}">
                  <a16:creationId xmlns="" xmlns:a16="http://schemas.microsoft.com/office/drawing/2014/main" id="{72B33D27-01C5-455B-9DBB-E9C1234D2A5A}"/>
                </a:ext>
              </a:extLst>
            </p:cNvPr>
            <p:cNvGrpSpPr/>
            <p:nvPr/>
          </p:nvGrpSpPr>
          <p:grpSpPr>
            <a:xfrm flipV="1">
              <a:off x="67286" y="2538705"/>
              <a:ext cx="1842669" cy="1409930"/>
              <a:chOff x="8567658" y="3512928"/>
              <a:chExt cx="2147470" cy="1535158"/>
            </a:xfrm>
            <a:solidFill>
              <a:srgbClr val="001255"/>
            </a:solidFill>
          </p:grpSpPr>
          <p:sp>
            <p:nvSpPr>
              <p:cNvPr id="43" name="Pentagon 10">
                <a:extLst>
                  <a:ext uri="{FF2B5EF4-FFF2-40B4-BE49-F238E27FC236}">
                    <a16:creationId xmlns="" xmlns:a16="http://schemas.microsoft.com/office/drawing/2014/main" id="{5484C871-9979-46D6-B5A4-D7912EBF5FA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Donut 11">
                <a:extLst>
                  <a:ext uri="{FF2B5EF4-FFF2-40B4-BE49-F238E27FC236}">
                    <a16:creationId xmlns="" xmlns:a16="http://schemas.microsoft.com/office/drawing/2014/main" id="{F26D71BC-7ECC-41B9-A2B2-9AE22E7CCC7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직사각형 113">
              <a:extLst>
                <a:ext uri="{FF2B5EF4-FFF2-40B4-BE49-F238E27FC236}">
                  <a16:creationId xmlns="" xmlns:a16="http://schemas.microsoft.com/office/drawing/2014/main" id="{ACADB145-AD05-406C-AF8C-DE7422A89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29" y="3651065"/>
              <a:ext cx="1207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  <a:cs typeface="Arial" charset="0"/>
                </a:rPr>
                <a:t>INTRODUCTION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pic>
          <p:nvPicPr>
            <p:cNvPr id="42" name="Picture 4" descr="mage result for car picture icon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00125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5" y="2960943"/>
              <a:ext cx="847296" cy="5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0563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Blockchain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 Data Structure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7</a:t>
            </a:fld>
            <a:endParaRPr lang="mk-M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42" y="2600325"/>
            <a:ext cx="6565900" cy="1600200"/>
          </a:xfrm>
          <a:prstGeom prst="rect">
            <a:avLst/>
          </a:prstGeom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2011629" y="6302742"/>
            <a:ext cx="7703125" cy="472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Source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: NAKAMOTO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, S. Bitcoin: A Peer-to-Peer Electronic Cash System, 2008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Submitting a Transaction to a </a:t>
            </a:r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Blockchain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8614" y="1772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8</a:t>
            </a:fld>
            <a:endParaRPr lang="mk-MK"/>
          </a:p>
        </p:txBody>
      </p:sp>
      <p:cxnSp>
        <p:nvCxnSpPr>
          <p:cNvPr id="12" name="Straight Arrow Connector 11"/>
          <p:cNvCxnSpPr>
            <a:stCxn id="14342" idx="3"/>
            <a:endCxn id="14344" idx="1"/>
          </p:cNvCxnSpPr>
          <p:nvPr/>
        </p:nvCxnSpPr>
        <p:spPr>
          <a:xfrm>
            <a:off x="2082608" y="2251793"/>
            <a:ext cx="1842734" cy="2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7" y="1707507"/>
            <a:ext cx="1088571" cy="10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42" y="1620423"/>
            <a:ext cx="1262744" cy="126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23921" y="2852879"/>
            <a:ext cx="1828801" cy="71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1. Create Transaction</a:t>
            </a:r>
            <a:endParaRPr lang="en-US" sz="22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082608" y="1779871"/>
            <a:ext cx="1727781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. Broadcast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6486" y="2251792"/>
            <a:ext cx="1842734" cy="2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6" name="Picture 10" descr="mage result for verification icon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50" y="1772823"/>
            <a:ext cx="1247871" cy="10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6325497" y="2927335"/>
            <a:ext cx="2315919" cy="643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3. Transaction Verification</a:t>
            </a:r>
            <a:endParaRPr lang="en-US" sz="22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68939" y="2258590"/>
            <a:ext cx="1842734" cy="2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8" name="Picture 12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11" y="1743795"/>
            <a:ext cx="1027118" cy="10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itle 2"/>
          <p:cNvSpPr txBox="1">
            <a:spLocks/>
          </p:cNvSpPr>
          <p:nvPr/>
        </p:nvSpPr>
        <p:spPr>
          <a:xfrm>
            <a:off x="8045426" y="1779871"/>
            <a:ext cx="2328539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. Block Creation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871970" y="2969999"/>
            <a:ext cx="0" cy="1442344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 rot="5400000">
            <a:off x="10406863" y="3434622"/>
            <a:ext cx="1727781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5. Broadcast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3" name="Picture 8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598" y="4399760"/>
            <a:ext cx="1262744" cy="126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8288328" y="5031132"/>
            <a:ext cx="1842734" cy="12583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59" y="4556796"/>
            <a:ext cx="948671" cy="9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mage result for consensu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36" y="4616831"/>
            <a:ext cx="944373" cy="94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5205396" y="5018548"/>
            <a:ext cx="1842734" cy="12583"/>
          </a:xfrm>
          <a:prstGeom prst="straightConnector1">
            <a:avLst/>
          </a:prstGeom>
          <a:ln w="57150">
            <a:solidFill>
              <a:srgbClr val="2E84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/>
          <p:cNvSpPr txBox="1">
            <a:spLocks/>
          </p:cNvSpPr>
          <p:nvPr/>
        </p:nvSpPr>
        <p:spPr>
          <a:xfrm>
            <a:off x="6801893" y="5647351"/>
            <a:ext cx="1810567" cy="374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7. Consensus</a:t>
            </a:r>
            <a:endParaRPr lang="en-US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3571807" y="5647351"/>
            <a:ext cx="2291385" cy="70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8</a:t>
            </a:r>
            <a:r>
              <a:rPr lang="en-US" sz="2200" dirty="0" smtClean="0">
                <a:solidFill>
                  <a:prstClr val="black"/>
                </a:solidFill>
                <a:latin typeface="Georgia" charset="0"/>
                <a:ea typeface="Georgia" charset="0"/>
                <a:cs typeface="Georgia" charset="0"/>
              </a:rPr>
              <a:t>. Transaction Confirmation</a:t>
            </a:r>
            <a:endParaRPr lang="en-US" sz="2200" dirty="0" smtClean="0">
              <a:solidFill>
                <a:prstClr val="black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32" grpId="0"/>
      <p:bldP spid="42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2" y="1748047"/>
            <a:ext cx="10396057" cy="39383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57743" y="460583"/>
            <a:ext cx="9810898" cy="115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orgia" charset="0"/>
                <a:ea typeface="Georgia" charset="0"/>
                <a:cs typeface="Georgia" charset="0"/>
              </a:rPr>
              <a:t>ByzCoin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03720" y="205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78EE-8138-DD49-83A2-E021B2D3D832}" type="slidenum">
              <a:rPr lang="mk-MK" smtClean="0"/>
              <a:t>9</a:t>
            </a:fld>
            <a:endParaRPr lang="mk-MK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50474" y="6371373"/>
            <a:ext cx="7703125" cy="63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Source: https://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raw.githubusercontent.com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dedis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cothority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/master/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</a:t>
            </a:r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/</a:t>
            </a:r>
            <a:r>
              <a:rPr lang="en-US" sz="2200" dirty="0" err="1">
                <a:latin typeface="Georgia" charset="0"/>
                <a:ea typeface="Georgia" charset="0"/>
                <a:cs typeface="Georgia" charset="0"/>
              </a:rPr>
              <a:t>ByzCoin.png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94809" y="3717235"/>
            <a:ext cx="1129591" cy="406846"/>
          </a:xfrm>
          <a:prstGeom prst="ellipse">
            <a:avLst/>
          </a:prstGeom>
          <a:noFill/>
          <a:ln w="38100">
            <a:solidFill>
              <a:srgbClr val="E22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59611</TotalTime>
  <Words>1089</Words>
  <Application>Microsoft Macintosh PowerPoint</Application>
  <PresentationFormat>Widescreen</PresentationFormat>
  <Paragraphs>426</Paragraphs>
  <Slides>54</Slides>
  <Notes>53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Calibri</vt:lpstr>
      <vt:lpstr>Calibri Light</vt:lpstr>
      <vt:lpstr>Cambria Math</vt:lpstr>
      <vt:lpstr>Georgia</vt:lpstr>
      <vt:lpstr>Wingdings</vt:lpstr>
      <vt:lpstr>맑은 고딕</vt:lpstr>
      <vt:lpstr>Arial</vt:lpstr>
      <vt:lpstr>Office Theme</vt:lpstr>
      <vt:lpstr>Storyboard Layouts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Управување со кредитниот ризик со користење на модели за класификација во македонските банки</dc:title>
  <dc:creator>bojan.najdenov</dc:creator>
  <cp:lastModifiedBy>Microsoft Office User</cp:lastModifiedBy>
  <cp:revision>1702</cp:revision>
  <cp:lastPrinted>2019-04-02T11:24:41Z</cp:lastPrinted>
  <dcterms:created xsi:type="dcterms:W3CDTF">2016-02-10T18:16:25Z</dcterms:created>
  <dcterms:modified xsi:type="dcterms:W3CDTF">2019-04-02T12:44:03Z</dcterms:modified>
</cp:coreProperties>
</file>