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9" r:id="rId3"/>
    <p:sldId id="257" r:id="rId4"/>
    <p:sldId id="258" r:id="rId5"/>
    <p:sldId id="260" r:id="rId6"/>
    <p:sldId id="261" r:id="rId7"/>
    <p:sldId id="280" r:id="rId8"/>
    <p:sldId id="281" r:id="rId9"/>
    <p:sldId id="282" r:id="rId10"/>
    <p:sldId id="284" r:id="rId11"/>
    <p:sldId id="283" r:id="rId12"/>
    <p:sldId id="285" r:id="rId13"/>
    <p:sldId id="288" r:id="rId14"/>
    <p:sldId id="286" r:id="rId15"/>
    <p:sldId id="287" r:id="rId16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3C5B8D-B2D9-40DF-A849-9C075E03A414}">
  <a:tblStyle styleId="{613C5B8D-B2D9-40DF-A849-9C075E03A4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/>
    <p:restoredTop sz="80796"/>
  </p:normalViewPr>
  <p:slideViewPr>
    <p:cSldViewPr snapToGrid="0">
      <p:cViewPr>
        <p:scale>
          <a:sx n="133" d="100"/>
          <a:sy n="133" d="100"/>
        </p:scale>
        <p:origin x="1056" y="216"/>
      </p:cViewPr>
      <p:guideLst>
        <p:guide orient="horz" pos="1620"/>
        <p:guide pos="2880"/>
      </p:guideLst>
    </p:cSldViewPr>
  </p:slideViewPr>
  <p:notesTextViewPr>
    <p:cViewPr>
      <p:scale>
        <a:sx n="65" d="100"/>
        <a:sy n="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5B45D-D548-E54E-A04C-1A51C1AA957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C459E41-966F-5543-8AD0-8EC20FE52F51}">
      <dgm:prSet phldrT="[Text]"/>
      <dgm:spPr/>
      <dgm:t>
        <a:bodyPr/>
        <a:lstStyle/>
        <a:p>
          <a:pPr rtl="0"/>
          <a:r>
            <a:rPr lang="de-DE" dirty="0" err="1"/>
            <a:t>Direct</a:t>
          </a:r>
          <a:r>
            <a:rPr lang="de-DE" dirty="0"/>
            <a:t> Democracy</a:t>
          </a:r>
        </a:p>
      </dgm:t>
    </dgm:pt>
    <dgm:pt modelId="{06B32F9E-D2B5-E646-B0DB-AB7665E44F6D}" type="parTrans" cxnId="{752661F7-AC9E-BE49-AA56-FEEA4D6E0400}">
      <dgm:prSet/>
      <dgm:spPr/>
      <dgm:t>
        <a:bodyPr/>
        <a:lstStyle/>
        <a:p>
          <a:endParaRPr lang="de-DE"/>
        </a:p>
      </dgm:t>
    </dgm:pt>
    <dgm:pt modelId="{996706F6-6B5A-7444-B33D-EEE5E2111AED}" type="sibTrans" cxnId="{752661F7-AC9E-BE49-AA56-FEEA4D6E0400}">
      <dgm:prSet/>
      <dgm:spPr/>
      <dgm:t>
        <a:bodyPr/>
        <a:lstStyle/>
        <a:p>
          <a:endParaRPr lang="de-DE"/>
        </a:p>
      </dgm:t>
    </dgm:pt>
    <dgm:pt modelId="{A27C1529-527D-644B-BE45-81D26497D087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Liquid Democracy</a:t>
          </a:r>
        </a:p>
      </dgm:t>
    </dgm:pt>
    <dgm:pt modelId="{E46F72AC-8D0D-FE4B-BA0B-2686285540FC}" type="parTrans" cxnId="{2DE60259-7431-9149-848C-A183AA9554EE}">
      <dgm:prSet/>
      <dgm:spPr/>
      <dgm:t>
        <a:bodyPr/>
        <a:lstStyle/>
        <a:p>
          <a:endParaRPr lang="de-DE"/>
        </a:p>
      </dgm:t>
    </dgm:pt>
    <dgm:pt modelId="{D9500481-2A87-244A-8669-FC2344D28415}" type="sibTrans" cxnId="{2DE60259-7431-9149-848C-A183AA9554EE}">
      <dgm:prSet/>
      <dgm:spPr/>
      <dgm:t>
        <a:bodyPr/>
        <a:lstStyle/>
        <a:p>
          <a:endParaRPr lang="de-DE"/>
        </a:p>
      </dgm:t>
    </dgm:pt>
    <dgm:pt modelId="{A09C9F8D-8C60-A943-B619-4667433DAAC9}">
      <dgm:prSet phldrT="[Text]"/>
      <dgm:spPr/>
      <dgm:t>
        <a:bodyPr/>
        <a:lstStyle/>
        <a:p>
          <a:r>
            <a:rPr lang="de-DE" dirty="0" err="1"/>
            <a:t>Representative</a:t>
          </a:r>
          <a:r>
            <a:rPr lang="de-DE" dirty="0"/>
            <a:t> Democracy</a:t>
          </a:r>
        </a:p>
      </dgm:t>
    </dgm:pt>
    <dgm:pt modelId="{66D8A3C5-FFCD-A343-A2E9-FC32857DCDCE}" type="parTrans" cxnId="{D6BFD42D-B3C6-D14F-8C0D-06FCE572CC3E}">
      <dgm:prSet/>
      <dgm:spPr/>
      <dgm:t>
        <a:bodyPr/>
        <a:lstStyle/>
        <a:p>
          <a:endParaRPr lang="de-DE"/>
        </a:p>
      </dgm:t>
    </dgm:pt>
    <dgm:pt modelId="{428D9298-07F8-0741-A275-2BA3D7C71D36}" type="sibTrans" cxnId="{D6BFD42D-B3C6-D14F-8C0D-06FCE572CC3E}">
      <dgm:prSet/>
      <dgm:spPr/>
      <dgm:t>
        <a:bodyPr/>
        <a:lstStyle/>
        <a:p>
          <a:endParaRPr lang="de-DE"/>
        </a:p>
      </dgm:t>
    </dgm:pt>
    <dgm:pt modelId="{AFF5B74E-9DD6-CA42-9D0C-2883C690AAD2}" type="pres">
      <dgm:prSet presAssocID="{4A85B45D-D548-E54E-A04C-1A51C1AA957D}" presName="Name0" presStyleCnt="0">
        <dgm:presLayoutVars>
          <dgm:dir/>
          <dgm:resizeHandles val="exact"/>
        </dgm:presLayoutVars>
      </dgm:prSet>
      <dgm:spPr/>
    </dgm:pt>
    <dgm:pt modelId="{7C103F77-A78B-9340-A75C-B4525A8B4E0B}" type="pres">
      <dgm:prSet presAssocID="{EC459E41-966F-5543-8AD0-8EC20FE52F51}" presName="node" presStyleLbl="node1" presStyleIdx="0" presStyleCnt="3">
        <dgm:presLayoutVars>
          <dgm:bulletEnabled val="1"/>
        </dgm:presLayoutVars>
      </dgm:prSet>
      <dgm:spPr/>
    </dgm:pt>
    <dgm:pt modelId="{CDE618D3-2255-924D-A002-FF5EFAA326CC}" type="pres">
      <dgm:prSet presAssocID="{996706F6-6B5A-7444-B33D-EEE5E2111AED}" presName="sibTrans" presStyleLbl="sibTrans2D1" presStyleIdx="0" presStyleCnt="2"/>
      <dgm:spPr/>
    </dgm:pt>
    <dgm:pt modelId="{94EF6A15-3D59-7448-A982-CAEBEF6FA35D}" type="pres">
      <dgm:prSet presAssocID="{996706F6-6B5A-7444-B33D-EEE5E2111AED}" presName="connectorText" presStyleLbl="sibTrans2D1" presStyleIdx="0" presStyleCnt="2"/>
      <dgm:spPr/>
    </dgm:pt>
    <dgm:pt modelId="{66FECB1C-FACB-7D40-8730-8A7531AF1522}" type="pres">
      <dgm:prSet presAssocID="{A27C1529-527D-644B-BE45-81D26497D087}" presName="node" presStyleLbl="node1" presStyleIdx="1" presStyleCnt="3">
        <dgm:presLayoutVars>
          <dgm:bulletEnabled val="1"/>
        </dgm:presLayoutVars>
      </dgm:prSet>
      <dgm:spPr/>
    </dgm:pt>
    <dgm:pt modelId="{A19C746D-25A5-3E41-AC51-2B4B3AE263E9}" type="pres">
      <dgm:prSet presAssocID="{D9500481-2A87-244A-8669-FC2344D28415}" presName="sibTrans" presStyleLbl="sibTrans2D1" presStyleIdx="1" presStyleCnt="2"/>
      <dgm:spPr/>
    </dgm:pt>
    <dgm:pt modelId="{D2BB83BA-936C-EA4C-B896-3F902235B3FF}" type="pres">
      <dgm:prSet presAssocID="{D9500481-2A87-244A-8669-FC2344D28415}" presName="connectorText" presStyleLbl="sibTrans2D1" presStyleIdx="1" presStyleCnt="2"/>
      <dgm:spPr/>
    </dgm:pt>
    <dgm:pt modelId="{4C2364A3-1E5B-7B4A-AA6B-6A2733D6C4EB}" type="pres">
      <dgm:prSet presAssocID="{A09C9F8D-8C60-A943-B619-4667433DAAC9}" presName="node" presStyleLbl="node1" presStyleIdx="2" presStyleCnt="3">
        <dgm:presLayoutVars>
          <dgm:bulletEnabled val="1"/>
        </dgm:presLayoutVars>
      </dgm:prSet>
      <dgm:spPr/>
    </dgm:pt>
  </dgm:ptLst>
  <dgm:cxnLst>
    <dgm:cxn modelId="{D6BFD42D-B3C6-D14F-8C0D-06FCE572CC3E}" srcId="{4A85B45D-D548-E54E-A04C-1A51C1AA957D}" destId="{A09C9F8D-8C60-A943-B619-4667433DAAC9}" srcOrd="2" destOrd="0" parTransId="{66D8A3C5-FFCD-A343-A2E9-FC32857DCDCE}" sibTransId="{428D9298-07F8-0741-A275-2BA3D7C71D36}"/>
    <dgm:cxn modelId="{C548A24E-E40B-7146-9CC1-22BA9923AAFE}" type="presOf" srcId="{D9500481-2A87-244A-8669-FC2344D28415}" destId="{A19C746D-25A5-3E41-AC51-2B4B3AE263E9}" srcOrd="0" destOrd="0" presId="urn:microsoft.com/office/officeart/2005/8/layout/process1"/>
    <dgm:cxn modelId="{32C0A84F-19CC-1E45-9BA0-65332C53C16B}" type="presOf" srcId="{D9500481-2A87-244A-8669-FC2344D28415}" destId="{D2BB83BA-936C-EA4C-B896-3F902235B3FF}" srcOrd="1" destOrd="0" presId="urn:microsoft.com/office/officeart/2005/8/layout/process1"/>
    <dgm:cxn modelId="{2DE60259-7431-9149-848C-A183AA9554EE}" srcId="{4A85B45D-D548-E54E-A04C-1A51C1AA957D}" destId="{A27C1529-527D-644B-BE45-81D26497D087}" srcOrd="1" destOrd="0" parTransId="{E46F72AC-8D0D-FE4B-BA0B-2686285540FC}" sibTransId="{D9500481-2A87-244A-8669-FC2344D28415}"/>
    <dgm:cxn modelId="{8F254E7E-CD2E-C04B-B729-7D9BEB4AFBD0}" type="presOf" srcId="{996706F6-6B5A-7444-B33D-EEE5E2111AED}" destId="{CDE618D3-2255-924D-A002-FF5EFAA326CC}" srcOrd="0" destOrd="0" presId="urn:microsoft.com/office/officeart/2005/8/layout/process1"/>
    <dgm:cxn modelId="{65436596-D9DB-974E-A8C8-4FD014092E0C}" type="presOf" srcId="{A27C1529-527D-644B-BE45-81D26497D087}" destId="{66FECB1C-FACB-7D40-8730-8A7531AF1522}" srcOrd="0" destOrd="0" presId="urn:microsoft.com/office/officeart/2005/8/layout/process1"/>
    <dgm:cxn modelId="{81615CAB-2CA6-404D-A846-74FA137FAABF}" type="presOf" srcId="{EC459E41-966F-5543-8AD0-8EC20FE52F51}" destId="{7C103F77-A78B-9340-A75C-B4525A8B4E0B}" srcOrd="0" destOrd="0" presId="urn:microsoft.com/office/officeart/2005/8/layout/process1"/>
    <dgm:cxn modelId="{CD8489C6-8151-CD42-A454-E9C8EB430FDA}" type="presOf" srcId="{996706F6-6B5A-7444-B33D-EEE5E2111AED}" destId="{94EF6A15-3D59-7448-A982-CAEBEF6FA35D}" srcOrd="1" destOrd="0" presId="urn:microsoft.com/office/officeart/2005/8/layout/process1"/>
    <dgm:cxn modelId="{18F4FACC-D6EB-C84E-AFF9-151D414943E8}" type="presOf" srcId="{A09C9F8D-8C60-A943-B619-4667433DAAC9}" destId="{4C2364A3-1E5B-7B4A-AA6B-6A2733D6C4EB}" srcOrd="0" destOrd="0" presId="urn:microsoft.com/office/officeart/2005/8/layout/process1"/>
    <dgm:cxn modelId="{58F908D9-0851-ED49-93F6-9AC2ADC86DBF}" type="presOf" srcId="{4A85B45D-D548-E54E-A04C-1A51C1AA957D}" destId="{AFF5B74E-9DD6-CA42-9D0C-2883C690AAD2}" srcOrd="0" destOrd="0" presId="urn:microsoft.com/office/officeart/2005/8/layout/process1"/>
    <dgm:cxn modelId="{752661F7-AC9E-BE49-AA56-FEEA4D6E0400}" srcId="{4A85B45D-D548-E54E-A04C-1A51C1AA957D}" destId="{EC459E41-966F-5543-8AD0-8EC20FE52F51}" srcOrd="0" destOrd="0" parTransId="{06B32F9E-D2B5-E646-B0DB-AB7665E44F6D}" sibTransId="{996706F6-6B5A-7444-B33D-EEE5E2111AED}"/>
    <dgm:cxn modelId="{CE8A4F38-07E2-FD46-BB25-E58B95BE5290}" type="presParOf" srcId="{AFF5B74E-9DD6-CA42-9D0C-2883C690AAD2}" destId="{7C103F77-A78B-9340-A75C-B4525A8B4E0B}" srcOrd="0" destOrd="0" presId="urn:microsoft.com/office/officeart/2005/8/layout/process1"/>
    <dgm:cxn modelId="{20AC34F5-2A9C-F84D-B6A2-910FD0ADA066}" type="presParOf" srcId="{AFF5B74E-9DD6-CA42-9D0C-2883C690AAD2}" destId="{CDE618D3-2255-924D-A002-FF5EFAA326CC}" srcOrd="1" destOrd="0" presId="urn:microsoft.com/office/officeart/2005/8/layout/process1"/>
    <dgm:cxn modelId="{9C80FE1A-CEFC-EE4E-ABB7-24A038E53E65}" type="presParOf" srcId="{CDE618D3-2255-924D-A002-FF5EFAA326CC}" destId="{94EF6A15-3D59-7448-A982-CAEBEF6FA35D}" srcOrd="0" destOrd="0" presId="urn:microsoft.com/office/officeart/2005/8/layout/process1"/>
    <dgm:cxn modelId="{E1613FE9-DABA-F941-9C86-3C6961AB17E1}" type="presParOf" srcId="{AFF5B74E-9DD6-CA42-9D0C-2883C690AAD2}" destId="{66FECB1C-FACB-7D40-8730-8A7531AF1522}" srcOrd="2" destOrd="0" presId="urn:microsoft.com/office/officeart/2005/8/layout/process1"/>
    <dgm:cxn modelId="{F9731FC9-A0C7-4147-BE85-0547B1B8FD01}" type="presParOf" srcId="{AFF5B74E-9DD6-CA42-9D0C-2883C690AAD2}" destId="{A19C746D-25A5-3E41-AC51-2B4B3AE263E9}" srcOrd="3" destOrd="0" presId="urn:microsoft.com/office/officeart/2005/8/layout/process1"/>
    <dgm:cxn modelId="{27BC2B4D-C55B-BA4C-88CA-DAB2C743624B}" type="presParOf" srcId="{A19C746D-25A5-3E41-AC51-2B4B3AE263E9}" destId="{D2BB83BA-936C-EA4C-B896-3F902235B3FF}" srcOrd="0" destOrd="0" presId="urn:microsoft.com/office/officeart/2005/8/layout/process1"/>
    <dgm:cxn modelId="{9628859F-523E-064F-AC94-E6E0DA8009CA}" type="presParOf" srcId="{AFF5B74E-9DD6-CA42-9D0C-2883C690AAD2}" destId="{4C2364A3-1E5B-7B4A-AA6B-6A2733D6C4E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03F77-A78B-9340-A75C-B4525A8B4E0B}">
      <dsp:nvSpPr>
        <dsp:cNvPr id="0" name=""/>
        <dsp:cNvSpPr/>
      </dsp:nvSpPr>
      <dsp:spPr>
        <a:xfrm>
          <a:off x="5357" y="843049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Direct</a:t>
          </a:r>
          <a:r>
            <a:rPr lang="de-DE" sz="1600" kern="1200" dirty="0"/>
            <a:t> Democracy</a:t>
          </a:r>
        </a:p>
      </dsp:txBody>
      <dsp:txXfrm>
        <a:off x="33499" y="871191"/>
        <a:ext cx="1545106" cy="904550"/>
      </dsp:txXfrm>
    </dsp:sp>
    <dsp:sp modelId="{CDE618D3-2255-924D-A002-FF5EFAA326CC}">
      <dsp:nvSpPr>
        <dsp:cNvPr id="0" name=""/>
        <dsp:cNvSpPr/>
      </dsp:nvSpPr>
      <dsp:spPr>
        <a:xfrm>
          <a:off x="1766887" y="112489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766887" y="1204323"/>
        <a:ext cx="237646" cy="238286"/>
      </dsp:txXfrm>
    </dsp:sp>
    <dsp:sp modelId="{66FECB1C-FACB-7D40-8730-8A7531AF1522}">
      <dsp:nvSpPr>
        <dsp:cNvPr id="0" name=""/>
        <dsp:cNvSpPr/>
      </dsp:nvSpPr>
      <dsp:spPr>
        <a:xfrm>
          <a:off x="2247304" y="843049"/>
          <a:ext cx="1601390" cy="96083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Liquid Democracy</a:t>
          </a:r>
        </a:p>
      </dsp:txBody>
      <dsp:txXfrm>
        <a:off x="2275446" y="871191"/>
        <a:ext cx="1545106" cy="904550"/>
      </dsp:txXfrm>
    </dsp:sp>
    <dsp:sp modelId="{A19C746D-25A5-3E41-AC51-2B4B3AE263E9}">
      <dsp:nvSpPr>
        <dsp:cNvPr id="0" name=""/>
        <dsp:cNvSpPr/>
      </dsp:nvSpPr>
      <dsp:spPr>
        <a:xfrm>
          <a:off x="4008834" y="112489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008834" y="1204323"/>
        <a:ext cx="237646" cy="238286"/>
      </dsp:txXfrm>
    </dsp:sp>
    <dsp:sp modelId="{4C2364A3-1E5B-7B4A-AA6B-6A2733D6C4EB}">
      <dsp:nvSpPr>
        <dsp:cNvPr id="0" name=""/>
        <dsp:cNvSpPr/>
      </dsp:nvSpPr>
      <dsp:spPr>
        <a:xfrm>
          <a:off x="4489251" y="843049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Representative</a:t>
          </a:r>
          <a:r>
            <a:rPr lang="de-DE" sz="1600" kern="1200" dirty="0"/>
            <a:t> Democracy</a:t>
          </a:r>
        </a:p>
      </dsp:txBody>
      <dsp:txXfrm>
        <a:off x="4517393" y="871191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2974FF5D-B7EE-C722-81C8-6F7FA6A7E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EDE68217-80E3-0B69-8B7B-707EF17F7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317EFAEF-B1BF-FB2A-28B2-FB7B34BCF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2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6ADAE5E8-DB04-8315-3B05-E9E0F5B4E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D18313EB-264F-EF0D-5027-F21BFAE66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ED4A034A-059C-6F18-CDEB-99B297709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Bitcoin OTC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75k </a:t>
            </a:r>
            <a:r>
              <a:rPr lang="de-DE" dirty="0" err="1"/>
              <a:t>nodes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01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B52349F5-9D27-2955-C9C4-E9CE4AFE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DECA7A28-A426-1959-8A23-C990D61374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296B88FB-66E7-AA78-6287-27F6593C2D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Bitcoin OTC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75k </a:t>
            </a:r>
            <a:r>
              <a:rPr lang="de-DE" dirty="0" err="1"/>
              <a:t>nodes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134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67BB5534-73E8-402B-5C08-6367C5311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FBD9786E-E3F9-2B68-CA16-8B3303ED7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E3423B6F-E57C-8931-FC2A-1FA91A54E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36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F9812F15-4823-7608-F69C-9E4E006C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D7009BC6-0057-FF9E-15B8-2D7A93035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559B9079-3FA4-D039-46AD-EF3F45258D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0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2d82606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2d82606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Flexibility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accountability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d826061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d826061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The </a:t>
            </a:r>
            <a:r>
              <a:rPr lang="de-DE" dirty="0" err="1"/>
              <a:t>cons</a:t>
            </a:r>
            <a:r>
              <a:rPr lang="de-DE" dirty="0"/>
              <a:t> also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liquid </a:t>
            </a:r>
            <a:r>
              <a:rPr lang="de-DE" dirty="0" err="1"/>
              <a:t>democracy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d82606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d826061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Given </a:t>
            </a:r>
          </a:p>
          <a:p>
            <a:pPr lvl="1"/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votes</a:t>
            </a:r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directly</a:t>
            </a:r>
            <a:endParaRPr lang="de-D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delegates</a:t>
            </a:r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vote in </a:t>
            </a:r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its</a:t>
            </a:r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entirety</a:t>
            </a:r>
            <a:endParaRPr lang="de-D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Find:</a:t>
            </a:r>
          </a:p>
          <a:p>
            <a:pPr lvl="1"/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voting</a:t>
            </a:r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power such </a:t>
            </a:r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endParaRPr lang="de-D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Delegators</a:t>
            </a:r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0</a:t>
            </a:r>
          </a:p>
          <a:p>
            <a:pPr lvl="2"/>
            <a:r>
              <a:rPr lang="de-DE" dirty="0" err="1"/>
              <a:t>Sinks</a:t>
            </a:r>
            <a:r>
              <a:rPr lang="de-DE" dirty="0"/>
              <a:t>’ final power = own vote +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delegations</a:t>
            </a:r>
            <a:endParaRPr lang="de-DE" dirty="0"/>
          </a:p>
          <a:p>
            <a:pPr lvl="1"/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Power </a:t>
            </a:r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D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conserved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0114DF2-AFEE-A062-8925-F294F4B6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C614C541-C349-956C-7DA9-7C89943260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1F2B2850-B51A-1F54-FB49-1A6C16D4A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6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5F5033B9-1B3E-20EF-BEA2-AB2BE313E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40640C70-F613-1E0D-A43D-F18AE222F0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7B842EF8-8F0E-14CC-CEDA-9115BE45FA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89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24EFE938-7F9D-FA9C-21AB-561EC818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2B56EBF5-AF22-22A4-978E-7BB47CF34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DAD23837-BCE6-44E2-C1C1-D541B43C2C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70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B729233A-07F7-E709-3B8B-0ABF61F7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8260617_0_33:notes">
            <a:extLst>
              <a:ext uri="{FF2B5EF4-FFF2-40B4-BE49-F238E27FC236}">
                <a16:creationId xmlns:a16="http://schemas.microsoft.com/office/drawing/2014/main" id="{DAD83523-48FF-B11D-A8FD-16E8A87BF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8260617_0_33:notes">
            <a:extLst>
              <a:ext uri="{FF2B5EF4-FFF2-40B4-BE49-F238E27FC236}">
                <a16:creationId xmlns:a16="http://schemas.microsoft.com/office/drawing/2014/main" id="{A13976E8-E9B2-9D5C-BAA3-73EB29704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Measurement: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time not </a:t>
            </a:r>
            <a:r>
              <a:rPr lang="de-DE" dirty="0" err="1"/>
              <a:t>included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Run </a:t>
            </a:r>
            <a:r>
              <a:rPr lang="de-DE" dirty="0" err="1"/>
              <a:t>it</a:t>
            </a:r>
            <a:r>
              <a:rPr lang="de-DE" dirty="0"/>
              <a:t> multiple </a:t>
            </a:r>
            <a:r>
              <a:rPr lang="de-DE" dirty="0" err="1"/>
              <a:t>times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None/>
              <a:defRPr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6900" y="229775"/>
            <a:ext cx="73433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  <a:defRPr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dara"/>
              <a:buChar char="●"/>
              <a:defRPr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○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■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●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○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■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●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○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ra"/>
              <a:buChar char="■"/>
              <a:defRPr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se.in.tum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992600" y="2137575"/>
            <a:ext cx="51588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David Holzwarth</a:t>
            </a:r>
            <a:endParaRPr sz="16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Advisor</a:t>
            </a:r>
            <a:r>
              <a:rPr lang="de" sz="16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de-DE" sz="16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Prof. Dr. Bryan Ford</a:t>
            </a:r>
            <a:endParaRPr sz="16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Chair </a:t>
            </a:r>
            <a:r>
              <a:rPr lang="de" sz="1600" dirty="0" err="1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of</a:t>
            </a:r>
            <a:r>
              <a:rPr lang="de" sz="1600" dirty="0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 Computer Systems</a:t>
            </a:r>
            <a:endParaRPr sz="1600" dirty="0"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u="sng" dirty="0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https://dse.in.tum.de/</a:t>
            </a:r>
            <a:r>
              <a:rPr lang="de" sz="1600" dirty="0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600" dirty="0"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886311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 err="1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Exploring</a:t>
            </a:r>
            <a:r>
              <a:rPr lang="de" sz="3000" dirty="0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de" sz="3000" dirty="0" err="1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lang="de" sz="3000" dirty="0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 Resolution </a:t>
            </a:r>
            <a:r>
              <a:rPr lang="de" sz="3000" dirty="0" err="1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of</a:t>
            </a:r>
            <a:r>
              <a:rPr lang="de" sz="3000" dirty="0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de" sz="3000" dirty="0" err="1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Delegations</a:t>
            </a:r>
            <a:r>
              <a:rPr lang="de" sz="3000" dirty="0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 in Liquid Democracy </a:t>
            </a:r>
            <a:r>
              <a:rPr lang="de" sz="3000" dirty="0" err="1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with</a:t>
            </a:r>
            <a:r>
              <a:rPr lang="de" sz="3000" dirty="0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de" sz="3000" dirty="0" err="1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Fractional</a:t>
            </a:r>
            <a:r>
              <a:rPr lang="de" sz="3000" dirty="0">
                <a:solidFill>
                  <a:srgbClr val="0B5394"/>
                </a:solidFill>
                <a:latin typeface="Candara"/>
                <a:ea typeface="Candara"/>
                <a:cs typeface="Candara"/>
                <a:sym typeface="Candara"/>
              </a:rPr>
              <a:t> Delegation</a:t>
            </a:r>
            <a:endParaRPr sz="3000" dirty="0">
              <a:solidFill>
                <a:srgbClr val="0B5394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70325" y="4726025"/>
            <a:ext cx="3413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 dirty="0">
                <a:latin typeface="Candara"/>
                <a:ea typeface="Candara"/>
                <a:cs typeface="Candara"/>
                <a:sym typeface="Candara"/>
              </a:rPr>
              <a:t>08.04.2025–  05.08.2025</a:t>
            </a:r>
            <a:endParaRPr sz="1200" b="1" dirty="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500" y="3320422"/>
            <a:ext cx="1280875" cy="12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A3BB55B-7AA0-4204-1187-68D6C48DE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A11E950E-947B-E2BA-8C11-A9530F031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Evaluation: Method</a:t>
            </a:r>
            <a:endParaRPr dirty="0"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5E912307-3C80-7CC6-CB3C-E30DD0FD1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har char="-"/>
            </a:pPr>
            <a:r>
              <a:rPr lang="de-DE" dirty="0" err="1"/>
              <a:t>Preprocessing</a:t>
            </a:r>
            <a:endParaRPr lang="de-DE" dirty="0"/>
          </a:p>
          <a:p>
            <a:pPr>
              <a:buChar char="-"/>
            </a:pPr>
            <a:endParaRPr lang="de-DE" dirty="0"/>
          </a:p>
          <a:p>
            <a:pPr>
              <a:buChar char="-"/>
            </a:pPr>
            <a:endParaRPr lang="de-DE" dirty="0"/>
          </a:p>
          <a:p>
            <a:pPr>
              <a:buChar char="-"/>
            </a:pPr>
            <a:endParaRPr lang="de-DE" dirty="0"/>
          </a:p>
          <a:p>
            <a:pPr>
              <a:buChar char="-"/>
            </a:pPr>
            <a:endParaRPr lang="de-DE" dirty="0"/>
          </a:p>
          <a:p>
            <a:pPr lvl="1">
              <a:buChar char="-"/>
            </a:pPr>
            <a:r>
              <a:rPr lang="de-DE" i="1" dirty="0"/>
              <a:t>The „Add </a:t>
            </a:r>
            <a:r>
              <a:rPr lang="de-DE" i="1" dirty="0" err="1"/>
              <a:t>sinks</a:t>
            </a:r>
            <a:r>
              <a:rPr lang="de-DE" i="1" dirty="0"/>
              <a:t>“ </a:t>
            </a:r>
            <a:r>
              <a:rPr lang="de-DE" i="1" dirty="0" err="1"/>
              <a:t>step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only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experimental </a:t>
            </a:r>
            <a:r>
              <a:rPr lang="de-DE" i="1" dirty="0" err="1"/>
              <a:t>purposes</a:t>
            </a:r>
            <a:r>
              <a:rPr lang="de-DE" i="1" dirty="0"/>
              <a:t>,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have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option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avoid</a:t>
            </a:r>
            <a:r>
              <a:rPr lang="de-DE" i="1" dirty="0"/>
              <a:t> </a:t>
            </a:r>
            <a:r>
              <a:rPr lang="de-DE" i="1" dirty="0" err="1"/>
              <a:t>graphs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sinks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/>
              <a:t>benchmarks</a:t>
            </a:r>
            <a:endParaRPr lang="de-DE" i="1" dirty="0"/>
          </a:p>
          <a:p>
            <a:pPr marL="114300" indent="0">
              <a:buNone/>
            </a:pPr>
            <a:endParaRPr lang="de-DE" dirty="0"/>
          </a:p>
          <a:p>
            <a:pPr>
              <a:buChar char="-"/>
            </a:pPr>
            <a:r>
              <a:rPr lang="de-DE" dirty="0"/>
              <a:t>Measurement</a:t>
            </a:r>
          </a:p>
          <a:p>
            <a:pPr lvl="1">
              <a:buChar char="-"/>
            </a:pP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time </a:t>
            </a:r>
            <a:r>
              <a:rPr lang="de-DE" dirty="0" err="1"/>
              <a:t>only</a:t>
            </a:r>
            <a:endParaRPr lang="de-DE" dirty="0"/>
          </a:p>
          <a:p>
            <a:pPr>
              <a:buChar char="-"/>
            </a:pPr>
            <a:endParaRPr lang="de-DE"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06A4745E-B689-2296-9F52-AC2DE69218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F078D72-581E-A19E-9531-D00208E8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2" t="15883" r="3112" b="17840"/>
          <a:stretch>
            <a:fillRect/>
          </a:stretch>
        </p:blipFill>
        <p:spPr>
          <a:xfrm>
            <a:off x="121920" y="1337911"/>
            <a:ext cx="9022080" cy="9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5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77F875C-6493-4097-EB37-1355957FE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401D6888-7C93-A6B5-C6A0-98B56B119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Evaluation: </a:t>
            </a:r>
            <a:r>
              <a:rPr lang="de" dirty="0" err="1"/>
              <a:t>Overview</a:t>
            </a:r>
            <a:endParaRPr dirty="0"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DD630EBB-5FDD-2CA7-9783-E76BF1BC9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har char="-"/>
            </a:pP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Char char="-"/>
            </a:pPr>
            <a:r>
              <a:rPr lang="de-DE" dirty="0"/>
              <a:t>Small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Char char="-"/>
            </a:pPr>
            <a:r>
              <a:rPr lang="de-DE" dirty="0"/>
              <a:t>Large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Char char="-"/>
            </a:pP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Char char="-"/>
            </a:pPr>
            <a:r>
              <a:rPr lang="de-DE" dirty="0" err="1"/>
              <a:t>Cycles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retain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power</a:t>
            </a:r>
            <a:endParaRPr lang="de-DE" dirty="0">
              <a:highlight>
                <a:srgbClr val="FFFF00"/>
              </a:highlight>
            </a:endParaRPr>
          </a:p>
          <a:p>
            <a:pPr lvl="1"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delegations</a:t>
            </a:r>
            <a:endParaRPr lang="de-DE" dirty="0"/>
          </a:p>
          <a:p>
            <a:pPr>
              <a:buChar char="-"/>
            </a:pP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Char char="-"/>
            </a:pPr>
            <a:r>
              <a:rPr lang="de-DE" dirty="0"/>
              <a:t>Small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Char char="-"/>
            </a:pPr>
            <a:r>
              <a:rPr lang="de-DE" dirty="0"/>
              <a:t>R-Mat </a:t>
            </a:r>
            <a:r>
              <a:rPr lang="de-DE" dirty="0" err="1"/>
              <a:t>graphs</a:t>
            </a:r>
            <a:endParaRPr lang="de-DE" dirty="0"/>
          </a:p>
          <a:p>
            <a:pPr>
              <a:buChar char="-"/>
            </a:pPr>
            <a:r>
              <a:rPr lang="de-DE" dirty="0"/>
              <a:t>Real-World Datasets</a:t>
            </a:r>
          </a:p>
          <a:p>
            <a:pPr lvl="1">
              <a:buChar char="-"/>
            </a:pPr>
            <a:r>
              <a:rPr lang="de-DE" dirty="0"/>
              <a:t>Bitcoin OTC </a:t>
            </a:r>
            <a:r>
              <a:rPr lang="de-DE" dirty="0" err="1"/>
              <a:t>trust</a:t>
            </a:r>
            <a:r>
              <a:rPr lang="de-DE" dirty="0"/>
              <a:t> network, </a:t>
            </a:r>
            <a:r>
              <a:rPr lang="de-DE" dirty="0" err="1"/>
              <a:t>Epinions</a:t>
            </a:r>
            <a:r>
              <a:rPr lang="de-DE" dirty="0"/>
              <a:t>, </a:t>
            </a:r>
            <a:r>
              <a:rPr lang="de-DE" dirty="0" err="1"/>
              <a:t>Slashdot</a:t>
            </a:r>
            <a:r>
              <a:rPr lang="de-DE" dirty="0"/>
              <a:t> Zoo</a:t>
            </a:r>
          </a:p>
          <a:p>
            <a:pPr lvl="2">
              <a:buChar char="-"/>
            </a:pPr>
            <a:endParaRPr lang="de-DE"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5F91AA45-4CAF-5F2B-EA38-CF1944F372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7FB7CF-D0E0-C4BF-8D38-25115DEC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08" y="1453895"/>
            <a:ext cx="2844472" cy="1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81EEABF-9BE8-FAB8-3FFA-F10171C3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1E0FF5C2-2891-672B-4F9B-17BC938BB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Evaluation: K</a:t>
            </a:r>
            <a:r>
              <a:rPr lang="de-DE" dirty="0" err="1"/>
              <a:t>e</a:t>
            </a:r>
            <a:r>
              <a:rPr lang="de" dirty="0" err="1"/>
              <a:t>y</a:t>
            </a:r>
            <a:r>
              <a:rPr lang="de" dirty="0"/>
              <a:t> </a:t>
            </a:r>
            <a:r>
              <a:rPr lang="de" dirty="0" err="1"/>
              <a:t>Insights</a:t>
            </a:r>
            <a:endParaRPr dirty="0"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5EC914B6-3A47-FB63-8537-EA89DD4DF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rmAutofit/>
          </a:bodyPr>
          <a:lstStyle/>
          <a:p>
            <a:pPr>
              <a:buChar char="-"/>
            </a:pPr>
            <a:r>
              <a:rPr lang="de-DE" dirty="0"/>
              <a:t>Small </a:t>
            </a:r>
            <a:r>
              <a:rPr lang="de-DE" dirty="0" err="1"/>
              <a:t>graphs</a:t>
            </a:r>
            <a:r>
              <a:rPr lang="de-DE" dirty="0"/>
              <a:t>:</a:t>
            </a:r>
          </a:p>
          <a:p>
            <a:pPr lvl="1">
              <a:buChar char="-"/>
            </a:pPr>
            <a:r>
              <a:rPr lang="de-DE" dirty="0"/>
              <a:t>Linear Systems Solver</a:t>
            </a:r>
          </a:p>
          <a:p>
            <a:pPr marL="584200" lvl="1" indent="0">
              <a:buNone/>
            </a:pPr>
            <a:endParaRPr lang="de-DE" dirty="0"/>
          </a:p>
          <a:p>
            <a:pPr marL="584200" lvl="1" indent="0">
              <a:buNone/>
            </a:pPr>
            <a:endParaRPr lang="de-DE" dirty="0"/>
          </a:p>
          <a:p>
            <a:pPr lvl="1">
              <a:buChar char="-"/>
            </a:pPr>
            <a:endParaRPr lang="de-DE" dirty="0"/>
          </a:p>
          <a:p>
            <a:pPr lvl="1">
              <a:buChar char="-"/>
            </a:pPr>
            <a:endParaRPr lang="de-DE" dirty="0"/>
          </a:p>
          <a:p>
            <a:pPr lvl="1">
              <a:buChar char="-"/>
            </a:pPr>
            <a:endParaRPr lang="de-DE" dirty="0"/>
          </a:p>
          <a:p>
            <a:pPr>
              <a:buChar char="-"/>
            </a:pPr>
            <a:endParaRPr lang="de-DE" dirty="0"/>
          </a:p>
          <a:p>
            <a:pPr>
              <a:buChar char="-"/>
            </a:pPr>
            <a:endParaRPr lang="de-DE" dirty="0"/>
          </a:p>
          <a:p>
            <a:pPr lvl="1">
              <a:buChar char="-"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>
              <a:buChar char="-"/>
            </a:pPr>
            <a:r>
              <a:rPr lang="de-DE" dirty="0"/>
              <a:t>Very </a:t>
            </a:r>
            <a:r>
              <a:rPr lang="de-DE" dirty="0" err="1"/>
              <a:t>sparse</a:t>
            </a:r>
            <a:r>
              <a:rPr lang="de-DE" dirty="0"/>
              <a:t>, </a:t>
            </a:r>
            <a:r>
              <a:rPr lang="de-DE" dirty="0" err="1"/>
              <a:t>very</a:t>
            </a:r>
            <a:r>
              <a:rPr lang="de-DE" dirty="0"/>
              <a:t> large </a:t>
            </a:r>
            <a:r>
              <a:rPr lang="de-DE" dirty="0" err="1"/>
              <a:t>graphs</a:t>
            </a:r>
            <a:r>
              <a:rPr lang="de-DE" dirty="0"/>
              <a:t>:</a:t>
            </a:r>
          </a:p>
          <a:p>
            <a:pPr lvl="1">
              <a:buChar char="-"/>
            </a:pPr>
            <a:r>
              <a:rPr lang="de-DE" dirty="0"/>
              <a:t>Iterative  Solver (not </a:t>
            </a:r>
            <a:r>
              <a:rPr lang="de-DE" dirty="0" err="1"/>
              <a:t>perfectly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!)</a:t>
            </a:r>
          </a:p>
          <a:p>
            <a:pPr lvl="1">
              <a:buChar char="-"/>
            </a:pPr>
            <a:r>
              <a:rPr lang="de-DE" dirty="0"/>
              <a:t>Linear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Solver‘s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grows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slower</a:t>
            </a:r>
            <a:endParaRPr lang="de-DE" dirty="0"/>
          </a:p>
          <a:p>
            <a:pPr>
              <a:buChar char="-"/>
            </a:pPr>
            <a:endParaRPr lang="de-DE"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8071F20F-B42D-C748-CFAC-D7A113E876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16D29B-3048-78F8-0022-A9653415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7" y="2705588"/>
            <a:ext cx="2847521" cy="215442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7B7CC0E-5770-DA55-1668-F53536F53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946" y="2626557"/>
            <a:ext cx="2701076" cy="21544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0952248-B861-3A3C-7D3D-1093C5D9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591" y="2697625"/>
            <a:ext cx="2985140" cy="20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9BF6B29-6642-74E9-1F92-5365A905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D30074F8-9866-3B22-5B22-70E740CA1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Future</a:t>
            </a:r>
            <a:endParaRPr dirty="0"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4B5EFD37-AD86-CBF5-5468-5B5EAE82B7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rmAutofit/>
          </a:bodyPr>
          <a:lstStyle/>
          <a:p>
            <a:pPr>
              <a:buChar char="-"/>
            </a:pP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fractional</a:t>
            </a:r>
            <a:r>
              <a:rPr lang="de-DE" dirty="0"/>
              <a:t> </a:t>
            </a:r>
            <a:r>
              <a:rPr lang="de-DE" dirty="0" err="1"/>
              <a:t>delegation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vote power </a:t>
            </a:r>
            <a:r>
              <a:rPr lang="de-DE" dirty="0" err="1"/>
              <a:t>concentration</a:t>
            </a:r>
            <a:r>
              <a:rPr lang="de-DE" dirty="0"/>
              <a:t>?</a:t>
            </a:r>
          </a:p>
          <a:p>
            <a:pPr>
              <a:buChar char="-"/>
            </a:pPr>
            <a:r>
              <a:rPr lang="de-DE" dirty="0"/>
              <a:t>Benchmarking on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>
              <a:buChar char="-"/>
            </a:pPr>
            <a:r>
              <a:rPr lang="de-DE" dirty="0"/>
              <a:t>User </a:t>
            </a:r>
            <a:r>
              <a:rPr lang="de-DE" dirty="0" err="1"/>
              <a:t>study</a:t>
            </a:r>
            <a:r>
              <a:rPr lang="de-DE" dirty="0"/>
              <a:t>:</a:t>
            </a:r>
          </a:p>
          <a:p>
            <a:pPr lvl="1">
              <a:buChar char="-"/>
            </a:pPr>
            <a:r>
              <a:rPr lang="de-DE" dirty="0" err="1"/>
              <a:t>How</a:t>
            </a:r>
            <a:r>
              <a:rPr lang="de-DE" dirty="0"/>
              <a:t> easy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Liquid Democracy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fractional</a:t>
            </a:r>
            <a:r>
              <a:rPr lang="de-DE" dirty="0"/>
              <a:t> </a:t>
            </a:r>
            <a:r>
              <a:rPr lang="de-DE" dirty="0" err="1"/>
              <a:t>delegation</a:t>
            </a:r>
            <a:r>
              <a:rPr lang="de-DE" dirty="0"/>
              <a:t>?</a:t>
            </a:r>
          </a:p>
          <a:p>
            <a:pPr lvl="1">
              <a:buChar char="-"/>
            </a:pPr>
            <a:r>
              <a:rPr lang="de-DE" dirty="0"/>
              <a:t>Do /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?</a:t>
            </a:r>
          </a:p>
          <a:p>
            <a:pPr marL="584200" lvl="1" indent="0">
              <a:buNone/>
            </a:pPr>
            <a:endParaRPr lang="de-DE" dirty="0"/>
          </a:p>
          <a:p>
            <a:pPr>
              <a:buChar char="-"/>
            </a:pPr>
            <a:endParaRPr lang="de-DE"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691D4C2B-ACAB-1687-2E86-83921E78D6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300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0C360A8D-E841-E7C2-ADEF-97160875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55FC1AC0-3B5D-E535-BCB1-35A05240B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BE0DF6A-0F90-5EB8-3391-C00F9EFAD4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3172" b="1125"/>
          <a:stretch>
            <a:fillRect/>
          </a:stretch>
        </p:blipFill>
        <p:spPr>
          <a:xfrm>
            <a:off x="397192" y="837437"/>
            <a:ext cx="5198707" cy="2142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35703033-6E4C-08BB-1664-B9E56FB8D5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D43A4E-6C9C-8773-BC79-31A95262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80" t="3635" r="4402" b="2906"/>
          <a:stretch>
            <a:fillRect/>
          </a:stretch>
        </p:blipFill>
        <p:spPr>
          <a:xfrm>
            <a:off x="5793698" y="2465881"/>
            <a:ext cx="2870617" cy="24359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E151B6-DFB2-FB19-2B1C-2F8A76BFF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85" y="3049053"/>
            <a:ext cx="4876865" cy="2007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168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87BD69FE-F4B0-7274-DFA6-E889E66AD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34E360C8-9E8A-790A-6D4B-13DE4ADB22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F66FFE5F-BCAF-69C1-E48F-AB0B234C6B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FDC021-6ED7-0786-2D62-52C9DBBAF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433531"/>
            <a:ext cx="4702365" cy="32296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36247CC-756E-2437-B910-EB5D780FE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71" y="1433532"/>
            <a:ext cx="4430287" cy="32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158AA-6D55-CA7F-5AB5-A4E4E318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0FAEB8-0F1A-E0F2-E7F8-0D190BA53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Implementations</a:t>
            </a:r>
          </a:p>
          <a:p>
            <a:r>
              <a:rPr lang="en-US" dirty="0"/>
              <a:t>Evaluation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4BCC1B-CBB5-9DF3-458A-3FF952AEF9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Liquid Democracy: </a:t>
            </a:r>
            <a:r>
              <a:rPr lang="de" dirty="0" err="1"/>
              <a:t>Introduction</a:t>
            </a:r>
            <a:r>
              <a:rPr lang="de" dirty="0"/>
              <a:t> &amp; Motivation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2DB3379-9578-9777-8FE1-502A810E5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808088"/>
              </p:ext>
            </p:extLst>
          </p:nvPr>
        </p:nvGraphicFramePr>
        <p:xfrm>
          <a:off x="1524000" y="712925"/>
          <a:ext cx="6096000" cy="264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Liquid Democracy – </a:t>
            </a:r>
            <a:r>
              <a:rPr lang="de" dirty="0" err="1"/>
              <a:t>Fractional</a:t>
            </a:r>
            <a:r>
              <a:rPr lang="de" dirty="0"/>
              <a:t> Delegation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dirty="0" err="1"/>
              <a:t>Currently</a:t>
            </a:r>
            <a:r>
              <a:rPr lang="de-DE" dirty="0"/>
              <a:t>:		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delegation</a:t>
            </a:r>
            <a:endParaRPr lang="de-DE" dirty="0"/>
          </a:p>
          <a:p>
            <a:pPr>
              <a:buChar char="-"/>
            </a:pPr>
            <a:r>
              <a:rPr lang="de-DE" dirty="0" err="1"/>
              <a:t>Fractional</a:t>
            </a:r>
            <a:r>
              <a:rPr lang="de-DE" dirty="0"/>
              <a:t> </a:t>
            </a:r>
            <a:r>
              <a:rPr lang="de-DE" dirty="0" err="1"/>
              <a:t>delegation</a:t>
            </a:r>
            <a:r>
              <a:rPr lang="de-DE" dirty="0"/>
              <a:t>: 	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delegations</a:t>
            </a:r>
            <a:endParaRPr lang="de-DE" dirty="0"/>
          </a:p>
          <a:p>
            <a:pPr>
              <a:buChar char="-"/>
            </a:pPr>
            <a:endParaRPr lang="de-DE" dirty="0"/>
          </a:p>
          <a:p>
            <a:pPr>
              <a:buChar char="-"/>
            </a:pPr>
            <a:r>
              <a:rPr lang="de-DE" dirty="0"/>
              <a:t>Motivation:</a:t>
            </a:r>
          </a:p>
          <a:p>
            <a:pPr lvl="1">
              <a:buFont typeface="Candara"/>
              <a:buChar char="-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concentration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power</a:t>
            </a:r>
          </a:p>
          <a:p>
            <a:pPr lvl="1">
              <a:buChar char="-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power</a:t>
            </a:r>
          </a:p>
          <a:p>
            <a:pPr lvl="1">
              <a:buChar char="-"/>
            </a:pPr>
            <a:r>
              <a:rPr lang="de-DE" dirty="0" err="1"/>
              <a:t>Empowers</a:t>
            </a:r>
            <a:r>
              <a:rPr lang="de-DE" dirty="0"/>
              <a:t> </a:t>
            </a:r>
            <a:r>
              <a:rPr lang="de-DE" dirty="0" err="1"/>
              <a:t>voters</a:t>
            </a:r>
            <a:endParaRPr lang="de-DE" dirty="0"/>
          </a:p>
          <a:p>
            <a:pPr lvl="1">
              <a:buChar char="-"/>
            </a:pPr>
            <a:endParaRPr lang="de-DE" dirty="0"/>
          </a:p>
          <a:p>
            <a:pPr>
              <a:buChar char="-"/>
            </a:pPr>
            <a:r>
              <a:rPr lang="de-DE" dirty="0" err="1"/>
              <a:t>Drawbacks</a:t>
            </a:r>
            <a:r>
              <a:rPr lang="de-DE" dirty="0"/>
              <a:t>:*</a:t>
            </a:r>
          </a:p>
          <a:p>
            <a:pPr lvl="1">
              <a:buChar char="-"/>
            </a:pPr>
            <a:r>
              <a:rPr lang="de-DE" dirty="0" err="1"/>
              <a:t>Less</a:t>
            </a:r>
            <a:r>
              <a:rPr lang="de-DE" dirty="0"/>
              <a:t> intuitive</a:t>
            </a:r>
          </a:p>
          <a:p>
            <a:pPr lvl="1">
              <a:buChar char="-"/>
            </a:pPr>
            <a:r>
              <a:rPr lang="de-DE" dirty="0"/>
              <a:t>Not </a:t>
            </a:r>
            <a:r>
              <a:rPr lang="de-DE" dirty="0" err="1"/>
              <a:t>computationally</a:t>
            </a:r>
            <a:r>
              <a:rPr lang="de-DE" dirty="0"/>
              <a:t> trivial</a:t>
            </a:r>
          </a:p>
          <a:p>
            <a:pPr>
              <a:buChar char="-"/>
            </a:pPr>
            <a:endParaRPr lang="de-DE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statement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Given:</a:t>
            </a:r>
          </a:p>
          <a:p>
            <a:pPr lvl="1" indent="-342900">
              <a:buSzPts val="1800"/>
              <a:buChar char="-"/>
            </a:pPr>
            <a:r>
              <a:rPr lang="de-DE" dirty="0"/>
              <a:t>V</a:t>
            </a:r>
            <a:r>
              <a:rPr lang="de" dirty="0" err="1"/>
              <a:t>oters</a:t>
            </a:r>
            <a:r>
              <a:rPr lang="de" dirty="0"/>
              <a:t> </a:t>
            </a:r>
            <a:r>
              <a:rPr lang="de" dirty="0" err="1"/>
              <a:t>who</a:t>
            </a:r>
            <a:r>
              <a:rPr lang="de" dirty="0"/>
              <a:t> vote </a:t>
            </a:r>
            <a:r>
              <a:rPr lang="de" dirty="0" err="1"/>
              <a:t>directly</a:t>
            </a:r>
            <a:endParaRPr lang="de" dirty="0"/>
          </a:p>
          <a:p>
            <a:pPr lvl="1" indent="-342900">
              <a:buSzPts val="1800"/>
              <a:buChar char="-"/>
            </a:pPr>
            <a:r>
              <a:rPr lang="de-DE" dirty="0"/>
              <a:t>V</a:t>
            </a:r>
            <a:r>
              <a:rPr lang="de" dirty="0" err="1"/>
              <a:t>oters</a:t>
            </a:r>
            <a:r>
              <a:rPr lang="de" dirty="0"/>
              <a:t> </a:t>
            </a:r>
            <a:r>
              <a:rPr lang="de" dirty="0" err="1"/>
              <a:t>who</a:t>
            </a:r>
            <a:r>
              <a:rPr lang="de" dirty="0"/>
              <a:t> </a:t>
            </a:r>
            <a:r>
              <a:rPr lang="de" dirty="0" err="1"/>
              <a:t>delegate</a:t>
            </a:r>
            <a:r>
              <a:rPr lang="de" dirty="0"/>
              <a:t> </a:t>
            </a:r>
            <a:r>
              <a:rPr lang="de" dirty="0" err="1"/>
              <a:t>their</a:t>
            </a:r>
            <a:r>
              <a:rPr lang="de" dirty="0"/>
              <a:t> vote</a:t>
            </a:r>
          </a:p>
          <a:p>
            <a:pPr>
              <a:buChar char="-"/>
            </a:pPr>
            <a:r>
              <a:rPr lang="de" dirty="0"/>
              <a:t>Find:</a:t>
            </a:r>
          </a:p>
          <a:p>
            <a:pPr lvl="1">
              <a:buChar char="-"/>
            </a:pPr>
            <a:r>
              <a:rPr lang="de" dirty="0" err="1"/>
              <a:t>Each</a:t>
            </a:r>
            <a:r>
              <a:rPr lang="de" dirty="0"/>
              <a:t> </a:t>
            </a:r>
            <a:r>
              <a:rPr lang="de" dirty="0" err="1"/>
              <a:t>voter‘s</a:t>
            </a:r>
            <a:r>
              <a:rPr lang="de" dirty="0"/>
              <a:t> final </a:t>
            </a:r>
            <a:r>
              <a:rPr lang="de" dirty="0" err="1"/>
              <a:t>voting</a:t>
            </a:r>
            <a:r>
              <a:rPr lang="de" dirty="0"/>
              <a:t> power </a:t>
            </a:r>
            <a:r>
              <a:rPr lang="de" dirty="0" err="1"/>
              <a:t>according</a:t>
            </a:r>
            <a:r>
              <a:rPr lang="de" dirty="0"/>
              <a:t> </a:t>
            </a:r>
            <a:r>
              <a:rPr lang="de" dirty="0" err="1"/>
              <a:t>to</a:t>
            </a:r>
            <a:r>
              <a:rPr lang="de" dirty="0"/>
              <a:t> </a:t>
            </a:r>
            <a:r>
              <a:rPr lang="de" dirty="0" err="1"/>
              <a:t>the</a:t>
            </a:r>
            <a:r>
              <a:rPr lang="de" dirty="0"/>
              <a:t> </a:t>
            </a:r>
            <a:r>
              <a:rPr lang="de" dirty="0" err="1"/>
              <a:t>delegations</a:t>
            </a:r>
            <a:endParaRPr lang="de" dirty="0"/>
          </a:p>
          <a:p>
            <a:pPr lvl="1">
              <a:buChar char="-"/>
            </a:pPr>
            <a:r>
              <a:rPr lang="de" dirty="0"/>
              <a:t>Power </a:t>
            </a:r>
            <a:r>
              <a:rPr lang="de" dirty="0" err="1"/>
              <a:t>must</a:t>
            </a:r>
            <a:r>
              <a:rPr lang="de" dirty="0"/>
              <a:t> </a:t>
            </a:r>
            <a:r>
              <a:rPr lang="de" dirty="0" err="1"/>
              <a:t>be</a:t>
            </a:r>
            <a:r>
              <a:rPr lang="de" dirty="0"/>
              <a:t> </a:t>
            </a:r>
            <a:r>
              <a:rPr lang="de" dirty="0" err="1"/>
              <a:t>conserved</a:t>
            </a:r>
            <a:r>
              <a:rPr lang="de" dirty="0"/>
              <a:t>*</a:t>
            </a:r>
          </a:p>
          <a:p>
            <a:pPr lvl="1">
              <a:buChar char="-"/>
            </a:pPr>
            <a:endParaRPr lang="de" dirty="0"/>
          </a:p>
          <a:p>
            <a:pPr>
              <a:buFont typeface="Candara"/>
              <a:buChar char="-"/>
            </a:pPr>
            <a:r>
              <a:rPr lang="de-DE" dirty="0"/>
              <a:t>Challenge: </a:t>
            </a:r>
            <a:r>
              <a:rPr lang="de-DE" dirty="0" err="1"/>
              <a:t>cyclic</a:t>
            </a:r>
            <a:r>
              <a:rPr lang="de-DE" dirty="0"/>
              <a:t> </a:t>
            </a:r>
            <a:r>
              <a:rPr lang="de-DE" dirty="0" err="1"/>
              <a:t>delegations</a:t>
            </a:r>
            <a:r>
              <a:rPr lang="de-DE" dirty="0"/>
              <a:t> &amp;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computation</a:t>
            </a:r>
            <a:endParaRPr lang="de-DE" dirty="0"/>
          </a:p>
          <a:p>
            <a:pPr marL="114300" indent="0">
              <a:buNone/>
            </a:pPr>
            <a:endParaRPr lang="de" dirty="0"/>
          </a:p>
          <a:p>
            <a:pPr lvl="1">
              <a:buChar char="-"/>
            </a:pPr>
            <a:endParaRPr lang="de" dirty="0"/>
          </a:p>
          <a:p>
            <a:pPr lvl="1">
              <a:buChar char="-"/>
            </a:pPr>
            <a:endParaRPr lang="de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Design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har char="-"/>
            </a:pPr>
            <a:r>
              <a:rPr lang="de" dirty="0"/>
              <a:t>Definition: Well-</a:t>
            </a:r>
            <a:r>
              <a:rPr lang="de" dirty="0" err="1"/>
              <a:t>formed</a:t>
            </a:r>
            <a:r>
              <a:rPr lang="de" dirty="0"/>
              <a:t> </a:t>
            </a:r>
            <a:r>
              <a:rPr lang="de" dirty="0" err="1"/>
              <a:t>delegation</a:t>
            </a:r>
            <a:r>
              <a:rPr lang="de" dirty="0"/>
              <a:t> </a:t>
            </a:r>
            <a:r>
              <a:rPr lang="de" dirty="0" err="1"/>
              <a:t>graph</a:t>
            </a:r>
            <a:r>
              <a:rPr lang="de" dirty="0"/>
              <a:t>:</a:t>
            </a:r>
          </a:p>
          <a:p>
            <a:pPr lvl="1">
              <a:buChar char="-"/>
            </a:pPr>
            <a:r>
              <a:rPr lang="de" dirty="0"/>
              <a:t>1. Delegation </a:t>
            </a:r>
            <a:r>
              <a:rPr lang="de" dirty="0" err="1"/>
              <a:t>graph</a:t>
            </a:r>
            <a:r>
              <a:rPr lang="de" dirty="0"/>
              <a:t> </a:t>
            </a:r>
            <a:r>
              <a:rPr lang="de" dirty="0" err="1"/>
              <a:t>with</a:t>
            </a:r>
            <a:r>
              <a:rPr lang="de" dirty="0"/>
              <a:t> 2. </a:t>
            </a:r>
            <a:r>
              <a:rPr lang="de" dirty="0" err="1"/>
              <a:t>no</a:t>
            </a:r>
            <a:r>
              <a:rPr lang="de" dirty="0"/>
              <a:t> </a:t>
            </a:r>
            <a:r>
              <a:rPr lang="de" dirty="0" err="1"/>
              <a:t>closed</a:t>
            </a:r>
            <a:r>
              <a:rPr lang="de" dirty="0"/>
              <a:t> </a:t>
            </a:r>
            <a:r>
              <a:rPr lang="de" dirty="0" err="1"/>
              <a:t>delegation</a:t>
            </a:r>
            <a:r>
              <a:rPr lang="de" dirty="0"/>
              <a:t> </a:t>
            </a:r>
            <a:r>
              <a:rPr lang="de" dirty="0" err="1"/>
              <a:t>cycles</a:t>
            </a:r>
            <a:endParaRPr lang="de" dirty="0"/>
          </a:p>
          <a:p>
            <a:pPr lvl="1">
              <a:buChar char="-"/>
            </a:pPr>
            <a:endParaRPr lang="de-DE" dirty="0"/>
          </a:p>
          <a:p>
            <a:pPr lvl="1">
              <a:buChar char="-"/>
            </a:pPr>
            <a:endParaRPr lang="de" dirty="0"/>
          </a:p>
          <a:p>
            <a:pPr lvl="1">
              <a:buChar char="-"/>
            </a:pPr>
            <a:endParaRPr lang="de" dirty="0"/>
          </a:p>
          <a:p>
            <a:pPr lvl="1">
              <a:buChar char="-"/>
            </a:pPr>
            <a:endParaRPr lang="de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F3D082-FD3B-0E67-B46C-C6E518E2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1890232"/>
            <a:ext cx="5308600" cy="1847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EA3FBAC-E72E-C31A-7E89-13BA4D074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3872375"/>
            <a:ext cx="6451600" cy="67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03366018-E599-46A4-5219-B4D524EE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352D7398-7920-A8A4-5BAB-51B2C4A5B7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Design: </a:t>
            </a:r>
            <a:r>
              <a:rPr lang="de" dirty="0" err="1"/>
              <a:t>Resolving</a:t>
            </a:r>
            <a:r>
              <a:rPr lang="de" dirty="0"/>
              <a:t> </a:t>
            </a:r>
            <a:r>
              <a:rPr lang="de" dirty="0" err="1"/>
              <a:t>Delegations</a:t>
            </a:r>
            <a:endParaRPr dirty="0"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C846AA09-3A1D-B493-AC7F-9BB25035C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nodes</a:t>
            </a:r>
            <a:r>
              <a:rPr lang="de-DE" dirty="0"/>
              <a:t> v:</a:t>
            </a:r>
          </a:p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r>
              <a:rPr lang="de-DE" dirty="0"/>
              <a:t>System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equations</a:t>
            </a:r>
            <a:endParaRPr lang="de-DE" dirty="0"/>
          </a:p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r>
              <a:rPr lang="de-DE" dirty="0"/>
              <a:t>A well-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delegation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:</a:t>
            </a:r>
          </a:p>
          <a:p>
            <a:pPr lvl="1">
              <a:buChar char="-"/>
            </a:pP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 </a:t>
            </a:r>
          </a:p>
          <a:p>
            <a:pPr lvl="1">
              <a:buChar char="-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conserves</a:t>
            </a:r>
            <a:r>
              <a:rPr lang="de-DE" dirty="0"/>
              <a:t> power</a:t>
            </a:r>
          </a:p>
          <a:p>
            <a:pPr lvl="1">
              <a:buChar char="-"/>
            </a:pPr>
            <a:endParaRPr lang="de-DE" dirty="0"/>
          </a:p>
          <a:p>
            <a:pPr lvl="1">
              <a:buChar char="-"/>
            </a:pPr>
            <a:endParaRPr lang="de"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A072E1A8-E078-38AD-2965-31E54E01F9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2C1886-3D0C-3B60-B245-0D0EBC29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1670050"/>
            <a:ext cx="2540000" cy="901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88EDFCC-B2E2-CA19-44C0-A49A5A1C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93850"/>
            <a:ext cx="2400300" cy="977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A9E081-3E2F-B91F-36A2-F7D0F7D85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800" y="3577903"/>
            <a:ext cx="2438400" cy="1041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1A60666-58B2-E1EF-E168-A83B49037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000" y="3603303"/>
            <a:ext cx="2908300" cy="9906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533EFC8-07F3-B44F-2214-0939FB8C4E47}"/>
              </a:ext>
            </a:extLst>
          </p:cNvPr>
          <p:cNvSpPr/>
          <p:nvPr/>
        </p:nvSpPr>
        <p:spPr>
          <a:xfrm>
            <a:off x="4166850" y="3429000"/>
            <a:ext cx="4854308" cy="15742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52FA901E-EC8D-4E18-63B7-DFCB0C3C2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1F595E3E-1727-0260-DD51-D53752630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Implementations</a:t>
            </a:r>
            <a:endParaRPr dirty="0"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CF46F3DA-E5FA-917A-F069-6C364A56A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r>
              <a:rPr lang="de-DE" dirty="0"/>
              <a:t>Linear Systems Solver</a:t>
            </a:r>
          </a:p>
          <a:p>
            <a:pPr lvl="0">
              <a:buChar char="-"/>
            </a:pPr>
            <a:r>
              <a:rPr lang="de-DE" dirty="0"/>
              <a:t>Linear </a:t>
            </a:r>
            <a:r>
              <a:rPr lang="de-DE" dirty="0" err="1"/>
              <a:t>Programming</a:t>
            </a:r>
            <a:r>
              <a:rPr lang="de-DE" dirty="0"/>
              <a:t> Solver</a:t>
            </a:r>
          </a:p>
          <a:p>
            <a:pPr lvl="0">
              <a:buChar char="-"/>
            </a:pPr>
            <a:r>
              <a:rPr lang="de-DE" dirty="0"/>
              <a:t>Iterative Solver</a:t>
            </a:r>
          </a:p>
          <a:p>
            <a:pPr lvl="1">
              <a:buChar char="-"/>
            </a:pPr>
            <a:r>
              <a:rPr lang="de-DE" dirty="0" err="1"/>
              <a:t>Provably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  <a:p>
            <a:pPr lvl="0">
              <a:buChar char="-"/>
            </a:pPr>
            <a:endParaRPr lang="de-DE" dirty="0"/>
          </a:p>
          <a:p>
            <a:pPr lvl="1">
              <a:buChar char="-"/>
            </a:pPr>
            <a:endParaRPr lang="de"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2F1C2E0F-8216-F375-B982-CD40DA2802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A671B75-1B68-CE55-24B5-64CF019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200" y="2655275"/>
            <a:ext cx="3479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494F0656-7B96-245E-C9C6-227BAD7BB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2A4A7F76-A9A0-9EA1-45E4-A2480B813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Implementations</a:t>
            </a:r>
            <a:r>
              <a:rPr lang="de" dirty="0"/>
              <a:t>: </a:t>
            </a:r>
            <a:r>
              <a:rPr lang="de" dirty="0" err="1"/>
              <a:t>Robustness</a:t>
            </a:r>
            <a:endParaRPr dirty="0"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9EA1D65D-AF78-C0B3-F684-3F3DB4298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har char="-"/>
            </a:pPr>
            <a:endParaRPr lang="de-DE" dirty="0"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DBCE2C14-B5E0-E97D-2F28-2E5C0E938F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B33899E-9971-BD07-69AF-B7DE5B9F1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04840"/>
              </p:ext>
            </p:extLst>
          </p:nvPr>
        </p:nvGraphicFramePr>
        <p:xfrm>
          <a:off x="596336" y="1547600"/>
          <a:ext cx="7747563" cy="2501886"/>
        </p:xfrm>
        <a:graphic>
          <a:graphicData uri="http://schemas.openxmlformats.org/drawingml/2006/table">
            <a:tbl>
              <a:tblPr firstRow="1" bandRow="1">
                <a:tableStyleId>{613C5B8D-B2D9-40DF-A849-9C075E03A414}</a:tableStyleId>
              </a:tblPr>
              <a:tblGrid>
                <a:gridCol w="2582521">
                  <a:extLst>
                    <a:ext uri="{9D8B030D-6E8A-4147-A177-3AD203B41FA5}">
                      <a16:colId xmlns:a16="http://schemas.microsoft.com/office/drawing/2014/main" val="1376216339"/>
                    </a:ext>
                  </a:extLst>
                </a:gridCol>
                <a:gridCol w="2582521">
                  <a:extLst>
                    <a:ext uri="{9D8B030D-6E8A-4147-A177-3AD203B41FA5}">
                      <a16:colId xmlns:a16="http://schemas.microsoft.com/office/drawing/2014/main" val="1045080139"/>
                    </a:ext>
                  </a:extLst>
                </a:gridCol>
                <a:gridCol w="2582521">
                  <a:extLst>
                    <a:ext uri="{9D8B030D-6E8A-4147-A177-3AD203B41FA5}">
                      <a16:colId xmlns:a16="http://schemas.microsoft.com/office/drawing/2014/main" val="2909994414"/>
                    </a:ext>
                  </a:extLst>
                </a:gridCol>
              </a:tblGrid>
              <a:tr h="729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 Delegations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Delegation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21846"/>
                  </a:ext>
                </a:extLst>
              </a:tr>
              <a:tr h="521822">
                <a:tc>
                  <a:txBody>
                    <a:bodyPr/>
                    <a:lstStyle/>
                    <a:p>
                      <a:r>
                        <a:rPr lang="en-US" dirty="0"/>
                        <a:t>Linear Systems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 solution</a:t>
                      </a:r>
                    </a:p>
                  </a:txBody>
                  <a:tcPr>
                    <a:solidFill>
                      <a:srgbClr val="FF0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130800"/>
                  </a:ext>
                </a:extLst>
              </a:tr>
              <a:tr h="729121">
                <a:tc>
                  <a:txBody>
                    <a:bodyPr/>
                    <a:lstStyle/>
                    <a:p>
                      <a:r>
                        <a:rPr lang="en-US" dirty="0"/>
                        <a:t>Linear Programming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 solution</a:t>
                      </a:r>
                    </a:p>
                  </a:txBody>
                  <a:tcPr>
                    <a:solidFill>
                      <a:srgbClr val="FF0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40613"/>
                  </a:ext>
                </a:extLst>
              </a:tr>
              <a:tr h="521822">
                <a:tc>
                  <a:txBody>
                    <a:bodyPr/>
                    <a:lstStyle/>
                    <a:p>
                      <a:r>
                        <a:rPr lang="en-US" dirty="0"/>
                        <a:t>Iterative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Won’t terminate</a:t>
                      </a:r>
                    </a:p>
                  </a:txBody>
                  <a:tcPr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31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569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Macintosh PowerPoint</Application>
  <PresentationFormat>Bildschirmpräsentation (16:9)</PresentationFormat>
  <Paragraphs>149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Candara</vt:lpstr>
      <vt:lpstr>Simple Light</vt:lpstr>
      <vt:lpstr>PowerPoint-Präsentation</vt:lpstr>
      <vt:lpstr>Structure</vt:lpstr>
      <vt:lpstr>Liquid Democracy: Introduction &amp; Motivation</vt:lpstr>
      <vt:lpstr>Liquid Democracy – Fractional Delegation</vt:lpstr>
      <vt:lpstr>Problem statement</vt:lpstr>
      <vt:lpstr>Design</vt:lpstr>
      <vt:lpstr>Design: Resolving Delegations</vt:lpstr>
      <vt:lpstr>Implementations</vt:lpstr>
      <vt:lpstr>Implementations: Robustness</vt:lpstr>
      <vt:lpstr>Evaluation: Method</vt:lpstr>
      <vt:lpstr>Evaluation: Overview</vt:lpstr>
      <vt:lpstr>Evaluation: Key Insights</vt:lpstr>
      <vt:lpstr>For the Future</vt:lpstr>
      <vt:lpstr>Thank you!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Holzwarth</cp:lastModifiedBy>
  <cp:revision>3</cp:revision>
  <dcterms:modified xsi:type="dcterms:W3CDTF">2025-08-30T09:34:37Z</dcterms:modified>
</cp:coreProperties>
</file>