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60" r:id="rId4"/>
    <p:sldId id="257" r:id="rId5"/>
    <p:sldId id="262" r:id="rId6"/>
    <p:sldId id="263" r:id="rId7"/>
    <p:sldId id="264" r:id="rId8"/>
    <p:sldId id="266" r:id="rId9"/>
    <p:sldId id="273" r:id="rId10"/>
    <p:sldId id="274" r:id="rId11"/>
    <p:sldId id="272" r:id="rId12"/>
    <p:sldId id="275" r:id="rId13"/>
    <p:sldId id="27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945"/>
  </p:normalViewPr>
  <p:slideViewPr>
    <p:cSldViewPr snapToGrid="0" snapToObjects="1">
      <p:cViewPr>
        <p:scale>
          <a:sx n="100" d="100"/>
          <a:sy n="100" d="100"/>
        </p:scale>
        <p:origin x="10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31C1A-7B92-9F43-9212-389934383CAF}" type="datetimeFigureOut">
              <a:rPr lang="en-US" smtClean="0"/>
              <a:t>8/28/20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88BCA-822E-E543-BB56-48E0AA2DB666}" type="slidenum">
              <a:rPr lang="en-US" smtClean="0"/>
              <a:t>‹#›</a:t>
            </a:fld>
            <a:endParaRPr lang="en-US"/>
          </a:p>
        </p:txBody>
      </p:sp>
    </p:spTree>
    <p:extLst>
      <p:ext uri="{BB962C8B-B14F-4D97-AF65-F5344CB8AC3E}">
        <p14:creationId xmlns:p14="http://schemas.microsoft.com/office/powerpoint/2010/main" val="208346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Observed features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measure of community richness, and more accurately </a:t>
            </a:r>
            <a:r>
              <a:rPr lang="en-US" sz="1200" b="1" i="0" kern="1200" dirty="0">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be called “</a:t>
            </a:r>
            <a:r>
              <a:rPr lang="en-US" sz="1200" b="1" i="0" kern="1200" dirty="0">
                <a:solidFill>
                  <a:schemeClr val="tx1"/>
                </a:solidFill>
                <a:effectLst/>
                <a:latin typeface="+mn-lt"/>
                <a:ea typeface="+mn-ea"/>
                <a:cs typeface="+mn-cs"/>
              </a:rPr>
              <a:t>Observed</a:t>
            </a:r>
            <a:r>
              <a:rPr lang="en-US" sz="1200" b="0" i="0" kern="1200" dirty="0">
                <a:solidFill>
                  <a:schemeClr val="tx1"/>
                </a:solidFill>
                <a:effectLst/>
                <a:latin typeface="+mn-lt"/>
                <a:ea typeface="+mn-ea"/>
                <a:cs typeface="+mn-cs"/>
              </a:rPr>
              <a:t> Features”. In this context, it really means “</a:t>
            </a:r>
            <a:r>
              <a:rPr lang="en-US" sz="1200" b="1" i="0" kern="1200" dirty="0">
                <a:solidFill>
                  <a:schemeClr val="tx1"/>
                </a:solidFill>
                <a:effectLst/>
                <a:latin typeface="+mn-lt"/>
                <a:ea typeface="+mn-ea"/>
                <a:cs typeface="+mn-cs"/>
              </a:rPr>
              <a:t>observed</a:t>
            </a:r>
            <a:r>
              <a:rPr lang="en-US" sz="1200" b="0" i="0" kern="1200" dirty="0">
                <a:solidFill>
                  <a:schemeClr val="tx1"/>
                </a:solidFill>
                <a:effectLst/>
                <a:latin typeface="+mn-lt"/>
                <a:ea typeface="+mn-ea"/>
                <a:cs typeface="+mn-cs"/>
              </a:rPr>
              <a:t> sequence variants”, since that's what your features </a:t>
            </a:r>
            <a:r>
              <a:rPr lang="en-US" sz="1200" b="1" i="0" kern="1200" dirty="0">
                <a:solidFill>
                  <a:schemeClr val="tx1"/>
                </a:solidFill>
                <a:effectLst/>
                <a:latin typeface="+mn-lt"/>
                <a:ea typeface="+mn-ea"/>
                <a:cs typeface="+mn-cs"/>
              </a:rPr>
              <a:t>are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A6888BCA-822E-E543-BB56-48E0AA2DB666}" type="slidenum">
              <a:rPr lang="en-US" smtClean="0"/>
              <a:t>3</a:t>
            </a:fld>
            <a:endParaRPr lang="en-US"/>
          </a:p>
        </p:txBody>
      </p:sp>
    </p:spTree>
    <p:extLst>
      <p:ext uri="{BB962C8B-B14F-4D97-AF65-F5344CB8AC3E}">
        <p14:creationId xmlns:p14="http://schemas.microsoft.com/office/powerpoint/2010/main" val="62888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Shannon index is a measure of diversity, not richness. It measures the number of features in your sample (richness) but scales them based on the evenness of the community. If the controls have more features but a small number of those features dominate the sample they will report a lower Shannon diversity than a a community with fewer features evenly distributed. I've attached a small Excel example of this</a:t>
            </a:r>
            <a:endParaRPr lang="en-US" dirty="0"/>
          </a:p>
        </p:txBody>
      </p:sp>
      <p:sp>
        <p:nvSpPr>
          <p:cNvPr id="4" name="Slide Number Placeholder 3"/>
          <p:cNvSpPr>
            <a:spLocks noGrp="1"/>
          </p:cNvSpPr>
          <p:nvPr>
            <p:ph type="sldNum" sz="quarter" idx="5"/>
          </p:nvPr>
        </p:nvSpPr>
        <p:spPr/>
        <p:txBody>
          <a:bodyPr/>
          <a:lstStyle/>
          <a:p>
            <a:fld id="{A6888BCA-822E-E543-BB56-48E0AA2DB666}" type="slidenum">
              <a:rPr lang="en-US" smtClean="0"/>
              <a:t>4</a:t>
            </a:fld>
            <a:endParaRPr lang="en-US"/>
          </a:p>
        </p:txBody>
      </p:sp>
    </p:spTree>
    <p:extLst>
      <p:ext uri="{BB962C8B-B14F-4D97-AF65-F5344CB8AC3E}">
        <p14:creationId xmlns:p14="http://schemas.microsoft.com/office/powerpoint/2010/main" val="186937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B36D-076B-6E47-9795-F132C94AE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560E-6B19-F644-8EF2-47B0AAAD6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0D6A0-0F7B-DA45-9352-9929CDB6825A}"/>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7F801A93-C9B0-C246-BDED-924307DAA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DA143-88F4-0140-957F-F3D2FBE8DE79}"/>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33359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6D42-599A-DC44-8370-1F709F26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82B7A-4ABC-CE4D-985F-4E5F38E611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D38C8-7508-AD45-8307-D6C2699AFC7F}"/>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1311F208-9D7B-6549-913F-9CD98017B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E2905-B9EF-BB4E-8F71-EB6C44137CC3}"/>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350859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97BC4-8FB2-C941-A097-98B01C2ACD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E13AC0-0A1F-D946-889E-E9874D0193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BA9DC-CE9F-6044-8460-6BCFBEE0213F}"/>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B1CE8514-99DE-1F49-9B6E-E73DE985E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2DE1E-9AA8-F74C-AFD7-FDB102286A89}"/>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115956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F352-B42F-F34E-8152-EA22FF06D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CC30D-6C0B-0B4A-9832-9531EF2048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AD954-5907-9F42-9208-823B58A58C48}"/>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680CF75F-9D79-4C4C-AA7D-8EB5928F6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6AE42-B472-744B-B09D-8AB8139722CC}"/>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268589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77FD-2A8A-CD45-B75C-CE1944378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65ED7-D8CE-E542-BCC0-B8B903A11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85542D-8F50-764F-80D2-BC3AC06E4E2F}"/>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8A65A299-A32B-E646-AF1A-01B712DD1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60D72-C091-F644-8976-52AC15695A89}"/>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187792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73B8-7ADF-EE41-9CFA-57A76CB8B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FAA50-9126-7F49-826E-3CE64E1324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1757EE-DC19-5A48-B669-340D9116F2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C1827-37E5-9943-8728-AA50ADE20034}"/>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6" name="Footer Placeholder 5">
            <a:extLst>
              <a:ext uri="{FF2B5EF4-FFF2-40B4-BE49-F238E27FC236}">
                <a16:creationId xmlns:a16="http://schemas.microsoft.com/office/drawing/2014/main" id="{019C1A98-D12F-CF42-848A-1A3D85D05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B71CE-7E45-9247-AC92-6F05B28A341E}"/>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354542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C75-7BC1-634B-939B-DBFF89E46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82EA2-CB1D-5A43-8AFC-55B8BAA35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0F88E8-4022-0F4C-8F51-2C1DB91D05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5496F-4820-DF4D-B123-F26D2A6D2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BDBE-81BA-004E-BA1F-F54C03F9F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61949C-DEC9-E149-9376-2A430D0B8334}"/>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8" name="Footer Placeholder 7">
            <a:extLst>
              <a:ext uri="{FF2B5EF4-FFF2-40B4-BE49-F238E27FC236}">
                <a16:creationId xmlns:a16="http://schemas.microsoft.com/office/drawing/2014/main" id="{8AF8458D-43DF-3B47-9B64-09989641EE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A4AF7-8B93-E544-9CDF-B64CEE015590}"/>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103713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96EA-5D9C-964A-98BF-5FF3AA5C95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CD551-D21F-F64A-A612-B77D65A7C20D}"/>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4" name="Footer Placeholder 3">
            <a:extLst>
              <a:ext uri="{FF2B5EF4-FFF2-40B4-BE49-F238E27FC236}">
                <a16:creationId xmlns:a16="http://schemas.microsoft.com/office/drawing/2014/main" id="{12293747-15BA-954F-A6F5-B0D3D7AAF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C77DE9-CE3B-8E4B-9A35-83D3DEF258BE}"/>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394710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2FCA8-73B9-244A-B309-FAE06F558D6D}"/>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3" name="Footer Placeholder 2">
            <a:extLst>
              <a:ext uri="{FF2B5EF4-FFF2-40B4-BE49-F238E27FC236}">
                <a16:creationId xmlns:a16="http://schemas.microsoft.com/office/drawing/2014/main" id="{6C20C144-A10A-8344-A0D1-6DC3B73444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7B41F-1636-8E46-BF56-2EAFBA04120B}"/>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78767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95D2-928E-0A4E-9033-4D43E9B85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749888-7026-4144-93C1-5EB0F771F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53F35-A486-0641-80B2-C3C8D9AD0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F6E5E8-CABF-C645-B704-81FCAB96BB78}"/>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6" name="Footer Placeholder 5">
            <a:extLst>
              <a:ext uri="{FF2B5EF4-FFF2-40B4-BE49-F238E27FC236}">
                <a16:creationId xmlns:a16="http://schemas.microsoft.com/office/drawing/2014/main" id="{9E93E2E7-D5C0-6E48-9288-D41A101FA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23AA8-E48A-AE47-833C-A34A92971E79}"/>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407132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CE12-27F4-1245-9F75-694CE1659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C11895-5660-DA45-B3FD-6ED1A3DEB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CB906-3CFD-4943-8F1C-D2C5417F4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C3D266-F4E5-6047-A5D2-6AE049FA2985}"/>
              </a:ext>
            </a:extLst>
          </p:cNvPr>
          <p:cNvSpPr>
            <a:spLocks noGrp="1"/>
          </p:cNvSpPr>
          <p:nvPr>
            <p:ph type="dt" sz="half" idx="10"/>
          </p:nvPr>
        </p:nvSpPr>
        <p:spPr/>
        <p:txBody>
          <a:bodyPr/>
          <a:lstStyle/>
          <a:p>
            <a:fld id="{6EFC740D-186C-0340-9245-4AA02E98E77D}" type="datetimeFigureOut">
              <a:rPr lang="en-US" smtClean="0"/>
              <a:t>8/28/20</a:t>
            </a:fld>
            <a:endParaRPr lang="en-US"/>
          </a:p>
        </p:txBody>
      </p:sp>
      <p:sp>
        <p:nvSpPr>
          <p:cNvPr id="6" name="Footer Placeholder 5">
            <a:extLst>
              <a:ext uri="{FF2B5EF4-FFF2-40B4-BE49-F238E27FC236}">
                <a16:creationId xmlns:a16="http://schemas.microsoft.com/office/drawing/2014/main" id="{34DF4520-2C41-2746-B090-834F3536E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0ED5F-86DA-5F4E-9CB0-4884728B1276}"/>
              </a:ext>
            </a:extLst>
          </p:cNvPr>
          <p:cNvSpPr>
            <a:spLocks noGrp="1"/>
          </p:cNvSpPr>
          <p:nvPr>
            <p:ph type="sldNum" sz="quarter" idx="12"/>
          </p:nvPr>
        </p:nvSpPr>
        <p:spPr/>
        <p:txBody>
          <a:bodyPr/>
          <a:lstStyle/>
          <a:p>
            <a:fld id="{2DA905E7-6065-6249-8A48-C08C7FDB6D4D}" type="slidenum">
              <a:rPr lang="en-US" smtClean="0"/>
              <a:t>‹#›</a:t>
            </a:fld>
            <a:endParaRPr lang="en-US"/>
          </a:p>
        </p:txBody>
      </p:sp>
    </p:spTree>
    <p:extLst>
      <p:ext uri="{BB962C8B-B14F-4D97-AF65-F5344CB8AC3E}">
        <p14:creationId xmlns:p14="http://schemas.microsoft.com/office/powerpoint/2010/main" val="208158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86A7D-2887-0C40-AFC2-1C96C9ABD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B8A9E3-D166-AF4B-BC8F-44A43313A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4E570-3352-6B41-81AD-09DC9B1FF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C740D-186C-0340-9245-4AA02E98E77D}" type="datetimeFigureOut">
              <a:rPr lang="en-US" smtClean="0"/>
              <a:t>8/28/20</a:t>
            </a:fld>
            <a:endParaRPr lang="en-US"/>
          </a:p>
        </p:txBody>
      </p:sp>
      <p:sp>
        <p:nvSpPr>
          <p:cNvPr id="5" name="Footer Placeholder 4">
            <a:extLst>
              <a:ext uri="{FF2B5EF4-FFF2-40B4-BE49-F238E27FC236}">
                <a16:creationId xmlns:a16="http://schemas.microsoft.com/office/drawing/2014/main" id="{E46D7660-4578-A644-964A-DD9D6EF7A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82A642-DBE5-AC40-8AF5-8E8645717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905E7-6065-6249-8A48-C08C7FDB6D4D}" type="slidenum">
              <a:rPr lang="en-US" smtClean="0"/>
              <a:t>‹#›</a:t>
            </a:fld>
            <a:endParaRPr lang="en-US"/>
          </a:p>
        </p:txBody>
      </p:sp>
    </p:spTree>
    <p:extLst>
      <p:ext uri="{BB962C8B-B14F-4D97-AF65-F5344CB8AC3E}">
        <p14:creationId xmlns:p14="http://schemas.microsoft.com/office/powerpoint/2010/main" val="21025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782F-3B5A-354D-9815-187CBDF96C70}"/>
              </a:ext>
            </a:extLst>
          </p:cNvPr>
          <p:cNvSpPr>
            <a:spLocks noGrp="1"/>
          </p:cNvSpPr>
          <p:nvPr>
            <p:ph type="ctrTitle"/>
          </p:nvPr>
        </p:nvSpPr>
        <p:spPr/>
        <p:txBody>
          <a:bodyPr/>
          <a:lstStyle/>
          <a:p>
            <a:r>
              <a:rPr lang="en-US" dirty="0"/>
              <a:t>Alpha Diversity</a:t>
            </a:r>
          </a:p>
        </p:txBody>
      </p:sp>
      <p:sp>
        <p:nvSpPr>
          <p:cNvPr id="3" name="Subtitle 2">
            <a:extLst>
              <a:ext uri="{FF2B5EF4-FFF2-40B4-BE49-F238E27FC236}">
                <a16:creationId xmlns:a16="http://schemas.microsoft.com/office/drawing/2014/main" id="{7DC5C639-6A87-D64A-801D-1368DA256E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801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666F-6CE0-4446-8432-A6A09F3F3DC7}"/>
              </a:ext>
            </a:extLst>
          </p:cNvPr>
          <p:cNvSpPr>
            <a:spLocks noGrp="1"/>
          </p:cNvSpPr>
          <p:nvPr>
            <p:ph type="title"/>
          </p:nvPr>
        </p:nvSpPr>
        <p:spPr/>
        <p:txBody>
          <a:bodyPr/>
          <a:lstStyle/>
          <a:p>
            <a:r>
              <a:rPr lang="en-US" dirty="0"/>
              <a:t>Alpha diversity </a:t>
            </a:r>
            <a:r>
              <a:rPr lang="en-US" dirty="0" err="1"/>
              <a:t>Observed_features</a:t>
            </a:r>
            <a:endParaRPr lang="en-US" dirty="0"/>
          </a:p>
        </p:txBody>
      </p:sp>
      <p:pic>
        <p:nvPicPr>
          <p:cNvPr id="5" name="Content Placeholder 4">
            <a:extLst>
              <a:ext uri="{FF2B5EF4-FFF2-40B4-BE49-F238E27FC236}">
                <a16:creationId xmlns:a16="http://schemas.microsoft.com/office/drawing/2014/main" id="{6BE7AC2A-A82C-F540-B2C6-1348B15992B1}"/>
              </a:ext>
            </a:extLst>
          </p:cNvPr>
          <p:cNvPicPr>
            <a:picLocks noGrp="1" noChangeAspect="1"/>
          </p:cNvPicPr>
          <p:nvPr>
            <p:ph idx="1"/>
          </p:nvPr>
        </p:nvPicPr>
        <p:blipFill>
          <a:blip r:embed="rId2"/>
          <a:stretch>
            <a:fillRect/>
          </a:stretch>
        </p:blipFill>
        <p:spPr>
          <a:xfrm>
            <a:off x="1338362" y="1825625"/>
            <a:ext cx="9515275" cy="4351338"/>
          </a:xfrm>
        </p:spPr>
      </p:pic>
    </p:spTree>
    <p:extLst>
      <p:ext uri="{BB962C8B-B14F-4D97-AF65-F5344CB8AC3E}">
        <p14:creationId xmlns:p14="http://schemas.microsoft.com/office/powerpoint/2010/main" val="209136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63A7-69DA-1D4B-B9CA-F8344A11F08F}"/>
              </a:ext>
            </a:extLst>
          </p:cNvPr>
          <p:cNvSpPr>
            <a:spLocks noGrp="1"/>
          </p:cNvSpPr>
          <p:nvPr>
            <p:ph type="title"/>
          </p:nvPr>
        </p:nvSpPr>
        <p:spPr/>
        <p:txBody>
          <a:bodyPr/>
          <a:lstStyle/>
          <a:p>
            <a:r>
              <a:rPr lang="en-US" dirty="0"/>
              <a:t>Alpha diversity Shannon </a:t>
            </a:r>
          </a:p>
        </p:txBody>
      </p:sp>
      <p:pic>
        <p:nvPicPr>
          <p:cNvPr id="6" name="Content Placeholder 5">
            <a:extLst>
              <a:ext uri="{FF2B5EF4-FFF2-40B4-BE49-F238E27FC236}">
                <a16:creationId xmlns:a16="http://schemas.microsoft.com/office/drawing/2014/main" id="{195BA705-ACA7-F34E-8910-CEA691783282}"/>
              </a:ext>
            </a:extLst>
          </p:cNvPr>
          <p:cNvPicPr>
            <a:picLocks noGrp="1" noChangeAspect="1"/>
          </p:cNvPicPr>
          <p:nvPr>
            <p:ph idx="1"/>
          </p:nvPr>
        </p:nvPicPr>
        <p:blipFill>
          <a:blip r:embed="rId2"/>
          <a:stretch>
            <a:fillRect/>
          </a:stretch>
        </p:blipFill>
        <p:spPr>
          <a:xfrm>
            <a:off x="481761" y="1690688"/>
            <a:ext cx="11066829" cy="4670868"/>
          </a:xfrm>
        </p:spPr>
      </p:pic>
      <p:pic>
        <p:nvPicPr>
          <p:cNvPr id="5" name="Content Placeholder 4">
            <a:extLst>
              <a:ext uri="{FF2B5EF4-FFF2-40B4-BE49-F238E27FC236}">
                <a16:creationId xmlns:a16="http://schemas.microsoft.com/office/drawing/2014/main" id="{FEA619CF-112A-794B-934D-21EF98B310D1}"/>
              </a:ext>
            </a:extLst>
          </p:cNvPr>
          <p:cNvPicPr>
            <a:picLocks noChangeAspect="1"/>
          </p:cNvPicPr>
          <p:nvPr/>
        </p:nvPicPr>
        <p:blipFill>
          <a:blip r:embed="rId3"/>
          <a:stretch>
            <a:fillRect/>
          </a:stretch>
        </p:blipFill>
        <p:spPr>
          <a:xfrm>
            <a:off x="10198100" y="708893"/>
            <a:ext cx="1155700" cy="1587500"/>
          </a:xfrm>
          <a:prstGeom prst="rect">
            <a:avLst/>
          </a:prstGeom>
        </p:spPr>
      </p:pic>
    </p:spTree>
    <p:extLst>
      <p:ext uri="{BB962C8B-B14F-4D97-AF65-F5344CB8AC3E}">
        <p14:creationId xmlns:p14="http://schemas.microsoft.com/office/powerpoint/2010/main" val="130159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73AC26-98ED-194C-A30B-433F7B3F93C8}"/>
              </a:ext>
            </a:extLst>
          </p:cNvPr>
          <p:cNvPicPr>
            <a:picLocks noGrp="1" noChangeAspect="1"/>
          </p:cNvPicPr>
          <p:nvPr>
            <p:ph idx="1"/>
          </p:nvPr>
        </p:nvPicPr>
        <p:blipFill>
          <a:blip r:embed="rId2"/>
          <a:stretch>
            <a:fillRect/>
          </a:stretch>
        </p:blipFill>
        <p:spPr>
          <a:xfrm>
            <a:off x="838200" y="1825625"/>
            <a:ext cx="9957245" cy="4609836"/>
          </a:xfrm>
          <a:prstGeom prst="rect">
            <a:avLst/>
          </a:prstGeom>
        </p:spPr>
      </p:pic>
      <p:sp>
        <p:nvSpPr>
          <p:cNvPr id="6" name="Title 1">
            <a:extLst>
              <a:ext uri="{FF2B5EF4-FFF2-40B4-BE49-F238E27FC236}">
                <a16:creationId xmlns:a16="http://schemas.microsoft.com/office/drawing/2014/main" id="{B0F30CA1-F269-C243-B031-1C77B15B3052}"/>
              </a:ext>
            </a:extLst>
          </p:cNvPr>
          <p:cNvSpPr>
            <a:spLocks noGrp="1"/>
          </p:cNvSpPr>
          <p:nvPr>
            <p:ph type="title"/>
          </p:nvPr>
        </p:nvSpPr>
        <p:spPr/>
        <p:txBody>
          <a:bodyPr/>
          <a:lstStyle/>
          <a:p>
            <a:r>
              <a:rPr lang="en-US" dirty="0"/>
              <a:t>Alpha diversity Shannon </a:t>
            </a:r>
          </a:p>
        </p:txBody>
      </p:sp>
      <p:sp>
        <p:nvSpPr>
          <p:cNvPr id="7" name="TextBox 6">
            <a:extLst>
              <a:ext uri="{FF2B5EF4-FFF2-40B4-BE49-F238E27FC236}">
                <a16:creationId xmlns:a16="http://schemas.microsoft.com/office/drawing/2014/main" id="{D7D62F60-ACFA-B043-83AA-08A08FB75EEE}"/>
              </a:ext>
            </a:extLst>
          </p:cNvPr>
          <p:cNvSpPr txBox="1"/>
          <p:nvPr/>
        </p:nvSpPr>
        <p:spPr>
          <a:xfrm>
            <a:off x="544623" y="1487636"/>
            <a:ext cx="3536353" cy="369332"/>
          </a:xfrm>
          <a:prstGeom prst="rect">
            <a:avLst/>
          </a:prstGeom>
          <a:noFill/>
        </p:spPr>
        <p:txBody>
          <a:bodyPr wrap="none" rtlCol="0">
            <a:spAutoFit/>
          </a:bodyPr>
          <a:lstStyle/>
          <a:p>
            <a:r>
              <a:rPr lang="en-US" dirty="0"/>
              <a:t>No significant differences by </a:t>
            </a:r>
            <a:r>
              <a:rPr lang="en-US" dirty="0" err="1"/>
              <a:t>zt</a:t>
            </a:r>
            <a:r>
              <a:rPr lang="en-US" dirty="0"/>
              <a:t> time</a:t>
            </a:r>
          </a:p>
        </p:txBody>
      </p:sp>
    </p:spTree>
    <p:extLst>
      <p:ext uri="{BB962C8B-B14F-4D97-AF65-F5344CB8AC3E}">
        <p14:creationId xmlns:p14="http://schemas.microsoft.com/office/powerpoint/2010/main" val="133253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ECAAC-8EE8-D440-98E9-9C092DFD4FA0}"/>
              </a:ext>
            </a:extLst>
          </p:cNvPr>
          <p:cNvSpPr>
            <a:spLocks noGrp="1"/>
          </p:cNvSpPr>
          <p:nvPr>
            <p:ph type="ctrTitle"/>
          </p:nvPr>
        </p:nvSpPr>
        <p:spPr/>
        <p:txBody>
          <a:bodyPr/>
          <a:lstStyle/>
          <a:p>
            <a:r>
              <a:rPr lang="en-US" dirty="0"/>
              <a:t>Beta Diversity </a:t>
            </a:r>
          </a:p>
        </p:txBody>
      </p:sp>
      <p:sp>
        <p:nvSpPr>
          <p:cNvPr id="5" name="Subtitle 4">
            <a:extLst>
              <a:ext uri="{FF2B5EF4-FFF2-40B4-BE49-F238E27FC236}">
                <a16:creationId xmlns:a16="http://schemas.microsoft.com/office/drawing/2014/main" id="{ECB32E2F-44E2-6F4A-A2C8-E716A7214D4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807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895C-EB39-9741-8910-503EBC73138B}"/>
              </a:ext>
            </a:extLst>
          </p:cNvPr>
          <p:cNvSpPr>
            <a:spLocks noGrp="1"/>
          </p:cNvSpPr>
          <p:nvPr>
            <p:ph type="title"/>
          </p:nvPr>
        </p:nvSpPr>
        <p:spPr>
          <a:xfrm>
            <a:off x="838200" y="889000"/>
            <a:ext cx="10515600" cy="801688"/>
          </a:xfrm>
        </p:spPr>
        <p:txBody>
          <a:bodyPr>
            <a:normAutofit fontScale="90000"/>
          </a:bodyPr>
          <a:lstStyle/>
          <a:p>
            <a:r>
              <a:rPr lang="en-US" dirty="0"/>
              <a:t>Beta diversity 	</a:t>
            </a:r>
            <a:br>
              <a:rPr lang="en-US" dirty="0"/>
            </a:br>
            <a:r>
              <a:rPr lang="en-US" sz="1600" i="1" dirty="0"/>
              <a:t>Variation of microbial communities between samples</a:t>
            </a:r>
            <a:br>
              <a:rPr lang="en-US" sz="1600" dirty="0"/>
            </a:br>
            <a:r>
              <a:rPr lang="en-US" sz="1600" i="1" dirty="0"/>
              <a:t>How different is the microbial composition in one environment compared to another?</a:t>
            </a:r>
            <a:br>
              <a:rPr lang="en-US" sz="1600" dirty="0"/>
            </a:br>
            <a:endParaRPr lang="en-US" dirty="0"/>
          </a:p>
        </p:txBody>
      </p:sp>
      <p:sp>
        <p:nvSpPr>
          <p:cNvPr id="3" name="Content Placeholder 2">
            <a:extLst>
              <a:ext uri="{FF2B5EF4-FFF2-40B4-BE49-F238E27FC236}">
                <a16:creationId xmlns:a16="http://schemas.microsoft.com/office/drawing/2014/main" id="{C21331E4-7D6A-9F4E-A792-C16B41A5EF98}"/>
              </a:ext>
            </a:extLst>
          </p:cNvPr>
          <p:cNvSpPr>
            <a:spLocks noGrp="1"/>
          </p:cNvSpPr>
          <p:nvPr>
            <p:ph idx="1"/>
          </p:nvPr>
        </p:nvSpPr>
        <p:spPr/>
        <p:txBody>
          <a:bodyPr>
            <a:normAutofit fontScale="55000" lnSpcReduction="20000"/>
          </a:bodyPr>
          <a:lstStyle/>
          <a:p>
            <a:r>
              <a:rPr lang="en-US" b="1" i="1" dirty="0"/>
              <a:t>Bray–Curtis dissimilarity</a:t>
            </a:r>
            <a:endParaRPr lang="en-US" dirty="0"/>
          </a:p>
          <a:p>
            <a:pPr marL="0" indent="0">
              <a:spcBef>
                <a:spcPts val="0"/>
              </a:spcBef>
              <a:buNone/>
            </a:pPr>
            <a:r>
              <a:rPr lang="en-US" dirty="0"/>
              <a:t>- based on abundance or read count data</a:t>
            </a:r>
            <a:br>
              <a:rPr lang="en-US" dirty="0"/>
            </a:br>
            <a:endParaRPr lang="en-US" dirty="0"/>
          </a:p>
          <a:p>
            <a:pPr marL="0" indent="0">
              <a:spcBef>
                <a:spcPts val="0"/>
              </a:spcBef>
              <a:buNone/>
            </a:pPr>
            <a:r>
              <a:rPr lang="en-US" dirty="0"/>
              <a:t>- differences in microbial abundances between two samples (e.g., at species level)</a:t>
            </a:r>
            <a:br>
              <a:rPr lang="en-US" dirty="0"/>
            </a:br>
            <a:r>
              <a:rPr lang="en-US" dirty="0"/>
              <a:t>    values are from 0 to 1</a:t>
            </a:r>
          </a:p>
          <a:p>
            <a:pPr marL="0" indent="0">
              <a:spcBef>
                <a:spcPts val="0"/>
              </a:spcBef>
              <a:buNone/>
            </a:pPr>
            <a:r>
              <a:rPr lang="en-US" dirty="0"/>
              <a:t>    0 means both samples share the same species at exact the same abundances</a:t>
            </a:r>
          </a:p>
          <a:p>
            <a:pPr marL="0" indent="0">
              <a:spcBef>
                <a:spcPts val="0"/>
              </a:spcBef>
              <a:buNone/>
            </a:pPr>
            <a:r>
              <a:rPr lang="en-US" dirty="0"/>
              <a:t>    1 means both samples have complete different species abundances</a:t>
            </a:r>
          </a:p>
          <a:p>
            <a:pPr marL="0" indent="0">
              <a:spcBef>
                <a:spcPts val="0"/>
              </a:spcBef>
              <a:buNone/>
            </a:pPr>
            <a:endParaRPr lang="en-US" dirty="0"/>
          </a:p>
          <a:p>
            <a:r>
              <a:rPr lang="en-US" b="1" i="1" dirty="0"/>
              <a:t>Jaccard distance</a:t>
            </a:r>
            <a:endParaRPr lang="en-US" dirty="0"/>
          </a:p>
          <a:p>
            <a:pPr marL="0" indent="0">
              <a:spcBef>
                <a:spcPts val="0"/>
              </a:spcBef>
              <a:buNone/>
            </a:pPr>
            <a:r>
              <a:rPr lang="en-US" dirty="0"/>
              <a:t>- based on presence or absence of species (does not include abundance information)</a:t>
            </a:r>
          </a:p>
          <a:p>
            <a:pPr marL="0" indent="0">
              <a:spcBef>
                <a:spcPts val="0"/>
              </a:spcBef>
              <a:buNone/>
            </a:pPr>
            <a:r>
              <a:rPr lang="en-US" dirty="0"/>
              <a:t>- different in microbial composition between two samples</a:t>
            </a:r>
          </a:p>
          <a:p>
            <a:pPr marL="0" indent="0">
              <a:spcBef>
                <a:spcPts val="0"/>
              </a:spcBef>
              <a:buNone/>
            </a:pPr>
            <a:r>
              <a:rPr lang="en-US" dirty="0"/>
              <a:t>    0 means both samples share exact the same species</a:t>
            </a:r>
          </a:p>
          <a:p>
            <a:pPr marL="0" indent="0">
              <a:spcBef>
                <a:spcPts val="0"/>
              </a:spcBef>
              <a:buNone/>
            </a:pPr>
            <a:r>
              <a:rPr lang="en-US" dirty="0"/>
              <a:t>    1 means both samples have no species in common</a:t>
            </a:r>
          </a:p>
          <a:p>
            <a:pPr marL="0" indent="0">
              <a:spcBef>
                <a:spcPts val="0"/>
              </a:spcBef>
              <a:buNone/>
            </a:pPr>
            <a:endParaRPr lang="en-US" dirty="0"/>
          </a:p>
          <a:p>
            <a:r>
              <a:rPr lang="en-US" b="1" i="1" dirty="0" err="1"/>
              <a:t>UniFrac</a:t>
            </a:r>
            <a:endParaRPr lang="en-US" dirty="0"/>
          </a:p>
          <a:p>
            <a:pPr marL="0" indent="0">
              <a:lnSpc>
                <a:spcPct val="120000"/>
              </a:lnSpc>
              <a:spcBef>
                <a:spcPts val="0"/>
              </a:spcBef>
              <a:buNone/>
            </a:pPr>
            <a:r>
              <a:rPr lang="en-US" dirty="0"/>
              <a:t>- sequence distances (phylogenetic tree)</a:t>
            </a:r>
          </a:p>
          <a:p>
            <a:pPr>
              <a:lnSpc>
                <a:spcPct val="120000"/>
              </a:lnSpc>
              <a:spcBef>
                <a:spcPts val="0"/>
              </a:spcBef>
              <a:buFontTx/>
              <a:buChar char="-"/>
            </a:pPr>
            <a:r>
              <a:rPr lang="en-US" dirty="0"/>
              <a:t>based on the fraction of branch length that is shared between two samples or unique to one or the other sample</a:t>
            </a:r>
          </a:p>
          <a:p>
            <a:pPr marL="0" indent="0">
              <a:lnSpc>
                <a:spcPct val="120000"/>
              </a:lnSpc>
              <a:spcBef>
                <a:spcPts val="0"/>
              </a:spcBef>
              <a:buNone/>
            </a:pPr>
            <a:r>
              <a:rPr lang="en-US" i="1" dirty="0"/>
              <a:t>unweighted </a:t>
            </a:r>
            <a:r>
              <a:rPr lang="en-US" i="1" dirty="0" err="1"/>
              <a:t>UniFrac</a:t>
            </a:r>
            <a:r>
              <a:rPr lang="en-US" i="1" dirty="0"/>
              <a:t>:</a:t>
            </a:r>
            <a:r>
              <a:rPr lang="en-US" dirty="0"/>
              <a:t> purely based on sequence distances (does not include abundance information)</a:t>
            </a:r>
          </a:p>
          <a:p>
            <a:pPr marL="0" indent="0">
              <a:lnSpc>
                <a:spcPct val="120000"/>
              </a:lnSpc>
              <a:spcBef>
                <a:spcPts val="0"/>
              </a:spcBef>
              <a:buNone/>
            </a:pPr>
            <a:r>
              <a:rPr lang="en-US" i="1" dirty="0"/>
              <a:t>weighted </a:t>
            </a:r>
            <a:r>
              <a:rPr lang="en-US" i="1" dirty="0" err="1"/>
              <a:t>UniFrac</a:t>
            </a:r>
            <a:r>
              <a:rPr lang="en-US" i="1" dirty="0"/>
              <a:t>:</a:t>
            </a:r>
            <a:r>
              <a:rPr lang="en-US" dirty="0"/>
              <a:t> branch lengths are weighted by relative abundances (includes both sequence and abundance information)</a:t>
            </a:r>
            <a:br>
              <a:rPr lang="en-US" dirty="0"/>
            </a:br>
            <a:endParaRPr lang="en-US" dirty="0"/>
          </a:p>
          <a:p>
            <a:endParaRPr lang="en-US" dirty="0"/>
          </a:p>
        </p:txBody>
      </p:sp>
    </p:spTree>
    <p:extLst>
      <p:ext uri="{BB962C8B-B14F-4D97-AF65-F5344CB8AC3E}">
        <p14:creationId xmlns:p14="http://schemas.microsoft.com/office/powerpoint/2010/main" val="99202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E8E23-B205-F44A-9C40-72662A724C3B}"/>
              </a:ext>
            </a:extLst>
          </p:cNvPr>
          <p:cNvSpPr>
            <a:spLocks noGrp="1"/>
          </p:cNvSpPr>
          <p:nvPr>
            <p:ph type="ctrTitle"/>
          </p:nvPr>
        </p:nvSpPr>
        <p:spPr/>
        <p:txBody>
          <a:bodyPr/>
          <a:lstStyle/>
          <a:p>
            <a:r>
              <a:rPr lang="en-US" dirty="0"/>
              <a:t>Alpha diversity</a:t>
            </a:r>
          </a:p>
        </p:txBody>
      </p:sp>
      <p:sp>
        <p:nvSpPr>
          <p:cNvPr id="5" name="Subtitle 4">
            <a:extLst>
              <a:ext uri="{FF2B5EF4-FFF2-40B4-BE49-F238E27FC236}">
                <a16:creationId xmlns:a16="http://schemas.microsoft.com/office/drawing/2014/main" id="{75A23FC4-80C6-D640-9520-1DB78C5C0B3E}"/>
              </a:ext>
            </a:extLst>
          </p:cNvPr>
          <p:cNvSpPr>
            <a:spLocks noGrp="1"/>
          </p:cNvSpPr>
          <p:nvPr>
            <p:ph type="subTitle" idx="1"/>
          </p:nvPr>
        </p:nvSpPr>
        <p:spPr/>
        <p:txBody>
          <a:bodyPr>
            <a:normAutofit/>
          </a:bodyPr>
          <a:lstStyle/>
          <a:p>
            <a:r>
              <a:rPr lang="en-US" sz="4000" dirty="0"/>
              <a:t>Diet group </a:t>
            </a:r>
          </a:p>
        </p:txBody>
      </p:sp>
    </p:spTree>
    <p:extLst>
      <p:ext uri="{BB962C8B-B14F-4D97-AF65-F5344CB8AC3E}">
        <p14:creationId xmlns:p14="http://schemas.microsoft.com/office/powerpoint/2010/main" val="9763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1B5A-6D30-4E4C-92A3-E63C912FCCC0}"/>
              </a:ext>
            </a:extLst>
          </p:cNvPr>
          <p:cNvSpPr>
            <a:spLocks noGrp="1"/>
          </p:cNvSpPr>
          <p:nvPr>
            <p:ph type="title"/>
          </p:nvPr>
        </p:nvSpPr>
        <p:spPr/>
        <p:txBody>
          <a:bodyPr/>
          <a:lstStyle/>
          <a:p>
            <a:r>
              <a:rPr lang="en-US" dirty="0"/>
              <a:t>Alpha diversity Observed features (Richness)</a:t>
            </a:r>
          </a:p>
        </p:txBody>
      </p:sp>
      <p:pic>
        <p:nvPicPr>
          <p:cNvPr id="5" name="Content Placeholder 4">
            <a:extLst>
              <a:ext uri="{FF2B5EF4-FFF2-40B4-BE49-F238E27FC236}">
                <a16:creationId xmlns:a16="http://schemas.microsoft.com/office/drawing/2014/main" id="{1DCFB8A2-5BBF-3A48-82BA-9EF301B3C16F}"/>
              </a:ext>
            </a:extLst>
          </p:cNvPr>
          <p:cNvPicPr>
            <a:picLocks noGrp="1" noChangeAspect="1"/>
          </p:cNvPicPr>
          <p:nvPr>
            <p:ph idx="1"/>
          </p:nvPr>
        </p:nvPicPr>
        <p:blipFill>
          <a:blip r:embed="rId3"/>
          <a:stretch>
            <a:fillRect/>
          </a:stretch>
        </p:blipFill>
        <p:spPr>
          <a:xfrm>
            <a:off x="10248900" y="2055877"/>
            <a:ext cx="1104900" cy="1041400"/>
          </a:xfrm>
        </p:spPr>
      </p:pic>
      <p:pic>
        <p:nvPicPr>
          <p:cNvPr id="7" name="Picture 6">
            <a:extLst>
              <a:ext uri="{FF2B5EF4-FFF2-40B4-BE49-F238E27FC236}">
                <a16:creationId xmlns:a16="http://schemas.microsoft.com/office/drawing/2014/main" id="{F8E52028-F0A8-684A-A370-82209B729D0A}"/>
              </a:ext>
            </a:extLst>
          </p:cNvPr>
          <p:cNvPicPr>
            <a:picLocks noChangeAspect="1"/>
          </p:cNvPicPr>
          <p:nvPr/>
        </p:nvPicPr>
        <p:blipFill rotWithShape="1">
          <a:blip r:embed="rId4"/>
          <a:srcRect r="13706"/>
          <a:stretch/>
        </p:blipFill>
        <p:spPr>
          <a:xfrm>
            <a:off x="442" y="3462467"/>
            <a:ext cx="6262577" cy="2998382"/>
          </a:xfrm>
          <a:prstGeom prst="rect">
            <a:avLst/>
          </a:prstGeom>
        </p:spPr>
      </p:pic>
      <p:pic>
        <p:nvPicPr>
          <p:cNvPr id="9" name="Picture 8">
            <a:extLst>
              <a:ext uri="{FF2B5EF4-FFF2-40B4-BE49-F238E27FC236}">
                <a16:creationId xmlns:a16="http://schemas.microsoft.com/office/drawing/2014/main" id="{99D18000-E863-824B-92EB-0B836BDC2626}"/>
              </a:ext>
            </a:extLst>
          </p:cNvPr>
          <p:cNvPicPr>
            <a:picLocks noChangeAspect="1"/>
          </p:cNvPicPr>
          <p:nvPr/>
        </p:nvPicPr>
        <p:blipFill>
          <a:blip r:embed="rId5"/>
          <a:stretch>
            <a:fillRect/>
          </a:stretch>
        </p:blipFill>
        <p:spPr>
          <a:xfrm>
            <a:off x="6443330" y="3667129"/>
            <a:ext cx="5652977" cy="3095178"/>
          </a:xfrm>
          <a:prstGeom prst="rect">
            <a:avLst/>
          </a:prstGeom>
        </p:spPr>
      </p:pic>
      <p:sp>
        <p:nvSpPr>
          <p:cNvPr id="10" name="TextBox 9">
            <a:extLst>
              <a:ext uri="{FF2B5EF4-FFF2-40B4-BE49-F238E27FC236}">
                <a16:creationId xmlns:a16="http://schemas.microsoft.com/office/drawing/2014/main" id="{974033C0-3718-C847-8269-F7D027A13971}"/>
              </a:ext>
            </a:extLst>
          </p:cNvPr>
          <p:cNvSpPr txBox="1"/>
          <p:nvPr/>
        </p:nvSpPr>
        <p:spPr>
          <a:xfrm>
            <a:off x="595423" y="1892595"/>
            <a:ext cx="5088124" cy="923330"/>
          </a:xfrm>
          <a:prstGeom prst="rect">
            <a:avLst/>
          </a:prstGeom>
          <a:noFill/>
        </p:spPr>
        <p:txBody>
          <a:bodyPr wrap="none" rtlCol="0">
            <a:spAutoFit/>
          </a:bodyPr>
          <a:lstStyle/>
          <a:p>
            <a:r>
              <a:rPr lang="en-US" dirty="0"/>
              <a:t>No significant differences between meal fed groups </a:t>
            </a:r>
          </a:p>
          <a:p>
            <a:r>
              <a:rPr lang="en-US" dirty="0"/>
              <a:t>No significant differences between timed fed groups</a:t>
            </a:r>
          </a:p>
          <a:p>
            <a:r>
              <a:rPr lang="en-US" dirty="0"/>
              <a:t>All other were significant </a:t>
            </a:r>
          </a:p>
        </p:txBody>
      </p:sp>
    </p:spTree>
    <p:extLst>
      <p:ext uri="{BB962C8B-B14F-4D97-AF65-F5344CB8AC3E}">
        <p14:creationId xmlns:p14="http://schemas.microsoft.com/office/powerpoint/2010/main" val="27289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63A7-69DA-1D4B-B9CA-F8344A11F08F}"/>
              </a:ext>
            </a:extLst>
          </p:cNvPr>
          <p:cNvSpPr>
            <a:spLocks noGrp="1"/>
          </p:cNvSpPr>
          <p:nvPr>
            <p:ph type="title"/>
          </p:nvPr>
        </p:nvSpPr>
        <p:spPr/>
        <p:txBody>
          <a:bodyPr/>
          <a:lstStyle/>
          <a:p>
            <a:r>
              <a:rPr lang="en-US" dirty="0"/>
              <a:t>Alpha diversity Shannon (Diversity)</a:t>
            </a:r>
          </a:p>
        </p:txBody>
      </p:sp>
      <p:pic>
        <p:nvPicPr>
          <p:cNvPr id="5" name="Content Placeholder 4">
            <a:extLst>
              <a:ext uri="{FF2B5EF4-FFF2-40B4-BE49-F238E27FC236}">
                <a16:creationId xmlns:a16="http://schemas.microsoft.com/office/drawing/2014/main" id="{BB21DB77-80EE-4141-92A6-E1A083FBBF7A}"/>
              </a:ext>
            </a:extLst>
          </p:cNvPr>
          <p:cNvPicPr>
            <a:picLocks noGrp="1" noChangeAspect="1"/>
          </p:cNvPicPr>
          <p:nvPr>
            <p:ph idx="1"/>
          </p:nvPr>
        </p:nvPicPr>
        <p:blipFill>
          <a:blip r:embed="rId3"/>
          <a:stretch>
            <a:fillRect/>
          </a:stretch>
        </p:blipFill>
        <p:spPr>
          <a:xfrm>
            <a:off x="0" y="3121819"/>
            <a:ext cx="7632700" cy="3217371"/>
          </a:xfrm>
        </p:spPr>
      </p:pic>
      <p:pic>
        <p:nvPicPr>
          <p:cNvPr id="6" name="Content Placeholder 4">
            <a:extLst>
              <a:ext uri="{FF2B5EF4-FFF2-40B4-BE49-F238E27FC236}">
                <a16:creationId xmlns:a16="http://schemas.microsoft.com/office/drawing/2014/main" id="{C50107AC-C787-3F45-B76E-1820E2677634}"/>
              </a:ext>
            </a:extLst>
          </p:cNvPr>
          <p:cNvPicPr>
            <a:picLocks noChangeAspect="1"/>
          </p:cNvPicPr>
          <p:nvPr/>
        </p:nvPicPr>
        <p:blipFill>
          <a:blip r:embed="rId4"/>
          <a:stretch>
            <a:fillRect/>
          </a:stretch>
        </p:blipFill>
        <p:spPr>
          <a:xfrm>
            <a:off x="10524904" y="1804359"/>
            <a:ext cx="1104900" cy="1041400"/>
          </a:xfrm>
          <a:prstGeom prst="rect">
            <a:avLst/>
          </a:prstGeom>
        </p:spPr>
      </p:pic>
      <p:pic>
        <p:nvPicPr>
          <p:cNvPr id="8" name="Picture 7">
            <a:extLst>
              <a:ext uri="{FF2B5EF4-FFF2-40B4-BE49-F238E27FC236}">
                <a16:creationId xmlns:a16="http://schemas.microsoft.com/office/drawing/2014/main" id="{2381E826-F275-C441-B36E-37699667DB5A}"/>
              </a:ext>
            </a:extLst>
          </p:cNvPr>
          <p:cNvPicPr>
            <a:picLocks noChangeAspect="1"/>
          </p:cNvPicPr>
          <p:nvPr/>
        </p:nvPicPr>
        <p:blipFill>
          <a:blip r:embed="rId5"/>
          <a:stretch>
            <a:fillRect/>
          </a:stretch>
        </p:blipFill>
        <p:spPr>
          <a:xfrm>
            <a:off x="6642100" y="3239250"/>
            <a:ext cx="5549900" cy="3099941"/>
          </a:xfrm>
          <a:prstGeom prst="rect">
            <a:avLst/>
          </a:prstGeom>
        </p:spPr>
      </p:pic>
      <p:sp>
        <p:nvSpPr>
          <p:cNvPr id="9" name="TextBox 8">
            <a:extLst>
              <a:ext uri="{FF2B5EF4-FFF2-40B4-BE49-F238E27FC236}">
                <a16:creationId xmlns:a16="http://schemas.microsoft.com/office/drawing/2014/main" id="{22303038-27E4-6B45-91C8-9276AD3EC37A}"/>
              </a:ext>
            </a:extLst>
          </p:cNvPr>
          <p:cNvSpPr txBox="1"/>
          <p:nvPr/>
        </p:nvSpPr>
        <p:spPr>
          <a:xfrm>
            <a:off x="595423" y="1892595"/>
            <a:ext cx="6020046" cy="646331"/>
          </a:xfrm>
          <a:prstGeom prst="rect">
            <a:avLst/>
          </a:prstGeom>
          <a:noFill/>
        </p:spPr>
        <p:txBody>
          <a:bodyPr wrap="none" rtlCol="0">
            <a:spAutoFit/>
          </a:bodyPr>
          <a:lstStyle/>
          <a:p>
            <a:r>
              <a:rPr lang="en-US" dirty="0"/>
              <a:t>No significant differences between EHF vs LHF and EHF vs MLF</a:t>
            </a:r>
          </a:p>
          <a:p>
            <a:r>
              <a:rPr lang="en-US" dirty="0"/>
              <a:t>All other pairwise comparisons significant</a:t>
            </a:r>
          </a:p>
        </p:txBody>
      </p:sp>
    </p:spTree>
    <p:extLst>
      <p:ext uri="{BB962C8B-B14F-4D97-AF65-F5344CB8AC3E}">
        <p14:creationId xmlns:p14="http://schemas.microsoft.com/office/powerpoint/2010/main" val="9880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E8E23-B205-F44A-9C40-72662A724C3B}"/>
              </a:ext>
            </a:extLst>
          </p:cNvPr>
          <p:cNvSpPr>
            <a:spLocks noGrp="1"/>
          </p:cNvSpPr>
          <p:nvPr>
            <p:ph type="ctrTitle"/>
          </p:nvPr>
        </p:nvSpPr>
        <p:spPr/>
        <p:txBody>
          <a:bodyPr/>
          <a:lstStyle/>
          <a:p>
            <a:r>
              <a:rPr lang="en-US" dirty="0"/>
              <a:t>Alpha diversity</a:t>
            </a:r>
          </a:p>
        </p:txBody>
      </p:sp>
      <p:sp>
        <p:nvSpPr>
          <p:cNvPr id="5" name="Subtitle 4">
            <a:extLst>
              <a:ext uri="{FF2B5EF4-FFF2-40B4-BE49-F238E27FC236}">
                <a16:creationId xmlns:a16="http://schemas.microsoft.com/office/drawing/2014/main" id="{75A23FC4-80C6-D640-9520-1DB78C5C0B3E}"/>
              </a:ext>
            </a:extLst>
          </p:cNvPr>
          <p:cNvSpPr>
            <a:spLocks noGrp="1"/>
          </p:cNvSpPr>
          <p:nvPr>
            <p:ph type="subTitle" idx="1"/>
          </p:nvPr>
        </p:nvSpPr>
        <p:spPr/>
        <p:txBody>
          <a:bodyPr>
            <a:normAutofit/>
          </a:bodyPr>
          <a:lstStyle/>
          <a:p>
            <a:r>
              <a:rPr lang="en-US" sz="4000" dirty="0"/>
              <a:t>Sex</a:t>
            </a:r>
          </a:p>
        </p:txBody>
      </p:sp>
    </p:spTree>
    <p:extLst>
      <p:ext uri="{BB962C8B-B14F-4D97-AF65-F5344CB8AC3E}">
        <p14:creationId xmlns:p14="http://schemas.microsoft.com/office/powerpoint/2010/main" val="52993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32B2779-6380-0D46-9B86-98DA3B1740CB}"/>
              </a:ext>
            </a:extLst>
          </p:cNvPr>
          <p:cNvPicPr>
            <a:picLocks noGrp="1" noChangeAspect="1"/>
          </p:cNvPicPr>
          <p:nvPr>
            <p:ph idx="1"/>
          </p:nvPr>
        </p:nvPicPr>
        <p:blipFill>
          <a:blip r:embed="rId2"/>
          <a:stretch>
            <a:fillRect/>
          </a:stretch>
        </p:blipFill>
        <p:spPr>
          <a:xfrm>
            <a:off x="1" y="3200400"/>
            <a:ext cx="8035822" cy="3338624"/>
          </a:xfrm>
        </p:spPr>
      </p:pic>
      <p:pic>
        <p:nvPicPr>
          <p:cNvPr id="9" name="Picture 8">
            <a:extLst>
              <a:ext uri="{FF2B5EF4-FFF2-40B4-BE49-F238E27FC236}">
                <a16:creationId xmlns:a16="http://schemas.microsoft.com/office/drawing/2014/main" id="{1E1B1DE1-35DF-D941-8B4F-FFBAE6B461A8}"/>
              </a:ext>
            </a:extLst>
          </p:cNvPr>
          <p:cNvPicPr>
            <a:picLocks noChangeAspect="1"/>
          </p:cNvPicPr>
          <p:nvPr/>
        </p:nvPicPr>
        <p:blipFill>
          <a:blip r:embed="rId3"/>
          <a:stretch>
            <a:fillRect/>
          </a:stretch>
        </p:blipFill>
        <p:spPr>
          <a:xfrm>
            <a:off x="10221728" y="1335088"/>
            <a:ext cx="1041400" cy="711200"/>
          </a:xfrm>
          <a:prstGeom prst="rect">
            <a:avLst/>
          </a:prstGeom>
        </p:spPr>
      </p:pic>
      <p:pic>
        <p:nvPicPr>
          <p:cNvPr id="11" name="Picture 10">
            <a:extLst>
              <a:ext uri="{FF2B5EF4-FFF2-40B4-BE49-F238E27FC236}">
                <a16:creationId xmlns:a16="http://schemas.microsoft.com/office/drawing/2014/main" id="{098C5012-52B7-694E-BA58-5D3A56DDB153}"/>
              </a:ext>
            </a:extLst>
          </p:cNvPr>
          <p:cNvPicPr>
            <a:picLocks noChangeAspect="1"/>
          </p:cNvPicPr>
          <p:nvPr/>
        </p:nvPicPr>
        <p:blipFill>
          <a:blip r:embed="rId4"/>
          <a:stretch>
            <a:fillRect/>
          </a:stretch>
        </p:blipFill>
        <p:spPr>
          <a:xfrm>
            <a:off x="7166345" y="2947017"/>
            <a:ext cx="5025655" cy="3845390"/>
          </a:xfrm>
          <a:prstGeom prst="rect">
            <a:avLst/>
          </a:prstGeom>
        </p:spPr>
      </p:pic>
      <p:sp>
        <p:nvSpPr>
          <p:cNvPr id="12" name="TextBox 11">
            <a:extLst>
              <a:ext uri="{FF2B5EF4-FFF2-40B4-BE49-F238E27FC236}">
                <a16:creationId xmlns:a16="http://schemas.microsoft.com/office/drawing/2014/main" id="{4E0DE895-81C1-E345-A686-D87366D91EDF}"/>
              </a:ext>
            </a:extLst>
          </p:cNvPr>
          <p:cNvSpPr txBox="1"/>
          <p:nvPr/>
        </p:nvSpPr>
        <p:spPr>
          <a:xfrm>
            <a:off x="595423" y="1892595"/>
            <a:ext cx="2878865" cy="369332"/>
          </a:xfrm>
          <a:prstGeom prst="rect">
            <a:avLst/>
          </a:prstGeom>
          <a:noFill/>
        </p:spPr>
        <p:txBody>
          <a:bodyPr wrap="none" rtlCol="0">
            <a:spAutoFit/>
          </a:bodyPr>
          <a:lstStyle/>
          <a:p>
            <a:r>
              <a:rPr lang="en-US" dirty="0"/>
              <a:t>Significant differences by sex</a:t>
            </a:r>
          </a:p>
        </p:txBody>
      </p:sp>
      <p:sp>
        <p:nvSpPr>
          <p:cNvPr id="16" name="Title 1">
            <a:extLst>
              <a:ext uri="{FF2B5EF4-FFF2-40B4-BE49-F238E27FC236}">
                <a16:creationId xmlns:a16="http://schemas.microsoft.com/office/drawing/2014/main" id="{E3A99B2E-8218-3240-9A31-EA9C1497D6DD}"/>
              </a:ext>
            </a:extLst>
          </p:cNvPr>
          <p:cNvSpPr txBox="1">
            <a:spLocks/>
          </p:cNvSpPr>
          <p:nvPr/>
        </p:nvSpPr>
        <p:spPr>
          <a:xfrm>
            <a:off x="444500" y="203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Alpha diversity Observed features (Richness)</a:t>
            </a:r>
          </a:p>
        </p:txBody>
      </p:sp>
    </p:spTree>
    <p:extLst>
      <p:ext uri="{BB962C8B-B14F-4D97-AF65-F5344CB8AC3E}">
        <p14:creationId xmlns:p14="http://schemas.microsoft.com/office/powerpoint/2010/main" val="116596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63A7-69DA-1D4B-B9CA-F8344A11F08F}"/>
              </a:ext>
            </a:extLst>
          </p:cNvPr>
          <p:cNvSpPr>
            <a:spLocks noGrp="1"/>
          </p:cNvSpPr>
          <p:nvPr>
            <p:ph type="title"/>
          </p:nvPr>
        </p:nvSpPr>
        <p:spPr/>
        <p:txBody>
          <a:bodyPr/>
          <a:lstStyle/>
          <a:p>
            <a:r>
              <a:rPr lang="en-US" dirty="0"/>
              <a:t>Alpha diversity Shannon </a:t>
            </a:r>
          </a:p>
        </p:txBody>
      </p:sp>
      <p:pic>
        <p:nvPicPr>
          <p:cNvPr id="8" name="Content Placeholder 7">
            <a:extLst>
              <a:ext uri="{FF2B5EF4-FFF2-40B4-BE49-F238E27FC236}">
                <a16:creationId xmlns:a16="http://schemas.microsoft.com/office/drawing/2014/main" id="{00801A9E-6858-7342-816A-A54CE8BE3A53}"/>
              </a:ext>
            </a:extLst>
          </p:cNvPr>
          <p:cNvPicPr>
            <a:picLocks noGrp="1" noChangeAspect="1"/>
          </p:cNvPicPr>
          <p:nvPr>
            <p:ph idx="1"/>
          </p:nvPr>
        </p:nvPicPr>
        <p:blipFill>
          <a:blip r:embed="rId2"/>
          <a:stretch>
            <a:fillRect/>
          </a:stretch>
        </p:blipFill>
        <p:spPr>
          <a:xfrm>
            <a:off x="1" y="3263900"/>
            <a:ext cx="7649522" cy="3220484"/>
          </a:xfrm>
        </p:spPr>
      </p:pic>
      <p:pic>
        <p:nvPicPr>
          <p:cNvPr id="9" name="Picture 8">
            <a:extLst>
              <a:ext uri="{FF2B5EF4-FFF2-40B4-BE49-F238E27FC236}">
                <a16:creationId xmlns:a16="http://schemas.microsoft.com/office/drawing/2014/main" id="{15A9B01A-E966-F946-86D8-BEC7171F7DB2}"/>
              </a:ext>
            </a:extLst>
          </p:cNvPr>
          <p:cNvPicPr>
            <a:picLocks noChangeAspect="1"/>
          </p:cNvPicPr>
          <p:nvPr/>
        </p:nvPicPr>
        <p:blipFill>
          <a:blip r:embed="rId3"/>
          <a:stretch>
            <a:fillRect/>
          </a:stretch>
        </p:blipFill>
        <p:spPr>
          <a:xfrm>
            <a:off x="10221728" y="1335088"/>
            <a:ext cx="1041400" cy="711200"/>
          </a:xfrm>
          <a:prstGeom prst="rect">
            <a:avLst/>
          </a:prstGeom>
        </p:spPr>
      </p:pic>
      <p:pic>
        <p:nvPicPr>
          <p:cNvPr id="11" name="Picture 10">
            <a:extLst>
              <a:ext uri="{FF2B5EF4-FFF2-40B4-BE49-F238E27FC236}">
                <a16:creationId xmlns:a16="http://schemas.microsoft.com/office/drawing/2014/main" id="{ACDC9330-61E1-004C-A05A-41A74D19B567}"/>
              </a:ext>
            </a:extLst>
          </p:cNvPr>
          <p:cNvPicPr>
            <a:picLocks noChangeAspect="1"/>
          </p:cNvPicPr>
          <p:nvPr/>
        </p:nvPicPr>
        <p:blipFill>
          <a:blip r:embed="rId4"/>
          <a:stretch>
            <a:fillRect/>
          </a:stretch>
        </p:blipFill>
        <p:spPr>
          <a:xfrm>
            <a:off x="6629400" y="3069014"/>
            <a:ext cx="5562600" cy="3415370"/>
          </a:xfrm>
          <a:prstGeom prst="rect">
            <a:avLst/>
          </a:prstGeom>
        </p:spPr>
      </p:pic>
      <p:sp>
        <p:nvSpPr>
          <p:cNvPr id="12" name="TextBox 11">
            <a:extLst>
              <a:ext uri="{FF2B5EF4-FFF2-40B4-BE49-F238E27FC236}">
                <a16:creationId xmlns:a16="http://schemas.microsoft.com/office/drawing/2014/main" id="{B35220F5-5167-424F-B732-CA24C3166C6A}"/>
              </a:ext>
            </a:extLst>
          </p:cNvPr>
          <p:cNvSpPr txBox="1"/>
          <p:nvPr/>
        </p:nvSpPr>
        <p:spPr>
          <a:xfrm>
            <a:off x="582723" y="2292628"/>
            <a:ext cx="2878865" cy="369332"/>
          </a:xfrm>
          <a:prstGeom prst="rect">
            <a:avLst/>
          </a:prstGeom>
          <a:noFill/>
        </p:spPr>
        <p:txBody>
          <a:bodyPr wrap="none" rtlCol="0">
            <a:spAutoFit/>
          </a:bodyPr>
          <a:lstStyle/>
          <a:p>
            <a:r>
              <a:rPr lang="en-US" dirty="0"/>
              <a:t>Significant differences by sex</a:t>
            </a:r>
          </a:p>
        </p:txBody>
      </p:sp>
    </p:spTree>
    <p:extLst>
      <p:ext uri="{BB962C8B-B14F-4D97-AF65-F5344CB8AC3E}">
        <p14:creationId xmlns:p14="http://schemas.microsoft.com/office/powerpoint/2010/main" val="413193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E8E23-B205-F44A-9C40-72662A724C3B}"/>
              </a:ext>
            </a:extLst>
          </p:cNvPr>
          <p:cNvSpPr>
            <a:spLocks noGrp="1"/>
          </p:cNvSpPr>
          <p:nvPr>
            <p:ph type="ctrTitle"/>
          </p:nvPr>
        </p:nvSpPr>
        <p:spPr/>
        <p:txBody>
          <a:bodyPr/>
          <a:lstStyle/>
          <a:p>
            <a:r>
              <a:rPr lang="en-US" dirty="0"/>
              <a:t>Alpha diversity</a:t>
            </a:r>
          </a:p>
        </p:txBody>
      </p:sp>
      <p:sp>
        <p:nvSpPr>
          <p:cNvPr id="5" name="Subtitle 4">
            <a:extLst>
              <a:ext uri="{FF2B5EF4-FFF2-40B4-BE49-F238E27FC236}">
                <a16:creationId xmlns:a16="http://schemas.microsoft.com/office/drawing/2014/main" id="{75A23FC4-80C6-D640-9520-1DB78C5C0B3E}"/>
              </a:ext>
            </a:extLst>
          </p:cNvPr>
          <p:cNvSpPr>
            <a:spLocks noGrp="1"/>
          </p:cNvSpPr>
          <p:nvPr>
            <p:ph type="subTitle" idx="1"/>
          </p:nvPr>
        </p:nvSpPr>
        <p:spPr/>
        <p:txBody>
          <a:bodyPr>
            <a:normAutofit/>
          </a:bodyPr>
          <a:lstStyle/>
          <a:p>
            <a:r>
              <a:rPr lang="en-US" sz="4000" dirty="0" err="1"/>
              <a:t>ZT_time</a:t>
            </a:r>
            <a:endParaRPr lang="en-US" sz="4000" dirty="0"/>
          </a:p>
        </p:txBody>
      </p:sp>
    </p:spTree>
    <p:extLst>
      <p:ext uri="{BB962C8B-B14F-4D97-AF65-F5344CB8AC3E}">
        <p14:creationId xmlns:p14="http://schemas.microsoft.com/office/powerpoint/2010/main" val="240301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9226-1447-DD4F-93F6-5F4CD67D9A8B}"/>
              </a:ext>
            </a:extLst>
          </p:cNvPr>
          <p:cNvSpPr>
            <a:spLocks noGrp="1"/>
          </p:cNvSpPr>
          <p:nvPr>
            <p:ph type="title"/>
          </p:nvPr>
        </p:nvSpPr>
        <p:spPr/>
        <p:txBody>
          <a:bodyPr/>
          <a:lstStyle/>
          <a:p>
            <a:r>
              <a:rPr lang="en-US" dirty="0"/>
              <a:t>Alpha diversity </a:t>
            </a:r>
            <a:r>
              <a:rPr lang="en-US" dirty="0" err="1"/>
              <a:t>Observed_features</a:t>
            </a:r>
            <a:endParaRPr lang="en-US" dirty="0"/>
          </a:p>
        </p:txBody>
      </p:sp>
      <p:pic>
        <p:nvPicPr>
          <p:cNvPr id="6" name="Content Placeholder 5">
            <a:extLst>
              <a:ext uri="{FF2B5EF4-FFF2-40B4-BE49-F238E27FC236}">
                <a16:creationId xmlns:a16="http://schemas.microsoft.com/office/drawing/2014/main" id="{D7398D3F-8802-9546-8249-ED959FEC0673}"/>
              </a:ext>
            </a:extLst>
          </p:cNvPr>
          <p:cNvPicPr>
            <a:picLocks noGrp="1" noChangeAspect="1"/>
          </p:cNvPicPr>
          <p:nvPr>
            <p:ph idx="1"/>
          </p:nvPr>
        </p:nvPicPr>
        <p:blipFill>
          <a:blip r:embed="rId2"/>
          <a:stretch>
            <a:fillRect/>
          </a:stretch>
        </p:blipFill>
        <p:spPr>
          <a:xfrm>
            <a:off x="414787" y="1878788"/>
            <a:ext cx="11212104" cy="4670868"/>
          </a:xfrm>
        </p:spPr>
      </p:pic>
      <p:pic>
        <p:nvPicPr>
          <p:cNvPr id="5" name="Content Placeholder 4">
            <a:extLst>
              <a:ext uri="{FF2B5EF4-FFF2-40B4-BE49-F238E27FC236}">
                <a16:creationId xmlns:a16="http://schemas.microsoft.com/office/drawing/2014/main" id="{B92BDB1C-4482-F040-8B2D-9F53FD6E7B68}"/>
              </a:ext>
            </a:extLst>
          </p:cNvPr>
          <p:cNvPicPr>
            <a:picLocks noChangeAspect="1"/>
          </p:cNvPicPr>
          <p:nvPr/>
        </p:nvPicPr>
        <p:blipFill>
          <a:blip r:embed="rId3"/>
          <a:stretch>
            <a:fillRect/>
          </a:stretch>
        </p:blipFill>
        <p:spPr>
          <a:xfrm>
            <a:off x="10198100" y="708893"/>
            <a:ext cx="1155700" cy="1587500"/>
          </a:xfrm>
          <a:prstGeom prst="rect">
            <a:avLst/>
          </a:prstGeom>
        </p:spPr>
      </p:pic>
      <p:sp>
        <p:nvSpPr>
          <p:cNvPr id="7" name="TextBox 6">
            <a:extLst>
              <a:ext uri="{FF2B5EF4-FFF2-40B4-BE49-F238E27FC236}">
                <a16:creationId xmlns:a16="http://schemas.microsoft.com/office/drawing/2014/main" id="{E17D59C0-38B2-A045-8BBC-56FC0590E01A}"/>
              </a:ext>
            </a:extLst>
          </p:cNvPr>
          <p:cNvSpPr txBox="1"/>
          <p:nvPr/>
        </p:nvSpPr>
        <p:spPr>
          <a:xfrm>
            <a:off x="544623" y="1487636"/>
            <a:ext cx="3536353" cy="369332"/>
          </a:xfrm>
          <a:prstGeom prst="rect">
            <a:avLst/>
          </a:prstGeom>
          <a:noFill/>
        </p:spPr>
        <p:txBody>
          <a:bodyPr wrap="none" rtlCol="0">
            <a:spAutoFit/>
          </a:bodyPr>
          <a:lstStyle/>
          <a:p>
            <a:r>
              <a:rPr lang="en-US" dirty="0"/>
              <a:t>No significant differences by </a:t>
            </a:r>
            <a:r>
              <a:rPr lang="en-US" dirty="0" err="1"/>
              <a:t>zt</a:t>
            </a:r>
            <a:r>
              <a:rPr lang="en-US" dirty="0"/>
              <a:t> time</a:t>
            </a:r>
          </a:p>
        </p:txBody>
      </p:sp>
    </p:spTree>
    <p:extLst>
      <p:ext uri="{BB962C8B-B14F-4D97-AF65-F5344CB8AC3E}">
        <p14:creationId xmlns:p14="http://schemas.microsoft.com/office/powerpoint/2010/main" val="386083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453</Words>
  <Application>Microsoft Macintosh PowerPoint</Application>
  <PresentationFormat>Widescreen</PresentationFormat>
  <Paragraphs>47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Alpha Diversity</vt:lpstr>
      <vt:lpstr>Alpha diversity</vt:lpstr>
      <vt:lpstr>Alpha diversity Observed features (Richness)</vt:lpstr>
      <vt:lpstr>Alpha diversity Shannon (Diversity)</vt:lpstr>
      <vt:lpstr>Alpha diversity</vt:lpstr>
      <vt:lpstr>PowerPoint Presentation</vt:lpstr>
      <vt:lpstr>Alpha diversity Shannon </vt:lpstr>
      <vt:lpstr>Alpha diversity</vt:lpstr>
      <vt:lpstr>Alpha diversity Observed_features</vt:lpstr>
      <vt:lpstr>Alpha diversity Observed_features</vt:lpstr>
      <vt:lpstr>Alpha diversity Shannon </vt:lpstr>
      <vt:lpstr>Alpha diversity Shannon </vt:lpstr>
      <vt:lpstr>Beta Diversity </vt:lpstr>
      <vt:lpstr>Beta diversity   Variation of microbial communities between samples How different is the microbial composition in one environment compared to another?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Diversity</dc:title>
  <dc:creator>Gutierrez Lopez, Diana E</dc:creator>
  <cp:lastModifiedBy>Gutierrez Lopez, Diana E</cp:lastModifiedBy>
  <cp:revision>5</cp:revision>
  <dcterms:created xsi:type="dcterms:W3CDTF">2020-08-28T17:29:02Z</dcterms:created>
  <dcterms:modified xsi:type="dcterms:W3CDTF">2020-08-28T18:15:33Z</dcterms:modified>
</cp:coreProperties>
</file>