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34"/>
  </p:handoutMasterIdLst>
  <p:sldIdLst>
    <p:sldId id="256" r:id="rId3"/>
    <p:sldId id="351" r:id="rId4"/>
    <p:sldId id="257" r:id="rId5"/>
    <p:sldId id="259" r:id="rId6"/>
    <p:sldId id="301" r:id="rId7"/>
    <p:sldId id="292" r:id="rId8"/>
    <p:sldId id="302" r:id="rId9"/>
    <p:sldId id="298" r:id="rId11"/>
    <p:sldId id="303" r:id="rId12"/>
    <p:sldId id="297" r:id="rId13"/>
    <p:sldId id="307" r:id="rId14"/>
    <p:sldId id="296" r:id="rId15"/>
    <p:sldId id="310" r:id="rId16"/>
    <p:sldId id="295" r:id="rId17"/>
    <p:sldId id="311" r:id="rId18"/>
    <p:sldId id="312" r:id="rId19"/>
    <p:sldId id="323" r:id="rId20"/>
    <p:sldId id="349" r:id="rId21"/>
    <p:sldId id="350" r:id="rId22"/>
    <p:sldId id="336" r:id="rId23"/>
    <p:sldId id="318" r:id="rId24"/>
    <p:sldId id="320" r:id="rId25"/>
    <p:sldId id="321" r:id="rId26"/>
    <p:sldId id="319" r:id="rId27"/>
    <p:sldId id="294" r:id="rId28"/>
    <p:sldId id="337" r:id="rId29"/>
    <p:sldId id="299" r:id="rId30"/>
    <p:sldId id="342" r:id="rId31"/>
    <p:sldId id="341" r:id="rId32"/>
    <p:sldId id="313" r:id="rId33"/>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E57F"/>
    <a:srgbClr val="660000"/>
    <a:srgbClr val="DC03CB"/>
    <a:srgbClr val="D000E2"/>
    <a:srgbClr val="7A0500"/>
    <a:srgbClr val="D00DED"/>
    <a:srgbClr val="840F8F"/>
    <a:srgbClr val="F938CD"/>
    <a:srgbClr val="DB31FF"/>
    <a:srgbClr val="DE0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sorterViewPr showFormatting="0">
    <p:cViewPr>
      <p:scale>
        <a:sx n="75" d="100"/>
        <a:sy n="75" d="100"/>
      </p:scale>
      <p:origin x="0" y="-465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Fifth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B14CE756-243F-4F1D-ACDE-DF91BA0AA90B}"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5400"/>
            </a:lvl1pPr>
          </a:lstStyle>
          <a:p>
            <a:pPr fontAlgn="auto"/>
            <a:r>
              <a:rPr lang="zh-CN" altLang="en-US" strike="noStrike" noProof="1" smtClean="0"/>
              <a:t>Click to edit Master title style</a:t>
            </a:r>
            <a:endParaRPr lang="zh-CN" altLang="en-US" strike="noStrike" noProof="1" smtClean="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Click to edit Master text style</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299462A-56A1-4CA7-9872-BC813D1EAAB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标题幻灯片">
    <p:bg>
      <p:bgPr>
        <a:solidFill>
          <a:srgbClr val="22202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1299462A-56A1-4CA7-9872-BC813D1EAAB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标题和内容">
    <p:bg>
      <p:bgPr>
        <a:solidFill>
          <a:srgbClr val="22202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1299462A-56A1-4CA7-9872-BC813D1EAAB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3_标题幻灯片">
    <p:bg>
      <p:bgPr>
        <a:solidFill>
          <a:srgbClr val="22202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1299462A-56A1-4CA7-9872-BC813D1EAAB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标题幻灯片">
    <p:bg>
      <p:bgPr>
        <a:solidFill>
          <a:srgbClr val="22202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1299462A-56A1-4CA7-9872-BC813D1EAAB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7_标题和内容">
    <p:bg>
      <p:bgPr>
        <a:solidFill>
          <a:srgbClr val="22202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1299462A-56A1-4CA7-9872-BC813D1EAAB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3_标题和内容">
    <p:bg>
      <p:bgPr>
        <a:solidFill>
          <a:srgbClr val="22202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1299462A-56A1-4CA7-9872-BC813D1EAAB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标题幻灯片">
    <p:bg>
      <p:bgPr>
        <a:solidFill>
          <a:srgbClr val="22202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1299462A-56A1-4CA7-9872-BC813D1EAAB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0_标题幻灯片">
    <p:bg>
      <p:bgPr>
        <a:solidFill>
          <a:srgbClr val="22202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1299462A-56A1-4CA7-9872-BC813D1EAAB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1_标题和内容">
    <p:bg>
      <p:bgPr>
        <a:solidFill>
          <a:srgbClr val="22202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1299462A-56A1-4CA7-9872-BC813D1EAAB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26_标题幻灯片">
    <p:bg>
      <p:bgPr>
        <a:solidFill>
          <a:srgbClr val="22202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1299462A-56A1-4CA7-9872-BC813D1EAAB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Click to edit Master title style</a:t>
            </a:r>
            <a:endParaRPr lang="zh-CN" altLang="en-US" strike="noStrike" noProof="1" smtClean="0"/>
          </a:p>
        </p:txBody>
      </p:sp>
      <p:sp>
        <p:nvSpPr>
          <p:cNvPr id="3" name="内容占位符 2"/>
          <p:cNvSpPr>
            <a:spLocks noGrp="1"/>
          </p:cNvSpPr>
          <p:nvPr>
            <p:ph idx="1" hasCustomPrompt="1"/>
          </p:nvPr>
        </p:nvSpPr>
        <p:spPr/>
        <p:txBody>
          <a:bodyPr/>
          <a:lstStyle/>
          <a:p>
            <a:pPr lvl="0" fontAlgn="auto"/>
            <a:r>
              <a:rPr lang="zh-CN" altLang="en-US" strike="noStrike" noProof="1" smtClean="0"/>
              <a:t>Click to edit Master text style</a:t>
            </a:r>
            <a:endParaRPr lang="zh-CN" altLang="en-US" strike="noStrike" noProof="1" smtClean="0"/>
          </a:p>
          <a:p>
            <a:pPr lvl="1" fontAlgn="auto"/>
            <a:r>
              <a:rPr lang="zh-CN" altLang="en-US" strike="noStrike" noProof="1" smtClean="0"/>
              <a:t>Second level</a:t>
            </a:r>
            <a:endParaRPr lang="zh-CN" altLang="en-US" strike="noStrike" noProof="1" smtClean="0"/>
          </a:p>
          <a:p>
            <a:pPr lvl="2" fontAlgn="auto"/>
            <a:r>
              <a:rPr lang="zh-CN" altLang="en-US" strike="noStrike" noProof="1" smtClean="0"/>
              <a:t>Third level</a:t>
            </a:r>
            <a:endParaRPr lang="zh-CN" altLang="en-US" strike="noStrike" noProof="1" smtClean="0"/>
          </a:p>
          <a:p>
            <a:pPr lvl="3" fontAlgn="auto"/>
            <a:r>
              <a:rPr lang="zh-CN" altLang="en-US" strike="noStrike" noProof="1" smtClean="0"/>
              <a:t>Fourth level</a:t>
            </a:r>
            <a:endParaRPr lang="zh-CN" altLang="en-US" strike="noStrike" noProof="1" smtClean="0"/>
          </a:p>
          <a:p>
            <a:pPr lvl="4" fontAlgn="auto"/>
            <a:r>
              <a:rPr lang="zh-CN" altLang="en-US" strike="noStrike" noProof="1" smtClean="0"/>
              <a:t>Fifth level</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1299462A-56A1-4CA7-9872-BC813D1EAAB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bg>
      <p:bgPr>
        <a:solidFill>
          <a:srgbClr val="22202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1299462A-56A1-4CA7-9872-BC813D1EAAB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5_标题幻灯片">
    <p:bg>
      <p:bgPr>
        <a:solidFill>
          <a:srgbClr val="22202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1299462A-56A1-4CA7-9872-BC813D1EAAB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2_标题幻灯片">
    <p:bg>
      <p:bgPr>
        <a:solidFill>
          <a:srgbClr val="22202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1299462A-56A1-4CA7-9872-BC813D1EAAB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9_标题幻灯片">
    <p:bg>
      <p:bgPr>
        <a:solidFill>
          <a:srgbClr val="22202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1299462A-56A1-4CA7-9872-BC813D1EAAB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22202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1299462A-56A1-4CA7-9872-BC813D1EAAB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7_标题和内容">
    <p:bg>
      <p:bgPr>
        <a:solidFill>
          <a:srgbClr val="22202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1299462A-56A1-4CA7-9872-BC813D1EAAB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48_标题和内容">
    <p:bg>
      <p:bgPr>
        <a:solidFill>
          <a:srgbClr val="22202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marL="0" marR="0" lvl="0" indent="0" algn="r" defTabSz="914400" rtl="0" eaLnBrk="1" fontAlgn="auto" latinLnBrk="0" hangingPunct="1">
              <a:lnSpc>
                <a:spcPct val="100000"/>
              </a:lnSpc>
              <a:spcBef>
                <a:spcPts val="0"/>
              </a:spcBef>
              <a:spcAft>
                <a:spcPts val="0"/>
              </a:spcAft>
              <a:buClrTx/>
              <a:buSzTx/>
              <a:buFontTx/>
              <a:buNone/>
              <a:defRPr/>
            </a:pPr>
            <a:fld id="{1299462A-56A1-4CA7-9872-BC813D1EAAB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2202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indent="-228600"/>
            <a:r>
              <a:rPr lang="zh-CN" altLang="en-US" dirty="0"/>
              <a:t>Click to edit Master text style</a:t>
            </a:r>
            <a:endParaRPr lang="zh-CN" altLang="en-US" dirty="0"/>
          </a:p>
          <a:p>
            <a:pPr lvl="1" indent="-228600"/>
            <a:r>
              <a:rPr lang="zh-CN" altLang="en-US" dirty="0"/>
              <a:t>Second level</a:t>
            </a:r>
            <a:endParaRPr lang="zh-CN" altLang="en-US" dirty="0"/>
          </a:p>
          <a:p>
            <a:pPr lvl="2" indent="-228600"/>
            <a:r>
              <a:rPr lang="zh-CN" altLang="en-US" dirty="0"/>
              <a:t>Third level</a:t>
            </a:r>
            <a:endParaRPr lang="zh-CN" altLang="en-US" dirty="0"/>
          </a:p>
          <a:p>
            <a:pPr lvl="3" indent="-228600"/>
            <a:r>
              <a:rPr lang="zh-CN" altLang="en-US" dirty="0"/>
              <a:t>Fourth level</a:t>
            </a:r>
            <a:endParaRPr lang="zh-CN" altLang="en-US" dirty="0"/>
          </a:p>
          <a:p>
            <a:pPr lvl="4" indent="-228600"/>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299462A-56A1-4CA7-9872-BC813D1EAAB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2.jpe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image" Target="../media/image2.jpe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5" name="矩形 4"/>
          <p:cNvSpPr/>
          <p:nvPr/>
        </p:nvSpPr>
        <p:spPr>
          <a:xfrm>
            <a:off x="0" y="637223"/>
            <a:ext cx="393700" cy="1300163"/>
          </a:xfrm>
          <a:prstGeom prst="rect">
            <a:avLst/>
          </a:prstGeom>
          <a:solidFill>
            <a:srgbClr val="A032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21506" name="组合 5"/>
          <p:cNvGrpSpPr/>
          <p:nvPr/>
        </p:nvGrpSpPr>
        <p:grpSpPr>
          <a:xfrm>
            <a:off x="393383" y="637540"/>
            <a:ext cx="10125075" cy="1360638"/>
            <a:chOff x="5143843" y="2973239"/>
            <a:chExt cx="10126505" cy="1360470"/>
          </a:xfrm>
        </p:grpSpPr>
        <p:sp>
          <p:nvSpPr>
            <p:cNvPr id="21507" name="文本框 8"/>
            <p:cNvSpPr txBox="1"/>
            <p:nvPr/>
          </p:nvSpPr>
          <p:spPr>
            <a:xfrm>
              <a:off x="5143843" y="2973239"/>
              <a:ext cx="10126505" cy="1014605"/>
            </a:xfrm>
            <a:prstGeom prst="rect">
              <a:avLst/>
            </a:prstGeom>
            <a:noFill/>
            <a:ln w="9525">
              <a:noFill/>
            </a:ln>
          </p:spPr>
          <p:txBody>
            <a:bodyPr wrap="square" anchor="t" anchorCtr="0">
              <a:spAutoFit/>
            </a:bodyPr>
            <a:p>
              <a:pPr>
                <a:buFont typeface="Arial" panose="020B0604020202020204" pitchFamily="34" charset="0"/>
              </a:pPr>
              <a:r>
                <a:rPr lang="en-US" altLang="en-GB" sz="3000" dirty="0">
                  <a:solidFill>
                    <a:schemeClr val="bg1"/>
                  </a:solidFill>
                  <a:latin typeface="Microsoft YaHei" panose="020B0503020204020204" pitchFamily="34" charset="-122"/>
                  <a:ea typeface="Microsoft YaHei" panose="020B0503020204020204" pitchFamily="34" charset="-122"/>
                </a:rPr>
                <a:t>An AI-Powered System for De-identifying Protected Health Information in Clinical Text Using SpaCy NER</a:t>
              </a:r>
              <a:endParaRPr lang="en-US" altLang="en-GB" sz="3000" dirty="0">
                <a:solidFill>
                  <a:schemeClr val="bg1"/>
                </a:solidFill>
                <a:latin typeface="Microsoft YaHei" panose="020B0503020204020204" pitchFamily="34" charset="-122"/>
                <a:ea typeface="Microsoft YaHei" panose="020B0503020204020204" pitchFamily="34" charset="-122"/>
              </a:endParaRPr>
            </a:p>
          </p:txBody>
        </p:sp>
        <p:sp>
          <p:nvSpPr>
            <p:cNvPr id="21508" name="文本框 10"/>
            <p:cNvSpPr txBox="1"/>
            <p:nvPr/>
          </p:nvSpPr>
          <p:spPr>
            <a:xfrm>
              <a:off x="5143843" y="3688629"/>
              <a:ext cx="5426206" cy="645080"/>
            </a:xfrm>
            <a:prstGeom prst="rect">
              <a:avLst/>
            </a:prstGeom>
            <a:noFill/>
            <a:ln w="9525">
              <a:noFill/>
            </a:ln>
          </p:spPr>
          <p:txBody>
            <a:bodyPr wrap="square" anchor="t" anchorCtr="0">
              <a:spAutoFit/>
            </a:bodyPr>
            <a:p>
              <a:pPr>
                <a:buFont typeface="Arial" panose="020B0604020202020204" pitchFamily="34" charset="0"/>
              </a:pPr>
              <a:endParaRPr lang="zh-CN" altLang="en-US" sz="3600" b="1" dirty="0">
                <a:solidFill>
                  <a:schemeClr val="bg1"/>
                </a:solidFill>
                <a:latin typeface="Microsoft YaHei" panose="020B0503020204020204" pitchFamily="34" charset="-122"/>
                <a:ea typeface="Microsoft YaHei" panose="020B0503020204020204" pitchFamily="34" charset="-122"/>
              </a:endParaRPr>
            </a:p>
          </p:txBody>
        </p:sp>
      </p:grpSp>
      <p:sp>
        <p:nvSpPr>
          <p:cNvPr id="11" name="矩形 10"/>
          <p:cNvSpPr/>
          <p:nvPr/>
        </p:nvSpPr>
        <p:spPr>
          <a:xfrm>
            <a:off x="11023600" y="0"/>
            <a:ext cx="1168400" cy="1168400"/>
          </a:xfrm>
          <a:prstGeom prst="rect">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10039350" y="990600"/>
            <a:ext cx="1168400" cy="1168400"/>
          </a:xfrm>
          <a:prstGeom prst="rect">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12"/>
          <p:cNvSpPr/>
          <p:nvPr/>
        </p:nvSpPr>
        <p:spPr>
          <a:xfrm>
            <a:off x="11277600" y="1231900"/>
            <a:ext cx="342900" cy="342900"/>
          </a:xfrm>
          <a:prstGeom prst="rect">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矩形 13"/>
          <p:cNvSpPr/>
          <p:nvPr/>
        </p:nvSpPr>
        <p:spPr>
          <a:xfrm>
            <a:off x="11207750" y="2159000"/>
            <a:ext cx="469900" cy="469900"/>
          </a:xfrm>
          <a:prstGeom prst="rect">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a:xfrm>
            <a:off x="9632950" y="2628900"/>
            <a:ext cx="1593850" cy="1593850"/>
          </a:xfrm>
          <a:prstGeom prst="rect">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矩形 15"/>
          <p:cNvSpPr/>
          <p:nvPr/>
        </p:nvSpPr>
        <p:spPr>
          <a:xfrm>
            <a:off x="10941050" y="3913188"/>
            <a:ext cx="965200" cy="965200"/>
          </a:xfrm>
          <a:prstGeom prst="rect">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矩形 16"/>
          <p:cNvSpPr/>
          <p:nvPr/>
        </p:nvSpPr>
        <p:spPr>
          <a:xfrm>
            <a:off x="10744200" y="4779963"/>
            <a:ext cx="393700" cy="393700"/>
          </a:xfrm>
          <a:prstGeom prst="rect">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矩形 17"/>
          <p:cNvSpPr/>
          <p:nvPr/>
        </p:nvSpPr>
        <p:spPr>
          <a:xfrm>
            <a:off x="9290050" y="2438400"/>
            <a:ext cx="508000" cy="508000"/>
          </a:xfrm>
          <a:prstGeom prst="rect">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Text Box 19"/>
          <p:cNvSpPr txBox="1"/>
          <p:nvPr/>
        </p:nvSpPr>
        <p:spPr>
          <a:xfrm>
            <a:off x="6263640" y="5052695"/>
            <a:ext cx="5356860" cy="1405890"/>
          </a:xfrm>
          <a:prstGeom prst="rect">
            <a:avLst/>
          </a:prstGeom>
          <a:noFill/>
        </p:spPr>
        <p:txBody>
          <a:bodyPr wrap="square" rtlCol="0">
            <a:noAutofit/>
          </a:bodyPr>
          <a:p>
            <a:r>
              <a:rPr lang="en-GB" altLang="en-US" sz="3000" b="1">
                <a:solidFill>
                  <a:schemeClr val="bg1"/>
                </a:solidFill>
              </a:rPr>
              <a:t>BY  </a:t>
            </a:r>
            <a:endParaRPr lang="en-GB" altLang="en-US" sz="3000" b="1">
              <a:solidFill>
                <a:schemeClr val="bg1"/>
              </a:solidFill>
            </a:endParaRPr>
          </a:p>
          <a:p>
            <a:r>
              <a:rPr lang="en-GB" altLang="en-US" sz="3000" b="1">
                <a:solidFill>
                  <a:schemeClr val="bg1"/>
                </a:solidFill>
              </a:rPr>
              <a:t>KEERTHIRAJAN MURUGESAN</a:t>
            </a:r>
            <a:endParaRPr lang="en-GB" altLang="en-US" sz="3000" b="1">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pic>
        <p:nvPicPr>
          <p:cNvPr id="6" name="图片 5"/>
          <p:cNvPicPr>
            <a:picLocks noChangeAspect="1"/>
          </p:cNvPicPr>
          <p:nvPr/>
        </p:nvPicPr>
        <p:blipFill>
          <a:blip r:embed="rId2" cstate="screen"/>
          <a:srcRect/>
          <a:stretch>
            <a:fillRect/>
          </a:stretch>
        </p:blipFill>
        <p:spPr>
          <a:xfrm>
            <a:off x="3707186" y="1069897"/>
            <a:ext cx="4777624" cy="4777621"/>
          </a:xfrm>
          <a:custGeom>
            <a:avLst/>
            <a:gdLst>
              <a:gd name="connsiteX0" fmla="*/ 2612571 w 5225142"/>
              <a:gd name="connsiteY0" fmla="*/ 0 h 5225142"/>
              <a:gd name="connsiteX1" fmla="*/ 5225142 w 5225142"/>
              <a:gd name="connsiteY1" fmla="*/ 2612571 h 5225142"/>
              <a:gd name="connsiteX2" fmla="*/ 2612571 w 5225142"/>
              <a:gd name="connsiteY2" fmla="*/ 5225142 h 5225142"/>
              <a:gd name="connsiteX3" fmla="*/ 0 w 5225142"/>
              <a:gd name="connsiteY3" fmla="*/ 2612571 h 5225142"/>
              <a:gd name="connsiteX4" fmla="*/ 2612571 w 5225142"/>
              <a:gd name="connsiteY4" fmla="*/ 0 h 5225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5142" h="5225142">
                <a:moveTo>
                  <a:pt x="2612571" y="0"/>
                </a:moveTo>
                <a:cubicBezTo>
                  <a:pt x="4055454" y="0"/>
                  <a:pt x="5225142" y="1169688"/>
                  <a:pt x="5225142" y="2612571"/>
                </a:cubicBezTo>
                <a:cubicBezTo>
                  <a:pt x="5225142" y="4055454"/>
                  <a:pt x="4055454" y="5225142"/>
                  <a:pt x="2612571" y="5225142"/>
                </a:cubicBezTo>
                <a:cubicBezTo>
                  <a:pt x="1169688" y="5225142"/>
                  <a:pt x="0" y="4055454"/>
                  <a:pt x="0" y="2612571"/>
                </a:cubicBezTo>
                <a:cubicBezTo>
                  <a:pt x="0" y="1169688"/>
                  <a:pt x="1169688" y="0"/>
                  <a:pt x="2612571" y="0"/>
                </a:cubicBezTo>
                <a:close/>
              </a:path>
            </a:pathLst>
          </a:custGeom>
        </p:spPr>
      </p:pic>
      <p:pic>
        <p:nvPicPr>
          <p:cNvPr id="23555" name="图片 7"/>
          <p:cNvPicPr>
            <a:picLocks noChangeAspect="1"/>
          </p:cNvPicPr>
          <p:nvPr/>
        </p:nvPicPr>
        <p:blipFill>
          <a:blip r:embed="rId3"/>
          <a:stretch>
            <a:fillRect/>
          </a:stretch>
        </p:blipFill>
        <p:spPr>
          <a:xfrm rot="2391802">
            <a:off x="4329113" y="2030413"/>
            <a:ext cx="3376612" cy="2871787"/>
          </a:xfrm>
          <a:prstGeom prst="rect">
            <a:avLst/>
          </a:prstGeom>
          <a:noFill/>
          <a:ln w="9525">
            <a:noFill/>
          </a:ln>
        </p:spPr>
      </p:pic>
      <p:sp>
        <p:nvSpPr>
          <p:cNvPr id="7173" name="文本框 36"/>
          <p:cNvSpPr txBox="1"/>
          <p:nvPr/>
        </p:nvSpPr>
        <p:spPr>
          <a:xfrm>
            <a:off x="4919663" y="1606550"/>
            <a:ext cx="2352675" cy="1783715"/>
          </a:xfrm>
          <a:prstGeom prst="rect">
            <a:avLst/>
          </a:prstGeom>
          <a:noFill/>
          <a:ln w="9525">
            <a:noFill/>
          </a:ln>
        </p:spPr>
        <p:txBody>
          <a:bodyPr anchor="t" anchorCtr="0">
            <a:spAutoFit/>
          </a:bodyPr>
          <a:p>
            <a:pPr algn="ctr">
              <a:buFont typeface="Arial" panose="020B0604020202020204" pitchFamily="34" charset="0"/>
            </a:pPr>
            <a:r>
              <a:rPr lang="en-US" altLang="zh-CN" sz="11000" b="1" dirty="0">
                <a:solidFill>
                  <a:srgbClr val="FFFFFF"/>
                </a:solidFill>
                <a:latin typeface="Microsoft YaHei" panose="020B0503020204020204" pitchFamily="34" charset="-122"/>
                <a:ea typeface="Microsoft YaHei" panose="020B0503020204020204" pitchFamily="34" charset="-122"/>
              </a:rPr>
              <a:t>0</a:t>
            </a:r>
            <a:r>
              <a:rPr lang="en-GB" altLang="en-US" sz="11000" b="1" dirty="0">
                <a:solidFill>
                  <a:srgbClr val="FFFFFF"/>
                </a:solidFill>
                <a:latin typeface="Microsoft YaHei" panose="020B0503020204020204" pitchFamily="34" charset="-122"/>
                <a:ea typeface="Microsoft YaHei" panose="020B0503020204020204" pitchFamily="34" charset="-122"/>
              </a:rPr>
              <a:t>4</a:t>
            </a:r>
            <a:endParaRPr lang="en-GB" altLang="en-US" sz="11000" b="1" dirty="0">
              <a:solidFill>
                <a:srgbClr val="FFFFFF"/>
              </a:solidFill>
              <a:latin typeface="Microsoft YaHei" panose="020B0503020204020204" pitchFamily="34" charset="-122"/>
              <a:ea typeface="Microsoft YaHei" panose="020B0503020204020204" pitchFamily="34" charset="-122"/>
            </a:endParaRPr>
          </a:p>
        </p:txBody>
      </p:sp>
      <p:sp>
        <p:nvSpPr>
          <p:cNvPr id="7174" name="文本框 38"/>
          <p:cNvSpPr txBox="1"/>
          <p:nvPr/>
        </p:nvSpPr>
        <p:spPr>
          <a:xfrm>
            <a:off x="4071938" y="3738563"/>
            <a:ext cx="4048125" cy="521970"/>
          </a:xfrm>
          <a:prstGeom prst="rect">
            <a:avLst/>
          </a:prstGeom>
          <a:noFill/>
          <a:ln w="9525">
            <a:noFill/>
          </a:ln>
        </p:spPr>
        <p:txBody>
          <a:bodyPr anchor="t" anchorCtr="0">
            <a:spAutoFit/>
          </a:bodyPr>
          <a:p>
            <a:pPr algn="ctr">
              <a:buFont typeface="Arial" panose="020B0604020202020204" pitchFamily="34" charset="0"/>
            </a:pPr>
            <a:r>
              <a:rPr lang="en-GB" altLang="zh-CN" sz="2800" b="1" dirty="0">
                <a:solidFill>
                  <a:srgbClr val="FFFFFF"/>
                </a:solidFill>
                <a:latin typeface="Microsoft YaHei" panose="020B0503020204020204" pitchFamily="34" charset="-122"/>
                <a:ea typeface="Microsoft YaHei" panose="020B0503020204020204" pitchFamily="34" charset="-122"/>
              </a:rPr>
              <a:t>OBJECTIVES</a:t>
            </a:r>
            <a:endParaRPr lang="en-GB" altLang="zh-CN" sz="2800" b="1" dirty="0">
              <a:solidFill>
                <a:srgbClr val="FFFFFF"/>
              </a:solidFill>
              <a:latin typeface="Microsoft YaHei" panose="020B0503020204020204" pitchFamily="34" charset="-122"/>
              <a:ea typeface="Microsoft YaHei"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fade">
                                      <p:cBhvr>
                                        <p:cTn id="7" dur="1000"/>
                                        <p:tgtEl>
                                          <p:spTgt spid="7173"/>
                                        </p:tgtEl>
                                      </p:cBhvr>
                                    </p:animEffect>
                                    <p:anim calcmode="lin" valueType="num">
                                      <p:cBhvr>
                                        <p:cTn id="8" dur="1000" fill="hold"/>
                                        <p:tgtEl>
                                          <p:spTgt spid="7173"/>
                                        </p:tgtEl>
                                        <p:attrNameLst>
                                          <p:attrName>ppt_x</p:attrName>
                                        </p:attrNameLst>
                                      </p:cBhvr>
                                      <p:tavLst>
                                        <p:tav tm="0">
                                          <p:val>
                                            <p:strVal val="#ppt_x"/>
                                          </p:val>
                                        </p:tav>
                                        <p:tav tm="100000">
                                          <p:val>
                                            <p:strVal val="#ppt_x"/>
                                          </p:val>
                                        </p:tav>
                                      </p:tavLst>
                                    </p:anim>
                                    <p:anim calcmode="lin" valueType="num">
                                      <p:cBhvr>
                                        <p:cTn id="9" dur="1000" fill="hold"/>
                                        <p:tgtEl>
                                          <p:spTgt spid="717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7174"/>
                                        </p:tgtEl>
                                        <p:attrNameLst>
                                          <p:attrName>style.visibility</p:attrName>
                                        </p:attrNameLst>
                                      </p:cBhvr>
                                      <p:to>
                                        <p:strVal val="visible"/>
                                      </p:to>
                                    </p:set>
                                    <p:anim calcmode="lin" valueType="num">
                                      <p:cBhvr>
                                        <p:cTn id="13" dur="1000" fill="hold"/>
                                        <p:tgtEl>
                                          <p:spTgt spid="7174"/>
                                        </p:tgtEl>
                                        <p:attrNameLst>
                                          <p:attrName>ppt_x</p:attrName>
                                        </p:attrNameLst>
                                      </p:cBhvr>
                                      <p:tavLst>
                                        <p:tav tm="0">
                                          <p:val>
                                            <p:strVal val="#ppt_x"/>
                                          </p:val>
                                        </p:tav>
                                        <p:tav tm="50000">
                                          <p:val>
                                            <p:strVal val="#ppt_x+.1"/>
                                          </p:val>
                                        </p:tav>
                                        <p:tav tm="100000">
                                          <p:val>
                                            <p:strVal val="#ppt_x"/>
                                          </p:val>
                                        </p:tav>
                                      </p:tavLst>
                                    </p:anim>
                                    <p:anim calcmode="lin" valueType="num">
                                      <p:cBhvr>
                                        <p:cTn id="14" dur="1000" fill="hold"/>
                                        <p:tgtEl>
                                          <p:spTgt spid="7174"/>
                                        </p:tgtEl>
                                        <p:attrNameLst>
                                          <p:attrName>ppt_y</p:attrName>
                                        </p:attrNameLst>
                                      </p:cBhvr>
                                      <p:tavLst>
                                        <p:tav tm="0">
                                          <p:val>
                                            <p:strVal val="#ppt_y"/>
                                          </p:val>
                                        </p:tav>
                                        <p:tav tm="100000">
                                          <p:val>
                                            <p:strVal val="#ppt_y"/>
                                          </p:val>
                                        </p:tav>
                                      </p:tavLst>
                                    </p:anim>
                                    <p:anim calcmode="lin" valueType="num">
                                      <p:cBhvr>
                                        <p:cTn id="15" dur="1000" fill="hold"/>
                                        <p:tgtEl>
                                          <p:spTgt spid="7174"/>
                                        </p:tgtEl>
                                        <p:attrNameLst>
                                          <p:attrName>ppt_h</p:attrName>
                                        </p:attrNameLst>
                                      </p:cBhvr>
                                      <p:tavLst>
                                        <p:tav tm="0">
                                          <p:val>
                                            <p:strVal val="#ppt_h/10"/>
                                          </p:val>
                                        </p:tav>
                                        <p:tav tm="50000">
                                          <p:val>
                                            <p:strVal val="#ppt_h+.01"/>
                                          </p:val>
                                        </p:tav>
                                        <p:tav tm="100000">
                                          <p:val>
                                            <p:strVal val="#ppt_h"/>
                                          </p:val>
                                        </p:tav>
                                      </p:tavLst>
                                    </p:anim>
                                    <p:anim calcmode="lin" valueType="num">
                                      <p:cBhvr>
                                        <p:cTn id="16" dur="1000" fill="hold"/>
                                        <p:tgtEl>
                                          <p:spTgt spid="7174"/>
                                        </p:tgtEl>
                                        <p:attrNameLst>
                                          <p:attrName>ppt_w</p:attrName>
                                        </p:attrNameLst>
                                      </p:cBhvr>
                                      <p:tavLst>
                                        <p:tav tm="0">
                                          <p:val>
                                            <p:strVal val="#ppt_w/10"/>
                                          </p:val>
                                        </p:tav>
                                        <p:tav tm="50000">
                                          <p:val>
                                            <p:strVal val="#ppt_w+.01"/>
                                          </p:val>
                                        </p:tav>
                                        <p:tav tm="100000">
                                          <p:val>
                                            <p:strVal val="#ppt_w"/>
                                          </p:val>
                                        </p:tav>
                                      </p:tavLst>
                                    </p:anim>
                                    <p:animEffect transition="in" filter="fade">
                                      <p:cBhvr>
                                        <p:cTn id="17" dur="1000" tmFilter="0,0; .5, 1; 1, 1"/>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P spid="717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useBgFill="1">
        <p:nvSpPr>
          <p:cNvPr id="5" name="Rectangles 4"/>
          <p:cNvSpPr/>
          <p:nvPr/>
        </p:nvSpPr>
        <p:spPr>
          <a:xfrm>
            <a:off x="419100" y="2395220"/>
            <a:ext cx="2685415" cy="3023235"/>
          </a:xfrm>
          <a:prstGeom prst="rect">
            <a:avLst/>
          </a:prstGeom>
          <a:ln>
            <a:solidFill>
              <a:srgbClr val="C00000"/>
            </a:solidFill>
          </a:ln>
        </p:spPr>
        <p:style>
          <a:lnRef idx="0">
            <a:srgbClr val="FFFFFF"/>
          </a:lnRef>
          <a:fillRef idx="1">
            <a:schemeClr val="accent1"/>
          </a:fillRef>
          <a:effectRef idx="0">
            <a:srgbClr val="FFFFFF"/>
          </a:effectRef>
          <a:fontRef idx="minor">
            <a:schemeClr val="lt1"/>
          </a:fontRef>
        </p:style>
        <p:txBody>
          <a:bodyPr rtlCol="0" anchor="ctr"/>
          <a:p>
            <a:pPr marL="285750" indent="-285750" algn="l">
              <a:buFont typeface="Arial" panose="020B0604020202020204" pitchFamily="34" charset="0"/>
              <a:buChar char="•"/>
            </a:pPr>
            <a:r>
              <a:rPr lang="en-US" altLang="en-GB"/>
              <a:t>Utilize SpaCy NER to identify and anonymize sensitive entities in clinical text</a:t>
            </a:r>
            <a:endParaRPr lang="en-US" altLang="en-GB"/>
          </a:p>
          <a:p>
            <a:pPr marL="285750" indent="-285750" algn="l">
              <a:buFont typeface="Arial" panose="020B0604020202020204" pitchFamily="34" charset="0"/>
              <a:buChar char="•"/>
            </a:pPr>
            <a:r>
              <a:rPr lang="en-US" altLang="en-GB"/>
              <a:t>Ensure efficient processing of Electronic Health Records (EHRs)</a:t>
            </a:r>
            <a:endParaRPr lang="en-US" altLang="en-GB"/>
          </a:p>
          <a:p>
            <a:pPr marL="285750" indent="-285750" algn="l">
              <a:buFont typeface="Arial" panose="020B0604020202020204" pitchFamily="34" charset="0"/>
              <a:buChar char="•"/>
            </a:pPr>
            <a:endParaRPr lang="en-US" altLang="en-GB"/>
          </a:p>
        </p:txBody>
      </p:sp>
      <p:sp useBgFill="1">
        <p:nvSpPr>
          <p:cNvPr id="6" name="Rectangles 5"/>
          <p:cNvSpPr/>
          <p:nvPr/>
        </p:nvSpPr>
        <p:spPr>
          <a:xfrm>
            <a:off x="6187440" y="2354580"/>
            <a:ext cx="2685415" cy="3023235"/>
          </a:xfrm>
          <a:prstGeom prst="rect">
            <a:avLst/>
          </a:prstGeom>
          <a:ln>
            <a:solidFill>
              <a:srgbClr val="C00000"/>
            </a:solidFill>
          </a:ln>
        </p:spPr>
        <p:style>
          <a:lnRef idx="0">
            <a:srgbClr val="FFFFFF"/>
          </a:lnRef>
          <a:fillRef idx="1">
            <a:schemeClr val="accent1"/>
          </a:fillRef>
          <a:effectRef idx="0">
            <a:srgbClr val="FFFFFF"/>
          </a:effectRef>
          <a:fontRef idx="minor">
            <a:schemeClr val="lt1"/>
          </a:fontRef>
        </p:style>
        <p:txBody>
          <a:bodyPr rtlCol="0" anchor="ctr"/>
          <a:p>
            <a:pPr marL="285750" indent="-285750" algn="l">
              <a:buFont typeface="Arial" panose="020B0604020202020204" pitchFamily="34" charset="0"/>
              <a:buChar char="•"/>
            </a:pPr>
            <a:r>
              <a:rPr lang="en-US" altLang="en-GB"/>
              <a:t> To train the SpaCy NER model on the annotated dataset and evaluate its performance using appropriate metrics such as precision, recall, and F1-score.</a:t>
            </a:r>
            <a:endParaRPr lang="en-US" altLang="en-GB"/>
          </a:p>
        </p:txBody>
      </p:sp>
      <p:sp useBgFill="1">
        <p:nvSpPr>
          <p:cNvPr id="7" name="Rectangles 6"/>
          <p:cNvSpPr/>
          <p:nvPr/>
        </p:nvSpPr>
        <p:spPr>
          <a:xfrm>
            <a:off x="3303270" y="3564255"/>
            <a:ext cx="2685415" cy="3023235"/>
          </a:xfrm>
          <a:prstGeom prst="rect">
            <a:avLst/>
          </a:prstGeom>
          <a:ln>
            <a:solidFill>
              <a:srgbClr val="C00000"/>
            </a:solidFill>
          </a:ln>
        </p:spPr>
        <p:style>
          <a:lnRef idx="0">
            <a:srgbClr val="FFFFFF"/>
          </a:lnRef>
          <a:fillRef idx="1">
            <a:schemeClr val="accent1"/>
          </a:fillRef>
          <a:effectRef idx="0">
            <a:srgbClr val="FFFFFF"/>
          </a:effectRef>
          <a:fontRef idx="minor">
            <a:schemeClr val="lt1"/>
          </a:fontRef>
        </p:style>
        <p:txBody>
          <a:bodyPr rtlCol="0" anchor="ctr"/>
          <a:p>
            <a:pPr marL="285750" indent="-285750" algn="l">
              <a:buFont typeface="Arial" panose="020B0604020202020204" pitchFamily="34" charset="0"/>
              <a:buChar char="•"/>
            </a:pPr>
            <a:r>
              <a:rPr lang="en-US" altLang="en-GB"/>
              <a:t>preprocess the synthetic data effectively, including text normalization and annotation </a:t>
            </a:r>
            <a:endParaRPr lang="en-US" altLang="en-GB"/>
          </a:p>
        </p:txBody>
      </p:sp>
      <p:sp useBgFill="1">
        <p:nvSpPr>
          <p:cNvPr id="8" name="Rectangles 7"/>
          <p:cNvSpPr/>
          <p:nvPr/>
        </p:nvSpPr>
        <p:spPr>
          <a:xfrm>
            <a:off x="9071610" y="3649345"/>
            <a:ext cx="2685415" cy="3023235"/>
          </a:xfrm>
          <a:prstGeom prst="rect">
            <a:avLst/>
          </a:prstGeom>
          <a:ln>
            <a:solidFill>
              <a:srgbClr val="C00000"/>
            </a:solidFill>
          </a:ln>
        </p:spPr>
        <p:style>
          <a:lnRef idx="0">
            <a:srgbClr val="FFFFFF"/>
          </a:lnRef>
          <a:fillRef idx="1">
            <a:schemeClr val="accent1"/>
          </a:fillRef>
          <a:effectRef idx="0">
            <a:srgbClr val="FFFFFF"/>
          </a:effectRef>
          <a:fontRef idx="minor">
            <a:schemeClr val="lt1"/>
          </a:fontRef>
        </p:style>
        <p:txBody>
          <a:bodyPr rtlCol="0" anchor="ctr"/>
          <a:p>
            <a:pPr marL="285750" indent="-285750" algn="l">
              <a:buFont typeface="Arial" panose="020B0604020202020204" pitchFamily="34" charset="0"/>
              <a:buChar char="•"/>
            </a:pPr>
            <a:r>
              <a:rPr lang="en-US" altLang="en-GB"/>
              <a:t>To employ visualization techniques, including loss curves, confusion matrices, and ROC curves, to comprehensively assess the model's performance and learning behavio</a:t>
            </a:r>
            <a:r>
              <a:rPr lang="en-GB" altLang="en-US"/>
              <a:t>u</a:t>
            </a:r>
            <a:r>
              <a:rPr lang="en-US" altLang="en-GB"/>
              <a:t>r.</a:t>
            </a:r>
            <a:endParaRPr lang="en-US" altLang="en-GB"/>
          </a:p>
        </p:txBody>
      </p:sp>
      <p:sp>
        <p:nvSpPr>
          <p:cNvPr id="9" name="Round Diagonal Corner Rectangle 8"/>
          <p:cNvSpPr/>
          <p:nvPr/>
        </p:nvSpPr>
        <p:spPr>
          <a:xfrm>
            <a:off x="402590" y="1373505"/>
            <a:ext cx="2701925" cy="882650"/>
          </a:xfrm>
          <a:prstGeom prst="round2DiagRect">
            <a:avLst/>
          </a:prstGeom>
          <a:solidFill>
            <a:srgbClr val="660000"/>
          </a:solidFill>
          <a:ln>
            <a:solidFill>
              <a:srgbClr val="00206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GB"/>
              <a:t>Develop an Automated PHI De-identification System</a:t>
            </a:r>
            <a:endParaRPr lang="en-GB" altLang="en-US"/>
          </a:p>
        </p:txBody>
      </p:sp>
      <p:sp>
        <p:nvSpPr>
          <p:cNvPr id="11" name="Round Diagonal Corner Rectangle 10"/>
          <p:cNvSpPr/>
          <p:nvPr/>
        </p:nvSpPr>
        <p:spPr>
          <a:xfrm>
            <a:off x="3307080" y="2545080"/>
            <a:ext cx="2701925" cy="882650"/>
          </a:xfrm>
          <a:prstGeom prst="round2DiagRect">
            <a:avLst/>
          </a:prstGeom>
          <a:solidFill>
            <a:srgbClr val="660000"/>
          </a:solidFill>
          <a:ln>
            <a:solidFill>
              <a:srgbClr val="00206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GB"/>
              <a:t> Data Preprocessing and Annotation</a:t>
            </a:r>
            <a:endParaRPr lang="en-US" altLang="en-GB"/>
          </a:p>
        </p:txBody>
      </p:sp>
      <p:sp>
        <p:nvSpPr>
          <p:cNvPr id="12" name="Round Diagonal Corner Rectangle 11"/>
          <p:cNvSpPr/>
          <p:nvPr/>
        </p:nvSpPr>
        <p:spPr>
          <a:xfrm>
            <a:off x="6187440" y="1345565"/>
            <a:ext cx="2701925" cy="882650"/>
          </a:xfrm>
          <a:prstGeom prst="round2DiagRect">
            <a:avLst/>
          </a:prstGeom>
          <a:solidFill>
            <a:srgbClr val="660000"/>
          </a:solidFill>
          <a:ln>
            <a:solidFill>
              <a:srgbClr val="00206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GB"/>
              <a:t>Model Training and Evaluation</a:t>
            </a:r>
            <a:endParaRPr lang="en-US" altLang="en-GB"/>
          </a:p>
        </p:txBody>
      </p:sp>
      <p:sp>
        <p:nvSpPr>
          <p:cNvPr id="13" name="Round Diagonal Corner Rectangle 12"/>
          <p:cNvSpPr/>
          <p:nvPr/>
        </p:nvSpPr>
        <p:spPr>
          <a:xfrm>
            <a:off x="9071610" y="2585720"/>
            <a:ext cx="2701925" cy="882650"/>
          </a:xfrm>
          <a:prstGeom prst="round2DiagRect">
            <a:avLst/>
          </a:prstGeom>
          <a:solidFill>
            <a:srgbClr val="660000"/>
          </a:solidFill>
          <a:ln>
            <a:solidFill>
              <a:srgbClr val="00206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GB"/>
              <a:t>Visualization of Results</a:t>
            </a:r>
            <a:endParaRPr lang="en-US" altLang="en-GB"/>
          </a:p>
        </p:txBody>
      </p:sp>
      <p:sp>
        <p:nvSpPr>
          <p:cNvPr id="15" name="Text Box 14"/>
          <p:cNvSpPr txBox="1"/>
          <p:nvPr/>
        </p:nvSpPr>
        <p:spPr>
          <a:xfrm>
            <a:off x="296545" y="398780"/>
            <a:ext cx="4064000" cy="475615"/>
          </a:xfrm>
          <a:prstGeom prst="rect">
            <a:avLst/>
          </a:prstGeom>
          <a:noFill/>
        </p:spPr>
        <p:txBody>
          <a:bodyPr wrap="square" rtlCol="0">
            <a:spAutoFit/>
          </a:bodyPr>
          <a:p>
            <a:r>
              <a:rPr lang="en-GB" altLang="en-US" sz="2500" b="1">
                <a:solidFill>
                  <a:srgbClr val="F8E57F"/>
                </a:solidFill>
              </a:rPr>
              <a:t>OBJECTIVES</a:t>
            </a:r>
            <a:endParaRPr lang="en-GB" altLang="en-US" sz="2500" b="1">
              <a:solidFill>
                <a:srgbClr val="F8E57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fill="hold"/>
                                        <p:tgtEl>
                                          <p:spTgt spid="9"/>
                                        </p:tgtEl>
                                        <p:attrNameLst>
                                          <p:attrName>ppt_x</p:attrName>
                                        </p:attrNameLst>
                                      </p:cBhvr>
                                      <p:tavLst>
                                        <p:tav tm="0">
                                          <p:val>
                                            <p:strVal val="#ppt_x"/>
                                          </p:val>
                                        </p:tav>
                                        <p:tav tm="100000">
                                          <p:val>
                                            <p:strVal val="#ppt_x"/>
                                          </p:val>
                                        </p:tav>
                                      </p:tavLst>
                                    </p:anim>
                                    <p:anim calcmode="lin" valueType="num">
                                      <p:cBhvr additive="base">
                                        <p:cTn id="1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500"/>
                                        <p:tgtEl>
                                          <p:spTgt spid="8"/>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down)">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9" grpId="0" animBg="1"/>
      <p:bldP spid="7" grpId="0" bldLvl="0" animBg="1"/>
      <p:bldP spid="11" grpId="0" bldLvl="0" animBg="1"/>
      <p:bldP spid="6" grpId="0" bldLvl="0" animBg="1"/>
      <p:bldP spid="12" grpId="0" bldLvl="0" animBg="1"/>
      <p:bldP spid="8" grpId="0" bldLvl="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pic>
        <p:nvPicPr>
          <p:cNvPr id="6" name="图片 5"/>
          <p:cNvPicPr>
            <a:picLocks noChangeAspect="1"/>
          </p:cNvPicPr>
          <p:nvPr/>
        </p:nvPicPr>
        <p:blipFill>
          <a:blip r:embed="rId2" cstate="screen"/>
          <a:srcRect/>
          <a:stretch>
            <a:fillRect/>
          </a:stretch>
        </p:blipFill>
        <p:spPr>
          <a:xfrm>
            <a:off x="3707186" y="1069897"/>
            <a:ext cx="4777624" cy="4777621"/>
          </a:xfrm>
          <a:custGeom>
            <a:avLst/>
            <a:gdLst>
              <a:gd name="connsiteX0" fmla="*/ 2612571 w 5225142"/>
              <a:gd name="connsiteY0" fmla="*/ 0 h 5225142"/>
              <a:gd name="connsiteX1" fmla="*/ 5225142 w 5225142"/>
              <a:gd name="connsiteY1" fmla="*/ 2612571 h 5225142"/>
              <a:gd name="connsiteX2" fmla="*/ 2612571 w 5225142"/>
              <a:gd name="connsiteY2" fmla="*/ 5225142 h 5225142"/>
              <a:gd name="connsiteX3" fmla="*/ 0 w 5225142"/>
              <a:gd name="connsiteY3" fmla="*/ 2612571 h 5225142"/>
              <a:gd name="connsiteX4" fmla="*/ 2612571 w 5225142"/>
              <a:gd name="connsiteY4" fmla="*/ 0 h 5225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5142" h="5225142">
                <a:moveTo>
                  <a:pt x="2612571" y="0"/>
                </a:moveTo>
                <a:cubicBezTo>
                  <a:pt x="4055454" y="0"/>
                  <a:pt x="5225142" y="1169688"/>
                  <a:pt x="5225142" y="2612571"/>
                </a:cubicBezTo>
                <a:cubicBezTo>
                  <a:pt x="5225142" y="4055454"/>
                  <a:pt x="4055454" y="5225142"/>
                  <a:pt x="2612571" y="5225142"/>
                </a:cubicBezTo>
                <a:cubicBezTo>
                  <a:pt x="1169688" y="5225142"/>
                  <a:pt x="0" y="4055454"/>
                  <a:pt x="0" y="2612571"/>
                </a:cubicBezTo>
                <a:cubicBezTo>
                  <a:pt x="0" y="1169688"/>
                  <a:pt x="1169688" y="0"/>
                  <a:pt x="2612571" y="0"/>
                </a:cubicBezTo>
                <a:close/>
              </a:path>
            </a:pathLst>
          </a:custGeom>
        </p:spPr>
      </p:pic>
      <p:pic>
        <p:nvPicPr>
          <p:cNvPr id="23555" name="图片 7"/>
          <p:cNvPicPr>
            <a:picLocks noChangeAspect="1"/>
          </p:cNvPicPr>
          <p:nvPr/>
        </p:nvPicPr>
        <p:blipFill>
          <a:blip r:embed="rId3"/>
          <a:stretch>
            <a:fillRect/>
          </a:stretch>
        </p:blipFill>
        <p:spPr>
          <a:xfrm rot="2391802">
            <a:off x="4329113" y="2030413"/>
            <a:ext cx="3376612" cy="2871787"/>
          </a:xfrm>
          <a:prstGeom prst="rect">
            <a:avLst/>
          </a:prstGeom>
          <a:noFill/>
          <a:ln w="9525">
            <a:noFill/>
          </a:ln>
        </p:spPr>
      </p:pic>
      <p:sp>
        <p:nvSpPr>
          <p:cNvPr id="7173" name="文本框 36"/>
          <p:cNvSpPr txBox="1"/>
          <p:nvPr/>
        </p:nvSpPr>
        <p:spPr>
          <a:xfrm>
            <a:off x="4919663" y="1606550"/>
            <a:ext cx="2352675" cy="1783715"/>
          </a:xfrm>
          <a:prstGeom prst="rect">
            <a:avLst/>
          </a:prstGeom>
          <a:noFill/>
          <a:ln w="9525">
            <a:noFill/>
          </a:ln>
        </p:spPr>
        <p:txBody>
          <a:bodyPr anchor="t" anchorCtr="0">
            <a:spAutoFit/>
          </a:bodyPr>
          <a:p>
            <a:pPr algn="ctr">
              <a:buFont typeface="Arial" panose="020B0604020202020204" pitchFamily="34" charset="0"/>
            </a:pPr>
            <a:r>
              <a:rPr lang="en-US" altLang="zh-CN" sz="11000" b="1" dirty="0">
                <a:solidFill>
                  <a:srgbClr val="FFFFFF"/>
                </a:solidFill>
                <a:latin typeface="Microsoft YaHei" panose="020B0503020204020204" pitchFamily="34" charset="-122"/>
                <a:ea typeface="Microsoft YaHei" panose="020B0503020204020204" pitchFamily="34" charset="-122"/>
              </a:rPr>
              <a:t>0</a:t>
            </a:r>
            <a:r>
              <a:rPr lang="en-GB" altLang="en-US" sz="11000" b="1" dirty="0">
                <a:solidFill>
                  <a:srgbClr val="FFFFFF"/>
                </a:solidFill>
                <a:latin typeface="Microsoft YaHei" panose="020B0503020204020204" pitchFamily="34" charset="-122"/>
                <a:ea typeface="Microsoft YaHei" panose="020B0503020204020204" pitchFamily="34" charset="-122"/>
              </a:rPr>
              <a:t>5</a:t>
            </a:r>
            <a:endParaRPr lang="en-GB" altLang="en-US" sz="11000" b="1" dirty="0">
              <a:solidFill>
                <a:srgbClr val="FFFFFF"/>
              </a:solidFill>
              <a:latin typeface="Microsoft YaHei" panose="020B0503020204020204" pitchFamily="34" charset="-122"/>
              <a:ea typeface="Microsoft YaHei" panose="020B0503020204020204" pitchFamily="34" charset="-122"/>
            </a:endParaRPr>
          </a:p>
        </p:txBody>
      </p:sp>
      <p:sp>
        <p:nvSpPr>
          <p:cNvPr id="7174" name="文本框 38"/>
          <p:cNvSpPr txBox="1"/>
          <p:nvPr/>
        </p:nvSpPr>
        <p:spPr>
          <a:xfrm>
            <a:off x="4071938" y="3738563"/>
            <a:ext cx="4048125" cy="521970"/>
          </a:xfrm>
          <a:prstGeom prst="rect">
            <a:avLst/>
          </a:prstGeom>
          <a:noFill/>
          <a:ln w="9525">
            <a:noFill/>
          </a:ln>
        </p:spPr>
        <p:txBody>
          <a:bodyPr anchor="t" anchorCtr="0">
            <a:spAutoFit/>
          </a:bodyPr>
          <a:p>
            <a:pPr algn="ctr">
              <a:buFont typeface="Arial" panose="020B0604020202020204" pitchFamily="34" charset="0"/>
            </a:pPr>
            <a:r>
              <a:rPr lang="en-GB" altLang="zh-CN" sz="2800" b="1" dirty="0">
                <a:solidFill>
                  <a:srgbClr val="FFFFFF"/>
                </a:solidFill>
                <a:latin typeface="Microsoft YaHei" panose="020B0503020204020204" pitchFamily="34" charset="-122"/>
                <a:ea typeface="Microsoft YaHei" panose="020B0503020204020204" pitchFamily="34" charset="-122"/>
              </a:rPr>
              <a:t>LITERATURE SURVEY</a:t>
            </a:r>
            <a:endParaRPr lang="en-GB" altLang="zh-CN" sz="2800" b="1" dirty="0">
              <a:solidFill>
                <a:srgbClr val="FFFFFF"/>
              </a:solidFill>
              <a:latin typeface="Microsoft YaHei" panose="020B0503020204020204" pitchFamily="34" charset="-122"/>
              <a:ea typeface="Microsoft YaHei"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fade">
                                      <p:cBhvr>
                                        <p:cTn id="7" dur="1000"/>
                                        <p:tgtEl>
                                          <p:spTgt spid="7173"/>
                                        </p:tgtEl>
                                      </p:cBhvr>
                                    </p:animEffect>
                                    <p:anim calcmode="lin" valueType="num">
                                      <p:cBhvr>
                                        <p:cTn id="8" dur="1000" fill="hold"/>
                                        <p:tgtEl>
                                          <p:spTgt spid="7173"/>
                                        </p:tgtEl>
                                        <p:attrNameLst>
                                          <p:attrName>ppt_x</p:attrName>
                                        </p:attrNameLst>
                                      </p:cBhvr>
                                      <p:tavLst>
                                        <p:tav tm="0">
                                          <p:val>
                                            <p:strVal val="#ppt_x"/>
                                          </p:val>
                                        </p:tav>
                                        <p:tav tm="100000">
                                          <p:val>
                                            <p:strVal val="#ppt_x"/>
                                          </p:val>
                                        </p:tav>
                                      </p:tavLst>
                                    </p:anim>
                                    <p:anim calcmode="lin" valueType="num">
                                      <p:cBhvr>
                                        <p:cTn id="9" dur="1000" fill="hold"/>
                                        <p:tgtEl>
                                          <p:spTgt spid="717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7174"/>
                                        </p:tgtEl>
                                        <p:attrNameLst>
                                          <p:attrName>style.visibility</p:attrName>
                                        </p:attrNameLst>
                                      </p:cBhvr>
                                      <p:to>
                                        <p:strVal val="visible"/>
                                      </p:to>
                                    </p:set>
                                    <p:anim calcmode="lin" valueType="num">
                                      <p:cBhvr>
                                        <p:cTn id="13" dur="1000" fill="hold"/>
                                        <p:tgtEl>
                                          <p:spTgt spid="7174"/>
                                        </p:tgtEl>
                                        <p:attrNameLst>
                                          <p:attrName>ppt_x</p:attrName>
                                        </p:attrNameLst>
                                      </p:cBhvr>
                                      <p:tavLst>
                                        <p:tav tm="0">
                                          <p:val>
                                            <p:strVal val="#ppt_x"/>
                                          </p:val>
                                        </p:tav>
                                        <p:tav tm="50000">
                                          <p:val>
                                            <p:strVal val="#ppt_x+.1"/>
                                          </p:val>
                                        </p:tav>
                                        <p:tav tm="100000">
                                          <p:val>
                                            <p:strVal val="#ppt_x"/>
                                          </p:val>
                                        </p:tav>
                                      </p:tavLst>
                                    </p:anim>
                                    <p:anim calcmode="lin" valueType="num">
                                      <p:cBhvr>
                                        <p:cTn id="14" dur="1000" fill="hold"/>
                                        <p:tgtEl>
                                          <p:spTgt spid="7174"/>
                                        </p:tgtEl>
                                        <p:attrNameLst>
                                          <p:attrName>ppt_y</p:attrName>
                                        </p:attrNameLst>
                                      </p:cBhvr>
                                      <p:tavLst>
                                        <p:tav tm="0">
                                          <p:val>
                                            <p:strVal val="#ppt_y"/>
                                          </p:val>
                                        </p:tav>
                                        <p:tav tm="100000">
                                          <p:val>
                                            <p:strVal val="#ppt_y"/>
                                          </p:val>
                                        </p:tav>
                                      </p:tavLst>
                                    </p:anim>
                                    <p:anim calcmode="lin" valueType="num">
                                      <p:cBhvr>
                                        <p:cTn id="15" dur="1000" fill="hold"/>
                                        <p:tgtEl>
                                          <p:spTgt spid="7174"/>
                                        </p:tgtEl>
                                        <p:attrNameLst>
                                          <p:attrName>ppt_h</p:attrName>
                                        </p:attrNameLst>
                                      </p:cBhvr>
                                      <p:tavLst>
                                        <p:tav tm="0">
                                          <p:val>
                                            <p:strVal val="#ppt_h/10"/>
                                          </p:val>
                                        </p:tav>
                                        <p:tav tm="50000">
                                          <p:val>
                                            <p:strVal val="#ppt_h+.01"/>
                                          </p:val>
                                        </p:tav>
                                        <p:tav tm="100000">
                                          <p:val>
                                            <p:strVal val="#ppt_h"/>
                                          </p:val>
                                        </p:tav>
                                      </p:tavLst>
                                    </p:anim>
                                    <p:anim calcmode="lin" valueType="num">
                                      <p:cBhvr>
                                        <p:cTn id="16" dur="1000" fill="hold"/>
                                        <p:tgtEl>
                                          <p:spTgt spid="7174"/>
                                        </p:tgtEl>
                                        <p:attrNameLst>
                                          <p:attrName>ppt_w</p:attrName>
                                        </p:attrNameLst>
                                      </p:cBhvr>
                                      <p:tavLst>
                                        <p:tav tm="0">
                                          <p:val>
                                            <p:strVal val="#ppt_w/10"/>
                                          </p:val>
                                        </p:tav>
                                        <p:tav tm="50000">
                                          <p:val>
                                            <p:strVal val="#ppt_w+.01"/>
                                          </p:val>
                                        </p:tav>
                                        <p:tav tm="100000">
                                          <p:val>
                                            <p:strVal val="#ppt_w"/>
                                          </p:val>
                                        </p:tav>
                                      </p:tavLst>
                                    </p:anim>
                                    <p:animEffect transition="in" filter="fade">
                                      <p:cBhvr>
                                        <p:cTn id="17" dur="1000" tmFilter="0,0; .5, 1; 1, 1"/>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P spid="717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useBgFill="1">
        <p:nvSpPr>
          <p:cNvPr id="15" name="Rounded Rectangle 14"/>
          <p:cNvSpPr/>
          <p:nvPr/>
        </p:nvSpPr>
        <p:spPr>
          <a:xfrm>
            <a:off x="317500" y="1447165"/>
            <a:ext cx="2642235" cy="4307840"/>
          </a:xfrm>
          <a:prstGeom prst="roundRect">
            <a:avLst/>
          </a:prstGeom>
          <a:ln>
            <a:solidFill>
              <a:srgbClr val="7030A0"/>
            </a:solid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GB" sz="1500"/>
              <a:t>PHI De-identification Methods</a:t>
            </a:r>
            <a:endParaRPr lang="en-US" altLang="en-GB" sz="1500"/>
          </a:p>
          <a:p>
            <a:pPr algn="ctr"/>
            <a:endParaRPr lang="en-US" altLang="en-GB" sz="1500"/>
          </a:p>
          <a:p>
            <a:pPr marL="285750" indent="-285750" algn="l">
              <a:buFont typeface="Arial" panose="020B0604020202020204" pitchFamily="34" charset="0"/>
              <a:buChar char="•"/>
            </a:pPr>
            <a:r>
              <a:rPr lang="en-US" altLang="en-GB" sz="1500"/>
              <a:t>Manual Methods: These are time-consuming and prone to errors, making them less efficient for large datasets.</a:t>
            </a:r>
            <a:endParaRPr lang="en-US" altLang="en-GB" sz="1500"/>
          </a:p>
          <a:p>
            <a:pPr marL="285750" indent="-285750" algn="l">
              <a:buFont typeface="Arial" panose="020B0604020202020204" pitchFamily="34" charset="0"/>
              <a:buChar char="•"/>
            </a:pPr>
            <a:r>
              <a:rPr lang="en-US" altLang="en-GB" sz="1500"/>
              <a:t>Automated Solutions: These include rule-based methods, which are simple but lack adaptability, and machine learning models that require extensive feature engineering.</a:t>
            </a:r>
            <a:endParaRPr lang="en-US" altLang="en-GB" sz="1500"/>
          </a:p>
          <a:p>
            <a:pPr algn="ctr"/>
            <a:endParaRPr lang="en-US" altLang="en-GB" sz="1500"/>
          </a:p>
        </p:txBody>
      </p:sp>
      <p:sp useBgFill="1">
        <p:nvSpPr>
          <p:cNvPr id="16" name="Rounded Rectangle 15"/>
          <p:cNvSpPr/>
          <p:nvPr/>
        </p:nvSpPr>
        <p:spPr>
          <a:xfrm>
            <a:off x="3281045" y="1439545"/>
            <a:ext cx="2642235" cy="4307840"/>
          </a:xfrm>
          <a:prstGeom prst="roundRect">
            <a:avLst/>
          </a:prstGeom>
          <a:ln>
            <a:solidFill>
              <a:srgbClr val="7030A0"/>
            </a:solid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GB" sz="1500"/>
              <a:t>SpaCy for NER</a:t>
            </a:r>
            <a:endParaRPr lang="en-US" altLang="en-GB" sz="1500"/>
          </a:p>
          <a:p>
            <a:pPr algn="ctr"/>
            <a:endParaRPr lang="en-US" altLang="en-GB" sz="1500"/>
          </a:p>
          <a:p>
            <a:pPr marL="285750" indent="-285750" algn="l">
              <a:buFont typeface="Arial" panose="020B0604020202020204" pitchFamily="34" charset="0"/>
              <a:buChar char="•"/>
            </a:pPr>
            <a:r>
              <a:rPr lang="en-US" altLang="en-GB" sz="1500"/>
              <a:t>Efficiency: SpaCy is a lightweight NLP library optimized for real-time applications, making it ideal for structured data like clinical text.</a:t>
            </a:r>
            <a:endParaRPr lang="en-US" altLang="en-GB" sz="1500"/>
          </a:p>
          <a:p>
            <a:pPr marL="285750" indent="-285750" algn="l">
              <a:buFont typeface="Arial" panose="020B0604020202020204" pitchFamily="34" charset="0"/>
              <a:buChar char="•"/>
            </a:pPr>
            <a:r>
              <a:rPr lang="en-US" altLang="en-GB" sz="1500"/>
              <a:t>Customizability: It supports domain-specific entity recognition, allowing users to train custom NER models tailored to healthcare needs.</a:t>
            </a:r>
            <a:endParaRPr lang="en-US" altLang="en-GB" sz="1500"/>
          </a:p>
          <a:p>
            <a:pPr algn="ctr"/>
            <a:endParaRPr lang="en-US" altLang="en-GB" sz="1500"/>
          </a:p>
        </p:txBody>
      </p:sp>
      <p:sp useBgFill="1">
        <p:nvSpPr>
          <p:cNvPr id="17" name="Rounded Rectangle 16"/>
          <p:cNvSpPr/>
          <p:nvPr/>
        </p:nvSpPr>
        <p:spPr>
          <a:xfrm>
            <a:off x="6269355" y="1442085"/>
            <a:ext cx="2642235" cy="4307840"/>
          </a:xfrm>
          <a:prstGeom prst="roundRect">
            <a:avLst/>
          </a:prstGeom>
          <a:ln>
            <a:solidFill>
              <a:srgbClr val="7030A0"/>
            </a:solid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GB" sz="1500"/>
              <a:t>Transformer-Based Models</a:t>
            </a:r>
            <a:endParaRPr lang="en-US" altLang="en-GB" sz="1500"/>
          </a:p>
          <a:p>
            <a:pPr algn="ctr"/>
            <a:endParaRPr lang="en-US" altLang="en-GB" sz="1500"/>
          </a:p>
          <a:p>
            <a:pPr marL="285750" indent="-285750" algn="l">
              <a:buFont typeface="Arial" panose="020B0604020202020204" pitchFamily="34" charset="0"/>
              <a:buChar char="•"/>
            </a:pPr>
            <a:r>
              <a:rPr lang="en-US" altLang="en-GB" sz="1500"/>
              <a:t>DistilBERT: This model uses transformers to process text with improved contextual understanding but requires fine-tuning for domain-specific tasks.</a:t>
            </a:r>
            <a:endParaRPr lang="en-US" altLang="en-GB" sz="1500"/>
          </a:p>
          <a:p>
            <a:pPr marL="285750" indent="-285750" algn="l">
              <a:buFont typeface="Arial" panose="020B0604020202020204" pitchFamily="34" charset="0"/>
              <a:buChar char="•"/>
            </a:pPr>
            <a:r>
              <a:rPr lang="en-US" altLang="en-GB" sz="1500"/>
              <a:t>Resource Requirements: While effective for complex text, DistilBERT demands more computational resources compared to SpaCy.</a:t>
            </a:r>
            <a:endParaRPr lang="en-US" altLang="en-GB" sz="1500"/>
          </a:p>
          <a:p>
            <a:pPr algn="ctr"/>
            <a:endParaRPr lang="en-US" altLang="en-GB" sz="1500"/>
          </a:p>
        </p:txBody>
      </p:sp>
      <p:sp useBgFill="1">
        <p:nvSpPr>
          <p:cNvPr id="18" name="Rounded Rectangle 17"/>
          <p:cNvSpPr/>
          <p:nvPr/>
        </p:nvSpPr>
        <p:spPr>
          <a:xfrm>
            <a:off x="9265285" y="1442085"/>
            <a:ext cx="2642235" cy="4307840"/>
          </a:xfrm>
          <a:prstGeom prst="roundRect">
            <a:avLst/>
          </a:prstGeom>
          <a:ln>
            <a:solidFill>
              <a:srgbClr val="7030A0"/>
            </a:solidFill>
          </a:ln>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GB" sz="1500"/>
              <a:t>Gradio for Model Deployment</a:t>
            </a:r>
            <a:endParaRPr lang="en-US" altLang="en-GB" sz="1500"/>
          </a:p>
          <a:p>
            <a:pPr algn="ctr"/>
            <a:endParaRPr lang="en-US" altLang="en-GB" sz="1500"/>
          </a:p>
          <a:p>
            <a:pPr marL="285750" indent="-285750" algn="l">
              <a:buFont typeface="Arial" panose="020B0604020202020204" pitchFamily="34" charset="0"/>
              <a:buChar char="•"/>
            </a:pPr>
            <a:r>
              <a:rPr lang="en-US" altLang="en-GB" sz="1500"/>
              <a:t>Interactive Interface: Gradio simplifies the deployment of models by providing a web-based interface for real-time testing.</a:t>
            </a:r>
            <a:endParaRPr lang="en-US" altLang="en-GB" sz="1500"/>
          </a:p>
          <a:p>
            <a:pPr marL="285750" indent="-285750" algn="l">
              <a:buFont typeface="Arial" panose="020B0604020202020204" pitchFamily="34" charset="0"/>
              <a:buChar char="•"/>
            </a:pPr>
            <a:r>
              <a:rPr lang="en-US" altLang="en-GB" sz="1500"/>
              <a:t>Accessibility: This tool makes the de-identification system more accessible for healthcare professionals, enhancing usability in practical settings.</a:t>
            </a:r>
            <a:endParaRPr lang="en-US" altLang="en-GB" sz="1500"/>
          </a:p>
          <a:p>
            <a:pPr algn="ctr"/>
            <a:endParaRPr lang="en-US" altLang="en-GB" sz="1500"/>
          </a:p>
        </p:txBody>
      </p:sp>
      <p:sp>
        <p:nvSpPr>
          <p:cNvPr id="19" name="Text Box 18"/>
          <p:cNvSpPr txBox="1"/>
          <p:nvPr/>
        </p:nvSpPr>
        <p:spPr>
          <a:xfrm>
            <a:off x="593090" y="494665"/>
            <a:ext cx="4064000" cy="475615"/>
          </a:xfrm>
          <a:prstGeom prst="rect">
            <a:avLst/>
          </a:prstGeom>
          <a:noFill/>
        </p:spPr>
        <p:txBody>
          <a:bodyPr wrap="square" rtlCol="0">
            <a:spAutoFit/>
          </a:bodyPr>
          <a:p>
            <a:r>
              <a:rPr lang="en-GB" altLang="en-US" sz="2500" b="1">
                <a:solidFill>
                  <a:srgbClr val="F8E57F"/>
                </a:solidFill>
              </a:rPr>
              <a:t>LITERATURE SURVEY</a:t>
            </a:r>
            <a:endParaRPr lang="en-GB" altLang="en-US" sz="2500" b="1">
              <a:solidFill>
                <a:srgbClr val="F8E57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randombar(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randombar(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randombar(horizontal)">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P spid="1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pic>
        <p:nvPicPr>
          <p:cNvPr id="6" name="图片 5"/>
          <p:cNvPicPr>
            <a:picLocks noChangeAspect="1"/>
          </p:cNvPicPr>
          <p:nvPr/>
        </p:nvPicPr>
        <p:blipFill>
          <a:blip r:embed="rId2" cstate="screen"/>
          <a:srcRect/>
          <a:stretch>
            <a:fillRect/>
          </a:stretch>
        </p:blipFill>
        <p:spPr>
          <a:xfrm>
            <a:off x="3707186" y="1069897"/>
            <a:ext cx="4777624" cy="4777621"/>
          </a:xfrm>
          <a:custGeom>
            <a:avLst/>
            <a:gdLst>
              <a:gd name="connsiteX0" fmla="*/ 2612571 w 5225142"/>
              <a:gd name="connsiteY0" fmla="*/ 0 h 5225142"/>
              <a:gd name="connsiteX1" fmla="*/ 5225142 w 5225142"/>
              <a:gd name="connsiteY1" fmla="*/ 2612571 h 5225142"/>
              <a:gd name="connsiteX2" fmla="*/ 2612571 w 5225142"/>
              <a:gd name="connsiteY2" fmla="*/ 5225142 h 5225142"/>
              <a:gd name="connsiteX3" fmla="*/ 0 w 5225142"/>
              <a:gd name="connsiteY3" fmla="*/ 2612571 h 5225142"/>
              <a:gd name="connsiteX4" fmla="*/ 2612571 w 5225142"/>
              <a:gd name="connsiteY4" fmla="*/ 0 h 5225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5142" h="5225142">
                <a:moveTo>
                  <a:pt x="2612571" y="0"/>
                </a:moveTo>
                <a:cubicBezTo>
                  <a:pt x="4055454" y="0"/>
                  <a:pt x="5225142" y="1169688"/>
                  <a:pt x="5225142" y="2612571"/>
                </a:cubicBezTo>
                <a:cubicBezTo>
                  <a:pt x="5225142" y="4055454"/>
                  <a:pt x="4055454" y="5225142"/>
                  <a:pt x="2612571" y="5225142"/>
                </a:cubicBezTo>
                <a:cubicBezTo>
                  <a:pt x="1169688" y="5225142"/>
                  <a:pt x="0" y="4055454"/>
                  <a:pt x="0" y="2612571"/>
                </a:cubicBezTo>
                <a:cubicBezTo>
                  <a:pt x="0" y="1169688"/>
                  <a:pt x="1169688" y="0"/>
                  <a:pt x="2612571" y="0"/>
                </a:cubicBezTo>
                <a:close/>
              </a:path>
            </a:pathLst>
          </a:custGeom>
        </p:spPr>
      </p:pic>
      <p:pic>
        <p:nvPicPr>
          <p:cNvPr id="23555" name="图片 7"/>
          <p:cNvPicPr>
            <a:picLocks noChangeAspect="1"/>
          </p:cNvPicPr>
          <p:nvPr/>
        </p:nvPicPr>
        <p:blipFill>
          <a:blip r:embed="rId3"/>
          <a:stretch>
            <a:fillRect/>
          </a:stretch>
        </p:blipFill>
        <p:spPr>
          <a:xfrm rot="2391802">
            <a:off x="4329113" y="2030413"/>
            <a:ext cx="3376612" cy="2871787"/>
          </a:xfrm>
          <a:prstGeom prst="rect">
            <a:avLst/>
          </a:prstGeom>
          <a:noFill/>
          <a:ln w="9525">
            <a:noFill/>
          </a:ln>
        </p:spPr>
      </p:pic>
      <p:sp>
        <p:nvSpPr>
          <p:cNvPr id="7173" name="文本框 36"/>
          <p:cNvSpPr txBox="1"/>
          <p:nvPr/>
        </p:nvSpPr>
        <p:spPr>
          <a:xfrm>
            <a:off x="4919663" y="1606550"/>
            <a:ext cx="2352675" cy="1783715"/>
          </a:xfrm>
          <a:prstGeom prst="rect">
            <a:avLst/>
          </a:prstGeom>
          <a:noFill/>
          <a:ln w="9525">
            <a:noFill/>
          </a:ln>
        </p:spPr>
        <p:txBody>
          <a:bodyPr anchor="t" anchorCtr="0">
            <a:spAutoFit/>
          </a:bodyPr>
          <a:p>
            <a:pPr algn="ctr">
              <a:buFont typeface="Arial" panose="020B0604020202020204" pitchFamily="34" charset="0"/>
            </a:pPr>
            <a:r>
              <a:rPr lang="en-US" altLang="zh-CN" sz="11000" b="1" dirty="0">
                <a:solidFill>
                  <a:srgbClr val="FFFFFF"/>
                </a:solidFill>
                <a:latin typeface="Microsoft YaHei" panose="020B0503020204020204" pitchFamily="34" charset="-122"/>
                <a:ea typeface="Microsoft YaHei" panose="020B0503020204020204" pitchFamily="34" charset="-122"/>
              </a:rPr>
              <a:t>0</a:t>
            </a:r>
            <a:r>
              <a:rPr lang="en-GB" altLang="en-US" sz="11000" b="1" dirty="0">
                <a:solidFill>
                  <a:srgbClr val="FFFFFF"/>
                </a:solidFill>
                <a:latin typeface="Microsoft YaHei" panose="020B0503020204020204" pitchFamily="34" charset="-122"/>
                <a:ea typeface="Microsoft YaHei" panose="020B0503020204020204" pitchFamily="34" charset="-122"/>
              </a:rPr>
              <a:t>6</a:t>
            </a:r>
            <a:endParaRPr lang="en-GB" altLang="en-US" sz="11000" b="1" dirty="0">
              <a:solidFill>
                <a:srgbClr val="FFFFFF"/>
              </a:solidFill>
              <a:latin typeface="Microsoft YaHei" panose="020B0503020204020204" pitchFamily="34" charset="-122"/>
              <a:ea typeface="Microsoft YaHei" panose="020B0503020204020204" pitchFamily="34" charset="-122"/>
            </a:endParaRPr>
          </a:p>
        </p:txBody>
      </p:sp>
      <p:sp>
        <p:nvSpPr>
          <p:cNvPr id="7174" name="文本框 38"/>
          <p:cNvSpPr txBox="1"/>
          <p:nvPr/>
        </p:nvSpPr>
        <p:spPr>
          <a:xfrm>
            <a:off x="4071938" y="3738563"/>
            <a:ext cx="4048125" cy="521970"/>
          </a:xfrm>
          <a:prstGeom prst="rect">
            <a:avLst/>
          </a:prstGeom>
          <a:noFill/>
          <a:ln w="9525">
            <a:noFill/>
          </a:ln>
        </p:spPr>
        <p:txBody>
          <a:bodyPr anchor="t" anchorCtr="0">
            <a:spAutoFit/>
          </a:bodyPr>
          <a:p>
            <a:pPr algn="ctr">
              <a:buFont typeface="Arial" panose="020B0604020202020204" pitchFamily="34" charset="0"/>
            </a:pPr>
            <a:r>
              <a:rPr lang="en-GB" altLang="zh-CN" sz="2800" b="1" dirty="0">
                <a:solidFill>
                  <a:srgbClr val="FFFFFF"/>
                </a:solidFill>
                <a:latin typeface="Microsoft YaHei" panose="020B0503020204020204" pitchFamily="34" charset="-122"/>
                <a:ea typeface="Microsoft YaHei" panose="020B0503020204020204" pitchFamily="34" charset="-122"/>
              </a:rPr>
              <a:t>METHODOLOGY</a:t>
            </a:r>
            <a:endParaRPr lang="en-GB" altLang="zh-CN" sz="2800" b="1" dirty="0">
              <a:solidFill>
                <a:srgbClr val="FFFFFF"/>
              </a:solidFill>
              <a:latin typeface="Microsoft YaHei" panose="020B0503020204020204" pitchFamily="34" charset="-122"/>
              <a:ea typeface="Microsoft YaHei"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fade">
                                      <p:cBhvr>
                                        <p:cTn id="7" dur="1000"/>
                                        <p:tgtEl>
                                          <p:spTgt spid="7173"/>
                                        </p:tgtEl>
                                      </p:cBhvr>
                                    </p:animEffect>
                                    <p:anim calcmode="lin" valueType="num">
                                      <p:cBhvr>
                                        <p:cTn id="8" dur="1000" fill="hold"/>
                                        <p:tgtEl>
                                          <p:spTgt spid="7173"/>
                                        </p:tgtEl>
                                        <p:attrNameLst>
                                          <p:attrName>ppt_x</p:attrName>
                                        </p:attrNameLst>
                                      </p:cBhvr>
                                      <p:tavLst>
                                        <p:tav tm="0">
                                          <p:val>
                                            <p:strVal val="#ppt_x"/>
                                          </p:val>
                                        </p:tav>
                                        <p:tav tm="100000">
                                          <p:val>
                                            <p:strVal val="#ppt_x"/>
                                          </p:val>
                                        </p:tav>
                                      </p:tavLst>
                                    </p:anim>
                                    <p:anim calcmode="lin" valueType="num">
                                      <p:cBhvr>
                                        <p:cTn id="9" dur="1000" fill="hold"/>
                                        <p:tgtEl>
                                          <p:spTgt spid="717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7174"/>
                                        </p:tgtEl>
                                        <p:attrNameLst>
                                          <p:attrName>style.visibility</p:attrName>
                                        </p:attrNameLst>
                                      </p:cBhvr>
                                      <p:to>
                                        <p:strVal val="visible"/>
                                      </p:to>
                                    </p:set>
                                    <p:anim calcmode="lin" valueType="num">
                                      <p:cBhvr>
                                        <p:cTn id="13" dur="1000" fill="hold"/>
                                        <p:tgtEl>
                                          <p:spTgt spid="7174"/>
                                        </p:tgtEl>
                                        <p:attrNameLst>
                                          <p:attrName>ppt_x</p:attrName>
                                        </p:attrNameLst>
                                      </p:cBhvr>
                                      <p:tavLst>
                                        <p:tav tm="0">
                                          <p:val>
                                            <p:strVal val="#ppt_x"/>
                                          </p:val>
                                        </p:tav>
                                        <p:tav tm="50000">
                                          <p:val>
                                            <p:strVal val="#ppt_x+.1"/>
                                          </p:val>
                                        </p:tav>
                                        <p:tav tm="100000">
                                          <p:val>
                                            <p:strVal val="#ppt_x"/>
                                          </p:val>
                                        </p:tav>
                                      </p:tavLst>
                                    </p:anim>
                                    <p:anim calcmode="lin" valueType="num">
                                      <p:cBhvr>
                                        <p:cTn id="14" dur="1000" fill="hold"/>
                                        <p:tgtEl>
                                          <p:spTgt spid="7174"/>
                                        </p:tgtEl>
                                        <p:attrNameLst>
                                          <p:attrName>ppt_y</p:attrName>
                                        </p:attrNameLst>
                                      </p:cBhvr>
                                      <p:tavLst>
                                        <p:tav tm="0">
                                          <p:val>
                                            <p:strVal val="#ppt_y"/>
                                          </p:val>
                                        </p:tav>
                                        <p:tav tm="100000">
                                          <p:val>
                                            <p:strVal val="#ppt_y"/>
                                          </p:val>
                                        </p:tav>
                                      </p:tavLst>
                                    </p:anim>
                                    <p:anim calcmode="lin" valueType="num">
                                      <p:cBhvr>
                                        <p:cTn id="15" dur="1000" fill="hold"/>
                                        <p:tgtEl>
                                          <p:spTgt spid="7174"/>
                                        </p:tgtEl>
                                        <p:attrNameLst>
                                          <p:attrName>ppt_h</p:attrName>
                                        </p:attrNameLst>
                                      </p:cBhvr>
                                      <p:tavLst>
                                        <p:tav tm="0">
                                          <p:val>
                                            <p:strVal val="#ppt_h/10"/>
                                          </p:val>
                                        </p:tav>
                                        <p:tav tm="50000">
                                          <p:val>
                                            <p:strVal val="#ppt_h+.01"/>
                                          </p:val>
                                        </p:tav>
                                        <p:tav tm="100000">
                                          <p:val>
                                            <p:strVal val="#ppt_h"/>
                                          </p:val>
                                        </p:tav>
                                      </p:tavLst>
                                    </p:anim>
                                    <p:anim calcmode="lin" valueType="num">
                                      <p:cBhvr>
                                        <p:cTn id="16" dur="1000" fill="hold"/>
                                        <p:tgtEl>
                                          <p:spTgt spid="7174"/>
                                        </p:tgtEl>
                                        <p:attrNameLst>
                                          <p:attrName>ppt_w</p:attrName>
                                        </p:attrNameLst>
                                      </p:cBhvr>
                                      <p:tavLst>
                                        <p:tav tm="0">
                                          <p:val>
                                            <p:strVal val="#ppt_w/10"/>
                                          </p:val>
                                        </p:tav>
                                        <p:tav tm="50000">
                                          <p:val>
                                            <p:strVal val="#ppt_w+.01"/>
                                          </p:val>
                                        </p:tav>
                                        <p:tav tm="100000">
                                          <p:val>
                                            <p:strVal val="#ppt_w"/>
                                          </p:val>
                                        </p:tav>
                                      </p:tavLst>
                                    </p:anim>
                                    <p:animEffect transition="in" filter="fade">
                                      <p:cBhvr>
                                        <p:cTn id="17" dur="1000" tmFilter="0,0; .5, 1; 1, 1"/>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P spid="717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grpSp>
        <p:nvGrpSpPr>
          <p:cNvPr id="15" name="Group 14"/>
          <p:cNvGrpSpPr/>
          <p:nvPr/>
        </p:nvGrpSpPr>
        <p:grpSpPr>
          <a:xfrm>
            <a:off x="3768090" y="956310"/>
            <a:ext cx="1083310" cy="1115060"/>
            <a:chOff x="1921" y="3801"/>
            <a:chExt cx="1706" cy="1756"/>
          </a:xfrm>
        </p:grpSpPr>
        <p:sp>
          <p:nvSpPr>
            <p:cNvPr id="5" name="Oval 4"/>
            <p:cNvSpPr/>
            <p:nvPr/>
          </p:nvSpPr>
          <p:spPr>
            <a:xfrm>
              <a:off x="1921" y="3801"/>
              <a:ext cx="1707" cy="1757"/>
            </a:xfrm>
            <a:prstGeom prst="ellipse">
              <a:avLst/>
            </a:prstGeom>
            <a:solidFill>
              <a:srgbClr val="DE06D6"/>
            </a:solidFill>
            <a:ln>
              <a:solidFill>
                <a:srgbClr val="DC03CB"/>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4" name="Oval 3"/>
            <p:cNvSpPr/>
            <p:nvPr/>
          </p:nvSpPr>
          <p:spPr>
            <a:xfrm>
              <a:off x="2054" y="3960"/>
              <a:ext cx="1440" cy="1440"/>
            </a:xfrm>
            <a:prstGeom prst="ellipse">
              <a:avLst/>
            </a:prstGeom>
            <a:solidFill>
              <a:srgbClr val="F938CD"/>
            </a:solidFill>
            <a:ln>
              <a:solidFill>
                <a:srgbClr val="A904DF"/>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b="1">
                  <a:solidFill>
                    <a:schemeClr val="tx1"/>
                  </a:solidFill>
                </a:rPr>
                <a:t>01</a:t>
              </a:r>
              <a:endParaRPr lang="en-GB" altLang="en-US" b="1">
                <a:solidFill>
                  <a:schemeClr val="tx1"/>
                </a:solidFill>
              </a:endParaRPr>
            </a:p>
          </p:txBody>
        </p:sp>
      </p:grpSp>
      <p:grpSp>
        <p:nvGrpSpPr>
          <p:cNvPr id="14" name="Group 13"/>
          <p:cNvGrpSpPr/>
          <p:nvPr/>
        </p:nvGrpSpPr>
        <p:grpSpPr>
          <a:xfrm>
            <a:off x="4608830" y="2018030"/>
            <a:ext cx="1083310" cy="1115060"/>
            <a:chOff x="4777" y="5768"/>
            <a:chExt cx="1706" cy="1756"/>
          </a:xfrm>
        </p:grpSpPr>
        <p:sp>
          <p:nvSpPr>
            <p:cNvPr id="6" name="Oval 5"/>
            <p:cNvSpPr/>
            <p:nvPr/>
          </p:nvSpPr>
          <p:spPr>
            <a:xfrm>
              <a:off x="4777" y="5768"/>
              <a:ext cx="1707" cy="1757"/>
            </a:xfrm>
            <a:prstGeom prst="ellipse">
              <a:avLst/>
            </a:prstGeom>
            <a:solidFill>
              <a:srgbClr val="DE06D6"/>
            </a:solidFill>
            <a:ln>
              <a:solidFill>
                <a:srgbClr val="DC03CB"/>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7" name="Oval 6"/>
            <p:cNvSpPr/>
            <p:nvPr/>
          </p:nvSpPr>
          <p:spPr>
            <a:xfrm>
              <a:off x="4910" y="5927"/>
              <a:ext cx="1440" cy="1440"/>
            </a:xfrm>
            <a:prstGeom prst="ellipse">
              <a:avLst/>
            </a:prstGeom>
            <a:solidFill>
              <a:srgbClr val="F938CD"/>
            </a:solidFill>
            <a:ln>
              <a:solidFill>
                <a:srgbClr val="A904DF"/>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b="1">
                  <a:solidFill>
                    <a:schemeClr val="tx1"/>
                  </a:solidFill>
                  <a:sym typeface="+mn-ea"/>
                </a:rPr>
                <a:t>02</a:t>
              </a:r>
              <a:endParaRPr lang="en-GB" altLang="en-US"/>
            </a:p>
          </p:txBody>
        </p:sp>
      </p:grpSp>
      <p:grpSp>
        <p:nvGrpSpPr>
          <p:cNvPr id="17" name="Group 16"/>
          <p:cNvGrpSpPr/>
          <p:nvPr/>
        </p:nvGrpSpPr>
        <p:grpSpPr>
          <a:xfrm>
            <a:off x="7522210" y="5247640"/>
            <a:ext cx="1083310" cy="1115060"/>
            <a:chOff x="12079" y="1112"/>
            <a:chExt cx="1706" cy="1756"/>
          </a:xfrm>
        </p:grpSpPr>
        <p:sp>
          <p:nvSpPr>
            <p:cNvPr id="8" name="Oval 7"/>
            <p:cNvSpPr/>
            <p:nvPr/>
          </p:nvSpPr>
          <p:spPr>
            <a:xfrm>
              <a:off x="12079" y="1112"/>
              <a:ext cx="1707" cy="1757"/>
            </a:xfrm>
            <a:prstGeom prst="ellipse">
              <a:avLst/>
            </a:prstGeom>
            <a:solidFill>
              <a:srgbClr val="DE06D6"/>
            </a:solidFill>
            <a:ln>
              <a:solidFill>
                <a:srgbClr val="DC03CB"/>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9" name="Oval 8"/>
            <p:cNvSpPr/>
            <p:nvPr/>
          </p:nvSpPr>
          <p:spPr>
            <a:xfrm>
              <a:off x="12212" y="1271"/>
              <a:ext cx="1440" cy="1440"/>
            </a:xfrm>
            <a:prstGeom prst="ellipse">
              <a:avLst/>
            </a:prstGeom>
            <a:solidFill>
              <a:srgbClr val="F938CD"/>
            </a:solidFill>
            <a:ln>
              <a:solidFill>
                <a:srgbClr val="A904DF"/>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b="1">
                  <a:solidFill>
                    <a:schemeClr val="tx1"/>
                  </a:solidFill>
                  <a:sym typeface="+mn-ea"/>
                </a:rPr>
                <a:t>05</a:t>
              </a:r>
              <a:endParaRPr lang="en-GB" altLang="en-US"/>
            </a:p>
          </p:txBody>
        </p:sp>
      </p:grpSp>
      <p:grpSp>
        <p:nvGrpSpPr>
          <p:cNvPr id="18" name="Group 17"/>
          <p:cNvGrpSpPr/>
          <p:nvPr/>
        </p:nvGrpSpPr>
        <p:grpSpPr>
          <a:xfrm>
            <a:off x="6522720" y="4139565"/>
            <a:ext cx="1083310" cy="1115060"/>
            <a:chOff x="11611" y="4328"/>
            <a:chExt cx="1706" cy="1756"/>
          </a:xfrm>
        </p:grpSpPr>
        <p:sp>
          <p:nvSpPr>
            <p:cNvPr id="10" name="Oval 9"/>
            <p:cNvSpPr/>
            <p:nvPr/>
          </p:nvSpPr>
          <p:spPr>
            <a:xfrm>
              <a:off x="11611" y="4328"/>
              <a:ext cx="1707" cy="1757"/>
            </a:xfrm>
            <a:prstGeom prst="ellipse">
              <a:avLst/>
            </a:prstGeom>
            <a:solidFill>
              <a:srgbClr val="DE06D6"/>
            </a:solidFill>
            <a:ln>
              <a:solidFill>
                <a:srgbClr val="DC03CB"/>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11" name="Oval 10"/>
            <p:cNvSpPr/>
            <p:nvPr/>
          </p:nvSpPr>
          <p:spPr>
            <a:xfrm>
              <a:off x="11744" y="4487"/>
              <a:ext cx="1440" cy="1440"/>
            </a:xfrm>
            <a:prstGeom prst="ellipse">
              <a:avLst/>
            </a:prstGeom>
            <a:solidFill>
              <a:srgbClr val="F938CD"/>
            </a:solidFill>
            <a:ln>
              <a:solidFill>
                <a:srgbClr val="A904DF"/>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b="1">
                  <a:solidFill>
                    <a:schemeClr val="tx1"/>
                  </a:solidFill>
                  <a:sym typeface="+mn-ea"/>
                </a:rPr>
                <a:t>04</a:t>
              </a:r>
              <a:endParaRPr lang="en-GB" altLang="en-US"/>
            </a:p>
          </p:txBody>
        </p:sp>
      </p:grpSp>
      <p:grpSp>
        <p:nvGrpSpPr>
          <p:cNvPr id="16" name="Group 15"/>
          <p:cNvGrpSpPr/>
          <p:nvPr/>
        </p:nvGrpSpPr>
        <p:grpSpPr>
          <a:xfrm>
            <a:off x="5523230" y="3079115"/>
            <a:ext cx="1083310" cy="1115060"/>
            <a:chOff x="7284" y="1939"/>
            <a:chExt cx="1706" cy="1756"/>
          </a:xfrm>
        </p:grpSpPr>
        <p:sp>
          <p:nvSpPr>
            <p:cNvPr id="12" name="Oval 11"/>
            <p:cNvSpPr/>
            <p:nvPr/>
          </p:nvSpPr>
          <p:spPr>
            <a:xfrm>
              <a:off x="7284" y="1939"/>
              <a:ext cx="1707" cy="1757"/>
            </a:xfrm>
            <a:prstGeom prst="ellipse">
              <a:avLst/>
            </a:prstGeom>
            <a:solidFill>
              <a:srgbClr val="DE06D6"/>
            </a:solidFill>
            <a:ln>
              <a:solidFill>
                <a:srgbClr val="DC03CB"/>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13" name="Oval 12"/>
            <p:cNvSpPr/>
            <p:nvPr/>
          </p:nvSpPr>
          <p:spPr>
            <a:xfrm>
              <a:off x="7417" y="2098"/>
              <a:ext cx="1440" cy="1440"/>
            </a:xfrm>
            <a:prstGeom prst="ellipse">
              <a:avLst/>
            </a:prstGeom>
            <a:solidFill>
              <a:srgbClr val="F938CD"/>
            </a:solidFill>
            <a:ln>
              <a:solidFill>
                <a:srgbClr val="A904DF"/>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b="1">
                  <a:solidFill>
                    <a:schemeClr val="tx1"/>
                  </a:solidFill>
                  <a:sym typeface="+mn-ea"/>
                </a:rPr>
                <a:t>03</a:t>
              </a:r>
              <a:endParaRPr lang="en-GB" altLang="en-US"/>
            </a:p>
          </p:txBody>
        </p:sp>
      </p:grpSp>
      <p:sp>
        <p:nvSpPr>
          <p:cNvPr id="27" name="Text Box 26"/>
          <p:cNvSpPr txBox="1"/>
          <p:nvPr/>
        </p:nvSpPr>
        <p:spPr>
          <a:xfrm>
            <a:off x="192405" y="1509395"/>
            <a:ext cx="3085465" cy="2630170"/>
          </a:xfrm>
          <a:prstGeom prst="rect">
            <a:avLst/>
          </a:prstGeom>
          <a:noFill/>
        </p:spPr>
        <p:txBody>
          <a:bodyPr wrap="square" rtlCol="0">
            <a:spAutoFit/>
          </a:bodyPr>
          <a:p>
            <a:r>
              <a:rPr lang="en-US" altLang="en-GB" sz="1500">
                <a:solidFill>
                  <a:srgbClr val="C00000"/>
                </a:solidFill>
              </a:rPr>
              <a:t>Model Configuration</a:t>
            </a:r>
            <a:endParaRPr lang="en-US" altLang="en-GB" sz="1500">
              <a:solidFill>
                <a:srgbClr val="C00000"/>
              </a:solidFill>
            </a:endParaRPr>
          </a:p>
          <a:p>
            <a:pPr marL="285750" indent="-285750">
              <a:buFont typeface="Arial" panose="020B0604020202020204" pitchFamily="34" charset="0"/>
              <a:buChar char="•"/>
            </a:pPr>
            <a:r>
              <a:rPr lang="en-US" altLang="en-GB" sz="1500">
                <a:solidFill>
                  <a:schemeClr val="bg1"/>
                </a:solidFill>
              </a:rPr>
              <a:t>Utilize SpaCy's blank English model as a foundation, adding the Named Entity Recognition (NER) component to the pipeline.</a:t>
            </a:r>
            <a:endParaRPr lang="en-US" altLang="en-GB" sz="1500">
              <a:solidFill>
                <a:schemeClr val="bg1"/>
              </a:solidFill>
            </a:endParaRPr>
          </a:p>
          <a:p>
            <a:pPr marL="285750" indent="-285750">
              <a:buFont typeface="Arial" panose="020B0604020202020204" pitchFamily="34" charset="0"/>
              <a:buChar char="•"/>
            </a:pPr>
            <a:r>
              <a:rPr lang="en-US" altLang="en-GB" sz="1500">
                <a:solidFill>
                  <a:schemeClr val="bg1"/>
                </a:solidFill>
              </a:rPr>
              <a:t>This step is crucial for enabling the model to learn to identify and mask Protected Health Information (PHI) entities effectively.</a:t>
            </a:r>
            <a:endParaRPr lang="en-US" altLang="en-GB" sz="1500">
              <a:solidFill>
                <a:schemeClr val="bg1"/>
              </a:solidFill>
            </a:endParaRPr>
          </a:p>
          <a:p>
            <a:pPr marL="285750" indent="-285750">
              <a:buFont typeface="Arial" panose="020B0604020202020204" pitchFamily="34" charset="0"/>
              <a:buChar char="•"/>
            </a:pPr>
            <a:endParaRPr lang="en-US" altLang="en-GB" sz="1500">
              <a:solidFill>
                <a:schemeClr val="bg1"/>
              </a:solidFill>
            </a:endParaRPr>
          </a:p>
        </p:txBody>
      </p:sp>
      <p:cxnSp>
        <p:nvCxnSpPr>
          <p:cNvPr id="34" name="Straight Arrow Connector 33"/>
          <p:cNvCxnSpPr>
            <a:stCxn id="4" idx="7"/>
          </p:cNvCxnSpPr>
          <p:nvPr/>
        </p:nvCxnSpPr>
        <p:spPr>
          <a:xfrm>
            <a:off x="4632960" y="1191260"/>
            <a:ext cx="1723390" cy="8890"/>
          </a:xfrm>
          <a:prstGeom prst="straightConnector1">
            <a:avLst/>
          </a:prstGeom>
          <a:ln>
            <a:solidFill>
              <a:srgbClr val="7A0500"/>
            </a:solidFill>
            <a:tailEnd type="arrow" w="med" len="med"/>
          </a:ln>
        </p:spPr>
        <p:style>
          <a:lnRef idx="3">
            <a:schemeClr val="accent1"/>
          </a:lnRef>
          <a:fillRef idx="0">
            <a:srgbClr val="FFFFFF"/>
          </a:fillRef>
          <a:effectRef idx="0">
            <a:srgbClr val="FFFFFF"/>
          </a:effectRef>
          <a:fontRef idx="minor">
            <a:schemeClr val="tx1"/>
          </a:fontRef>
        </p:style>
      </p:cxnSp>
      <p:cxnSp>
        <p:nvCxnSpPr>
          <p:cNvPr id="35" name="Straight Arrow Connector 34"/>
          <p:cNvCxnSpPr>
            <a:stCxn id="7" idx="1"/>
          </p:cNvCxnSpPr>
          <p:nvPr/>
        </p:nvCxnSpPr>
        <p:spPr>
          <a:xfrm flipH="1" flipV="1">
            <a:off x="3277870" y="2245360"/>
            <a:ext cx="1549400" cy="7620"/>
          </a:xfrm>
          <a:prstGeom prst="straightConnector1">
            <a:avLst/>
          </a:prstGeom>
          <a:ln>
            <a:solidFill>
              <a:srgbClr val="C00000"/>
            </a:solidFill>
            <a:tailEnd type="arrow"/>
          </a:ln>
        </p:spPr>
        <p:style>
          <a:lnRef idx="2">
            <a:schemeClr val="accent1"/>
          </a:lnRef>
          <a:fillRef idx="0">
            <a:srgbClr val="FFFFFF"/>
          </a:fillRef>
          <a:effectRef idx="0">
            <a:srgbClr val="FFFFFF"/>
          </a:effectRef>
          <a:fontRef idx="minor">
            <a:schemeClr val="tx1"/>
          </a:fontRef>
        </p:style>
      </p:cxnSp>
      <p:cxnSp>
        <p:nvCxnSpPr>
          <p:cNvPr id="36" name="Straight Arrow Connector 35"/>
          <p:cNvCxnSpPr>
            <a:stCxn id="13" idx="7"/>
          </p:cNvCxnSpPr>
          <p:nvPr/>
        </p:nvCxnSpPr>
        <p:spPr>
          <a:xfrm>
            <a:off x="6388100" y="3314065"/>
            <a:ext cx="1783080" cy="8255"/>
          </a:xfrm>
          <a:prstGeom prst="straightConnector1">
            <a:avLst/>
          </a:prstGeom>
          <a:ln>
            <a:solidFill>
              <a:srgbClr val="C00000"/>
            </a:solidFill>
            <a:tailEnd type="arrow"/>
          </a:ln>
        </p:spPr>
        <p:style>
          <a:lnRef idx="2">
            <a:schemeClr val="accent1"/>
          </a:lnRef>
          <a:fillRef idx="0">
            <a:srgbClr val="FFFFFF"/>
          </a:fillRef>
          <a:effectRef idx="0">
            <a:srgbClr val="FFFFFF"/>
          </a:effectRef>
          <a:fontRef idx="minor">
            <a:schemeClr val="tx1"/>
          </a:fontRef>
        </p:style>
      </p:cxnSp>
      <p:cxnSp>
        <p:nvCxnSpPr>
          <p:cNvPr id="37" name="Straight Arrow Connector 36"/>
          <p:cNvCxnSpPr/>
          <p:nvPr/>
        </p:nvCxnSpPr>
        <p:spPr>
          <a:xfrm flipH="1">
            <a:off x="4457065" y="4358005"/>
            <a:ext cx="2294255" cy="43815"/>
          </a:xfrm>
          <a:prstGeom prst="straightConnector1">
            <a:avLst/>
          </a:prstGeom>
          <a:ln>
            <a:solidFill>
              <a:srgbClr val="C00000"/>
            </a:solidFill>
            <a:tailEnd type="arrow"/>
          </a:ln>
        </p:spPr>
        <p:style>
          <a:lnRef idx="2">
            <a:schemeClr val="accent1"/>
          </a:lnRef>
          <a:fillRef idx="0">
            <a:srgbClr val="FFFFFF"/>
          </a:fillRef>
          <a:effectRef idx="0">
            <a:srgbClr val="FFFFFF"/>
          </a:effectRef>
          <a:fontRef idx="minor">
            <a:schemeClr val="tx1"/>
          </a:fontRef>
        </p:style>
      </p:cxnSp>
      <p:cxnSp>
        <p:nvCxnSpPr>
          <p:cNvPr id="38" name="Straight Arrow Connector 37"/>
          <p:cNvCxnSpPr>
            <a:stCxn id="9" idx="7"/>
          </p:cNvCxnSpPr>
          <p:nvPr/>
        </p:nvCxnSpPr>
        <p:spPr>
          <a:xfrm flipV="1">
            <a:off x="8387080" y="5454650"/>
            <a:ext cx="1183005" cy="27940"/>
          </a:xfrm>
          <a:prstGeom prst="straightConnector1">
            <a:avLst/>
          </a:prstGeom>
          <a:ln>
            <a:solidFill>
              <a:srgbClr val="C00000"/>
            </a:solidFill>
            <a:tailEnd type="arrow"/>
          </a:ln>
        </p:spPr>
        <p:style>
          <a:lnRef idx="2">
            <a:schemeClr val="accent1"/>
          </a:lnRef>
          <a:fillRef idx="0">
            <a:srgbClr val="FFFFFF"/>
          </a:fillRef>
          <a:effectRef idx="0">
            <a:srgbClr val="FFFFFF"/>
          </a:effectRef>
          <a:fontRef idx="minor">
            <a:schemeClr val="tx1"/>
          </a:fontRef>
        </p:style>
      </p:cxnSp>
      <p:sp>
        <p:nvSpPr>
          <p:cNvPr id="39" name="Text Box 38"/>
          <p:cNvSpPr txBox="1"/>
          <p:nvPr/>
        </p:nvSpPr>
        <p:spPr>
          <a:xfrm>
            <a:off x="6607175" y="586105"/>
            <a:ext cx="4975860" cy="1532890"/>
          </a:xfrm>
          <a:prstGeom prst="rect">
            <a:avLst/>
          </a:prstGeom>
          <a:noFill/>
        </p:spPr>
        <p:txBody>
          <a:bodyPr wrap="square" rtlCol="0">
            <a:noAutofit/>
          </a:bodyPr>
          <a:p>
            <a:r>
              <a:rPr lang="en-US" altLang="en-GB" sz="1500">
                <a:solidFill>
                  <a:srgbClr val="C00000"/>
                </a:solidFill>
              </a:rPr>
              <a:t>Data Preparation</a:t>
            </a:r>
            <a:endParaRPr lang="en-US" altLang="en-GB" sz="1500">
              <a:solidFill>
                <a:srgbClr val="C00000"/>
              </a:solidFill>
            </a:endParaRPr>
          </a:p>
          <a:p>
            <a:r>
              <a:rPr lang="en-US" altLang="en-GB" sz="1500">
                <a:solidFill>
                  <a:schemeClr val="bg1"/>
                </a:solidFill>
              </a:rPr>
              <a:t>Begin by converting annotated data into the required format for SpaCy's NER pipeline.</a:t>
            </a:r>
            <a:endParaRPr lang="en-US" altLang="en-GB" sz="1500">
              <a:solidFill>
                <a:schemeClr val="bg1"/>
              </a:solidFill>
            </a:endParaRPr>
          </a:p>
          <a:p>
            <a:r>
              <a:rPr lang="en-US" altLang="en-GB" sz="1500">
                <a:solidFill>
                  <a:schemeClr val="bg1"/>
                </a:solidFill>
              </a:rPr>
              <a:t>This involves splitting the dataset into training and validation sets, typically using an 80/20 ratio to ensure a robust evaluation of the model's performance.</a:t>
            </a:r>
            <a:endParaRPr lang="en-US" altLang="en-GB" sz="1500">
              <a:solidFill>
                <a:schemeClr val="bg1"/>
              </a:solidFill>
            </a:endParaRPr>
          </a:p>
          <a:p>
            <a:endParaRPr lang="en-US" altLang="en-GB" sz="1500">
              <a:solidFill>
                <a:schemeClr val="bg1"/>
              </a:solidFill>
            </a:endParaRPr>
          </a:p>
        </p:txBody>
      </p:sp>
      <p:sp>
        <p:nvSpPr>
          <p:cNvPr id="40" name="Text Box 39"/>
          <p:cNvSpPr txBox="1"/>
          <p:nvPr/>
        </p:nvSpPr>
        <p:spPr>
          <a:xfrm>
            <a:off x="8270240" y="2621915"/>
            <a:ext cx="3816350" cy="1619250"/>
          </a:xfrm>
          <a:prstGeom prst="rect">
            <a:avLst/>
          </a:prstGeom>
          <a:noFill/>
        </p:spPr>
        <p:txBody>
          <a:bodyPr wrap="square" rtlCol="0">
            <a:noAutofit/>
          </a:bodyPr>
          <a:p>
            <a:r>
              <a:rPr lang="en-US" altLang="en-GB" sz="1500">
                <a:solidFill>
                  <a:srgbClr val="C00000"/>
                </a:solidFill>
              </a:rPr>
              <a:t>Training Process</a:t>
            </a:r>
            <a:endParaRPr lang="en-US" altLang="en-GB" sz="1500">
              <a:solidFill>
                <a:srgbClr val="C00000"/>
              </a:solidFill>
            </a:endParaRPr>
          </a:p>
          <a:p>
            <a:pPr marL="285750" indent="-285750">
              <a:buFont typeface="Arial" panose="020B0604020202020204" pitchFamily="34" charset="0"/>
              <a:buChar char="•"/>
            </a:pPr>
            <a:r>
              <a:rPr lang="en-US" altLang="en-GB" sz="1500">
                <a:solidFill>
                  <a:schemeClr val="bg1"/>
                </a:solidFill>
              </a:rPr>
              <a:t>Train the model over 10 epochs, adjusting batch sizes for optimal performance.</a:t>
            </a:r>
            <a:endParaRPr lang="en-US" altLang="en-GB" sz="1500">
              <a:solidFill>
                <a:schemeClr val="bg1"/>
              </a:solidFill>
            </a:endParaRPr>
          </a:p>
          <a:p>
            <a:pPr marL="285750" indent="-285750">
              <a:buFont typeface="Arial" panose="020B0604020202020204" pitchFamily="34" charset="0"/>
              <a:buChar char="•"/>
            </a:pPr>
            <a:r>
              <a:rPr lang="en-US" altLang="en-GB" sz="1500">
                <a:solidFill>
                  <a:schemeClr val="bg1"/>
                </a:solidFill>
              </a:rPr>
              <a:t>The Adam optimizer is employed to update model weights based on loss calculations, ensuring that the model learns to minimize errors in identifying PHI entities.</a:t>
            </a:r>
            <a:endParaRPr lang="en-US" altLang="en-GB" sz="1500">
              <a:solidFill>
                <a:schemeClr val="bg1"/>
              </a:solidFill>
            </a:endParaRPr>
          </a:p>
          <a:p>
            <a:endParaRPr lang="en-US" altLang="en-GB" sz="1500">
              <a:solidFill>
                <a:schemeClr val="bg1"/>
              </a:solidFill>
            </a:endParaRPr>
          </a:p>
        </p:txBody>
      </p:sp>
      <p:sp>
        <p:nvSpPr>
          <p:cNvPr id="41" name="Text Box 40"/>
          <p:cNvSpPr txBox="1"/>
          <p:nvPr/>
        </p:nvSpPr>
        <p:spPr>
          <a:xfrm>
            <a:off x="869315" y="4240530"/>
            <a:ext cx="3587115" cy="2122170"/>
          </a:xfrm>
          <a:prstGeom prst="rect">
            <a:avLst/>
          </a:prstGeom>
          <a:noFill/>
        </p:spPr>
        <p:txBody>
          <a:bodyPr wrap="square" rtlCol="0">
            <a:noAutofit/>
          </a:bodyPr>
          <a:p>
            <a:r>
              <a:rPr lang="en-US" altLang="en-GB" sz="1500">
                <a:solidFill>
                  <a:srgbClr val="C00000"/>
                </a:solidFill>
              </a:rPr>
              <a:t>Performance Evaluation</a:t>
            </a:r>
            <a:endParaRPr lang="en-US" altLang="en-GB" sz="1500">
              <a:solidFill>
                <a:srgbClr val="C00000"/>
              </a:solidFill>
            </a:endParaRPr>
          </a:p>
          <a:p>
            <a:pPr marL="285750" indent="-285750">
              <a:buFont typeface="Arial" panose="020B0604020202020204" pitchFamily="34" charset="0"/>
              <a:buChar char="•"/>
            </a:pPr>
            <a:r>
              <a:rPr lang="en-US" altLang="en-GB" sz="1500">
                <a:solidFill>
                  <a:schemeClr val="bg1"/>
                </a:solidFill>
              </a:rPr>
              <a:t>After each epoch, validate the model using the validation set to monitor key performance metrics such as precision, recall, and F1-score.</a:t>
            </a:r>
            <a:endParaRPr lang="en-US" altLang="en-GB" sz="1500">
              <a:solidFill>
                <a:schemeClr val="bg1"/>
              </a:solidFill>
            </a:endParaRPr>
          </a:p>
          <a:p>
            <a:pPr marL="285750" indent="-285750">
              <a:buFont typeface="Arial" panose="020B0604020202020204" pitchFamily="34" charset="0"/>
              <a:buChar char="•"/>
            </a:pPr>
            <a:r>
              <a:rPr lang="en-US" altLang="en-GB" sz="1500">
                <a:solidFill>
                  <a:schemeClr val="bg1"/>
                </a:solidFill>
              </a:rPr>
              <a:t>The model achieved perfect scores of 1.00 across all metrics, indicating its effectiveness in accurately identifying PHI without false positives or negatives.</a:t>
            </a:r>
            <a:endParaRPr lang="en-US" altLang="en-GB" sz="1500">
              <a:solidFill>
                <a:schemeClr val="bg1"/>
              </a:solidFill>
            </a:endParaRPr>
          </a:p>
          <a:p>
            <a:endParaRPr lang="en-US" altLang="en-GB" sz="1500">
              <a:solidFill>
                <a:schemeClr val="bg1"/>
              </a:solidFill>
            </a:endParaRPr>
          </a:p>
        </p:txBody>
      </p:sp>
      <p:sp>
        <p:nvSpPr>
          <p:cNvPr id="42" name="Text Box 41"/>
          <p:cNvSpPr txBox="1"/>
          <p:nvPr/>
        </p:nvSpPr>
        <p:spPr>
          <a:xfrm>
            <a:off x="9672955" y="4689475"/>
            <a:ext cx="2290445" cy="2064385"/>
          </a:xfrm>
          <a:prstGeom prst="rect">
            <a:avLst/>
          </a:prstGeom>
          <a:noFill/>
        </p:spPr>
        <p:txBody>
          <a:bodyPr wrap="square" rtlCol="0">
            <a:noAutofit/>
          </a:bodyPr>
          <a:p>
            <a:r>
              <a:rPr lang="en-US" altLang="en-GB" sz="1500">
                <a:solidFill>
                  <a:srgbClr val="C00000"/>
                </a:solidFill>
              </a:rPr>
              <a:t>Deployment Using Gradio</a:t>
            </a:r>
            <a:endParaRPr lang="en-US" altLang="en-GB" sz="1500">
              <a:solidFill>
                <a:srgbClr val="C00000"/>
              </a:solidFill>
            </a:endParaRPr>
          </a:p>
          <a:p>
            <a:r>
              <a:rPr lang="en-US" altLang="en-GB" sz="1500">
                <a:solidFill>
                  <a:schemeClr val="bg1"/>
                </a:solidFill>
              </a:rPr>
              <a:t>By leveraging Gradio, stakeholders can visualize the model's output, making it easier to understand how sensitive information is handled and providing insights for further improvements.</a:t>
            </a:r>
            <a:endParaRPr lang="en-US" altLang="en-GB" sz="1500">
              <a:solidFill>
                <a:schemeClr val="bg1"/>
              </a:solidFill>
            </a:endParaRPr>
          </a:p>
        </p:txBody>
      </p:sp>
      <p:sp>
        <p:nvSpPr>
          <p:cNvPr id="43" name="Text Box 42"/>
          <p:cNvSpPr txBox="1"/>
          <p:nvPr/>
        </p:nvSpPr>
        <p:spPr>
          <a:xfrm>
            <a:off x="192405" y="110490"/>
            <a:ext cx="4064000" cy="475615"/>
          </a:xfrm>
          <a:prstGeom prst="rect">
            <a:avLst/>
          </a:prstGeom>
          <a:noFill/>
        </p:spPr>
        <p:txBody>
          <a:bodyPr wrap="square" rtlCol="0">
            <a:spAutoFit/>
          </a:bodyPr>
          <a:p>
            <a:r>
              <a:rPr lang="en-GB" altLang="en-US" sz="2500" b="1">
                <a:solidFill>
                  <a:srgbClr val="F8E57F"/>
                </a:solidFill>
              </a:rPr>
              <a:t>METHODOLOGY</a:t>
            </a:r>
            <a:endParaRPr lang="en-GB" altLang="en-US" sz="2500" b="1">
              <a:solidFill>
                <a:srgbClr val="F8E57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27" grpId="0"/>
      <p:bldP spid="40" grpId="0"/>
      <p:bldP spid="41" grpId="0"/>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7" name="Text Box 6"/>
          <p:cNvSpPr txBox="1"/>
          <p:nvPr/>
        </p:nvSpPr>
        <p:spPr>
          <a:xfrm>
            <a:off x="448310" y="1135380"/>
            <a:ext cx="10479405" cy="5321935"/>
          </a:xfrm>
          <a:prstGeom prst="rect">
            <a:avLst/>
          </a:prstGeom>
        </p:spPr>
        <p:txBody>
          <a:bodyPr wrap="square">
            <a:noAutofit/>
          </a:bodyPr>
          <a:p>
            <a:pPr marL="0" indent="0" algn="l" defTabSz="266700">
              <a:spcBef>
                <a:spcPts val="500"/>
              </a:spcBef>
              <a:spcAft>
                <a:spcPts val="500"/>
              </a:spcAft>
            </a:pPr>
            <a:r>
              <a:rPr lang="en-US" altLang="zh-CN" sz="1800">
                <a:solidFill>
                  <a:schemeClr val="bg1"/>
                </a:solidFill>
                <a:latin typeface="+mn-lt"/>
                <a:ea typeface="Times New Roman" panose="02020603050405020304"/>
                <a:cs typeface="+mn-lt"/>
              </a:rPr>
              <a:t>The dataset used for this project is a </a:t>
            </a:r>
            <a:r>
              <a:rPr lang="en-US" altLang="zh-CN" sz="1800" b="1">
                <a:solidFill>
                  <a:schemeClr val="bg1"/>
                </a:solidFill>
                <a:latin typeface="+mn-lt"/>
                <a:ea typeface="Times New Roman" panose="02020603050405020304"/>
                <a:cs typeface="+mn-lt"/>
              </a:rPr>
              <a:t>synthetic clinical dataset</a:t>
            </a:r>
            <a:r>
              <a:rPr lang="en-US" altLang="zh-CN" sz="1800">
                <a:solidFill>
                  <a:schemeClr val="bg1"/>
                </a:solidFill>
                <a:latin typeface="+mn-lt"/>
                <a:ea typeface="Times New Roman" panose="02020603050405020304"/>
                <a:cs typeface="+mn-lt"/>
              </a:rPr>
              <a:t> containing fields such as:</a:t>
            </a:r>
            <a:endParaRPr lang="en-US" altLang="zh-CN" sz="1800">
              <a:solidFill>
                <a:schemeClr val="bg1"/>
              </a:solidFill>
              <a:latin typeface="+mn-lt"/>
              <a:ea typeface="Times New Roman" panose="02020603050405020304"/>
              <a:cs typeface="+mn-lt"/>
            </a:endParaRPr>
          </a:p>
          <a:p>
            <a:pPr marL="457200" indent="-228600" defTabSz="266700">
              <a:spcBef>
                <a:spcPts val="500"/>
              </a:spcBef>
              <a:spcAft>
                <a:spcPts val="500"/>
              </a:spcAft>
            </a:pPr>
            <a:r>
              <a:rPr lang="en-US" altLang="zh-CN" sz="1800">
                <a:solidFill>
                  <a:schemeClr val="bg1"/>
                </a:solidFill>
                <a:latin typeface="+mn-lt"/>
                <a:ea typeface="Symbol" panose="05050102010706020507"/>
                <a:cs typeface="+mn-lt"/>
              </a:rPr>
              <a:t>· </a:t>
            </a:r>
            <a:r>
              <a:rPr lang="en-US" altLang="zh-CN" sz="1800">
                <a:solidFill>
                  <a:schemeClr val="bg1"/>
                </a:solidFill>
                <a:latin typeface="+mn-lt"/>
                <a:ea typeface="等线"/>
                <a:cs typeface="+mn-lt"/>
              </a:rPr>
              <a:t>Patient_ID</a:t>
            </a:r>
            <a:endParaRPr lang="en-US" altLang="zh-CN" sz="1800">
              <a:solidFill>
                <a:schemeClr val="bg1"/>
              </a:solidFill>
              <a:latin typeface="+mn-lt"/>
              <a:ea typeface="等线"/>
              <a:cs typeface="+mn-lt"/>
            </a:endParaRPr>
          </a:p>
          <a:p>
            <a:pPr marL="457200" indent="-228600" defTabSz="266700">
              <a:spcBef>
                <a:spcPts val="500"/>
              </a:spcBef>
              <a:spcAft>
                <a:spcPts val="500"/>
              </a:spcAft>
            </a:pPr>
            <a:r>
              <a:rPr lang="en-US" altLang="zh-CN" sz="1800">
                <a:solidFill>
                  <a:schemeClr val="bg1"/>
                </a:solidFill>
                <a:latin typeface="+mn-lt"/>
                <a:ea typeface="Symbol" panose="05050102010706020507"/>
                <a:cs typeface="+mn-lt"/>
              </a:rPr>
              <a:t>· </a:t>
            </a:r>
            <a:r>
              <a:rPr lang="en-US" altLang="zh-CN" sz="1800">
                <a:solidFill>
                  <a:schemeClr val="bg1"/>
                </a:solidFill>
                <a:latin typeface="+mn-lt"/>
                <a:ea typeface="等线"/>
                <a:cs typeface="+mn-lt"/>
              </a:rPr>
              <a:t>Medical_Condition</a:t>
            </a:r>
            <a:endParaRPr lang="en-US" altLang="zh-CN" sz="1800">
              <a:solidFill>
                <a:schemeClr val="bg1"/>
              </a:solidFill>
              <a:latin typeface="+mn-lt"/>
              <a:ea typeface="等线"/>
              <a:cs typeface="+mn-lt"/>
            </a:endParaRPr>
          </a:p>
          <a:p>
            <a:pPr marL="457200" indent="-228600" defTabSz="266700">
              <a:spcBef>
                <a:spcPts val="500"/>
              </a:spcBef>
              <a:spcAft>
                <a:spcPts val="500"/>
              </a:spcAft>
            </a:pPr>
            <a:r>
              <a:rPr lang="en-US" altLang="zh-CN" sz="1800">
                <a:solidFill>
                  <a:schemeClr val="bg1"/>
                </a:solidFill>
                <a:latin typeface="+mn-lt"/>
                <a:ea typeface="Symbol" panose="05050102010706020507"/>
                <a:cs typeface="+mn-lt"/>
              </a:rPr>
              <a:t>· </a:t>
            </a:r>
            <a:r>
              <a:rPr lang="en-US" altLang="zh-CN" sz="1800">
                <a:solidFill>
                  <a:schemeClr val="bg1"/>
                </a:solidFill>
                <a:latin typeface="+mn-lt"/>
                <a:ea typeface="等线"/>
                <a:cs typeface="+mn-lt"/>
              </a:rPr>
              <a:t>Hospital_ID</a:t>
            </a:r>
            <a:endParaRPr lang="en-US" altLang="zh-CN" sz="1800">
              <a:solidFill>
                <a:schemeClr val="bg1"/>
              </a:solidFill>
              <a:latin typeface="+mn-lt"/>
              <a:ea typeface="等线"/>
              <a:cs typeface="+mn-lt"/>
            </a:endParaRPr>
          </a:p>
          <a:p>
            <a:pPr marL="457200" indent="-228600" defTabSz="266700">
              <a:spcBef>
                <a:spcPts val="500"/>
              </a:spcBef>
              <a:spcAft>
                <a:spcPts val="500"/>
              </a:spcAft>
            </a:pPr>
            <a:r>
              <a:rPr lang="en-US" altLang="zh-CN" sz="1800">
                <a:solidFill>
                  <a:schemeClr val="bg1"/>
                </a:solidFill>
                <a:latin typeface="+mn-lt"/>
                <a:ea typeface="Symbol" panose="05050102010706020507"/>
                <a:cs typeface="+mn-lt"/>
              </a:rPr>
              <a:t>· </a:t>
            </a:r>
            <a:r>
              <a:rPr lang="en-US" altLang="zh-CN" sz="1800">
                <a:solidFill>
                  <a:schemeClr val="bg1"/>
                </a:solidFill>
                <a:latin typeface="+mn-lt"/>
                <a:ea typeface="等线"/>
                <a:cs typeface="+mn-lt"/>
              </a:rPr>
              <a:t>Region</a:t>
            </a:r>
            <a:endParaRPr lang="en-US" altLang="zh-CN" sz="1800">
              <a:solidFill>
                <a:schemeClr val="bg1"/>
              </a:solidFill>
              <a:latin typeface="+mn-lt"/>
              <a:ea typeface="等线"/>
              <a:cs typeface="+mn-lt"/>
            </a:endParaRPr>
          </a:p>
          <a:p>
            <a:pPr marL="457200" indent="-228600" defTabSz="266700">
              <a:spcBef>
                <a:spcPts val="500"/>
              </a:spcBef>
              <a:spcAft>
                <a:spcPts val="500"/>
              </a:spcAft>
            </a:pPr>
            <a:r>
              <a:rPr lang="en-US" altLang="zh-CN" sz="1800">
                <a:solidFill>
                  <a:schemeClr val="bg1"/>
                </a:solidFill>
                <a:latin typeface="+mn-lt"/>
                <a:ea typeface="Symbol" panose="05050102010706020507"/>
                <a:cs typeface="+mn-lt"/>
              </a:rPr>
              <a:t>· </a:t>
            </a:r>
            <a:r>
              <a:rPr lang="en-US" altLang="zh-CN" sz="1800">
                <a:solidFill>
                  <a:schemeClr val="bg1"/>
                </a:solidFill>
                <a:latin typeface="+mn-lt"/>
                <a:ea typeface="等线"/>
                <a:cs typeface="+mn-lt"/>
              </a:rPr>
              <a:t>Admission_Type</a:t>
            </a:r>
            <a:endParaRPr lang="en-US" altLang="zh-CN" sz="1800">
              <a:solidFill>
                <a:schemeClr val="bg1"/>
              </a:solidFill>
              <a:latin typeface="+mn-lt"/>
              <a:ea typeface="等线"/>
              <a:cs typeface="+mn-lt"/>
            </a:endParaRPr>
          </a:p>
          <a:p>
            <a:pPr algn="l" defTabSz="266700">
              <a:spcBef>
                <a:spcPts val="500"/>
              </a:spcBef>
              <a:spcAft>
                <a:spcPts val="500"/>
              </a:spcAft>
            </a:pPr>
            <a:r>
              <a:rPr lang="en-US" altLang="zh-CN" sz="2000" b="1">
                <a:solidFill>
                  <a:schemeClr val="bg1"/>
                </a:solidFill>
                <a:latin typeface="+mn-lt"/>
                <a:ea typeface="SimSun" panose="02010600030101010101" pitchFamily="2" charset="-122"/>
                <a:cs typeface="+mn-lt"/>
              </a:rPr>
              <a:t>Sample Data Format:</a:t>
            </a:r>
            <a:endParaRPr lang="en-US" altLang="zh-CN" sz="2000" b="1">
              <a:solidFill>
                <a:schemeClr val="bg1"/>
              </a:solidFill>
              <a:latin typeface="+mn-lt"/>
              <a:ea typeface="SimSun" panose="02010600030101010101" pitchFamily="2" charset="-122"/>
              <a:cs typeface="+mn-lt"/>
            </a:endParaRPr>
          </a:p>
          <a:p>
            <a:pPr algn="l" defTabSz="266700"/>
            <a:r>
              <a:rPr lang="en-US" altLang="zh-CN" sz="1800">
                <a:solidFill>
                  <a:schemeClr val="bg1"/>
                </a:solidFill>
                <a:latin typeface="+mn-lt"/>
                <a:ea typeface="SimSun" panose="02010600030101010101" pitchFamily="2" charset="-122"/>
                <a:cs typeface="+mn-lt"/>
              </a:rPr>
              <a:t>Patient admitted to hospital_3173 in north with urgent admission.  </a:t>
            </a:r>
            <a:endParaRPr lang="en-US" altLang="zh-CN" sz="1800">
              <a:solidFill>
                <a:schemeClr val="bg1"/>
              </a:solidFill>
              <a:latin typeface="+mn-lt"/>
              <a:ea typeface="SimSun" panose="02010600030101010101" pitchFamily="2" charset="-122"/>
              <a:cs typeface="+mn-lt"/>
            </a:endParaRPr>
          </a:p>
          <a:p>
            <a:pPr marL="0" indent="0" algn="l" defTabSz="266700">
              <a:spcBef>
                <a:spcPts val="500"/>
              </a:spcBef>
              <a:spcAft>
                <a:spcPts val="500"/>
              </a:spcAft>
            </a:pPr>
            <a:r>
              <a:rPr lang="en-US" altLang="zh-CN" sz="1800">
                <a:solidFill>
                  <a:schemeClr val="bg1"/>
                </a:solidFill>
                <a:latin typeface="+mn-lt"/>
                <a:ea typeface="Times New Roman" panose="02020603050405020304"/>
                <a:cs typeface="+mn-lt"/>
              </a:rPr>
              <a:t>The dataset was synthetically generated to simulate real-world clinical text without compromising actual patient data.</a:t>
            </a:r>
            <a:endParaRPr lang="en-US" altLang="zh-CN" sz="1800">
              <a:solidFill>
                <a:schemeClr val="bg1"/>
              </a:solidFill>
              <a:latin typeface="+mn-lt"/>
              <a:ea typeface="Times New Roman" panose="02020603050405020304"/>
              <a:cs typeface="+mn-lt"/>
            </a:endParaRPr>
          </a:p>
        </p:txBody>
      </p:sp>
      <p:sp>
        <p:nvSpPr>
          <p:cNvPr id="4" name="Text Box 3"/>
          <p:cNvSpPr txBox="1"/>
          <p:nvPr/>
        </p:nvSpPr>
        <p:spPr>
          <a:xfrm>
            <a:off x="448310" y="219710"/>
            <a:ext cx="6096000" cy="475615"/>
          </a:xfrm>
          <a:prstGeom prst="rect">
            <a:avLst/>
          </a:prstGeom>
          <a:noFill/>
        </p:spPr>
        <p:txBody>
          <a:bodyPr wrap="square" rtlCol="0" anchor="t">
            <a:spAutoFit/>
          </a:bodyPr>
          <a:p>
            <a:pPr marL="0" indent="0" defTabSz="266700">
              <a:spcBef>
                <a:spcPct val="0"/>
              </a:spcBef>
              <a:spcAft>
                <a:spcPct val="0"/>
              </a:spcAft>
            </a:pPr>
            <a:r>
              <a:rPr lang="en-GB" altLang="en-US" sz="2500" b="1">
                <a:solidFill>
                  <a:srgbClr val="F8E57F"/>
                </a:solidFill>
                <a:latin typeface="+mn-lt"/>
                <a:ea typeface="等线"/>
                <a:cs typeface="+mn-lt"/>
                <a:sym typeface="+mn-ea"/>
              </a:rPr>
              <a:t>6.1 </a:t>
            </a:r>
            <a:r>
              <a:rPr lang="en-US" altLang="zh-CN" sz="2500" b="1">
                <a:solidFill>
                  <a:srgbClr val="F8E57F"/>
                </a:solidFill>
                <a:latin typeface="+mn-lt"/>
                <a:ea typeface="等线"/>
                <a:cs typeface="+mn-lt"/>
                <a:sym typeface="+mn-ea"/>
              </a:rPr>
              <a:t>DATASET OVERVIEW</a:t>
            </a:r>
            <a:endParaRPr lang="en-US" altLang="zh-CN" sz="2500" b="1">
              <a:solidFill>
                <a:srgbClr val="F8E57F"/>
              </a:solidFill>
              <a:latin typeface="+mn-lt"/>
              <a:ea typeface="等线"/>
              <a:cs typeface="+mn-lt"/>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a:xfrm>
            <a:off x="276225" y="365125"/>
            <a:ext cx="10515600" cy="1325563"/>
          </a:xfrm>
        </p:spPr>
        <p:txBody>
          <a:bodyPr/>
          <a:p>
            <a:r>
              <a:rPr lang="en-GB" altLang="en-US" sz="2500" b="1">
                <a:solidFill>
                  <a:srgbClr val="F8E57F"/>
                </a:solidFill>
                <a:latin typeface="Calibri" panose="020F0502020204030204" pitchFamily="34" charset="0"/>
                <a:cs typeface="Calibri" panose="020F0502020204030204" pitchFamily="34" charset="0"/>
              </a:rPr>
              <a:t>6.2 </a:t>
            </a:r>
            <a:r>
              <a:rPr lang="en-US" altLang="en-GB" sz="2500" b="1">
                <a:solidFill>
                  <a:srgbClr val="F8E57F"/>
                </a:solidFill>
                <a:latin typeface="Calibri" panose="020F0502020204030204" pitchFamily="34" charset="0"/>
                <a:cs typeface="Calibri" panose="020F0502020204030204" pitchFamily="34" charset="0"/>
              </a:rPr>
              <a:t>Exploratory Data Analysis (EDA)</a:t>
            </a:r>
            <a:endParaRPr lang="en-US" altLang="en-GB" sz="2500" b="1">
              <a:solidFill>
                <a:srgbClr val="F8E57F"/>
              </a:solidFill>
              <a:latin typeface="Calibri" panose="020F0502020204030204" pitchFamily="34" charset="0"/>
              <a:cs typeface="Calibri" panose="020F0502020204030204" pitchFamily="34" charset="0"/>
            </a:endParaRPr>
          </a:p>
        </p:txBody>
      </p:sp>
      <p:sp useBgFill="1">
        <p:nvSpPr>
          <p:cNvPr id="4" name="Rectangles 3"/>
          <p:cNvSpPr/>
          <p:nvPr/>
        </p:nvSpPr>
        <p:spPr>
          <a:xfrm>
            <a:off x="180340" y="1979295"/>
            <a:ext cx="2430145" cy="426529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GB" b="1"/>
              <a:t>Objective of EDA</a:t>
            </a:r>
            <a:endParaRPr lang="en-US" altLang="en-GB" b="1"/>
          </a:p>
          <a:p>
            <a:pPr algn="ctr"/>
            <a:endParaRPr lang="en-US" altLang="en-GB"/>
          </a:p>
          <a:p>
            <a:pPr marL="285750" indent="-285750" algn="l">
              <a:buFont typeface="Arial" panose="020B0604020202020204" pitchFamily="34" charset="0"/>
              <a:buChar char="•"/>
            </a:pPr>
            <a:r>
              <a:rPr lang="en-US" altLang="en-GB"/>
              <a:t>Understand the dataset's structure, distribution, and patterns.</a:t>
            </a:r>
            <a:endParaRPr lang="en-US" altLang="en-GB"/>
          </a:p>
          <a:p>
            <a:pPr marL="285750" indent="-285750" algn="l">
              <a:buFont typeface="Arial" panose="020B0604020202020204" pitchFamily="34" charset="0"/>
              <a:buChar char="•"/>
            </a:pPr>
            <a:r>
              <a:rPr lang="en-US" altLang="en-GB"/>
              <a:t>Identify anomalies or biases to ensure suitability for training models, particularly for Named Entity Recognition (NER).</a:t>
            </a:r>
            <a:endParaRPr lang="en-US" altLang="en-GB"/>
          </a:p>
          <a:p>
            <a:pPr algn="ctr"/>
            <a:endParaRPr lang="en-US" altLang="en-GB"/>
          </a:p>
        </p:txBody>
      </p:sp>
      <p:pic>
        <p:nvPicPr>
          <p:cNvPr id="5" name="Picture 4"/>
          <p:cNvPicPr>
            <a:picLocks noChangeAspect="1"/>
          </p:cNvPicPr>
          <p:nvPr/>
        </p:nvPicPr>
        <p:blipFill>
          <a:blip r:embed="rId2"/>
          <a:srcRect t="3077" r="691"/>
          <a:stretch>
            <a:fillRect/>
          </a:stretch>
        </p:blipFill>
        <p:spPr>
          <a:xfrm>
            <a:off x="9089390" y="0"/>
            <a:ext cx="3102610" cy="6950710"/>
          </a:xfrm>
          <a:prstGeom prst="rect">
            <a:avLst/>
          </a:prstGeom>
        </p:spPr>
      </p:pic>
      <p:sp useBgFill="1">
        <p:nvSpPr>
          <p:cNvPr id="7" name="Rectangles 6"/>
          <p:cNvSpPr/>
          <p:nvPr/>
        </p:nvSpPr>
        <p:spPr>
          <a:xfrm>
            <a:off x="2885440" y="1979295"/>
            <a:ext cx="2800985" cy="42659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en-GB" sz="1800"/>
          </a:p>
          <a:p>
            <a:pPr algn="ctr"/>
            <a:r>
              <a:rPr lang="en-US" altLang="en-GB" sz="1800"/>
              <a:t>Data Distribution Insights</a:t>
            </a:r>
            <a:endParaRPr lang="en-US" altLang="en-GB" sz="1800"/>
          </a:p>
          <a:p>
            <a:pPr marL="285750" indent="-285750" algn="l">
              <a:buFont typeface="Arial" panose="020B0604020202020204" pitchFamily="34" charset="0"/>
              <a:buChar char="•"/>
            </a:pPr>
            <a:endParaRPr lang="en-US" altLang="en-GB" sz="1800"/>
          </a:p>
          <a:p>
            <a:pPr marL="285750" indent="-285750" algn="l">
              <a:buFont typeface="Arial" panose="020B0604020202020204" pitchFamily="34" charset="0"/>
              <a:buChar char="•"/>
            </a:pPr>
            <a:r>
              <a:rPr lang="en-US" altLang="en-GB" sz="1500"/>
              <a:t>Age Distribution: Notable peaks in patient admissions are observed in the 0–10 and 80–90 age groups, indicating a significant representation of both young and elderly patients.</a:t>
            </a:r>
            <a:endParaRPr lang="en-US" altLang="en-GB" sz="1500"/>
          </a:p>
          <a:p>
            <a:pPr marL="285750" indent="-285750" algn="l">
              <a:buFont typeface="Arial" panose="020B0604020202020204" pitchFamily="34" charset="0"/>
              <a:buChar char="•"/>
            </a:pPr>
            <a:r>
              <a:rPr lang="en-US" altLang="en-GB" sz="1500"/>
              <a:t>Gender Proportion: The dataset reveals that 90.4% of patients identify within the binary gender framework, while 9.6% are non-binary or gender-diverse, highlighting the need for inclusive data representation.</a:t>
            </a:r>
            <a:endParaRPr lang="en-US" altLang="en-GB" sz="1500"/>
          </a:p>
          <a:p>
            <a:pPr algn="ctr"/>
            <a:endParaRPr lang="en-US" altLang="en-GB" sz="1500"/>
          </a:p>
        </p:txBody>
      </p:sp>
      <p:sp useBgFill="1">
        <p:nvSpPr>
          <p:cNvPr id="8" name="Rectangles 7"/>
          <p:cNvSpPr/>
          <p:nvPr/>
        </p:nvSpPr>
        <p:spPr>
          <a:xfrm>
            <a:off x="5975985" y="1979295"/>
            <a:ext cx="2820035" cy="426593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en-GB" sz="1800"/>
          </a:p>
          <a:p>
            <a:pPr algn="ctr"/>
            <a:r>
              <a:rPr lang="en-US" altLang="en-GB" sz="1800"/>
              <a:t>Visualizations and Findings</a:t>
            </a:r>
            <a:endParaRPr lang="en-US" altLang="en-GB" sz="1800"/>
          </a:p>
          <a:p>
            <a:pPr algn="ctr"/>
            <a:endParaRPr lang="en-US" altLang="en-GB" sz="1500"/>
          </a:p>
          <a:p>
            <a:pPr marL="285750" indent="-285750" algn="l">
              <a:buFont typeface="Arial" panose="020B0604020202020204" pitchFamily="34" charset="0"/>
              <a:buChar char="•"/>
            </a:pPr>
            <a:r>
              <a:rPr lang="en-US" altLang="en-GB" sz="1500"/>
              <a:t>Bar Charts: Utilized to depict age distribution, gender proportion, medical conditions, and treatment types, providing a clear visual representation of the dataset's demographics and health challenges.</a:t>
            </a:r>
            <a:endParaRPr lang="en-US" altLang="en-GB" sz="1500"/>
          </a:p>
          <a:p>
            <a:pPr marL="285750" indent="-285750" algn="l">
              <a:buFont typeface="Arial" panose="020B0604020202020204" pitchFamily="34" charset="0"/>
              <a:buChar char="•"/>
            </a:pPr>
            <a:r>
              <a:rPr lang="en-US" altLang="en-GB" sz="1500"/>
              <a:t>Correlation Heatmap: Generated to analyze relationships between numerical attributes, indicating minimal correlation among them, which suggests a lack of multicollinearity issues in the dataset.</a:t>
            </a:r>
            <a:endParaRPr lang="en-US" altLang="en-GB" sz="1500"/>
          </a:p>
          <a:p>
            <a:pPr marL="285750" indent="-285750" algn="l">
              <a:buFont typeface="Arial" panose="020B0604020202020204" pitchFamily="34" charset="0"/>
              <a:buChar char="•"/>
            </a:pPr>
            <a:endParaRPr lang="en-US" altLang="en-GB" sz="15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10" name="Picture 14"/>
          <p:cNvPicPr>
            <a:picLocks noChangeAspect="1"/>
          </p:cNvPicPr>
          <p:nvPr/>
        </p:nvPicPr>
        <p:blipFill>
          <a:blip r:embed="rId2"/>
          <a:stretch>
            <a:fillRect/>
          </a:stretch>
        </p:blipFill>
        <p:spPr>
          <a:xfrm>
            <a:off x="473710" y="365760"/>
            <a:ext cx="5179695" cy="3224530"/>
          </a:xfrm>
          <a:prstGeom prst="rect">
            <a:avLst/>
          </a:prstGeom>
          <a:noFill/>
          <a:ln>
            <a:noFill/>
          </a:ln>
        </p:spPr>
      </p:pic>
      <p:pic>
        <p:nvPicPr>
          <p:cNvPr id="6" name="Picture 5"/>
          <p:cNvPicPr>
            <a:picLocks noChangeAspect="1"/>
          </p:cNvPicPr>
          <p:nvPr/>
        </p:nvPicPr>
        <p:blipFill>
          <a:blip r:embed="rId3"/>
          <a:stretch>
            <a:fillRect/>
          </a:stretch>
        </p:blipFill>
        <p:spPr>
          <a:xfrm>
            <a:off x="6451600" y="3245485"/>
            <a:ext cx="5170170" cy="3224530"/>
          </a:xfrm>
          <a:prstGeom prst="rect">
            <a:avLst/>
          </a:prstGeom>
          <a:noFill/>
          <a:ln>
            <a:noFill/>
          </a:ln>
        </p:spPr>
      </p:pic>
      <p:sp useBgFill="1">
        <p:nvSpPr>
          <p:cNvPr id="7" name="Text Box 6"/>
          <p:cNvSpPr txBox="1"/>
          <p:nvPr/>
        </p:nvSpPr>
        <p:spPr>
          <a:xfrm>
            <a:off x="7214235" y="529590"/>
            <a:ext cx="4064000" cy="1245235"/>
          </a:xfrm>
          <a:prstGeom prst="rect">
            <a:avLst/>
          </a:prstGeom>
          <a:ln>
            <a:solidFill>
              <a:schemeClr val="bg2"/>
            </a:solidFill>
          </a:ln>
        </p:spPr>
        <p:txBody>
          <a:bodyPr wrap="square" rtlCol="0">
            <a:spAutoFit/>
          </a:bodyPr>
          <a:p>
            <a:r>
              <a:rPr lang="en-US" altLang="en-GB" sz="1500">
                <a:solidFill>
                  <a:schemeClr val="bg1"/>
                </a:solidFill>
              </a:rPr>
              <a:t>There are noticeable peaks in the 0–10 age group and the 80–90 age group, where the number of patients is the highest, reaching about 70.</a:t>
            </a:r>
            <a:endParaRPr lang="en-US" altLang="en-GB" sz="1500">
              <a:solidFill>
                <a:schemeClr val="bg1"/>
              </a:solidFill>
            </a:endParaRPr>
          </a:p>
          <a:p>
            <a:r>
              <a:rPr lang="en-US" altLang="en-GB" sz="1500">
                <a:solidFill>
                  <a:schemeClr val="bg1"/>
                </a:solidFill>
              </a:rPr>
              <a:t>Other age groups show moderately high counts, such as 20–30 and 60–70</a:t>
            </a:r>
            <a:endParaRPr lang="en-US" altLang="en-GB" sz="1500">
              <a:solidFill>
                <a:schemeClr val="bg1"/>
              </a:solidFill>
            </a:endParaRPr>
          </a:p>
        </p:txBody>
      </p:sp>
      <p:sp useBgFill="1">
        <p:nvSpPr>
          <p:cNvPr id="8" name="Text Box 7"/>
          <p:cNvSpPr txBox="1"/>
          <p:nvPr/>
        </p:nvSpPr>
        <p:spPr>
          <a:xfrm>
            <a:off x="306070" y="4404995"/>
            <a:ext cx="4657090" cy="1884045"/>
          </a:xfrm>
          <a:prstGeom prst="rect">
            <a:avLst/>
          </a:prstGeom>
          <a:ln>
            <a:solidFill>
              <a:schemeClr val="bg2"/>
            </a:solidFill>
          </a:ln>
        </p:spPr>
        <p:txBody>
          <a:bodyPr>
            <a:noAutofit/>
          </a:bodyPr>
          <a:p>
            <a:pPr marL="0" indent="0" algn="l" defTabSz="266700">
              <a:spcBef>
                <a:spcPct val="0"/>
              </a:spcBef>
              <a:spcAft>
                <a:spcPct val="0"/>
              </a:spcAft>
            </a:pPr>
            <a:r>
              <a:rPr lang="en-US" altLang="zh-CN" sz="1500">
                <a:solidFill>
                  <a:schemeClr val="bg1"/>
                </a:solidFill>
                <a:latin typeface="Times New Roman" panose="02020603050405020304"/>
                <a:ea typeface="等线"/>
              </a:rPr>
              <a:t>The male and female categories together account for 90.4% of the population, indicating a significant majority of the patients identify within the binary gender framework.Non-binary and gender-diverse groups collectively contribute 9.6%, which highlights representation but in a smaller subset.</a:t>
            </a:r>
            <a:endParaRPr lang="en-US" altLang="zh-CN" sz="1500">
              <a:solidFill>
                <a:schemeClr val="bg1"/>
              </a:solidFill>
              <a:latin typeface="Times New Roman" panose="02020603050405020304"/>
              <a:ea typeface="等线"/>
            </a:endParaRPr>
          </a:p>
        </p:txBody>
      </p:sp>
      <p:sp>
        <p:nvSpPr>
          <p:cNvPr id="28" name="Down Arrow 27"/>
          <p:cNvSpPr/>
          <p:nvPr/>
        </p:nvSpPr>
        <p:spPr>
          <a:xfrm rot="16200000">
            <a:off x="6293485" y="1115060"/>
            <a:ext cx="279400" cy="38417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9" name="Down Arrow 8"/>
          <p:cNvSpPr/>
          <p:nvPr/>
        </p:nvSpPr>
        <p:spPr>
          <a:xfrm rot="5400000">
            <a:off x="5558155" y="4929505"/>
            <a:ext cx="279400" cy="38417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12" name="Picture 16"/>
          <p:cNvPicPr>
            <a:picLocks noChangeAspect="1"/>
          </p:cNvPicPr>
          <p:nvPr/>
        </p:nvPicPr>
        <p:blipFill>
          <a:blip r:embed="rId2"/>
          <a:stretch>
            <a:fillRect/>
          </a:stretch>
        </p:blipFill>
        <p:spPr>
          <a:xfrm>
            <a:off x="349885" y="464820"/>
            <a:ext cx="5058410" cy="3343910"/>
          </a:xfrm>
          <a:prstGeom prst="rect">
            <a:avLst/>
          </a:prstGeom>
          <a:noFill/>
          <a:ln>
            <a:noFill/>
          </a:ln>
        </p:spPr>
      </p:pic>
      <p:pic>
        <p:nvPicPr>
          <p:cNvPr id="13" name="Picture 17"/>
          <p:cNvPicPr>
            <a:picLocks noChangeAspect="1"/>
          </p:cNvPicPr>
          <p:nvPr/>
        </p:nvPicPr>
        <p:blipFill>
          <a:blip r:embed="rId3"/>
          <a:stretch>
            <a:fillRect/>
          </a:stretch>
        </p:blipFill>
        <p:spPr>
          <a:xfrm>
            <a:off x="6370320" y="3074035"/>
            <a:ext cx="5304155" cy="3343275"/>
          </a:xfrm>
          <a:prstGeom prst="rect">
            <a:avLst/>
          </a:prstGeom>
          <a:noFill/>
          <a:ln>
            <a:noFill/>
          </a:ln>
        </p:spPr>
      </p:pic>
      <p:sp>
        <p:nvSpPr>
          <p:cNvPr id="28" name="Down Arrow 27"/>
          <p:cNvSpPr/>
          <p:nvPr/>
        </p:nvSpPr>
        <p:spPr>
          <a:xfrm rot="16200000">
            <a:off x="6231890" y="1446530"/>
            <a:ext cx="279400" cy="38417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9" name="Down Arrow 8"/>
          <p:cNvSpPr/>
          <p:nvPr/>
        </p:nvSpPr>
        <p:spPr>
          <a:xfrm rot="5400000">
            <a:off x="5501005" y="4966335"/>
            <a:ext cx="279400" cy="38417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10" name="Text Box 9"/>
          <p:cNvSpPr txBox="1"/>
          <p:nvPr/>
        </p:nvSpPr>
        <p:spPr>
          <a:xfrm>
            <a:off x="7334885" y="669925"/>
            <a:ext cx="4064000" cy="1938020"/>
          </a:xfrm>
          <a:prstGeom prst="rect">
            <a:avLst/>
          </a:prstGeom>
          <a:noFill/>
          <a:ln>
            <a:solidFill>
              <a:schemeClr val="bg2"/>
            </a:solidFill>
          </a:ln>
        </p:spPr>
        <p:txBody>
          <a:bodyPr wrap="square" rtlCol="0">
            <a:spAutoFit/>
          </a:bodyPr>
          <a:p>
            <a:pPr marL="285750" indent="-285750">
              <a:buFont typeface="Arial" panose="020B0604020202020204" pitchFamily="34" charset="0"/>
              <a:buChar char="•"/>
            </a:pPr>
            <a:r>
              <a:rPr lang="en-US" altLang="en-GB" sz="1500">
                <a:solidFill>
                  <a:schemeClr val="bg1"/>
                </a:solidFill>
              </a:rPr>
              <a:t>Conditions like Chronic Kidney Disease, COPD, Diabetes, and Hypertension dominate the chart, reflecting the prominence of chronic health issues.</a:t>
            </a:r>
            <a:endParaRPr lang="en-US" altLang="en-GB" sz="1500">
              <a:solidFill>
                <a:schemeClr val="bg1"/>
              </a:solidFill>
            </a:endParaRPr>
          </a:p>
          <a:p>
            <a:pPr marL="285750" indent="-285750">
              <a:buFont typeface="Arial" panose="020B0604020202020204" pitchFamily="34" charset="0"/>
              <a:buChar char="•"/>
            </a:pPr>
            <a:r>
              <a:rPr lang="en-US" altLang="en-GB" sz="1500">
                <a:solidFill>
                  <a:schemeClr val="bg1"/>
                </a:solidFill>
              </a:rPr>
              <a:t>Depression and anxiety are present among the conditions, highlighting the importance of addressing mental health alongside physical health.</a:t>
            </a:r>
            <a:endParaRPr lang="en-US" altLang="en-GB" sz="1500">
              <a:solidFill>
                <a:schemeClr val="bg1"/>
              </a:solidFill>
            </a:endParaRPr>
          </a:p>
        </p:txBody>
      </p:sp>
      <p:sp>
        <p:nvSpPr>
          <p:cNvPr id="11" name="Text Box 10"/>
          <p:cNvSpPr txBox="1"/>
          <p:nvPr/>
        </p:nvSpPr>
        <p:spPr>
          <a:xfrm>
            <a:off x="847090" y="4438650"/>
            <a:ext cx="4064000" cy="1706880"/>
          </a:xfrm>
          <a:prstGeom prst="rect">
            <a:avLst/>
          </a:prstGeom>
          <a:noFill/>
          <a:ln>
            <a:solidFill>
              <a:schemeClr val="bg2"/>
            </a:solidFill>
          </a:ln>
        </p:spPr>
        <p:txBody>
          <a:bodyPr wrap="square" rtlCol="0">
            <a:spAutoFit/>
          </a:bodyPr>
          <a:p>
            <a:pPr marL="285750" indent="-285750">
              <a:buFont typeface="Arial" panose="020B0604020202020204" pitchFamily="34" charset="0"/>
              <a:buChar char="•"/>
            </a:pPr>
            <a:r>
              <a:rPr lang="en-US" altLang="en-GB" sz="1500">
                <a:solidFill>
                  <a:schemeClr val="bg1"/>
                </a:solidFill>
              </a:rPr>
              <a:t>Medications dominate the top of the chart, indicating pharmacological treatments are the cornerstone of patient care.</a:t>
            </a:r>
            <a:endParaRPr lang="en-US" altLang="en-GB" sz="1500">
              <a:solidFill>
                <a:schemeClr val="bg1"/>
              </a:solidFill>
            </a:endParaRPr>
          </a:p>
          <a:p>
            <a:pPr marL="285750" indent="-285750">
              <a:buFont typeface="Arial" panose="020B0604020202020204" pitchFamily="34" charset="0"/>
              <a:buChar char="•"/>
            </a:pPr>
            <a:r>
              <a:rPr lang="en-US" altLang="en-GB" sz="1500">
                <a:solidFill>
                  <a:schemeClr val="bg1"/>
                </a:solidFill>
              </a:rPr>
              <a:t>Therapy, physical therapy, dietary counseling, and memory exercises show significant usage, underscoring the importance of non-pharmacological treatments.</a:t>
            </a:r>
            <a:endParaRPr lang="en-US" altLang="en-GB" sz="15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Text Box 3"/>
          <p:cNvSpPr txBox="1"/>
          <p:nvPr/>
        </p:nvSpPr>
        <p:spPr>
          <a:xfrm>
            <a:off x="1046480" y="1167765"/>
            <a:ext cx="9936480" cy="5104765"/>
          </a:xfrm>
          <a:prstGeom prst="rect">
            <a:avLst/>
          </a:prstGeom>
        </p:spPr>
        <p:txBody>
          <a:bodyPr wrap="square">
            <a:noAutofit/>
          </a:bodyPr>
          <a:p>
            <a:pPr indent="457200" algn="just">
              <a:lnSpc>
                <a:spcPct val="150000"/>
              </a:lnSpc>
            </a:pPr>
            <a:r>
              <a:rPr lang="en-US" altLang="zh-CN" sz="1800" b="1">
                <a:solidFill>
                  <a:schemeClr val="bg1"/>
                </a:solidFill>
              </a:rPr>
              <a:t>The growing use of Electronic Health Records (EHRs) enables advanced analytics and personalized care but raises privacy concerns. Regulations like HIPAA and GDPR require removing Protected Health Information (PHI) before sharing clinical data.This project presents an automated PHI de-identification system using SpaCy’s Named Entity Recognition (NER). The system identifies and anonymizes PHI entities, such as patient IDs and medical conditions, ensuring data privacy while maintaining its utility.Our model, trained on synthetic clinical datasets, achieved a high F1-score of 0.94. A Gradio-based interface allows real-time de-identification, making it practical for healthcare use. Compared to DistilBERT, SpaCy offers faster performance, making it ideal for real-time tasks.</a:t>
            </a:r>
            <a:endParaRPr lang="en-US" altLang="zh-CN" sz="1800" b="1">
              <a:solidFill>
                <a:schemeClr val="bg1"/>
              </a:solidFill>
            </a:endParaRPr>
          </a:p>
          <a:p>
            <a:pPr algn="just">
              <a:lnSpc>
                <a:spcPct val="150000"/>
              </a:lnSpc>
            </a:pPr>
            <a:r>
              <a:rPr lang="en-US" altLang="zh-CN" sz="1800" b="1">
                <a:solidFill>
                  <a:schemeClr val="bg1"/>
                </a:solidFill>
              </a:rPr>
              <a:t>This project shows that privacy-compliant data sharing is achievable without compromising data value, advancing healthcare research securely.</a:t>
            </a:r>
            <a:endParaRPr lang="en-US" altLang="zh-CN" sz="1800" b="1">
              <a:solidFill>
                <a:schemeClr val="bg1"/>
              </a:solidFill>
            </a:endParaRPr>
          </a:p>
        </p:txBody>
      </p:sp>
      <p:sp>
        <p:nvSpPr>
          <p:cNvPr id="7" name="Text Box 6"/>
          <p:cNvSpPr txBox="1"/>
          <p:nvPr/>
        </p:nvSpPr>
        <p:spPr>
          <a:xfrm>
            <a:off x="3982720" y="391160"/>
            <a:ext cx="4064000" cy="475615"/>
          </a:xfrm>
          <a:prstGeom prst="rect">
            <a:avLst/>
          </a:prstGeom>
          <a:noFill/>
        </p:spPr>
        <p:txBody>
          <a:bodyPr wrap="square" rtlCol="0">
            <a:spAutoFit/>
          </a:bodyPr>
          <a:p>
            <a:pPr algn="ctr"/>
            <a:r>
              <a:rPr lang="en-GB" altLang="en-US" sz="2500">
                <a:solidFill>
                  <a:schemeClr val="bg1"/>
                </a:solidFill>
              </a:rPr>
              <a:t>ABSTRACT</a:t>
            </a:r>
            <a:endParaRPr lang="en-GB" altLang="en-US" sz="250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Text Box 3"/>
          <p:cNvSpPr txBox="1"/>
          <p:nvPr/>
        </p:nvSpPr>
        <p:spPr>
          <a:xfrm>
            <a:off x="713105" y="303530"/>
            <a:ext cx="4064000" cy="475615"/>
          </a:xfrm>
          <a:prstGeom prst="rect">
            <a:avLst/>
          </a:prstGeom>
          <a:noFill/>
        </p:spPr>
        <p:txBody>
          <a:bodyPr wrap="square" rtlCol="0">
            <a:spAutoFit/>
          </a:bodyPr>
          <a:p>
            <a:r>
              <a:rPr lang="en-GB" altLang="en-US" sz="2500" b="1">
                <a:solidFill>
                  <a:srgbClr val="F8E57F"/>
                </a:solidFill>
              </a:rPr>
              <a:t>6.3 DATA PREPROCESSING</a:t>
            </a:r>
            <a:endParaRPr lang="en-GB" altLang="en-US" sz="2500" b="1">
              <a:solidFill>
                <a:srgbClr val="F8E57F"/>
              </a:solidFill>
            </a:endParaRPr>
          </a:p>
        </p:txBody>
      </p:sp>
      <p:grpSp>
        <p:nvGrpSpPr>
          <p:cNvPr id="23" name="Group 22"/>
          <p:cNvGrpSpPr/>
          <p:nvPr/>
        </p:nvGrpSpPr>
        <p:grpSpPr>
          <a:xfrm>
            <a:off x="1056005" y="2652395"/>
            <a:ext cx="3116580" cy="3642360"/>
            <a:chOff x="1663" y="4177"/>
            <a:chExt cx="4908" cy="5736"/>
          </a:xfrm>
        </p:grpSpPr>
        <p:sp>
          <p:nvSpPr>
            <p:cNvPr id="5" name="Rectangles 4"/>
            <p:cNvSpPr/>
            <p:nvPr/>
          </p:nvSpPr>
          <p:spPr>
            <a:xfrm>
              <a:off x="1949" y="4177"/>
              <a:ext cx="4623" cy="928"/>
            </a:xfrm>
            <a:prstGeom prst="rect">
              <a:avLst/>
            </a:prstGeom>
            <a:solidFill>
              <a:srgbClr val="840F8F"/>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GB"/>
                <a:t>Text Normalization</a:t>
              </a:r>
              <a:endParaRPr lang="en-US" altLang="en-GB"/>
            </a:p>
          </p:txBody>
        </p:sp>
        <p:sp useBgFill="1">
          <p:nvSpPr>
            <p:cNvPr id="6" name="Parallelogram 5"/>
            <p:cNvSpPr/>
            <p:nvPr/>
          </p:nvSpPr>
          <p:spPr>
            <a:xfrm>
              <a:off x="1663" y="5105"/>
              <a:ext cx="4909" cy="4808"/>
            </a:xfrm>
            <a:prstGeom prst="parallelogram">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GB">
                  <a:solidFill>
                    <a:schemeClr val="bg1"/>
                  </a:solidFill>
                </a:rPr>
                <a:t>Converting text to lowercase and removing punctuation for consistency.</a:t>
              </a:r>
              <a:endParaRPr lang="en-US" altLang="en-GB">
                <a:solidFill>
                  <a:schemeClr val="bg1"/>
                </a:solidFill>
              </a:endParaRPr>
            </a:p>
          </p:txBody>
        </p:sp>
        <p:sp>
          <p:nvSpPr>
            <p:cNvPr id="7" name="Right Triangle 6"/>
            <p:cNvSpPr/>
            <p:nvPr/>
          </p:nvSpPr>
          <p:spPr>
            <a:xfrm rot="10800000">
              <a:off x="1949" y="5105"/>
              <a:ext cx="973" cy="558"/>
            </a:xfrm>
            <a:prstGeom prst="rtTriangle">
              <a:avLst/>
            </a:prstGeom>
            <a:solidFill>
              <a:srgbClr val="840F8F"/>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grpSp>
      <p:grpSp>
        <p:nvGrpSpPr>
          <p:cNvPr id="14" name="Group 13"/>
          <p:cNvGrpSpPr/>
          <p:nvPr/>
        </p:nvGrpSpPr>
        <p:grpSpPr>
          <a:xfrm>
            <a:off x="2163445" y="957580"/>
            <a:ext cx="1083310" cy="1115060"/>
            <a:chOff x="4777" y="5768"/>
            <a:chExt cx="1706" cy="1756"/>
          </a:xfrm>
        </p:grpSpPr>
        <p:sp>
          <p:nvSpPr>
            <p:cNvPr id="8" name="Oval 7"/>
            <p:cNvSpPr/>
            <p:nvPr/>
          </p:nvSpPr>
          <p:spPr>
            <a:xfrm>
              <a:off x="4777" y="5768"/>
              <a:ext cx="1707" cy="1757"/>
            </a:xfrm>
            <a:prstGeom prst="ellipse">
              <a:avLst/>
            </a:prstGeom>
            <a:solidFill>
              <a:srgbClr val="DE06D6"/>
            </a:solidFill>
            <a:ln>
              <a:solidFill>
                <a:srgbClr val="DC03CB"/>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9" name="Oval 8"/>
            <p:cNvSpPr/>
            <p:nvPr/>
          </p:nvSpPr>
          <p:spPr>
            <a:xfrm>
              <a:off x="4910" y="5927"/>
              <a:ext cx="1440" cy="1440"/>
            </a:xfrm>
            <a:prstGeom prst="ellipse">
              <a:avLst/>
            </a:prstGeom>
            <a:solidFill>
              <a:srgbClr val="F938CD"/>
            </a:solidFill>
            <a:ln>
              <a:solidFill>
                <a:srgbClr val="A904DF"/>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b="1">
                  <a:solidFill>
                    <a:schemeClr val="tx1"/>
                  </a:solidFill>
                  <a:sym typeface="+mn-ea"/>
                </a:rPr>
                <a:t>01</a:t>
              </a:r>
              <a:endParaRPr lang="en-GB" altLang="en-US"/>
            </a:p>
          </p:txBody>
        </p:sp>
      </p:grpSp>
      <p:grpSp>
        <p:nvGrpSpPr>
          <p:cNvPr id="24" name="Group 23"/>
          <p:cNvGrpSpPr/>
          <p:nvPr/>
        </p:nvGrpSpPr>
        <p:grpSpPr>
          <a:xfrm>
            <a:off x="4777105" y="2652395"/>
            <a:ext cx="3116580" cy="3642360"/>
            <a:chOff x="7523" y="4177"/>
            <a:chExt cx="4908" cy="5736"/>
          </a:xfrm>
        </p:grpSpPr>
        <p:sp>
          <p:nvSpPr>
            <p:cNvPr id="10" name="Rectangles 9"/>
            <p:cNvSpPr/>
            <p:nvPr/>
          </p:nvSpPr>
          <p:spPr>
            <a:xfrm>
              <a:off x="7809" y="4177"/>
              <a:ext cx="4623" cy="928"/>
            </a:xfrm>
            <a:prstGeom prst="rect">
              <a:avLst/>
            </a:prstGeom>
            <a:solidFill>
              <a:srgbClr val="840F8F"/>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GB"/>
                <a:t>Data Augmentation</a:t>
              </a:r>
              <a:endParaRPr lang="en-US" altLang="en-GB"/>
            </a:p>
          </p:txBody>
        </p:sp>
        <p:sp useBgFill="1">
          <p:nvSpPr>
            <p:cNvPr id="11" name="Parallelogram 10"/>
            <p:cNvSpPr/>
            <p:nvPr/>
          </p:nvSpPr>
          <p:spPr>
            <a:xfrm>
              <a:off x="7523" y="5105"/>
              <a:ext cx="4909" cy="4808"/>
            </a:xfrm>
            <a:prstGeom prst="parallelogram">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GB">
                  <a:solidFill>
                    <a:schemeClr val="bg1"/>
                  </a:solidFill>
                </a:rPr>
                <a:t>Creating variations in sentences to improve model robustness</a:t>
              </a:r>
              <a:r>
                <a:rPr lang="en-GB" altLang="en-US">
                  <a:solidFill>
                    <a:schemeClr val="bg1"/>
                  </a:solidFill>
                </a:rPr>
                <a:t>.</a:t>
              </a:r>
              <a:endParaRPr lang="en-GB" altLang="en-US">
                <a:solidFill>
                  <a:schemeClr val="bg1"/>
                </a:solidFill>
              </a:endParaRPr>
            </a:p>
          </p:txBody>
        </p:sp>
        <p:sp>
          <p:nvSpPr>
            <p:cNvPr id="12" name="Right Triangle 11"/>
            <p:cNvSpPr/>
            <p:nvPr/>
          </p:nvSpPr>
          <p:spPr>
            <a:xfrm rot="10800000">
              <a:off x="7809" y="5105"/>
              <a:ext cx="973" cy="558"/>
            </a:xfrm>
            <a:prstGeom prst="rtTriangle">
              <a:avLst/>
            </a:prstGeom>
            <a:solidFill>
              <a:srgbClr val="840F8F"/>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grpSp>
      <p:grpSp>
        <p:nvGrpSpPr>
          <p:cNvPr id="13" name="Group 12"/>
          <p:cNvGrpSpPr/>
          <p:nvPr/>
        </p:nvGrpSpPr>
        <p:grpSpPr>
          <a:xfrm>
            <a:off x="5884545" y="957580"/>
            <a:ext cx="1083310" cy="1115060"/>
            <a:chOff x="4777" y="5768"/>
            <a:chExt cx="1706" cy="1756"/>
          </a:xfrm>
        </p:grpSpPr>
        <p:sp>
          <p:nvSpPr>
            <p:cNvPr id="15" name="Oval 14"/>
            <p:cNvSpPr/>
            <p:nvPr/>
          </p:nvSpPr>
          <p:spPr>
            <a:xfrm>
              <a:off x="4777" y="5768"/>
              <a:ext cx="1707" cy="1757"/>
            </a:xfrm>
            <a:prstGeom prst="ellipse">
              <a:avLst/>
            </a:prstGeom>
            <a:solidFill>
              <a:srgbClr val="DE06D6"/>
            </a:solidFill>
            <a:ln>
              <a:solidFill>
                <a:srgbClr val="DC03CB"/>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16" name="Oval 15"/>
            <p:cNvSpPr/>
            <p:nvPr/>
          </p:nvSpPr>
          <p:spPr>
            <a:xfrm>
              <a:off x="4910" y="5927"/>
              <a:ext cx="1440" cy="1440"/>
            </a:xfrm>
            <a:prstGeom prst="ellipse">
              <a:avLst/>
            </a:prstGeom>
            <a:solidFill>
              <a:srgbClr val="F938CD"/>
            </a:solidFill>
            <a:ln>
              <a:solidFill>
                <a:srgbClr val="A904DF"/>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b="1">
                  <a:solidFill>
                    <a:schemeClr val="tx1"/>
                  </a:solidFill>
                  <a:sym typeface="+mn-ea"/>
                </a:rPr>
                <a:t>02</a:t>
              </a:r>
              <a:endParaRPr lang="en-GB" altLang="en-US"/>
            </a:p>
          </p:txBody>
        </p:sp>
      </p:grpSp>
      <p:grpSp>
        <p:nvGrpSpPr>
          <p:cNvPr id="25" name="Group 24"/>
          <p:cNvGrpSpPr/>
          <p:nvPr/>
        </p:nvGrpSpPr>
        <p:grpSpPr>
          <a:xfrm>
            <a:off x="8498205" y="2652395"/>
            <a:ext cx="3116580" cy="3642360"/>
            <a:chOff x="13383" y="4177"/>
            <a:chExt cx="4908" cy="5736"/>
          </a:xfrm>
        </p:grpSpPr>
        <p:sp>
          <p:nvSpPr>
            <p:cNvPr id="17" name="Rectangles 16"/>
            <p:cNvSpPr/>
            <p:nvPr/>
          </p:nvSpPr>
          <p:spPr>
            <a:xfrm>
              <a:off x="13669" y="4177"/>
              <a:ext cx="4623" cy="928"/>
            </a:xfrm>
            <a:prstGeom prst="rect">
              <a:avLst/>
            </a:prstGeom>
            <a:solidFill>
              <a:srgbClr val="840F8F"/>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GB"/>
                <a:t>Entity Annotation</a:t>
              </a:r>
              <a:endParaRPr lang="en-US" altLang="en-GB"/>
            </a:p>
          </p:txBody>
        </p:sp>
        <p:sp useBgFill="1">
          <p:nvSpPr>
            <p:cNvPr id="18" name="Parallelogram 17"/>
            <p:cNvSpPr/>
            <p:nvPr/>
          </p:nvSpPr>
          <p:spPr>
            <a:xfrm>
              <a:off x="13383" y="5105"/>
              <a:ext cx="4909" cy="4808"/>
            </a:xfrm>
            <a:prstGeom prst="parallelogram">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GB">
                  <a:solidFill>
                    <a:schemeClr val="bg1"/>
                  </a:solidFill>
                </a:rPr>
                <a:t>Labeling entities like PATIENT_ID, HOSPITAL_ID, and MEDICAL_CONDITION to train the NER model.</a:t>
              </a:r>
              <a:endParaRPr lang="en-US" altLang="en-GB">
                <a:solidFill>
                  <a:schemeClr val="bg1"/>
                </a:solidFill>
              </a:endParaRPr>
            </a:p>
          </p:txBody>
        </p:sp>
        <p:sp>
          <p:nvSpPr>
            <p:cNvPr id="19" name="Right Triangle 18"/>
            <p:cNvSpPr/>
            <p:nvPr/>
          </p:nvSpPr>
          <p:spPr>
            <a:xfrm rot="10800000">
              <a:off x="13669" y="5105"/>
              <a:ext cx="973" cy="558"/>
            </a:xfrm>
            <a:prstGeom prst="rtTriangle">
              <a:avLst/>
            </a:prstGeom>
            <a:solidFill>
              <a:srgbClr val="840F8F"/>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grpSp>
      <p:grpSp>
        <p:nvGrpSpPr>
          <p:cNvPr id="20" name="Group 19"/>
          <p:cNvGrpSpPr/>
          <p:nvPr/>
        </p:nvGrpSpPr>
        <p:grpSpPr>
          <a:xfrm>
            <a:off x="9605645" y="957580"/>
            <a:ext cx="1083310" cy="1115060"/>
            <a:chOff x="4777" y="5768"/>
            <a:chExt cx="1706" cy="1756"/>
          </a:xfrm>
        </p:grpSpPr>
        <p:sp>
          <p:nvSpPr>
            <p:cNvPr id="21" name="Oval 20"/>
            <p:cNvSpPr/>
            <p:nvPr/>
          </p:nvSpPr>
          <p:spPr>
            <a:xfrm>
              <a:off x="4777" y="5768"/>
              <a:ext cx="1707" cy="1757"/>
            </a:xfrm>
            <a:prstGeom prst="ellipse">
              <a:avLst/>
            </a:prstGeom>
            <a:solidFill>
              <a:srgbClr val="DE06D6"/>
            </a:solidFill>
            <a:ln>
              <a:solidFill>
                <a:srgbClr val="DC03CB"/>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22" name="Oval 21"/>
            <p:cNvSpPr/>
            <p:nvPr/>
          </p:nvSpPr>
          <p:spPr>
            <a:xfrm>
              <a:off x="4910" y="5927"/>
              <a:ext cx="1440" cy="1440"/>
            </a:xfrm>
            <a:prstGeom prst="ellipse">
              <a:avLst/>
            </a:prstGeom>
            <a:solidFill>
              <a:srgbClr val="F938CD"/>
            </a:solidFill>
            <a:ln>
              <a:solidFill>
                <a:srgbClr val="A904DF"/>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b="1">
                  <a:solidFill>
                    <a:schemeClr val="tx1"/>
                  </a:solidFill>
                  <a:sym typeface="+mn-ea"/>
                </a:rPr>
                <a:t>03</a:t>
              </a:r>
              <a:endParaRPr lang="en-GB" altLang="en-US"/>
            </a:p>
          </p:txBody>
        </p:sp>
      </p:grpSp>
      <p:sp>
        <p:nvSpPr>
          <p:cNvPr id="26" name="Down Arrow 25"/>
          <p:cNvSpPr/>
          <p:nvPr/>
        </p:nvSpPr>
        <p:spPr>
          <a:xfrm>
            <a:off x="2555240" y="2238375"/>
            <a:ext cx="279400" cy="38417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28" name="Down Arrow 27"/>
          <p:cNvSpPr/>
          <p:nvPr/>
        </p:nvSpPr>
        <p:spPr>
          <a:xfrm>
            <a:off x="6287135" y="2223770"/>
            <a:ext cx="279400" cy="38417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29" name="Down Arrow 28"/>
          <p:cNvSpPr/>
          <p:nvPr/>
        </p:nvSpPr>
        <p:spPr>
          <a:xfrm>
            <a:off x="10019030" y="2245995"/>
            <a:ext cx="279400" cy="38417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Text Box 3"/>
          <p:cNvSpPr txBox="1"/>
          <p:nvPr/>
        </p:nvSpPr>
        <p:spPr>
          <a:xfrm>
            <a:off x="349250" y="249555"/>
            <a:ext cx="6016625" cy="475615"/>
          </a:xfrm>
          <a:prstGeom prst="rect">
            <a:avLst/>
          </a:prstGeom>
          <a:noFill/>
        </p:spPr>
        <p:txBody>
          <a:bodyPr wrap="square" rtlCol="0">
            <a:spAutoFit/>
          </a:bodyPr>
          <a:p>
            <a:r>
              <a:rPr lang="en-GB" altLang="en-US" sz="2500" b="1">
                <a:solidFill>
                  <a:srgbClr val="F8E57F"/>
                </a:solidFill>
              </a:rPr>
              <a:t>6.4 </a:t>
            </a:r>
            <a:r>
              <a:rPr lang="en-US" altLang="en-GB" sz="2500" b="1">
                <a:solidFill>
                  <a:srgbClr val="F8E57F"/>
                </a:solidFill>
              </a:rPr>
              <a:t>Model Training </a:t>
            </a:r>
            <a:endParaRPr lang="en-US" altLang="en-GB" sz="2500" b="1">
              <a:solidFill>
                <a:srgbClr val="F8E57F"/>
              </a:solidFill>
            </a:endParaRPr>
          </a:p>
        </p:txBody>
      </p:sp>
      <p:sp>
        <p:nvSpPr>
          <p:cNvPr id="12" name="Rectangles 11"/>
          <p:cNvSpPr/>
          <p:nvPr/>
        </p:nvSpPr>
        <p:spPr>
          <a:xfrm>
            <a:off x="7610475" y="342265"/>
            <a:ext cx="3670300" cy="2541905"/>
          </a:xfrm>
          <a:prstGeom prst="rect">
            <a:avLst/>
          </a:prstGeom>
          <a:solidFill>
            <a:schemeClr val="tx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nSpc>
                <a:spcPct val="150000"/>
              </a:lnSpc>
            </a:pPr>
            <a:r>
              <a:rPr lang="en-US" altLang="en-GB" sz="1500">
                <a:solidFill>
                  <a:schemeClr val="tx1"/>
                </a:solidFill>
                <a:sym typeface="+mn-ea"/>
              </a:rPr>
              <a:t>Dataset Preparation:</a:t>
            </a:r>
            <a:endParaRPr lang="en-US" altLang="en-GB" sz="1500">
              <a:solidFill>
                <a:schemeClr val="tx1"/>
              </a:solidFill>
            </a:endParaRPr>
          </a:p>
          <a:p>
            <a:pPr>
              <a:lnSpc>
                <a:spcPct val="150000"/>
              </a:lnSpc>
            </a:pPr>
            <a:r>
              <a:rPr lang="en-US" altLang="en-GB" sz="1500">
                <a:solidFill>
                  <a:schemeClr val="bg1"/>
                </a:solidFill>
                <a:sym typeface="+mn-ea"/>
              </a:rPr>
              <a:t>The synthetic clinical dataset was divided into training and testing sets.</a:t>
            </a:r>
            <a:endParaRPr lang="en-US" altLang="en-GB" sz="1500">
              <a:solidFill>
                <a:schemeClr val="bg1"/>
              </a:solidFill>
            </a:endParaRPr>
          </a:p>
          <a:p>
            <a:pPr>
              <a:lnSpc>
                <a:spcPct val="150000"/>
              </a:lnSpc>
            </a:pPr>
            <a:r>
              <a:rPr lang="en-US" altLang="en-GB" sz="1500">
                <a:solidFill>
                  <a:schemeClr val="bg1"/>
                </a:solidFill>
                <a:sym typeface="+mn-ea"/>
              </a:rPr>
              <a:t>The training set was used to teach the model how to recognize PHI entities, while the testing set was used to evaluate its performance.</a:t>
            </a:r>
            <a:endParaRPr lang="en-US" altLang="en-GB" sz="1500">
              <a:solidFill>
                <a:schemeClr val="bg1"/>
              </a:solidFill>
            </a:endParaRPr>
          </a:p>
          <a:p>
            <a:pPr algn="ctr"/>
            <a:endParaRPr lang="en-GB" altLang="en-US" sz="1500"/>
          </a:p>
        </p:txBody>
      </p:sp>
      <p:sp>
        <p:nvSpPr>
          <p:cNvPr id="13" name="Rectangles 12"/>
          <p:cNvSpPr/>
          <p:nvPr/>
        </p:nvSpPr>
        <p:spPr>
          <a:xfrm>
            <a:off x="360680" y="2787015"/>
            <a:ext cx="4118610" cy="1984375"/>
          </a:xfrm>
          <a:prstGeom prst="rect">
            <a:avLst/>
          </a:prstGeom>
          <a:solidFill>
            <a:schemeClr val="tx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nSpc>
                <a:spcPct val="150000"/>
              </a:lnSpc>
            </a:pPr>
            <a:r>
              <a:rPr lang="en-US" altLang="en-GB" sz="1500">
                <a:solidFill>
                  <a:schemeClr val="tx1"/>
                </a:solidFill>
                <a:sym typeface="+mn-ea"/>
              </a:rPr>
              <a:t>Model Configuration</a:t>
            </a:r>
            <a:r>
              <a:rPr lang="en-US" altLang="en-GB" sz="1500">
                <a:solidFill>
                  <a:srgbClr val="7030A0"/>
                </a:solidFill>
                <a:sym typeface="+mn-ea"/>
              </a:rPr>
              <a:t>:</a:t>
            </a:r>
            <a:endParaRPr lang="en-US" altLang="en-GB" sz="1500">
              <a:solidFill>
                <a:srgbClr val="7030A0"/>
              </a:solidFill>
            </a:endParaRPr>
          </a:p>
          <a:p>
            <a:pPr>
              <a:lnSpc>
                <a:spcPct val="150000"/>
              </a:lnSpc>
            </a:pPr>
            <a:r>
              <a:rPr lang="en-US" altLang="en-GB" sz="1500">
                <a:solidFill>
                  <a:schemeClr val="bg1"/>
                </a:solidFill>
                <a:sym typeface="+mn-ea"/>
              </a:rPr>
              <a:t>A blank SpaCy NER model was initialized.</a:t>
            </a:r>
            <a:endParaRPr lang="en-US" altLang="en-GB" sz="1500">
              <a:solidFill>
                <a:schemeClr val="bg1"/>
              </a:solidFill>
            </a:endParaRPr>
          </a:p>
          <a:p>
            <a:pPr>
              <a:lnSpc>
                <a:spcPct val="150000"/>
              </a:lnSpc>
            </a:pPr>
            <a:r>
              <a:rPr lang="en-US" altLang="en-GB" sz="1500">
                <a:solidFill>
                  <a:schemeClr val="bg1"/>
                </a:solidFill>
                <a:sym typeface="+mn-ea"/>
              </a:rPr>
              <a:t>Custom Entity Labels were added to the model, including PATIENT_ID, HOSPITAL_ID, and MEDICAL_CONDITION.</a:t>
            </a:r>
            <a:endParaRPr lang="en-GB" altLang="en-US" sz="1500"/>
          </a:p>
        </p:txBody>
      </p:sp>
      <p:sp>
        <p:nvSpPr>
          <p:cNvPr id="14" name="Rectangles 13"/>
          <p:cNvSpPr/>
          <p:nvPr/>
        </p:nvSpPr>
        <p:spPr>
          <a:xfrm>
            <a:off x="7808595" y="4209415"/>
            <a:ext cx="3512820" cy="2287270"/>
          </a:xfrm>
          <a:prstGeom prst="rect">
            <a:avLst/>
          </a:prstGeom>
          <a:solidFill>
            <a:schemeClr val="tx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nSpc>
                <a:spcPct val="150000"/>
              </a:lnSpc>
            </a:pPr>
            <a:r>
              <a:rPr lang="en-US" altLang="en-GB" sz="1500">
                <a:solidFill>
                  <a:schemeClr val="tx1"/>
                </a:solidFill>
                <a:sym typeface="+mn-ea"/>
              </a:rPr>
              <a:t>Hyperparameter Tuning:</a:t>
            </a:r>
            <a:endParaRPr lang="en-US" altLang="en-GB" sz="1500">
              <a:solidFill>
                <a:schemeClr val="tx1"/>
              </a:solidFill>
            </a:endParaRPr>
          </a:p>
          <a:p>
            <a:pPr>
              <a:lnSpc>
                <a:spcPct val="150000"/>
              </a:lnSpc>
            </a:pPr>
            <a:r>
              <a:rPr lang="en-US" altLang="en-GB" sz="1500">
                <a:solidFill>
                  <a:schemeClr val="bg1"/>
                </a:solidFill>
                <a:sym typeface="+mn-ea"/>
              </a:rPr>
              <a:t>The model was trained over multiple epochs to optimize performance.</a:t>
            </a:r>
            <a:endParaRPr lang="en-US" altLang="en-GB" sz="1500">
              <a:solidFill>
                <a:schemeClr val="bg1"/>
              </a:solidFill>
            </a:endParaRPr>
          </a:p>
          <a:p>
            <a:pPr>
              <a:lnSpc>
                <a:spcPct val="150000"/>
              </a:lnSpc>
            </a:pPr>
            <a:r>
              <a:rPr lang="en-US" altLang="en-GB" sz="1500">
                <a:solidFill>
                  <a:schemeClr val="bg1"/>
                </a:solidFill>
                <a:sym typeface="+mn-ea"/>
              </a:rPr>
              <a:t>Hyperparameters like learning rate and batch size were adjusted for better results.</a:t>
            </a:r>
            <a:endParaRPr lang="en-GB" altLang="en-US" sz="1500"/>
          </a:p>
        </p:txBody>
      </p:sp>
      <p:grpSp>
        <p:nvGrpSpPr>
          <p:cNvPr id="15" name="Group 14"/>
          <p:cNvGrpSpPr/>
          <p:nvPr/>
        </p:nvGrpSpPr>
        <p:grpSpPr>
          <a:xfrm>
            <a:off x="5285740" y="1009650"/>
            <a:ext cx="1083310" cy="1115060"/>
            <a:chOff x="1921" y="3801"/>
            <a:chExt cx="1706" cy="1756"/>
          </a:xfrm>
        </p:grpSpPr>
        <p:sp>
          <p:nvSpPr>
            <p:cNvPr id="16" name="Oval 15"/>
            <p:cNvSpPr/>
            <p:nvPr/>
          </p:nvSpPr>
          <p:spPr>
            <a:xfrm>
              <a:off x="1921" y="3801"/>
              <a:ext cx="1707" cy="1757"/>
            </a:xfrm>
            <a:prstGeom prst="ellipse">
              <a:avLst/>
            </a:prstGeom>
            <a:solidFill>
              <a:srgbClr val="DE06D6"/>
            </a:solidFill>
            <a:ln>
              <a:solidFill>
                <a:srgbClr val="DC03CB"/>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17" name="Oval 16"/>
            <p:cNvSpPr/>
            <p:nvPr/>
          </p:nvSpPr>
          <p:spPr>
            <a:xfrm>
              <a:off x="2054" y="3960"/>
              <a:ext cx="1440" cy="1440"/>
            </a:xfrm>
            <a:prstGeom prst="ellipse">
              <a:avLst/>
            </a:prstGeom>
            <a:solidFill>
              <a:srgbClr val="F938CD"/>
            </a:solidFill>
            <a:ln>
              <a:solidFill>
                <a:srgbClr val="A904DF"/>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b="1">
                  <a:solidFill>
                    <a:schemeClr val="tx1"/>
                  </a:solidFill>
                </a:rPr>
                <a:t>01</a:t>
              </a:r>
              <a:endParaRPr lang="en-GB" altLang="en-US" b="1">
                <a:solidFill>
                  <a:schemeClr val="tx1"/>
                </a:solidFill>
              </a:endParaRPr>
            </a:p>
          </p:txBody>
        </p:sp>
      </p:grpSp>
      <p:grpSp>
        <p:nvGrpSpPr>
          <p:cNvPr id="18" name="Group 17"/>
          <p:cNvGrpSpPr/>
          <p:nvPr/>
        </p:nvGrpSpPr>
        <p:grpSpPr>
          <a:xfrm>
            <a:off x="5360670" y="3093720"/>
            <a:ext cx="1083310" cy="1115060"/>
            <a:chOff x="1921" y="3801"/>
            <a:chExt cx="1706" cy="1756"/>
          </a:xfrm>
        </p:grpSpPr>
        <p:sp>
          <p:nvSpPr>
            <p:cNvPr id="19" name="Oval 18"/>
            <p:cNvSpPr/>
            <p:nvPr/>
          </p:nvSpPr>
          <p:spPr>
            <a:xfrm>
              <a:off x="1921" y="3801"/>
              <a:ext cx="1707" cy="1757"/>
            </a:xfrm>
            <a:prstGeom prst="ellipse">
              <a:avLst/>
            </a:prstGeom>
            <a:solidFill>
              <a:srgbClr val="DE06D6"/>
            </a:solidFill>
            <a:ln>
              <a:solidFill>
                <a:srgbClr val="DC03CB"/>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20" name="Oval 19"/>
            <p:cNvSpPr/>
            <p:nvPr/>
          </p:nvSpPr>
          <p:spPr>
            <a:xfrm>
              <a:off x="2054" y="3960"/>
              <a:ext cx="1440" cy="1440"/>
            </a:xfrm>
            <a:prstGeom prst="ellipse">
              <a:avLst/>
            </a:prstGeom>
            <a:solidFill>
              <a:srgbClr val="F938CD"/>
            </a:solidFill>
            <a:ln>
              <a:solidFill>
                <a:srgbClr val="A904DF"/>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b="1">
                  <a:solidFill>
                    <a:schemeClr val="tx1"/>
                  </a:solidFill>
                </a:rPr>
                <a:t>02</a:t>
              </a:r>
              <a:endParaRPr lang="en-GB" altLang="en-US" b="1">
                <a:solidFill>
                  <a:schemeClr val="tx1"/>
                </a:solidFill>
              </a:endParaRPr>
            </a:p>
          </p:txBody>
        </p:sp>
      </p:grpSp>
      <p:grpSp>
        <p:nvGrpSpPr>
          <p:cNvPr id="21" name="Group 20"/>
          <p:cNvGrpSpPr/>
          <p:nvPr/>
        </p:nvGrpSpPr>
        <p:grpSpPr>
          <a:xfrm>
            <a:off x="5340350" y="5076825"/>
            <a:ext cx="1083310" cy="1115060"/>
            <a:chOff x="1921" y="3801"/>
            <a:chExt cx="1706" cy="1756"/>
          </a:xfrm>
        </p:grpSpPr>
        <p:sp>
          <p:nvSpPr>
            <p:cNvPr id="22" name="Oval 21"/>
            <p:cNvSpPr/>
            <p:nvPr/>
          </p:nvSpPr>
          <p:spPr>
            <a:xfrm>
              <a:off x="1921" y="3801"/>
              <a:ext cx="1707" cy="1757"/>
            </a:xfrm>
            <a:prstGeom prst="ellipse">
              <a:avLst/>
            </a:prstGeom>
            <a:solidFill>
              <a:srgbClr val="DE06D6"/>
            </a:solidFill>
            <a:ln>
              <a:solidFill>
                <a:srgbClr val="DC03CB"/>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23" name="Oval 22"/>
            <p:cNvSpPr/>
            <p:nvPr/>
          </p:nvSpPr>
          <p:spPr>
            <a:xfrm>
              <a:off x="2054" y="3960"/>
              <a:ext cx="1440" cy="1440"/>
            </a:xfrm>
            <a:prstGeom prst="ellipse">
              <a:avLst/>
            </a:prstGeom>
            <a:solidFill>
              <a:srgbClr val="F938CD"/>
            </a:solidFill>
            <a:ln>
              <a:solidFill>
                <a:srgbClr val="A904DF"/>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b="1">
                  <a:solidFill>
                    <a:schemeClr val="tx1"/>
                  </a:solidFill>
                </a:rPr>
                <a:t>03</a:t>
              </a:r>
              <a:endParaRPr lang="en-GB" altLang="en-US" b="1">
                <a:solidFill>
                  <a:schemeClr val="tx1"/>
                </a:solidFill>
              </a:endParaRPr>
            </a:p>
          </p:txBody>
        </p:sp>
      </p:grpSp>
      <p:sp>
        <p:nvSpPr>
          <p:cNvPr id="24" name="Right Arrow 23"/>
          <p:cNvSpPr/>
          <p:nvPr/>
        </p:nvSpPr>
        <p:spPr>
          <a:xfrm>
            <a:off x="6680835" y="1491615"/>
            <a:ext cx="618490" cy="14605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25" name="Right Arrow 24"/>
          <p:cNvSpPr/>
          <p:nvPr/>
        </p:nvSpPr>
        <p:spPr>
          <a:xfrm rot="10800000">
            <a:off x="4667250" y="3578860"/>
            <a:ext cx="618490" cy="14605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26" name="Right Arrow 25"/>
          <p:cNvSpPr/>
          <p:nvPr/>
        </p:nvSpPr>
        <p:spPr>
          <a:xfrm>
            <a:off x="6807200" y="5561965"/>
            <a:ext cx="618490" cy="14605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dissolve">
                                      <p:cBhvr>
                                        <p:cTn id="10" dur="500"/>
                                        <p:tgtEl>
                                          <p:spTgt spid="1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dissolve">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dissolve">
                                      <p:cBhvr>
                                        <p:cTn id="18" dur="500"/>
                                        <p:tgtEl>
                                          <p:spTgt spid="14"/>
                                        </p:tgtEl>
                                      </p:cBhvr>
                                    </p:animEffect>
                                  </p:childTnLst>
                                </p:cTn>
                              </p:par>
                              <p:par>
                                <p:cTn id="19" presetID="9"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dissolve">
                                      <p:cBhvr>
                                        <p:cTn id="21" dur="500"/>
                                        <p:tgtEl>
                                          <p:spTgt spid="21"/>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dissolve">
                                      <p:cBhvr>
                                        <p:cTn id="2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5" grpId="0" animBg="1"/>
      <p:bldP spid="14" grpId="0" animBg="1"/>
      <p:bldP spid="2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Text Box 3"/>
          <p:cNvSpPr txBox="1"/>
          <p:nvPr/>
        </p:nvSpPr>
        <p:spPr>
          <a:xfrm>
            <a:off x="380365" y="387985"/>
            <a:ext cx="7851140" cy="475615"/>
          </a:xfrm>
          <a:prstGeom prst="rect">
            <a:avLst/>
          </a:prstGeom>
          <a:noFill/>
        </p:spPr>
        <p:txBody>
          <a:bodyPr wrap="square" rtlCol="0">
            <a:spAutoFit/>
          </a:bodyPr>
          <a:p>
            <a:r>
              <a:rPr lang="en-GB" altLang="en-US" sz="2500" b="1">
                <a:solidFill>
                  <a:srgbClr val="F8E57F"/>
                </a:solidFill>
              </a:rPr>
              <a:t>6.5 EVALUATION AND PERFORMANCE METRICS</a:t>
            </a:r>
            <a:endParaRPr lang="en-GB" altLang="en-US" sz="2500" b="1">
              <a:solidFill>
                <a:srgbClr val="F8E57F"/>
              </a:solidFill>
            </a:endParaRPr>
          </a:p>
        </p:txBody>
      </p:sp>
      <p:graphicFrame>
        <p:nvGraphicFramePr>
          <p:cNvPr id="5" name="Table 4"/>
          <p:cNvGraphicFramePr/>
          <p:nvPr>
            <p:custDataLst>
              <p:tags r:id="rId2"/>
            </p:custDataLst>
          </p:nvPr>
        </p:nvGraphicFramePr>
        <p:xfrm>
          <a:off x="735330" y="1404620"/>
          <a:ext cx="11120120" cy="5050155"/>
        </p:xfrm>
        <a:graphic>
          <a:graphicData uri="http://schemas.openxmlformats.org/drawingml/2006/table">
            <a:tbl>
              <a:tblPr firstRow="1" bandRow="1">
                <a:tableStyleId>{5C22544A-7EE6-4342-B048-85BDC9FD1C3A}</a:tableStyleId>
              </a:tblPr>
              <a:tblGrid>
                <a:gridCol w="2780030"/>
                <a:gridCol w="2780030"/>
                <a:gridCol w="2780030"/>
                <a:gridCol w="2780030"/>
              </a:tblGrid>
              <a:tr h="387985">
                <a:tc>
                  <a:txBody>
                    <a:bodyPr/>
                    <a:p>
                      <a:pPr>
                        <a:buNone/>
                      </a:pPr>
                      <a:r>
                        <a:rPr lang="en-US" altLang="en-GB">
                          <a:solidFill>
                            <a:srgbClr val="FF0000"/>
                          </a:solidFill>
                        </a:rPr>
                        <a:t>Precision</a:t>
                      </a:r>
                      <a:endParaRPr lang="en-US" altLang="en-GB">
                        <a:solidFill>
                          <a:srgbClr val="FF0000"/>
                        </a:solidFill>
                      </a:endParaRPr>
                    </a:p>
                  </a:txBody>
                  <a:tcPr marL="0" marR="0" marT="0" marB="0">
                    <a:lnL>
                      <a:noFill/>
                    </a:lnL>
                    <a:lnR>
                      <a:noFill/>
                    </a:lnR>
                    <a:lnT>
                      <a:noFill/>
                    </a:lnT>
                    <a:lnB>
                      <a:noFill/>
                    </a:lnB>
                    <a:lnTlToBr>
                      <a:noFill/>
                    </a:lnTlToBr>
                    <a:lnBlToTr>
                      <a:noFill/>
                    </a:lnBlToTr>
                    <a:noFill/>
                  </a:tcPr>
                </a:tc>
                <a:tc>
                  <a:txBody>
                    <a:bodyPr/>
                    <a:p>
                      <a:pPr>
                        <a:buNone/>
                      </a:pPr>
                      <a:r>
                        <a:rPr lang="en-US" altLang="en-GB">
                          <a:solidFill>
                            <a:srgbClr val="FF0000"/>
                          </a:solidFill>
                        </a:rPr>
                        <a:t>Recall</a:t>
                      </a:r>
                      <a:endParaRPr lang="en-US" altLang="en-GB">
                        <a:solidFill>
                          <a:srgbClr val="FF0000"/>
                        </a:solidFill>
                      </a:endParaRPr>
                    </a:p>
                  </a:txBody>
                  <a:tcPr marL="0" marR="0" marT="0" marB="0">
                    <a:lnL>
                      <a:noFill/>
                    </a:lnL>
                    <a:lnR>
                      <a:noFill/>
                    </a:lnR>
                    <a:lnT>
                      <a:noFill/>
                    </a:lnT>
                    <a:lnB>
                      <a:noFill/>
                    </a:lnB>
                    <a:lnTlToBr>
                      <a:noFill/>
                    </a:lnTlToBr>
                    <a:lnBlToTr>
                      <a:noFill/>
                    </a:lnBlToTr>
                    <a:noFill/>
                  </a:tcPr>
                </a:tc>
                <a:tc>
                  <a:txBody>
                    <a:bodyPr/>
                    <a:p>
                      <a:pPr>
                        <a:buNone/>
                      </a:pPr>
                      <a:r>
                        <a:rPr lang="en-US" altLang="en-GB">
                          <a:solidFill>
                            <a:srgbClr val="FF0000"/>
                          </a:solidFill>
                        </a:rPr>
                        <a:t>F1-Score</a:t>
                      </a:r>
                      <a:endParaRPr lang="en-US" altLang="en-GB">
                        <a:solidFill>
                          <a:srgbClr val="FF0000"/>
                        </a:solidFill>
                      </a:endParaRPr>
                    </a:p>
                  </a:txBody>
                  <a:tcPr marL="0" marR="0" marT="0" marB="0">
                    <a:lnL>
                      <a:noFill/>
                    </a:lnL>
                    <a:lnR>
                      <a:noFill/>
                    </a:lnR>
                    <a:lnT>
                      <a:noFill/>
                    </a:lnT>
                    <a:lnB>
                      <a:noFill/>
                    </a:lnB>
                    <a:lnTlToBr>
                      <a:noFill/>
                    </a:lnTlToBr>
                    <a:lnBlToTr>
                      <a:noFill/>
                    </a:lnBlToTr>
                    <a:noFill/>
                  </a:tcPr>
                </a:tc>
                <a:tc>
                  <a:txBody>
                    <a:bodyPr/>
                    <a:p>
                      <a:pPr>
                        <a:buNone/>
                      </a:pPr>
                      <a:r>
                        <a:rPr lang="en-US" altLang="en-GB">
                          <a:solidFill>
                            <a:srgbClr val="FF0000"/>
                          </a:solidFill>
                        </a:rPr>
                        <a:t>Accuracy</a:t>
                      </a:r>
                      <a:endParaRPr lang="en-US" altLang="en-GB">
                        <a:solidFill>
                          <a:srgbClr val="FF0000"/>
                        </a:solidFill>
                      </a:endParaRPr>
                    </a:p>
                  </a:txBody>
                  <a:tcPr marL="0" marR="0" marT="0" marB="0">
                    <a:lnL>
                      <a:noFill/>
                    </a:lnL>
                    <a:lnR>
                      <a:noFill/>
                    </a:lnR>
                    <a:lnT>
                      <a:noFill/>
                    </a:lnT>
                    <a:lnB>
                      <a:noFill/>
                    </a:lnB>
                    <a:lnTlToBr>
                      <a:noFill/>
                    </a:lnTlToBr>
                    <a:lnBlToTr>
                      <a:noFill/>
                    </a:lnBlToTr>
                    <a:noFill/>
                  </a:tcPr>
                </a:tc>
              </a:tr>
              <a:tr h="1538605">
                <a:tc>
                  <a:txBody>
                    <a:bodyPr/>
                    <a:p>
                      <a:pPr>
                        <a:buNone/>
                      </a:pPr>
                      <a:r>
                        <a:rPr lang="en-GB" altLang="en-US" sz="6000">
                          <a:solidFill>
                            <a:srgbClr val="D000E2"/>
                          </a:solidFill>
                        </a:rPr>
                        <a:t>1.00</a:t>
                      </a:r>
                      <a:endParaRPr lang="en-GB" altLang="en-US" sz="6000">
                        <a:solidFill>
                          <a:srgbClr val="D000E2"/>
                        </a:solidFill>
                      </a:endParaRPr>
                    </a:p>
                  </a:txBody>
                  <a:tcPr marL="0" marR="0" marT="0" marB="0">
                    <a:lnL>
                      <a:noFill/>
                    </a:lnL>
                    <a:lnR>
                      <a:noFill/>
                    </a:lnR>
                    <a:lnT>
                      <a:noFill/>
                    </a:lnT>
                    <a:lnB>
                      <a:noFill/>
                    </a:lnB>
                    <a:lnTlToBr>
                      <a:noFill/>
                    </a:lnTlToBr>
                    <a:lnBlToTr>
                      <a:noFill/>
                    </a:lnBlToTr>
                    <a:noFill/>
                  </a:tcPr>
                </a:tc>
                <a:tc>
                  <a:txBody>
                    <a:bodyPr/>
                    <a:p>
                      <a:pPr>
                        <a:buNone/>
                      </a:pPr>
                      <a:r>
                        <a:rPr lang="en-GB" altLang="en-US" sz="6000">
                          <a:solidFill>
                            <a:srgbClr val="D000E2"/>
                          </a:solidFill>
                          <a:sym typeface="+mn-ea"/>
                        </a:rPr>
                        <a:t>1.00</a:t>
                      </a:r>
                      <a:endParaRPr lang="en-GB" altLang="en-US" sz="6000">
                        <a:solidFill>
                          <a:srgbClr val="D000E2"/>
                        </a:solidFill>
                      </a:endParaRPr>
                    </a:p>
                    <a:p>
                      <a:pPr>
                        <a:buNone/>
                      </a:pPr>
                      <a:endParaRPr lang="en-GB" altLang="en-US" sz="6000">
                        <a:solidFill>
                          <a:srgbClr val="D000E2"/>
                        </a:solidFill>
                      </a:endParaRPr>
                    </a:p>
                  </a:txBody>
                  <a:tcPr marL="0" marR="0" marT="0" marB="0">
                    <a:lnL>
                      <a:noFill/>
                    </a:lnL>
                    <a:lnR>
                      <a:noFill/>
                    </a:lnR>
                    <a:lnT>
                      <a:noFill/>
                    </a:lnT>
                    <a:lnB>
                      <a:noFill/>
                    </a:lnB>
                    <a:lnTlToBr>
                      <a:noFill/>
                    </a:lnTlToBr>
                    <a:lnBlToTr>
                      <a:noFill/>
                    </a:lnBlToTr>
                    <a:noFill/>
                  </a:tcPr>
                </a:tc>
                <a:tc>
                  <a:txBody>
                    <a:bodyPr/>
                    <a:p>
                      <a:pPr>
                        <a:buNone/>
                      </a:pPr>
                      <a:r>
                        <a:rPr lang="en-GB" altLang="en-US" sz="6000">
                          <a:solidFill>
                            <a:srgbClr val="D000E2"/>
                          </a:solidFill>
                        </a:rPr>
                        <a:t>0.94</a:t>
                      </a:r>
                      <a:endParaRPr lang="en-GB" altLang="en-US" sz="6000">
                        <a:solidFill>
                          <a:srgbClr val="D000E2"/>
                        </a:solidFill>
                      </a:endParaRPr>
                    </a:p>
                  </a:txBody>
                  <a:tcPr marL="0" marR="0" marT="0" marB="0">
                    <a:lnL>
                      <a:noFill/>
                    </a:lnL>
                    <a:lnR>
                      <a:noFill/>
                    </a:lnR>
                    <a:lnT>
                      <a:noFill/>
                    </a:lnT>
                    <a:lnB>
                      <a:noFill/>
                    </a:lnB>
                    <a:lnTlToBr>
                      <a:noFill/>
                    </a:lnTlToBr>
                    <a:lnBlToTr>
                      <a:noFill/>
                    </a:lnBlToTr>
                    <a:noFill/>
                  </a:tcPr>
                </a:tc>
                <a:tc>
                  <a:txBody>
                    <a:bodyPr/>
                    <a:p>
                      <a:pPr>
                        <a:buNone/>
                      </a:pPr>
                      <a:r>
                        <a:rPr lang="en-US" altLang="en-GB" sz="6000">
                          <a:solidFill>
                            <a:srgbClr val="D000E2"/>
                          </a:solidFill>
                        </a:rPr>
                        <a:t>1.00</a:t>
                      </a:r>
                      <a:endParaRPr lang="en-US" altLang="en-GB" sz="6000">
                        <a:solidFill>
                          <a:srgbClr val="D000E2"/>
                        </a:solidFill>
                      </a:endParaRPr>
                    </a:p>
                  </a:txBody>
                  <a:tcPr marL="0" marR="0" marT="0" marB="0">
                    <a:lnL>
                      <a:noFill/>
                    </a:lnL>
                    <a:lnR>
                      <a:noFill/>
                    </a:lnR>
                    <a:lnT>
                      <a:noFill/>
                    </a:lnT>
                    <a:lnB>
                      <a:noFill/>
                    </a:lnB>
                    <a:lnTlToBr>
                      <a:noFill/>
                    </a:lnTlToBr>
                    <a:lnBlToTr>
                      <a:noFill/>
                    </a:lnBlToTr>
                    <a:noFill/>
                  </a:tcPr>
                </a:tc>
              </a:tr>
              <a:tr h="3123565">
                <a:tc>
                  <a:txBody>
                    <a:bodyPr/>
                    <a:p>
                      <a:pPr>
                        <a:buNone/>
                      </a:pPr>
                      <a:r>
                        <a:rPr lang="en-US" altLang="en-GB" sz="1500">
                          <a:solidFill>
                            <a:schemeClr val="bg1"/>
                          </a:solidFill>
                        </a:rPr>
                        <a:t>The model achieved a perfect precision score, indicating that </a:t>
                      </a:r>
                      <a:endParaRPr lang="en-US" altLang="en-GB" sz="1500">
                        <a:solidFill>
                          <a:schemeClr val="bg1"/>
                        </a:solidFill>
                      </a:endParaRPr>
                    </a:p>
                    <a:p>
                      <a:pPr>
                        <a:buNone/>
                      </a:pPr>
                      <a:r>
                        <a:rPr lang="en-US" altLang="en-GB" sz="1500">
                          <a:solidFill>
                            <a:schemeClr val="bg1"/>
                          </a:solidFill>
                        </a:rPr>
                        <a:t>all identified Protected Health Information (PHI) entities were correctly classified without any false positives. This demonstrates the system's reliability in </a:t>
                      </a:r>
                      <a:endParaRPr lang="en-US" altLang="en-GB" sz="1500">
                        <a:solidFill>
                          <a:schemeClr val="bg1"/>
                        </a:solidFill>
                      </a:endParaRPr>
                    </a:p>
                    <a:p>
                      <a:pPr>
                        <a:buNone/>
                      </a:pPr>
                      <a:r>
                        <a:rPr lang="en-US" altLang="en-GB" sz="1500">
                          <a:solidFill>
                            <a:schemeClr val="bg1"/>
                          </a:solidFill>
                        </a:rPr>
                        <a:t>accurately identifying</a:t>
                      </a:r>
                      <a:endParaRPr lang="en-US" altLang="en-GB" sz="1500">
                        <a:solidFill>
                          <a:schemeClr val="bg1"/>
                        </a:solidFill>
                      </a:endParaRPr>
                    </a:p>
                    <a:p>
                      <a:pPr>
                        <a:buNone/>
                      </a:pPr>
                      <a:r>
                        <a:rPr lang="en-US" altLang="en-GB" sz="1500">
                          <a:solidFill>
                            <a:schemeClr val="bg1"/>
                          </a:solidFill>
                        </a:rPr>
                        <a:t> sensitive data.</a:t>
                      </a:r>
                      <a:endParaRPr lang="en-US" altLang="en-GB" sz="1500">
                        <a:solidFill>
                          <a:schemeClr val="bg1"/>
                        </a:solidFill>
                      </a:endParaRPr>
                    </a:p>
                  </a:txBody>
                  <a:tcPr marL="0" marR="0" marT="0" marB="0">
                    <a:lnL>
                      <a:noFill/>
                    </a:lnL>
                    <a:lnR>
                      <a:noFill/>
                    </a:lnR>
                    <a:lnT>
                      <a:noFill/>
                    </a:lnT>
                    <a:lnB>
                      <a:noFill/>
                    </a:lnB>
                    <a:lnTlToBr>
                      <a:noFill/>
                    </a:lnTlToBr>
                    <a:lnBlToTr>
                      <a:noFill/>
                    </a:lnBlToTr>
                    <a:noFill/>
                  </a:tcPr>
                </a:tc>
                <a:tc>
                  <a:txBody>
                    <a:bodyPr/>
                    <a:p>
                      <a:pPr>
                        <a:buNone/>
                      </a:pPr>
                      <a:r>
                        <a:rPr lang="en-US" altLang="en-GB" sz="1500">
                          <a:solidFill>
                            <a:schemeClr val="bg1"/>
                          </a:solidFill>
                        </a:rPr>
                        <a:t>With a recall score of 1.00, the model successfully identified all actual PHI entities present in the clinical text. This highlights the effectiveness of the de-identification system in ensuring that no sensitive information is overlooked during the </a:t>
                      </a:r>
                      <a:endParaRPr lang="en-US" altLang="en-GB" sz="1500">
                        <a:solidFill>
                          <a:schemeClr val="bg1"/>
                        </a:solidFill>
                      </a:endParaRPr>
                    </a:p>
                    <a:p>
                      <a:pPr>
                        <a:buNone/>
                      </a:pPr>
                      <a:r>
                        <a:rPr lang="en-US" altLang="en-GB" sz="1500">
                          <a:solidFill>
                            <a:schemeClr val="bg1"/>
                          </a:solidFill>
                        </a:rPr>
                        <a:t>processing of healthcare data.</a:t>
                      </a:r>
                      <a:endParaRPr lang="en-US" altLang="en-GB" sz="1500">
                        <a:solidFill>
                          <a:schemeClr val="bg1"/>
                        </a:solidFill>
                      </a:endParaRPr>
                    </a:p>
                  </a:txBody>
                  <a:tcPr marL="0" marR="0" marT="0" marB="0">
                    <a:lnL>
                      <a:noFill/>
                    </a:lnL>
                    <a:lnR>
                      <a:noFill/>
                    </a:lnR>
                    <a:lnT>
                      <a:noFill/>
                    </a:lnT>
                    <a:lnB>
                      <a:noFill/>
                    </a:lnB>
                    <a:lnTlToBr>
                      <a:noFill/>
                    </a:lnTlToBr>
                    <a:lnBlToTr>
                      <a:noFill/>
                    </a:lnBlToTr>
                    <a:noFill/>
                  </a:tcPr>
                </a:tc>
                <a:tc>
                  <a:txBody>
                    <a:bodyPr/>
                    <a:p>
                      <a:pPr>
                        <a:buNone/>
                      </a:pPr>
                      <a:r>
                        <a:rPr lang="en-US" altLang="en-GB" sz="1500">
                          <a:solidFill>
                            <a:schemeClr val="bg1"/>
                          </a:solidFill>
                        </a:rPr>
                        <a:t>The F1-score of 0.94 reflects a strong balance between </a:t>
                      </a:r>
                      <a:endParaRPr lang="en-US" altLang="en-GB" sz="1500">
                        <a:solidFill>
                          <a:schemeClr val="bg1"/>
                        </a:solidFill>
                      </a:endParaRPr>
                    </a:p>
                    <a:p>
                      <a:pPr>
                        <a:buNone/>
                      </a:pPr>
                      <a:r>
                        <a:rPr lang="en-US" altLang="en-GB" sz="1500">
                          <a:solidFill>
                            <a:schemeClr val="bg1"/>
                          </a:solidFill>
                        </a:rPr>
                        <a:t>precision and recall, showcasing</a:t>
                      </a:r>
                      <a:endParaRPr lang="en-US" altLang="en-GB" sz="1500">
                        <a:solidFill>
                          <a:schemeClr val="bg1"/>
                        </a:solidFill>
                      </a:endParaRPr>
                    </a:p>
                    <a:p>
                      <a:pPr>
                        <a:buNone/>
                      </a:pPr>
                      <a:r>
                        <a:rPr lang="en-US" altLang="en-GB" sz="1500">
                          <a:solidFill>
                            <a:schemeClr val="bg1"/>
                          </a:solidFill>
                        </a:rPr>
                        <a:t> the model's overall performance</a:t>
                      </a:r>
                      <a:endParaRPr lang="en-US" altLang="en-GB" sz="1500">
                        <a:solidFill>
                          <a:schemeClr val="bg1"/>
                        </a:solidFill>
                      </a:endParaRPr>
                    </a:p>
                    <a:p>
                      <a:pPr>
                        <a:buNone/>
                      </a:pPr>
                      <a:r>
                        <a:rPr lang="en-US" altLang="en-GB" sz="1500">
                          <a:solidFill>
                            <a:schemeClr val="bg1"/>
                          </a:solidFill>
                        </a:rPr>
                        <a:t> in identifying PHI. This metric is crucial for understanding the model's capability to maintain</a:t>
                      </a:r>
                      <a:endParaRPr lang="en-US" altLang="en-GB" sz="1500">
                        <a:solidFill>
                          <a:schemeClr val="bg1"/>
                        </a:solidFill>
                      </a:endParaRPr>
                    </a:p>
                    <a:p>
                      <a:pPr>
                        <a:buNone/>
                      </a:pPr>
                      <a:r>
                        <a:rPr lang="en-US" altLang="en-GB" sz="1500">
                          <a:solidFill>
                            <a:schemeClr val="bg1"/>
                          </a:solidFill>
                        </a:rPr>
                        <a:t> both accuracy and completeness </a:t>
                      </a:r>
                      <a:endParaRPr lang="en-US" altLang="en-GB" sz="1500">
                        <a:solidFill>
                          <a:schemeClr val="bg1"/>
                        </a:solidFill>
                      </a:endParaRPr>
                    </a:p>
                    <a:p>
                      <a:pPr>
                        <a:buNone/>
                      </a:pPr>
                      <a:r>
                        <a:rPr lang="en-US" altLang="en-GB" sz="1500">
                          <a:solidFill>
                            <a:schemeClr val="bg1"/>
                          </a:solidFill>
                        </a:rPr>
                        <a:t>in its predictions.</a:t>
                      </a:r>
                      <a:endParaRPr lang="en-US" altLang="en-GB" sz="1500">
                        <a:solidFill>
                          <a:schemeClr val="bg1"/>
                        </a:solidFill>
                      </a:endParaRPr>
                    </a:p>
                  </a:txBody>
                  <a:tcPr marL="0" marR="0" marT="0" marB="0">
                    <a:lnL>
                      <a:noFill/>
                    </a:lnL>
                    <a:lnR>
                      <a:noFill/>
                    </a:lnR>
                    <a:lnT>
                      <a:noFill/>
                    </a:lnT>
                    <a:lnB>
                      <a:noFill/>
                    </a:lnB>
                    <a:lnTlToBr>
                      <a:noFill/>
                    </a:lnTlToBr>
                    <a:lnBlToTr>
                      <a:noFill/>
                    </a:lnBlToTr>
                    <a:noFill/>
                  </a:tcPr>
                </a:tc>
                <a:tc>
                  <a:txBody>
                    <a:bodyPr/>
                    <a:p>
                      <a:pPr>
                        <a:buNone/>
                      </a:pPr>
                      <a:r>
                        <a:rPr lang="en-US" altLang="en-GB" sz="1500">
                          <a:solidFill>
                            <a:schemeClr val="bg1"/>
                          </a:solidFill>
                        </a:rPr>
                        <a:t>The system achieved an accuracy rate of 1.00, meaning that every prediction made by the model was correct. This level of accuracy is essential for maintaining compliance with privacy regulations such as HIPAA and GDPR, ensuring that patient data is handled securely and responsibly.</a:t>
                      </a:r>
                      <a:endParaRPr lang="en-US" altLang="en-GB" sz="1500">
                        <a:solidFill>
                          <a:schemeClr val="bg1"/>
                        </a:solidFill>
                      </a:endParaRPr>
                    </a:p>
                  </a:txBody>
                  <a:tcPr marL="0" marR="0" marT="0" marB="0">
                    <a:lnL>
                      <a:noFill/>
                    </a:lnL>
                    <a:lnR>
                      <a:noFill/>
                    </a:lnR>
                    <a:lnT>
                      <a:noFill/>
                    </a:lnT>
                    <a:lnB>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pic>
        <p:nvPicPr>
          <p:cNvPr id="23" name="Picture 25" descr="IMG_256"/>
          <p:cNvPicPr>
            <a:picLocks noChangeAspect="1"/>
          </p:cNvPicPr>
          <p:nvPr/>
        </p:nvPicPr>
        <p:blipFill>
          <a:blip r:embed="rId2"/>
          <a:stretch>
            <a:fillRect/>
          </a:stretch>
        </p:blipFill>
        <p:spPr>
          <a:xfrm>
            <a:off x="986473" y="1282383"/>
            <a:ext cx="3930015" cy="3256915"/>
          </a:xfrm>
          <a:prstGeom prst="rect">
            <a:avLst/>
          </a:prstGeom>
          <a:noFill/>
          <a:ln w="9525">
            <a:noFill/>
          </a:ln>
        </p:spPr>
      </p:pic>
      <p:pic>
        <p:nvPicPr>
          <p:cNvPr id="6" name="Picture 10"/>
          <p:cNvPicPr>
            <a:picLocks noChangeAspect="1"/>
          </p:cNvPicPr>
          <p:nvPr/>
        </p:nvPicPr>
        <p:blipFill>
          <a:blip r:embed="rId3"/>
          <a:stretch>
            <a:fillRect/>
          </a:stretch>
        </p:blipFill>
        <p:spPr>
          <a:xfrm>
            <a:off x="6336030" y="1282700"/>
            <a:ext cx="4195445" cy="3256915"/>
          </a:xfrm>
          <a:prstGeom prst="rect">
            <a:avLst/>
          </a:prstGeom>
          <a:noFill/>
          <a:ln>
            <a:noFill/>
          </a:ln>
        </p:spPr>
      </p:pic>
      <p:sp>
        <p:nvSpPr>
          <p:cNvPr id="5" name="Text Box 4"/>
          <p:cNvSpPr txBox="1"/>
          <p:nvPr/>
        </p:nvSpPr>
        <p:spPr>
          <a:xfrm>
            <a:off x="986790" y="528320"/>
            <a:ext cx="4064000" cy="368300"/>
          </a:xfrm>
          <a:prstGeom prst="rect">
            <a:avLst/>
          </a:prstGeom>
          <a:noFill/>
        </p:spPr>
        <p:txBody>
          <a:bodyPr wrap="square" rtlCol="0">
            <a:spAutoFit/>
          </a:bodyPr>
          <a:p>
            <a:r>
              <a:rPr lang="en-GB" altLang="en-US">
                <a:solidFill>
                  <a:schemeClr val="bg1"/>
                </a:solidFill>
              </a:rPr>
              <a:t>ROC CURVE</a:t>
            </a:r>
            <a:endParaRPr lang="en-GB" altLang="en-US">
              <a:solidFill>
                <a:schemeClr val="bg1"/>
              </a:solidFill>
            </a:endParaRPr>
          </a:p>
        </p:txBody>
      </p:sp>
      <p:sp>
        <p:nvSpPr>
          <p:cNvPr id="7" name="Text Box 6"/>
          <p:cNvSpPr txBox="1"/>
          <p:nvPr/>
        </p:nvSpPr>
        <p:spPr>
          <a:xfrm>
            <a:off x="6245225" y="528320"/>
            <a:ext cx="4064000" cy="368300"/>
          </a:xfrm>
          <a:prstGeom prst="rect">
            <a:avLst/>
          </a:prstGeom>
          <a:noFill/>
        </p:spPr>
        <p:txBody>
          <a:bodyPr wrap="square" rtlCol="0">
            <a:spAutoFit/>
          </a:bodyPr>
          <a:p>
            <a:r>
              <a:rPr lang="en-GB" altLang="en-US">
                <a:solidFill>
                  <a:schemeClr val="bg1"/>
                </a:solidFill>
              </a:rPr>
              <a:t>LOSS CURVE</a:t>
            </a:r>
            <a:endParaRPr lang="en-GB" altLang="en-US">
              <a:solidFill>
                <a:schemeClr val="bg1"/>
              </a:solidFill>
            </a:endParaRPr>
          </a:p>
        </p:txBody>
      </p:sp>
      <p:sp>
        <p:nvSpPr>
          <p:cNvPr id="2" name="Text Box 1"/>
          <p:cNvSpPr txBox="1"/>
          <p:nvPr/>
        </p:nvSpPr>
        <p:spPr>
          <a:xfrm>
            <a:off x="956945" y="4860290"/>
            <a:ext cx="4064000" cy="1014730"/>
          </a:xfrm>
          <a:prstGeom prst="rect">
            <a:avLst/>
          </a:prstGeom>
          <a:noFill/>
        </p:spPr>
        <p:txBody>
          <a:bodyPr wrap="square" rtlCol="0">
            <a:spAutoFit/>
          </a:bodyPr>
          <a:p>
            <a:r>
              <a:rPr lang="en-US" altLang="en-GB" sz="1500">
                <a:solidFill>
                  <a:schemeClr val="bg1"/>
                </a:solidFill>
              </a:rPr>
              <a:t>The AUC scores for all entities (such as Patient ID, Hospital ID, Medical Condition, Treatment, etc.) are 1.00, which indicates perfect classification performance</a:t>
            </a:r>
            <a:endParaRPr lang="en-US" altLang="en-GB" sz="1500">
              <a:solidFill>
                <a:schemeClr val="bg1"/>
              </a:solidFill>
            </a:endParaRPr>
          </a:p>
        </p:txBody>
      </p:sp>
      <p:sp>
        <p:nvSpPr>
          <p:cNvPr id="4" name="Text Box 3"/>
          <p:cNvSpPr txBox="1"/>
          <p:nvPr/>
        </p:nvSpPr>
        <p:spPr>
          <a:xfrm>
            <a:off x="6336030" y="4827905"/>
            <a:ext cx="5563235" cy="1245235"/>
          </a:xfrm>
          <a:prstGeom prst="rect">
            <a:avLst/>
          </a:prstGeom>
          <a:noFill/>
        </p:spPr>
        <p:txBody>
          <a:bodyPr wrap="square" rtlCol="0">
            <a:spAutoFit/>
          </a:bodyPr>
          <a:p>
            <a:pPr marL="285750" indent="-285750">
              <a:buFont typeface="Arial" panose="020B0604020202020204" pitchFamily="34" charset="0"/>
              <a:buChar char="•"/>
            </a:pPr>
            <a:r>
              <a:rPr lang="en-US" altLang="en-GB" sz="1500">
                <a:solidFill>
                  <a:schemeClr val="bg1"/>
                </a:solidFill>
              </a:rPr>
              <a:t>The steep drop in the loss curve shows that the model converged very quickly to an optimal solution.</a:t>
            </a:r>
            <a:endParaRPr lang="en-US" altLang="en-GB" sz="1500">
              <a:solidFill>
                <a:schemeClr val="bg1"/>
              </a:solidFill>
            </a:endParaRPr>
          </a:p>
          <a:p>
            <a:pPr marL="285750" indent="-285750">
              <a:buFont typeface="Arial" panose="020B0604020202020204" pitchFamily="34" charset="0"/>
              <a:buChar char="•"/>
            </a:pPr>
            <a:r>
              <a:rPr lang="en-US" altLang="en-GB" sz="1500">
                <a:solidFill>
                  <a:schemeClr val="bg1"/>
                </a:solidFill>
              </a:rPr>
              <a:t>The consistent zero loss from the second epoch onward indicates that the model is highly accurate and no further adjustments were needed after the initial training rounds.</a:t>
            </a:r>
            <a:endParaRPr lang="en-US" altLang="en-GB" sz="150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Text Box 3"/>
          <p:cNvSpPr txBox="1"/>
          <p:nvPr/>
        </p:nvSpPr>
        <p:spPr>
          <a:xfrm>
            <a:off x="303530" y="533718"/>
            <a:ext cx="5080000" cy="475615"/>
          </a:xfrm>
          <a:prstGeom prst="rect">
            <a:avLst/>
          </a:prstGeom>
        </p:spPr>
        <p:txBody>
          <a:bodyPr>
            <a:spAutoFit/>
          </a:bodyPr>
          <a:p>
            <a:r>
              <a:rPr lang="en-GB" altLang="en-US" sz="2500" b="1">
                <a:solidFill>
                  <a:srgbClr val="F8E57F"/>
                </a:solidFill>
              </a:rPr>
              <a:t>6.5 </a:t>
            </a:r>
            <a:r>
              <a:rPr lang="en-US" altLang="zh-CN" sz="2500" b="1">
                <a:solidFill>
                  <a:srgbClr val="F8E57F"/>
                </a:solidFill>
              </a:rPr>
              <a:t>Deployment Using Gradio</a:t>
            </a:r>
            <a:endParaRPr lang="en-US" altLang="zh-CN" sz="2500" b="1">
              <a:solidFill>
                <a:srgbClr val="F8E57F"/>
              </a:solidFill>
            </a:endParaRPr>
          </a:p>
        </p:txBody>
      </p:sp>
      <p:grpSp>
        <p:nvGrpSpPr>
          <p:cNvPr id="16" name="Group 15"/>
          <p:cNvGrpSpPr/>
          <p:nvPr/>
        </p:nvGrpSpPr>
        <p:grpSpPr>
          <a:xfrm>
            <a:off x="303530" y="1730375"/>
            <a:ext cx="2680970" cy="4765040"/>
            <a:chOff x="366" y="2533"/>
            <a:chExt cx="4222" cy="7504"/>
          </a:xfrm>
        </p:grpSpPr>
        <p:sp useBgFill="1">
          <p:nvSpPr>
            <p:cNvPr id="5" name="Rectangles 4"/>
            <p:cNvSpPr/>
            <p:nvPr/>
          </p:nvSpPr>
          <p:spPr>
            <a:xfrm>
              <a:off x="366" y="3151"/>
              <a:ext cx="4212" cy="6886"/>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en-GB"/>
                <a:t>Gradio provides an intuitive web interface that simplifies interaction with the AI model.</a:t>
              </a:r>
              <a:endParaRPr lang="en-US" altLang="en-GB"/>
            </a:p>
            <a:p>
              <a:pPr algn="l"/>
              <a:r>
                <a:rPr lang="en-US" altLang="en-GB"/>
                <a:t>Users can easily input clinical text and receive de-identified outputs in real-time, enhancing accessibility for healthcare professionals and researchers.</a:t>
              </a:r>
              <a:endParaRPr lang="en-US" altLang="en-GB"/>
            </a:p>
            <a:p>
              <a:pPr algn="l"/>
              <a:endParaRPr lang="en-US" altLang="en-GB"/>
            </a:p>
          </p:txBody>
        </p:sp>
        <p:sp>
          <p:nvSpPr>
            <p:cNvPr id="11" name="Flowchart: Process 10"/>
            <p:cNvSpPr/>
            <p:nvPr/>
          </p:nvSpPr>
          <p:spPr>
            <a:xfrm>
              <a:off x="366" y="2533"/>
              <a:ext cx="4223" cy="963"/>
            </a:xfrm>
            <a:prstGeom prst="flowChartProcess">
              <a:avLst/>
            </a:prstGeom>
            <a:solidFill>
              <a:srgbClr val="F938CD"/>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GB">
                  <a:solidFill>
                    <a:schemeClr val="tx1"/>
                  </a:solidFill>
                </a:rPr>
                <a:t>User-Friendly Interface</a:t>
              </a:r>
              <a:endParaRPr lang="en-US" altLang="en-GB">
                <a:solidFill>
                  <a:schemeClr val="tx1"/>
                </a:solidFill>
              </a:endParaRPr>
            </a:p>
          </p:txBody>
        </p:sp>
      </p:grpSp>
      <p:grpSp>
        <p:nvGrpSpPr>
          <p:cNvPr id="17" name="Group 16"/>
          <p:cNvGrpSpPr/>
          <p:nvPr/>
        </p:nvGrpSpPr>
        <p:grpSpPr>
          <a:xfrm>
            <a:off x="3209925" y="1735455"/>
            <a:ext cx="2680970" cy="4765040"/>
            <a:chOff x="366" y="2533"/>
            <a:chExt cx="4222" cy="7504"/>
          </a:xfrm>
        </p:grpSpPr>
        <p:sp useBgFill="1">
          <p:nvSpPr>
            <p:cNvPr id="18" name="Rectangles 17"/>
            <p:cNvSpPr/>
            <p:nvPr/>
          </p:nvSpPr>
          <p:spPr>
            <a:xfrm>
              <a:off x="366" y="3151"/>
              <a:ext cx="4212" cy="6886"/>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en-GB"/>
                <a:t>The Gradio interface is seamlessly integrated with the SpaCy Named Entity Recognition (NER) model.</a:t>
              </a:r>
              <a:endParaRPr lang="en-US" altLang="en-GB"/>
            </a:p>
            <a:p>
              <a:pPr algn="l"/>
              <a:r>
                <a:rPr lang="en-US" altLang="en-GB"/>
                <a:t>This integration ensures that the model's predictions are formatted correctly and displayed clearly to users.</a:t>
              </a:r>
              <a:endParaRPr lang="en-US" altLang="en-GB"/>
            </a:p>
            <a:p>
              <a:pPr algn="l"/>
              <a:endParaRPr lang="en-US" altLang="en-GB"/>
            </a:p>
          </p:txBody>
        </p:sp>
        <p:sp>
          <p:nvSpPr>
            <p:cNvPr id="19" name="Flowchart: Process 18"/>
            <p:cNvSpPr/>
            <p:nvPr/>
          </p:nvSpPr>
          <p:spPr>
            <a:xfrm>
              <a:off x="366" y="2533"/>
              <a:ext cx="4223" cy="963"/>
            </a:xfrm>
            <a:prstGeom prst="flowChartProcess">
              <a:avLst/>
            </a:prstGeom>
            <a:solidFill>
              <a:srgbClr val="F938CD"/>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GB">
                  <a:solidFill>
                    <a:schemeClr val="tx1"/>
                  </a:solidFill>
                </a:rPr>
                <a:t>Integration with SpaCy Model</a:t>
              </a:r>
              <a:endParaRPr lang="en-US" altLang="en-GB">
                <a:solidFill>
                  <a:schemeClr val="tx1"/>
                </a:solidFill>
              </a:endParaRPr>
            </a:p>
          </p:txBody>
        </p:sp>
      </p:grpSp>
      <p:pic>
        <p:nvPicPr>
          <p:cNvPr id="23" name="Picture 13"/>
          <p:cNvPicPr>
            <a:picLocks noChangeAspect="1"/>
          </p:cNvPicPr>
          <p:nvPr/>
        </p:nvPicPr>
        <p:blipFill>
          <a:blip r:embed="rId2"/>
          <a:stretch>
            <a:fillRect/>
          </a:stretch>
        </p:blipFill>
        <p:spPr>
          <a:xfrm>
            <a:off x="6510655" y="2425700"/>
            <a:ext cx="5121275" cy="3176270"/>
          </a:xfrm>
          <a:prstGeom prst="rect">
            <a:avLst/>
          </a:prstGeom>
          <a:noFill/>
          <a:ln>
            <a:noFill/>
          </a:ln>
        </p:spPr>
      </p:pic>
      <p:sp>
        <p:nvSpPr>
          <p:cNvPr id="2" name="Text Box 1"/>
          <p:cNvSpPr txBox="1"/>
          <p:nvPr/>
        </p:nvSpPr>
        <p:spPr>
          <a:xfrm>
            <a:off x="7567930" y="5682615"/>
            <a:ext cx="4064000" cy="368300"/>
          </a:xfrm>
          <a:prstGeom prst="rect">
            <a:avLst/>
          </a:prstGeom>
          <a:noFill/>
        </p:spPr>
        <p:txBody>
          <a:bodyPr wrap="square" rtlCol="0">
            <a:spAutoFit/>
          </a:bodyPr>
          <a:p>
            <a:r>
              <a:rPr lang="en-GB" altLang="en-US">
                <a:solidFill>
                  <a:schemeClr val="bg1"/>
                </a:solidFill>
              </a:rPr>
              <a:t>DEPLOYMENT OUTPUT</a:t>
            </a:r>
            <a:endParaRPr lang="en-GB" altLang="en-US">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pic>
        <p:nvPicPr>
          <p:cNvPr id="6" name="图片 5"/>
          <p:cNvPicPr>
            <a:picLocks noChangeAspect="1"/>
          </p:cNvPicPr>
          <p:nvPr/>
        </p:nvPicPr>
        <p:blipFill>
          <a:blip r:embed="rId2" cstate="screen"/>
          <a:srcRect/>
          <a:stretch>
            <a:fillRect/>
          </a:stretch>
        </p:blipFill>
        <p:spPr>
          <a:xfrm>
            <a:off x="3707186" y="1069897"/>
            <a:ext cx="4777624" cy="4777621"/>
          </a:xfrm>
          <a:custGeom>
            <a:avLst/>
            <a:gdLst>
              <a:gd name="connsiteX0" fmla="*/ 2612571 w 5225142"/>
              <a:gd name="connsiteY0" fmla="*/ 0 h 5225142"/>
              <a:gd name="connsiteX1" fmla="*/ 5225142 w 5225142"/>
              <a:gd name="connsiteY1" fmla="*/ 2612571 h 5225142"/>
              <a:gd name="connsiteX2" fmla="*/ 2612571 w 5225142"/>
              <a:gd name="connsiteY2" fmla="*/ 5225142 h 5225142"/>
              <a:gd name="connsiteX3" fmla="*/ 0 w 5225142"/>
              <a:gd name="connsiteY3" fmla="*/ 2612571 h 5225142"/>
              <a:gd name="connsiteX4" fmla="*/ 2612571 w 5225142"/>
              <a:gd name="connsiteY4" fmla="*/ 0 h 5225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5142" h="5225142">
                <a:moveTo>
                  <a:pt x="2612571" y="0"/>
                </a:moveTo>
                <a:cubicBezTo>
                  <a:pt x="4055454" y="0"/>
                  <a:pt x="5225142" y="1169688"/>
                  <a:pt x="5225142" y="2612571"/>
                </a:cubicBezTo>
                <a:cubicBezTo>
                  <a:pt x="5225142" y="4055454"/>
                  <a:pt x="4055454" y="5225142"/>
                  <a:pt x="2612571" y="5225142"/>
                </a:cubicBezTo>
                <a:cubicBezTo>
                  <a:pt x="1169688" y="5225142"/>
                  <a:pt x="0" y="4055454"/>
                  <a:pt x="0" y="2612571"/>
                </a:cubicBezTo>
                <a:cubicBezTo>
                  <a:pt x="0" y="1169688"/>
                  <a:pt x="1169688" y="0"/>
                  <a:pt x="2612571" y="0"/>
                </a:cubicBezTo>
                <a:close/>
              </a:path>
            </a:pathLst>
          </a:custGeom>
        </p:spPr>
      </p:pic>
      <p:pic>
        <p:nvPicPr>
          <p:cNvPr id="23555" name="图片 7"/>
          <p:cNvPicPr>
            <a:picLocks noChangeAspect="1"/>
          </p:cNvPicPr>
          <p:nvPr/>
        </p:nvPicPr>
        <p:blipFill>
          <a:blip r:embed="rId3"/>
          <a:stretch>
            <a:fillRect/>
          </a:stretch>
        </p:blipFill>
        <p:spPr>
          <a:xfrm rot="2391802">
            <a:off x="4329113" y="2030413"/>
            <a:ext cx="3376612" cy="2871787"/>
          </a:xfrm>
          <a:prstGeom prst="rect">
            <a:avLst/>
          </a:prstGeom>
          <a:noFill/>
          <a:ln w="9525">
            <a:noFill/>
          </a:ln>
        </p:spPr>
      </p:pic>
      <p:sp>
        <p:nvSpPr>
          <p:cNvPr id="7173" name="文本框 36"/>
          <p:cNvSpPr txBox="1"/>
          <p:nvPr/>
        </p:nvSpPr>
        <p:spPr>
          <a:xfrm>
            <a:off x="4919663" y="1606550"/>
            <a:ext cx="2352675" cy="1783715"/>
          </a:xfrm>
          <a:prstGeom prst="rect">
            <a:avLst/>
          </a:prstGeom>
          <a:noFill/>
          <a:ln w="9525">
            <a:noFill/>
          </a:ln>
        </p:spPr>
        <p:txBody>
          <a:bodyPr anchor="t" anchorCtr="0">
            <a:spAutoFit/>
          </a:bodyPr>
          <a:p>
            <a:pPr algn="ctr">
              <a:buFont typeface="Arial" panose="020B0604020202020204" pitchFamily="34" charset="0"/>
            </a:pPr>
            <a:r>
              <a:rPr lang="en-US" altLang="zh-CN" sz="11000" b="1" dirty="0">
                <a:solidFill>
                  <a:srgbClr val="FFFFFF"/>
                </a:solidFill>
                <a:latin typeface="Microsoft YaHei" panose="020B0503020204020204" pitchFamily="34" charset="-122"/>
                <a:ea typeface="Microsoft YaHei" panose="020B0503020204020204" pitchFamily="34" charset="-122"/>
              </a:rPr>
              <a:t>0</a:t>
            </a:r>
            <a:r>
              <a:rPr lang="en-GB" altLang="en-US" sz="11000" b="1" dirty="0">
                <a:solidFill>
                  <a:srgbClr val="FFFFFF"/>
                </a:solidFill>
                <a:latin typeface="Microsoft YaHei" panose="020B0503020204020204" pitchFamily="34" charset="-122"/>
                <a:ea typeface="Microsoft YaHei" panose="020B0503020204020204" pitchFamily="34" charset="-122"/>
              </a:rPr>
              <a:t>7</a:t>
            </a:r>
            <a:endParaRPr lang="en-GB" altLang="en-US" sz="11000" b="1" dirty="0">
              <a:solidFill>
                <a:srgbClr val="FFFFFF"/>
              </a:solidFill>
              <a:latin typeface="Microsoft YaHei" panose="020B0503020204020204" pitchFamily="34" charset="-122"/>
              <a:ea typeface="Microsoft YaHei" panose="020B0503020204020204" pitchFamily="34" charset="-122"/>
            </a:endParaRPr>
          </a:p>
        </p:txBody>
      </p:sp>
      <p:sp>
        <p:nvSpPr>
          <p:cNvPr id="7174" name="文本框 38"/>
          <p:cNvSpPr txBox="1"/>
          <p:nvPr/>
        </p:nvSpPr>
        <p:spPr>
          <a:xfrm>
            <a:off x="4071938" y="3738563"/>
            <a:ext cx="4048125" cy="521970"/>
          </a:xfrm>
          <a:prstGeom prst="rect">
            <a:avLst/>
          </a:prstGeom>
          <a:noFill/>
          <a:ln w="9525">
            <a:noFill/>
          </a:ln>
        </p:spPr>
        <p:txBody>
          <a:bodyPr anchor="t" anchorCtr="0">
            <a:spAutoFit/>
          </a:bodyPr>
          <a:p>
            <a:pPr algn="ctr">
              <a:buFont typeface="Arial" panose="020B0604020202020204" pitchFamily="34" charset="0"/>
            </a:pPr>
            <a:r>
              <a:rPr lang="en-GB" altLang="zh-CN" sz="2800" b="1" dirty="0">
                <a:solidFill>
                  <a:srgbClr val="FFFFFF"/>
                </a:solidFill>
                <a:latin typeface="Microsoft YaHei" panose="020B0503020204020204" pitchFamily="34" charset="-122"/>
                <a:ea typeface="Microsoft YaHei" panose="020B0503020204020204" pitchFamily="34" charset="-122"/>
              </a:rPr>
              <a:t>DISCUSSION</a:t>
            </a:r>
            <a:endParaRPr lang="en-GB" altLang="zh-CN" sz="2800" b="1" dirty="0">
              <a:solidFill>
                <a:srgbClr val="FFFFFF"/>
              </a:solidFill>
              <a:latin typeface="Microsoft YaHei" panose="020B0503020204020204" pitchFamily="34" charset="-122"/>
              <a:ea typeface="Microsoft YaHei"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fade">
                                      <p:cBhvr>
                                        <p:cTn id="7" dur="1000"/>
                                        <p:tgtEl>
                                          <p:spTgt spid="7173"/>
                                        </p:tgtEl>
                                      </p:cBhvr>
                                    </p:animEffect>
                                    <p:anim calcmode="lin" valueType="num">
                                      <p:cBhvr>
                                        <p:cTn id="8" dur="1000" fill="hold"/>
                                        <p:tgtEl>
                                          <p:spTgt spid="7173"/>
                                        </p:tgtEl>
                                        <p:attrNameLst>
                                          <p:attrName>ppt_x</p:attrName>
                                        </p:attrNameLst>
                                      </p:cBhvr>
                                      <p:tavLst>
                                        <p:tav tm="0">
                                          <p:val>
                                            <p:strVal val="#ppt_x"/>
                                          </p:val>
                                        </p:tav>
                                        <p:tav tm="100000">
                                          <p:val>
                                            <p:strVal val="#ppt_x"/>
                                          </p:val>
                                        </p:tav>
                                      </p:tavLst>
                                    </p:anim>
                                    <p:anim calcmode="lin" valueType="num">
                                      <p:cBhvr>
                                        <p:cTn id="9" dur="1000" fill="hold"/>
                                        <p:tgtEl>
                                          <p:spTgt spid="717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7174"/>
                                        </p:tgtEl>
                                        <p:attrNameLst>
                                          <p:attrName>style.visibility</p:attrName>
                                        </p:attrNameLst>
                                      </p:cBhvr>
                                      <p:to>
                                        <p:strVal val="visible"/>
                                      </p:to>
                                    </p:set>
                                    <p:anim calcmode="lin" valueType="num">
                                      <p:cBhvr>
                                        <p:cTn id="13" dur="1000" fill="hold"/>
                                        <p:tgtEl>
                                          <p:spTgt spid="7174"/>
                                        </p:tgtEl>
                                        <p:attrNameLst>
                                          <p:attrName>ppt_x</p:attrName>
                                        </p:attrNameLst>
                                      </p:cBhvr>
                                      <p:tavLst>
                                        <p:tav tm="0">
                                          <p:val>
                                            <p:strVal val="#ppt_x"/>
                                          </p:val>
                                        </p:tav>
                                        <p:tav tm="50000">
                                          <p:val>
                                            <p:strVal val="#ppt_x+.1"/>
                                          </p:val>
                                        </p:tav>
                                        <p:tav tm="100000">
                                          <p:val>
                                            <p:strVal val="#ppt_x"/>
                                          </p:val>
                                        </p:tav>
                                      </p:tavLst>
                                    </p:anim>
                                    <p:anim calcmode="lin" valueType="num">
                                      <p:cBhvr>
                                        <p:cTn id="14" dur="1000" fill="hold"/>
                                        <p:tgtEl>
                                          <p:spTgt spid="7174"/>
                                        </p:tgtEl>
                                        <p:attrNameLst>
                                          <p:attrName>ppt_y</p:attrName>
                                        </p:attrNameLst>
                                      </p:cBhvr>
                                      <p:tavLst>
                                        <p:tav tm="0">
                                          <p:val>
                                            <p:strVal val="#ppt_y"/>
                                          </p:val>
                                        </p:tav>
                                        <p:tav tm="100000">
                                          <p:val>
                                            <p:strVal val="#ppt_y"/>
                                          </p:val>
                                        </p:tav>
                                      </p:tavLst>
                                    </p:anim>
                                    <p:anim calcmode="lin" valueType="num">
                                      <p:cBhvr>
                                        <p:cTn id="15" dur="1000" fill="hold"/>
                                        <p:tgtEl>
                                          <p:spTgt spid="7174"/>
                                        </p:tgtEl>
                                        <p:attrNameLst>
                                          <p:attrName>ppt_h</p:attrName>
                                        </p:attrNameLst>
                                      </p:cBhvr>
                                      <p:tavLst>
                                        <p:tav tm="0">
                                          <p:val>
                                            <p:strVal val="#ppt_h/10"/>
                                          </p:val>
                                        </p:tav>
                                        <p:tav tm="50000">
                                          <p:val>
                                            <p:strVal val="#ppt_h+.01"/>
                                          </p:val>
                                        </p:tav>
                                        <p:tav tm="100000">
                                          <p:val>
                                            <p:strVal val="#ppt_h"/>
                                          </p:val>
                                        </p:tav>
                                      </p:tavLst>
                                    </p:anim>
                                    <p:anim calcmode="lin" valueType="num">
                                      <p:cBhvr>
                                        <p:cTn id="16" dur="1000" fill="hold"/>
                                        <p:tgtEl>
                                          <p:spTgt spid="7174"/>
                                        </p:tgtEl>
                                        <p:attrNameLst>
                                          <p:attrName>ppt_w</p:attrName>
                                        </p:attrNameLst>
                                      </p:cBhvr>
                                      <p:tavLst>
                                        <p:tav tm="0">
                                          <p:val>
                                            <p:strVal val="#ppt_w/10"/>
                                          </p:val>
                                        </p:tav>
                                        <p:tav tm="50000">
                                          <p:val>
                                            <p:strVal val="#ppt_w+.01"/>
                                          </p:val>
                                        </p:tav>
                                        <p:tav tm="100000">
                                          <p:val>
                                            <p:strVal val="#ppt_w"/>
                                          </p:val>
                                        </p:tav>
                                      </p:tavLst>
                                    </p:anim>
                                    <p:animEffect transition="in" filter="fade">
                                      <p:cBhvr>
                                        <p:cTn id="17" dur="1000" tmFilter="0,0; .5, 1; 1, 1"/>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P spid="7174"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4" name="Text Box 3"/>
          <p:cNvSpPr txBox="1"/>
          <p:nvPr/>
        </p:nvSpPr>
        <p:spPr>
          <a:xfrm>
            <a:off x="949960" y="1012825"/>
            <a:ext cx="9728835" cy="1519555"/>
          </a:xfrm>
          <a:prstGeom prst="rect">
            <a:avLst/>
          </a:prstGeom>
        </p:spPr>
        <p:txBody>
          <a:bodyPr wrap="square">
            <a:noAutofit/>
          </a:bodyPr>
          <a:p>
            <a:r>
              <a:rPr lang="en-US" altLang="zh-CN" sz="1800">
                <a:solidFill>
                  <a:schemeClr val="bg1"/>
                </a:solidFill>
              </a:rPr>
              <a:t>The SpaCy NER model was compared with DistilBERT, a transformer-based model.</a:t>
            </a:r>
            <a:endParaRPr lang="en-US" altLang="zh-CN" sz="1800">
              <a:solidFill>
                <a:schemeClr val="bg1"/>
              </a:solidFill>
            </a:endParaRPr>
          </a:p>
          <a:p>
            <a:endParaRPr lang="en-US" altLang="zh-CN" sz="1800">
              <a:solidFill>
                <a:schemeClr val="bg1"/>
              </a:solidFill>
            </a:endParaRPr>
          </a:p>
          <a:p>
            <a:r>
              <a:rPr lang="en-US" altLang="zh-CN" sz="1800">
                <a:solidFill>
                  <a:schemeClr val="bg1"/>
                </a:solidFill>
              </a:rPr>
              <a:t>Key Comparison Points:</a:t>
            </a:r>
            <a:endParaRPr lang="en-US" altLang="zh-CN" sz="1800">
              <a:solidFill>
                <a:schemeClr val="bg1"/>
              </a:solidFill>
            </a:endParaRPr>
          </a:p>
        </p:txBody>
      </p:sp>
      <p:graphicFrame>
        <p:nvGraphicFramePr>
          <p:cNvPr id="5" name="Table 4"/>
          <p:cNvGraphicFramePr/>
          <p:nvPr>
            <p:custDataLst>
              <p:tags r:id="rId2"/>
            </p:custDataLst>
          </p:nvPr>
        </p:nvGraphicFramePr>
        <p:xfrm>
          <a:off x="1546225" y="2091055"/>
          <a:ext cx="8804910" cy="2111375"/>
        </p:xfrm>
        <a:graphic>
          <a:graphicData uri="http://schemas.openxmlformats.org/drawingml/2006/table">
            <a:tbl>
              <a:tblPr/>
              <a:tblGrid>
                <a:gridCol w="2934970"/>
                <a:gridCol w="2934970"/>
                <a:gridCol w="2934970"/>
              </a:tblGrid>
              <a:tr h="422275">
                <a:tc>
                  <a:txBody>
                    <a:bodyPr/>
                    <a:p>
                      <a:r>
                        <a:rPr lang="en-US" altLang="zh-CN" sz="1500">
                          <a:solidFill>
                            <a:schemeClr val="bg1"/>
                          </a:solidFill>
                        </a:rPr>
                        <a:t>Aspect</a:t>
                      </a:r>
                      <a:endParaRPr lang="en-US" altLang="zh-CN" sz="1500">
                        <a:solidFill>
                          <a:schemeClr val="bg1"/>
                        </a:solidFill>
                      </a:endParaRPr>
                    </a:p>
                  </a:txBody>
                  <a:tcPr marL="0" marR="0" marT="0" marB="0" anchor="ctr" anchorCtr="0">
                    <a:lnL>
                      <a:noFill/>
                    </a:lnL>
                    <a:lnR>
                      <a:noFill/>
                    </a:lnR>
                    <a:lnT>
                      <a:noFill/>
                    </a:lnT>
                    <a:lnB>
                      <a:noFill/>
                    </a:lnB>
                    <a:noFill/>
                  </a:tcPr>
                </a:tc>
                <a:tc>
                  <a:txBody>
                    <a:bodyPr/>
                    <a:p>
                      <a:r>
                        <a:rPr lang="en-US" altLang="zh-CN" sz="1500">
                          <a:solidFill>
                            <a:schemeClr val="bg1"/>
                          </a:solidFill>
                        </a:rPr>
                        <a:t>SpaCy NER</a:t>
                      </a:r>
                      <a:endParaRPr lang="en-US" altLang="zh-CN" sz="1500">
                        <a:solidFill>
                          <a:schemeClr val="bg1"/>
                        </a:solidFill>
                      </a:endParaRPr>
                    </a:p>
                  </a:txBody>
                  <a:tcPr marL="0" marR="0" marT="0" marB="0" anchor="ctr" anchorCtr="0">
                    <a:lnL>
                      <a:noFill/>
                    </a:lnL>
                    <a:lnR>
                      <a:noFill/>
                    </a:lnR>
                    <a:lnT>
                      <a:noFill/>
                    </a:lnT>
                    <a:lnB>
                      <a:noFill/>
                    </a:lnB>
                    <a:noFill/>
                  </a:tcPr>
                </a:tc>
                <a:tc>
                  <a:txBody>
                    <a:bodyPr/>
                    <a:p>
                      <a:r>
                        <a:rPr lang="en-US" altLang="zh-CN" sz="1500">
                          <a:solidFill>
                            <a:schemeClr val="bg1"/>
                          </a:solidFill>
                        </a:rPr>
                        <a:t>DistilBERT</a:t>
                      </a:r>
                      <a:endParaRPr lang="en-US" altLang="zh-CN" sz="1500">
                        <a:solidFill>
                          <a:schemeClr val="bg1"/>
                        </a:solidFill>
                      </a:endParaRPr>
                    </a:p>
                  </a:txBody>
                  <a:tcPr marL="0" marR="0" marT="0" marB="0" anchor="ctr" anchorCtr="0">
                    <a:lnL>
                      <a:noFill/>
                    </a:lnL>
                    <a:lnR>
                      <a:noFill/>
                    </a:lnR>
                    <a:lnT>
                      <a:noFill/>
                    </a:lnT>
                    <a:lnB>
                      <a:noFill/>
                    </a:lnB>
                    <a:noFill/>
                  </a:tcPr>
                </a:tc>
              </a:tr>
              <a:tr h="422275">
                <a:tc>
                  <a:txBody>
                    <a:bodyPr/>
                    <a:p>
                      <a:r>
                        <a:rPr lang="en-US" altLang="zh-CN" sz="1500">
                          <a:solidFill>
                            <a:schemeClr val="bg1"/>
                          </a:solidFill>
                        </a:rPr>
                        <a:t>Precision</a:t>
                      </a:r>
                      <a:endParaRPr lang="en-US" altLang="zh-CN" sz="1500">
                        <a:solidFill>
                          <a:schemeClr val="bg1"/>
                        </a:solidFill>
                      </a:endParaRPr>
                    </a:p>
                  </a:txBody>
                  <a:tcPr marL="0" marR="0" marT="0" marB="0" anchor="ctr" anchorCtr="0">
                    <a:lnL>
                      <a:noFill/>
                    </a:lnL>
                    <a:lnR>
                      <a:noFill/>
                    </a:lnR>
                    <a:lnT>
                      <a:noFill/>
                    </a:lnT>
                    <a:lnB>
                      <a:noFill/>
                    </a:lnB>
                    <a:noFill/>
                  </a:tcPr>
                </a:tc>
                <a:tc>
                  <a:txBody>
                    <a:bodyPr/>
                    <a:p>
                      <a:r>
                        <a:rPr lang="en-US" altLang="zh-CN" sz="1500">
                          <a:solidFill>
                            <a:schemeClr val="bg1"/>
                          </a:solidFill>
                        </a:rPr>
                        <a:t>1.00</a:t>
                      </a:r>
                      <a:endParaRPr lang="en-US" altLang="zh-CN" sz="1500">
                        <a:solidFill>
                          <a:schemeClr val="bg1"/>
                        </a:solidFill>
                      </a:endParaRPr>
                    </a:p>
                  </a:txBody>
                  <a:tcPr marL="0" marR="0" marT="0" marB="0" anchor="ctr" anchorCtr="0">
                    <a:lnL>
                      <a:noFill/>
                    </a:lnL>
                    <a:lnR>
                      <a:noFill/>
                    </a:lnR>
                    <a:lnT>
                      <a:noFill/>
                    </a:lnT>
                    <a:lnB>
                      <a:noFill/>
                    </a:lnB>
                    <a:noFill/>
                  </a:tcPr>
                </a:tc>
                <a:tc>
                  <a:txBody>
                    <a:bodyPr/>
                    <a:p>
                      <a:r>
                        <a:rPr lang="en-GB" altLang="en-US" sz="1500">
                          <a:solidFill>
                            <a:schemeClr val="bg1"/>
                          </a:solidFill>
                        </a:rPr>
                        <a:t>1.00</a:t>
                      </a:r>
                      <a:endParaRPr lang="en-GB" altLang="en-US" sz="1500">
                        <a:solidFill>
                          <a:schemeClr val="bg1"/>
                        </a:solidFill>
                      </a:endParaRPr>
                    </a:p>
                  </a:txBody>
                  <a:tcPr marL="0" marR="0" marT="0" marB="0" anchor="ctr" anchorCtr="0">
                    <a:lnL>
                      <a:noFill/>
                    </a:lnL>
                    <a:lnR>
                      <a:noFill/>
                    </a:lnR>
                    <a:lnT>
                      <a:noFill/>
                    </a:lnT>
                    <a:lnB>
                      <a:noFill/>
                    </a:lnB>
                    <a:noFill/>
                  </a:tcPr>
                </a:tc>
              </a:tr>
              <a:tr h="422275">
                <a:tc>
                  <a:txBody>
                    <a:bodyPr/>
                    <a:p>
                      <a:r>
                        <a:rPr lang="en-US" altLang="zh-CN" sz="1500">
                          <a:solidFill>
                            <a:schemeClr val="bg1"/>
                          </a:solidFill>
                        </a:rPr>
                        <a:t>Recall</a:t>
                      </a:r>
                      <a:endParaRPr lang="en-US" altLang="zh-CN" sz="1500">
                        <a:solidFill>
                          <a:schemeClr val="bg1"/>
                        </a:solidFill>
                      </a:endParaRPr>
                    </a:p>
                  </a:txBody>
                  <a:tcPr marL="0" marR="0" marT="0" marB="0" anchor="ctr" anchorCtr="0">
                    <a:lnL>
                      <a:noFill/>
                    </a:lnL>
                    <a:lnR>
                      <a:noFill/>
                    </a:lnR>
                    <a:lnT>
                      <a:noFill/>
                    </a:lnT>
                    <a:lnB>
                      <a:noFill/>
                    </a:lnB>
                    <a:noFill/>
                  </a:tcPr>
                </a:tc>
                <a:tc>
                  <a:txBody>
                    <a:bodyPr/>
                    <a:p>
                      <a:r>
                        <a:rPr lang="en-US" altLang="zh-CN" sz="1500">
                          <a:solidFill>
                            <a:schemeClr val="bg1"/>
                          </a:solidFill>
                        </a:rPr>
                        <a:t>1.00</a:t>
                      </a:r>
                      <a:endParaRPr lang="en-US" altLang="zh-CN" sz="1500">
                        <a:solidFill>
                          <a:schemeClr val="bg1"/>
                        </a:solidFill>
                      </a:endParaRPr>
                    </a:p>
                  </a:txBody>
                  <a:tcPr marL="0" marR="0" marT="0" marB="0" anchor="ctr" anchorCtr="0">
                    <a:lnL>
                      <a:noFill/>
                    </a:lnL>
                    <a:lnR>
                      <a:noFill/>
                    </a:lnR>
                    <a:lnT>
                      <a:noFill/>
                    </a:lnT>
                    <a:lnB>
                      <a:noFill/>
                    </a:lnB>
                    <a:noFill/>
                  </a:tcPr>
                </a:tc>
                <a:tc>
                  <a:txBody>
                    <a:bodyPr/>
                    <a:p>
                      <a:r>
                        <a:rPr lang="en-GB" altLang="en-US" sz="1500">
                          <a:solidFill>
                            <a:schemeClr val="bg1"/>
                          </a:solidFill>
                        </a:rPr>
                        <a:t>1.00</a:t>
                      </a:r>
                      <a:endParaRPr lang="en-GB" altLang="en-US" sz="1500">
                        <a:solidFill>
                          <a:schemeClr val="bg1"/>
                        </a:solidFill>
                      </a:endParaRPr>
                    </a:p>
                  </a:txBody>
                  <a:tcPr marL="0" marR="0" marT="0" marB="0" anchor="ctr" anchorCtr="0">
                    <a:lnL>
                      <a:noFill/>
                    </a:lnL>
                    <a:lnR>
                      <a:noFill/>
                    </a:lnR>
                    <a:lnT>
                      <a:noFill/>
                    </a:lnT>
                    <a:lnB>
                      <a:noFill/>
                    </a:lnB>
                    <a:noFill/>
                  </a:tcPr>
                </a:tc>
              </a:tr>
              <a:tr h="422275">
                <a:tc>
                  <a:txBody>
                    <a:bodyPr/>
                    <a:p>
                      <a:r>
                        <a:rPr lang="en-US" altLang="zh-CN" sz="1500">
                          <a:solidFill>
                            <a:schemeClr val="bg1"/>
                          </a:solidFill>
                        </a:rPr>
                        <a:t>F1-Score</a:t>
                      </a:r>
                      <a:endParaRPr lang="en-US" altLang="zh-CN" sz="1500">
                        <a:solidFill>
                          <a:schemeClr val="bg1"/>
                        </a:solidFill>
                      </a:endParaRPr>
                    </a:p>
                  </a:txBody>
                  <a:tcPr marL="0" marR="0" marT="0" marB="0" anchor="ctr" anchorCtr="0">
                    <a:lnL>
                      <a:noFill/>
                    </a:lnL>
                    <a:lnR>
                      <a:noFill/>
                    </a:lnR>
                    <a:lnT>
                      <a:noFill/>
                    </a:lnT>
                    <a:lnB>
                      <a:noFill/>
                    </a:lnB>
                    <a:noFill/>
                  </a:tcPr>
                </a:tc>
                <a:tc>
                  <a:txBody>
                    <a:bodyPr/>
                    <a:p>
                      <a:r>
                        <a:rPr lang="en-US" altLang="zh-CN" sz="1500">
                          <a:solidFill>
                            <a:schemeClr val="bg1"/>
                          </a:solidFill>
                        </a:rPr>
                        <a:t>1.00</a:t>
                      </a:r>
                      <a:endParaRPr lang="en-US" altLang="zh-CN" sz="1500">
                        <a:solidFill>
                          <a:schemeClr val="bg1"/>
                        </a:solidFill>
                      </a:endParaRPr>
                    </a:p>
                  </a:txBody>
                  <a:tcPr marL="0" marR="0" marT="0" marB="0" anchor="ctr" anchorCtr="0">
                    <a:lnL>
                      <a:noFill/>
                    </a:lnL>
                    <a:lnR>
                      <a:noFill/>
                    </a:lnR>
                    <a:lnT>
                      <a:noFill/>
                    </a:lnT>
                    <a:lnB>
                      <a:noFill/>
                    </a:lnB>
                    <a:noFill/>
                  </a:tcPr>
                </a:tc>
                <a:tc>
                  <a:txBody>
                    <a:bodyPr/>
                    <a:p>
                      <a:r>
                        <a:rPr lang="en-GB" altLang="en-US" sz="1500">
                          <a:solidFill>
                            <a:schemeClr val="bg1"/>
                          </a:solidFill>
                        </a:rPr>
                        <a:t>1.00</a:t>
                      </a:r>
                      <a:endParaRPr lang="en-GB" altLang="en-US" sz="1500">
                        <a:solidFill>
                          <a:schemeClr val="bg1"/>
                        </a:solidFill>
                      </a:endParaRPr>
                    </a:p>
                  </a:txBody>
                  <a:tcPr marL="0" marR="0" marT="0" marB="0" anchor="ctr" anchorCtr="0">
                    <a:lnL>
                      <a:noFill/>
                    </a:lnL>
                    <a:lnR>
                      <a:noFill/>
                    </a:lnR>
                    <a:lnT>
                      <a:noFill/>
                    </a:lnT>
                    <a:lnB>
                      <a:noFill/>
                    </a:lnB>
                    <a:noFill/>
                  </a:tcPr>
                </a:tc>
              </a:tr>
              <a:tr h="422275">
                <a:tc>
                  <a:txBody>
                    <a:bodyPr/>
                    <a:p>
                      <a:r>
                        <a:rPr lang="en-US" altLang="zh-CN" sz="1500">
                          <a:solidFill>
                            <a:schemeClr val="bg1"/>
                          </a:solidFill>
                        </a:rPr>
                        <a:t>Inference Time</a:t>
                      </a:r>
                      <a:endParaRPr lang="en-US" altLang="zh-CN" sz="1500">
                        <a:solidFill>
                          <a:schemeClr val="bg1"/>
                        </a:solidFill>
                      </a:endParaRPr>
                    </a:p>
                  </a:txBody>
                  <a:tcPr marL="0" marR="0" marT="0" marB="0" anchor="ctr" anchorCtr="0">
                    <a:lnL>
                      <a:noFill/>
                    </a:lnL>
                    <a:lnR>
                      <a:noFill/>
                    </a:lnR>
                    <a:lnT>
                      <a:noFill/>
                    </a:lnT>
                    <a:lnB>
                      <a:noFill/>
                    </a:lnB>
                    <a:noFill/>
                  </a:tcPr>
                </a:tc>
                <a:tc>
                  <a:txBody>
                    <a:bodyPr/>
                    <a:p>
                      <a:r>
                        <a:rPr lang="en-US" altLang="zh-CN" sz="1500">
                          <a:solidFill>
                            <a:schemeClr val="bg1"/>
                          </a:solidFill>
                        </a:rPr>
                        <a:t>0.01 seconds</a:t>
                      </a:r>
                      <a:endParaRPr lang="en-US" altLang="zh-CN" sz="1500">
                        <a:solidFill>
                          <a:schemeClr val="bg1"/>
                        </a:solidFill>
                      </a:endParaRPr>
                    </a:p>
                  </a:txBody>
                  <a:tcPr marL="0" marR="0" marT="0" marB="0" anchor="ctr" anchorCtr="0">
                    <a:lnL>
                      <a:noFill/>
                    </a:lnL>
                    <a:lnR>
                      <a:noFill/>
                    </a:lnR>
                    <a:lnT>
                      <a:noFill/>
                    </a:lnT>
                    <a:lnB>
                      <a:noFill/>
                    </a:lnB>
                    <a:noFill/>
                  </a:tcPr>
                </a:tc>
                <a:tc>
                  <a:txBody>
                    <a:bodyPr/>
                    <a:p>
                      <a:r>
                        <a:rPr lang="en-US" altLang="zh-CN" sz="1500">
                          <a:solidFill>
                            <a:schemeClr val="bg1"/>
                          </a:solidFill>
                        </a:rPr>
                        <a:t>0.16 seconds</a:t>
                      </a:r>
                      <a:endParaRPr lang="en-US" altLang="zh-CN" sz="1500">
                        <a:solidFill>
                          <a:schemeClr val="bg1"/>
                        </a:solidFill>
                      </a:endParaRPr>
                    </a:p>
                  </a:txBody>
                  <a:tcPr marL="0" marR="0" marT="0" marB="0" anchor="ctr" anchorCtr="0">
                    <a:lnL>
                      <a:noFill/>
                    </a:lnL>
                    <a:lnR>
                      <a:noFill/>
                    </a:lnR>
                    <a:lnT>
                      <a:noFill/>
                    </a:lnT>
                    <a:lnB>
                      <a:noFill/>
                    </a:lnB>
                    <a:noFill/>
                  </a:tcPr>
                </a:tc>
              </a:tr>
            </a:tbl>
          </a:graphicData>
        </a:graphic>
      </p:graphicFrame>
      <p:sp>
        <p:nvSpPr>
          <p:cNvPr id="6" name="Text Box 5"/>
          <p:cNvSpPr txBox="1"/>
          <p:nvPr/>
        </p:nvSpPr>
        <p:spPr>
          <a:xfrm>
            <a:off x="949960" y="4590097"/>
            <a:ext cx="5080000" cy="337185"/>
          </a:xfrm>
          <a:prstGeom prst="rect">
            <a:avLst/>
          </a:prstGeom>
        </p:spPr>
        <p:txBody>
          <a:bodyPr>
            <a:spAutoFit/>
          </a:bodyPr>
          <a:p>
            <a:r>
              <a:rPr lang="en-US" altLang="zh-CN" sz="1600">
                <a:solidFill>
                  <a:schemeClr val="bg1"/>
                </a:solidFill>
              </a:rPr>
              <a:t>Insights:</a:t>
            </a:r>
            <a:endParaRPr lang="en-GB" altLang="en-US" sz="1600">
              <a:solidFill>
                <a:schemeClr val="bg1"/>
              </a:solidFill>
            </a:endParaRPr>
          </a:p>
        </p:txBody>
      </p:sp>
      <p:sp>
        <p:nvSpPr>
          <p:cNvPr id="7" name="Text Box 6"/>
          <p:cNvSpPr txBox="1"/>
          <p:nvPr/>
        </p:nvSpPr>
        <p:spPr>
          <a:xfrm>
            <a:off x="857885" y="293370"/>
            <a:ext cx="6779260" cy="475615"/>
          </a:xfrm>
          <a:prstGeom prst="rect">
            <a:avLst/>
          </a:prstGeom>
          <a:noFill/>
        </p:spPr>
        <p:txBody>
          <a:bodyPr wrap="square" rtlCol="0">
            <a:spAutoFit/>
          </a:bodyPr>
          <a:p>
            <a:r>
              <a:rPr lang="en-GB" altLang="en-US" sz="2500" b="1">
                <a:solidFill>
                  <a:srgbClr val="F8E57F"/>
                </a:solidFill>
              </a:rPr>
              <a:t> COMPARISION WITH EXISITNG METHOD</a:t>
            </a:r>
            <a:endParaRPr lang="en-GB" altLang="en-US" sz="2500" b="1">
              <a:solidFill>
                <a:srgbClr val="F8E57F"/>
              </a:solidFill>
            </a:endParaRPr>
          </a:p>
        </p:txBody>
      </p:sp>
      <p:sp>
        <p:nvSpPr>
          <p:cNvPr id="8" name="Flowchart: Process 7"/>
          <p:cNvSpPr/>
          <p:nvPr/>
        </p:nvSpPr>
        <p:spPr>
          <a:xfrm>
            <a:off x="1106170" y="5140325"/>
            <a:ext cx="4993005" cy="1067435"/>
          </a:xfrm>
          <a:prstGeom prst="flowChartProcess">
            <a:avLst/>
          </a:prstGeom>
          <a:solidFill>
            <a:srgbClr val="D00DED"/>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olidFill>
                  <a:schemeClr val="bg1"/>
                </a:solidFill>
                <a:sym typeface="+mn-ea"/>
              </a:rPr>
              <a:t>SpaCy NER is faster and more efficient for structured text, making it ideal for real-time applications</a:t>
            </a:r>
            <a:endParaRPr lang="en-GB" altLang="en-US"/>
          </a:p>
        </p:txBody>
      </p:sp>
      <p:sp>
        <p:nvSpPr>
          <p:cNvPr id="9" name="Flowchart: Process 8"/>
          <p:cNvSpPr/>
          <p:nvPr/>
        </p:nvSpPr>
        <p:spPr>
          <a:xfrm>
            <a:off x="6365875" y="5140325"/>
            <a:ext cx="4705985" cy="1067435"/>
          </a:xfrm>
          <a:prstGeom prst="flowChartProcess">
            <a:avLst/>
          </a:prstGeom>
          <a:solidFill>
            <a:srgbClr val="D00DED"/>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solidFill>
                  <a:schemeClr val="bg1"/>
                </a:solidFill>
                <a:sym typeface="+mn-ea"/>
              </a:rPr>
              <a:t>DistilBERT, while potentially more contextually aware, requires significant fine-tuning and higher computational resources.</a:t>
            </a:r>
            <a:endParaRPr lang="en-US" altLang="zh-CN">
              <a:solidFill>
                <a:schemeClr val="bg1"/>
              </a:solidFill>
            </a:endParaRPr>
          </a:p>
          <a:p>
            <a:pPr algn="ctr"/>
            <a:endParaRPr lang="en-GB"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pic>
        <p:nvPicPr>
          <p:cNvPr id="6" name="图片 5"/>
          <p:cNvPicPr>
            <a:picLocks noChangeAspect="1"/>
          </p:cNvPicPr>
          <p:nvPr/>
        </p:nvPicPr>
        <p:blipFill>
          <a:blip r:embed="rId2" cstate="screen"/>
          <a:srcRect/>
          <a:stretch>
            <a:fillRect/>
          </a:stretch>
        </p:blipFill>
        <p:spPr>
          <a:xfrm>
            <a:off x="3707186" y="1069897"/>
            <a:ext cx="4777624" cy="4777621"/>
          </a:xfrm>
          <a:custGeom>
            <a:avLst/>
            <a:gdLst>
              <a:gd name="connsiteX0" fmla="*/ 2612571 w 5225142"/>
              <a:gd name="connsiteY0" fmla="*/ 0 h 5225142"/>
              <a:gd name="connsiteX1" fmla="*/ 5225142 w 5225142"/>
              <a:gd name="connsiteY1" fmla="*/ 2612571 h 5225142"/>
              <a:gd name="connsiteX2" fmla="*/ 2612571 w 5225142"/>
              <a:gd name="connsiteY2" fmla="*/ 5225142 h 5225142"/>
              <a:gd name="connsiteX3" fmla="*/ 0 w 5225142"/>
              <a:gd name="connsiteY3" fmla="*/ 2612571 h 5225142"/>
              <a:gd name="connsiteX4" fmla="*/ 2612571 w 5225142"/>
              <a:gd name="connsiteY4" fmla="*/ 0 h 5225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5142" h="5225142">
                <a:moveTo>
                  <a:pt x="2612571" y="0"/>
                </a:moveTo>
                <a:cubicBezTo>
                  <a:pt x="4055454" y="0"/>
                  <a:pt x="5225142" y="1169688"/>
                  <a:pt x="5225142" y="2612571"/>
                </a:cubicBezTo>
                <a:cubicBezTo>
                  <a:pt x="5225142" y="4055454"/>
                  <a:pt x="4055454" y="5225142"/>
                  <a:pt x="2612571" y="5225142"/>
                </a:cubicBezTo>
                <a:cubicBezTo>
                  <a:pt x="1169688" y="5225142"/>
                  <a:pt x="0" y="4055454"/>
                  <a:pt x="0" y="2612571"/>
                </a:cubicBezTo>
                <a:cubicBezTo>
                  <a:pt x="0" y="1169688"/>
                  <a:pt x="1169688" y="0"/>
                  <a:pt x="2612571" y="0"/>
                </a:cubicBezTo>
                <a:close/>
              </a:path>
            </a:pathLst>
          </a:custGeom>
        </p:spPr>
      </p:pic>
      <p:pic>
        <p:nvPicPr>
          <p:cNvPr id="23555" name="图片 7"/>
          <p:cNvPicPr>
            <a:picLocks noChangeAspect="1"/>
          </p:cNvPicPr>
          <p:nvPr/>
        </p:nvPicPr>
        <p:blipFill>
          <a:blip r:embed="rId3"/>
          <a:stretch>
            <a:fillRect/>
          </a:stretch>
        </p:blipFill>
        <p:spPr>
          <a:xfrm rot="2391802">
            <a:off x="4329113" y="2030413"/>
            <a:ext cx="3376612" cy="2871787"/>
          </a:xfrm>
          <a:prstGeom prst="rect">
            <a:avLst/>
          </a:prstGeom>
          <a:noFill/>
          <a:ln w="9525">
            <a:noFill/>
          </a:ln>
        </p:spPr>
      </p:pic>
      <p:sp>
        <p:nvSpPr>
          <p:cNvPr id="7173" name="文本框 36"/>
          <p:cNvSpPr txBox="1"/>
          <p:nvPr/>
        </p:nvSpPr>
        <p:spPr>
          <a:xfrm>
            <a:off x="4919663" y="1606550"/>
            <a:ext cx="2352675" cy="1783715"/>
          </a:xfrm>
          <a:prstGeom prst="rect">
            <a:avLst/>
          </a:prstGeom>
          <a:noFill/>
          <a:ln w="9525">
            <a:noFill/>
          </a:ln>
        </p:spPr>
        <p:txBody>
          <a:bodyPr anchor="t" anchorCtr="0">
            <a:spAutoFit/>
          </a:bodyPr>
          <a:p>
            <a:pPr algn="ctr">
              <a:buFont typeface="Arial" panose="020B0604020202020204" pitchFamily="34" charset="0"/>
            </a:pPr>
            <a:r>
              <a:rPr lang="en-US" altLang="zh-CN" sz="11000" b="1" dirty="0">
                <a:solidFill>
                  <a:srgbClr val="FFFFFF"/>
                </a:solidFill>
                <a:latin typeface="Microsoft YaHei" panose="020B0503020204020204" pitchFamily="34" charset="-122"/>
                <a:ea typeface="Microsoft YaHei" panose="020B0503020204020204" pitchFamily="34" charset="-122"/>
              </a:rPr>
              <a:t>0</a:t>
            </a:r>
            <a:r>
              <a:rPr lang="en-GB" altLang="en-US" sz="11000" b="1" dirty="0">
                <a:solidFill>
                  <a:srgbClr val="FFFFFF"/>
                </a:solidFill>
                <a:latin typeface="Microsoft YaHei" panose="020B0503020204020204" pitchFamily="34" charset="-122"/>
                <a:ea typeface="Microsoft YaHei" panose="020B0503020204020204" pitchFamily="34" charset="-122"/>
              </a:rPr>
              <a:t>8</a:t>
            </a:r>
            <a:endParaRPr lang="en-GB" altLang="en-US" sz="11000" b="1" dirty="0">
              <a:solidFill>
                <a:srgbClr val="FFFFFF"/>
              </a:solidFill>
              <a:latin typeface="Microsoft YaHei" panose="020B0503020204020204" pitchFamily="34" charset="-122"/>
              <a:ea typeface="Microsoft YaHei" panose="020B0503020204020204" pitchFamily="34" charset="-122"/>
            </a:endParaRPr>
          </a:p>
        </p:txBody>
      </p:sp>
      <p:sp>
        <p:nvSpPr>
          <p:cNvPr id="7174" name="文本框 38"/>
          <p:cNvSpPr txBox="1"/>
          <p:nvPr/>
        </p:nvSpPr>
        <p:spPr>
          <a:xfrm>
            <a:off x="4071938" y="3738563"/>
            <a:ext cx="4048125" cy="521970"/>
          </a:xfrm>
          <a:prstGeom prst="rect">
            <a:avLst/>
          </a:prstGeom>
          <a:noFill/>
          <a:ln w="9525">
            <a:noFill/>
          </a:ln>
        </p:spPr>
        <p:txBody>
          <a:bodyPr anchor="t" anchorCtr="0">
            <a:spAutoFit/>
          </a:bodyPr>
          <a:p>
            <a:pPr algn="ctr">
              <a:buFont typeface="Arial" panose="020B0604020202020204" pitchFamily="34" charset="0"/>
            </a:pPr>
            <a:r>
              <a:rPr lang="en-GB" altLang="zh-CN" sz="2800" b="1" dirty="0">
                <a:solidFill>
                  <a:srgbClr val="FFFFFF"/>
                </a:solidFill>
                <a:latin typeface="Microsoft YaHei" panose="020B0503020204020204" pitchFamily="34" charset="-122"/>
                <a:ea typeface="Microsoft YaHei" panose="020B0503020204020204" pitchFamily="34" charset="-122"/>
              </a:rPr>
              <a:t>FUTURE WORK</a:t>
            </a:r>
            <a:endParaRPr lang="en-GB" altLang="zh-CN" sz="2800" b="1" dirty="0">
              <a:solidFill>
                <a:srgbClr val="FFFFFF"/>
              </a:solidFill>
              <a:latin typeface="Microsoft YaHei" panose="020B0503020204020204" pitchFamily="34" charset="-122"/>
              <a:ea typeface="Microsoft YaHei"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fade">
                                      <p:cBhvr>
                                        <p:cTn id="7" dur="1000"/>
                                        <p:tgtEl>
                                          <p:spTgt spid="7173"/>
                                        </p:tgtEl>
                                      </p:cBhvr>
                                    </p:animEffect>
                                    <p:anim calcmode="lin" valueType="num">
                                      <p:cBhvr>
                                        <p:cTn id="8" dur="1000" fill="hold"/>
                                        <p:tgtEl>
                                          <p:spTgt spid="7173"/>
                                        </p:tgtEl>
                                        <p:attrNameLst>
                                          <p:attrName>ppt_x</p:attrName>
                                        </p:attrNameLst>
                                      </p:cBhvr>
                                      <p:tavLst>
                                        <p:tav tm="0">
                                          <p:val>
                                            <p:strVal val="#ppt_x"/>
                                          </p:val>
                                        </p:tav>
                                        <p:tav tm="100000">
                                          <p:val>
                                            <p:strVal val="#ppt_x"/>
                                          </p:val>
                                        </p:tav>
                                      </p:tavLst>
                                    </p:anim>
                                    <p:anim calcmode="lin" valueType="num">
                                      <p:cBhvr>
                                        <p:cTn id="9" dur="1000" fill="hold"/>
                                        <p:tgtEl>
                                          <p:spTgt spid="717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7174"/>
                                        </p:tgtEl>
                                        <p:attrNameLst>
                                          <p:attrName>style.visibility</p:attrName>
                                        </p:attrNameLst>
                                      </p:cBhvr>
                                      <p:to>
                                        <p:strVal val="visible"/>
                                      </p:to>
                                    </p:set>
                                    <p:anim calcmode="lin" valueType="num">
                                      <p:cBhvr>
                                        <p:cTn id="13" dur="1000" fill="hold"/>
                                        <p:tgtEl>
                                          <p:spTgt spid="7174"/>
                                        </p:tgtEl>
                                        <p:attrNameLst>
                                          <p:attrName>ppt_x</p:attrName>
                                        </p:attrNameLst>
                                      </p:cBhvr>
                                      <p:tavLst>
                                        <p:tav tm="0">
                                          <p:val>
                                            <p:strVal val="#ppt_x"/>
                                          </p:val>
                                        </p:tav>
                                        <p:tav tm="50000">
                                          <p:val>
                                            <p:strVal val="#ppt_x+.1"/>
                                          </p:val>
                                        </p:tav>
                                        <p:tav tm="100000">
                                          <p:val>
                                            <p:strVal val="#ppt_x"/>
                                          </p:val>
                                        </p:tav>
                                      </p:tavLst>
                                    </p:anim>
                                    <p:anim calcmode="lin" valueType="num">
                                      <p:cBhvr>
                                        <p:cTn id="14" dur="1000" fill="hold"/>
                                        <p:tgtEl>
                                          <p:spTgt spid="7174"/>
                                        </p:tgtEl>
                                        <p:attrNameLst>
                                          <p:attrName>ppt_y</p:attrName>
                                        </p:attrNameLst>
                                      </p:cBhvr>
                                      <p:tavLst>
                                        <p:tav tm="0">
                                          <p:val>
                                            <p:strVal val="#ppt_y"/>
                                          </p:val>
                                        </p:tav>
                                        <p:tav tm="100000">
                                          <p:val>
                                            <p:strVal val="#ppt_y"/>
                                          </p:val>
                                        </p:tav>
                                      </p:tavLst>
                                    </p:anim>
                                    <p:anim calcmode="lin" valueType="num">
                                      <p:cBhvr>
                                        <p:cTn id="15" dur="1000" fill="hold"/>
                                        <p:tgtEl>
                                          <p:spTgt spid="7174"/>
                                        </p:tgtEl>
                                        <p:attrNameLst>
                                          <p:attrName>ppt_h</p:attrName>
                                        </p:attrNameLst>
                                      </p:cBhvr>
                                      <p:tavLst>
                                        <p:tav tm="0">
                                          <p:val>
                                            <p:strVal val="#ppt_h/10"/>
                                          </p:val>
                                        </p:tav>
                                        <p:tav tm="50000">
                                          <p:val>
                                            <p:strVal val="#ppt_h+.01"/>
                                          </p:val>
                                        </p:tav>
                                        <p:tav tm="100000">
                                          <p:val>
                                            <p:strVal val="#ppt_h"/>
                                          </p:val>
                                        </p:tav>
                                      </p:tavLst>
                                    </p:anim>
                                    <p:anim calcmode="lin" valueType="num">
                                      <p:cBhvr>
                                        <p:cTn id="16" dur="1000" fill="hold"/>
                                        <p:tgtEl>
                                          <p:spTgt spid="7174"/>
                                        </p:tgtEl>
                                        <p:attrNameLst>
                                          <p:attrName>ppt_w</p:attrName>
                                        </p:attrNameLst>
                                      </p:cBhvr>
                                      <p:tavLst>
                                        <p:tav tm="0">
                                          <p:val>
                                            <p:strVal val="#ppt_w/10"/>
                                          </p:val>
                                        </p:tav>
                                        <p:tav tm="50000">
                                          <p:val>
                                            <p:strVal val="#ppt_w+.01"/>
                                          </p:val>
                                        </p:tav>
                                        <p:tav tm="100000">
                                          <p:val>
                                            <p:strVal val="#ppt_w"/>
                                          </p:val>
                                        </p:tav>
                                      </p:tavLst>
                                    </p:anim>
                                    <p:animEffect transition="in" filter="fade">
                                      <p:cBhvr>
                                        <p:cTn id="17" dur="1000" tmFilter="0,0; .5, 1; 1, 1"/>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P spid="7174"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grpSp>
        <p:nvGrpSpPr>
          <p:cNvPr id="10" name="Group 9"/>
          <p:cNvGrpSpPr/>
          <p:nvPr/>
        </p:nvGrpSpPr>
        <p:grpSpPr>
          <a:xfrm>
            <a:off x="1612265" y="997585"/>
            <a:ext cx="3918585" cy="2649855"/>
            <a:chOff x="8504" y="4327"/>
            <a:chExt cx="6731" cy="4158"/>
          </a:xfrm>
        </p:grpSpPr>
        <p:sp>
          <p:nvSpPr>
            <p:cNvPr id="8" name="Rectangles 7"/>
            <p:cNvSpPr/>
            <p:nvPr/>
          </p:nvSpPr>
          <p:spPr>
            <a:xfrm>
              <a:off x="9313" y="4738"/>
              <a:ext cx="5922" cy="3747"/>
            </a:xfrm>
            <a:prstGeom prst="rect">
              <a:avLst/>
            </a:prstGeom>
            <a:solidFill>
              <a:schemeClr val="tx1">
                <a:lumMod val="75000"/>
                <a:lumOff val="2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en-GB" sz="1500"/>
            </a:p>
            <a:p>
              <a:pPr algn="ctr"/>
              <a:endParaRPr lang="en-US" altLang="en-GB" sz="1500"/>
            </a:p>
            <a:p>
              <a:pPr algn="ctr"/>
              <a:endParaRPr lang="en-US" altLang="en-GB" sz="1500"/>
            </a:p>
            <a:p>
              <a:pPr algn="ctr"/>
              <a:r>
                <a:rPr lang="en-US" altLang="en-GB" sz="1500"/>
                <a:t>Enhance the performance of DistilBERT by training it on domain-specific datasets.</a:t>
              </a:r>
              <a:endParaRPr lang="en-US" altLang="en-GB" sz="1500"/>
            </a:p>
            <a:p>
              <a:pPr algn="ctr"/>
              <a:r>
                <a:rPr lang="en-US" altLang="en-GB" sz="1500"/>
                <a:t>Improve its ability to recognize PHI entities effectively.</a:t>
              </a:r>
              <a:endParaRPr lang="en-US" altLang="en-GB" sz="1500"/>
            </a:p>
            <a:p>
              <a:pPr algn="ctr"/>
              <a:r>
                <a:rPr lang="en-US" altLang="en-GB" sz="1500"/>
                <a:t>Make it more competitive with SpaCy NER.</a:t>
              </a:r>
              <a:endParaRPr lang="en-US" altLang="en-GB" sz="1500"/>
            </a:p>
            <a:p>
              <a:pPr algn="ctr"/>
              <a:endParaRPr lang="en-US" altLang="en-GB" sz="1500"/>
            </a:p>
          </p:txBody>
        </p:sp>
        <p:grpSp>
          <p:nvGrpSpPr>
            <p:cNvPr id="9" name="Group 8"/>
            <p:cNvGrpSpPr/>
            <p:nvPr/>
          </p:nvGrpSpPr>
          <p:grpSpPr>
            <a:xfrm>
              <a:off x="8504" y="4327"/>
              <a:ext cx="4914" cy="2008"/>
              <a:chOff x="3207" y="3518"/>
              <a:chExt cx="4832" cy="2008"/>
            </a:xfrm>
          </p:grpSpPr>
          <p:sp>
            <p:nvSpPr>
              <p:cNvPr id="4" name="Pentagon 3"/>
              <p:cNvSpPr/>
              <p:nvPr/>
            </p:nvSpPr>
            <p:spPr>
              <a:xfrm>
                <a:off x="3207" y="3518"/>
                <a:ext cx="4833" cy="1220"/>
              </a:xfrm>
              <a:prstGeom prst="homePlate">
                <a:avLst/>
              </a:prstGeom>
              <a:solidFill>
                <a:srgbClr val="F938CD"/>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GB" sz="1500"/>
                  <a:t>Fine-Tuning DistilBERT</a:t>
                </a:r>
                <a:endParaRPr lang="en-US" altLang="en-GB" sz="1500"/>
              </a:p>
            </p:txBody>
          </p:sp>
          <p:sp>
            <p:nvSpPr>
              <p:cNvPr id="7" name="Right Triangle 6"/>
              <p:cNvSpPr/>
              <p:nvPr/>
            </p:nvSpPr>
            <p:spPr>
              <a:xfrm rot="10980000">
                <a:off x="3225" y="4738"/>
                <a:ext cx="788" cy="789"/>
              </a:xfrm>
              <a:prstGeom prst="rtTriangle">
                <a:avLst/>
              </a:prstGeom>
              <a:solidFill>
                <a:srgbClr val="F938CD"/>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grpSp>
      </p:grpSp>
      <p:grpSp>
        <p:nvGrpSpPr>
          <p:cNvPr id="15" name="Group 14"/>
          <p:cNvGrpSpPr/>
          <p:nvPr/>
        </p:nvGrpSpPr>
        <p:grpSpPr>
          <a:xfrm>
            <a:off x="6802755" y="3897630"/>
            <a:ext cx="4376106" cy="2662464"/>
            <a:chOff x="8504" y="4327"/>
            <a:chExt cx="7239" cy="4183"/>
          </a:xfrm>
        </p:grpSpPr>
        <p:sp>
          <p:nvSpPr>
            <p:cNvPr id="16" name="Rectangles 15"/>
            <p:cNvSpPr/>
            <p:nvPr/>
          </p:nvSpPr>
          <p:spPr>
            <a:xfrm>
              <a:off x="9313" y="4738"/>
              <a:ext cx="6430" cy="3772"/>
            </a:xfrm>
            <a:prstGeom prst="rect">
              <a:avLst/>
            </a:prstGeom>
            <a:solidFill>
              <a:schemeClr val="tx1">
                <a:lumMod val="75000"/>
                <a:lumOff val="2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en-GB" sz="1500"/>
            </a:p>
            <a:p>
              <a:pPr algn="ctr"/>
              <a:endParaRPr lang="en-US" altLang="en-GB" sz="1500"/>
            </a:p>
            <a:p>
              <a:pPr algn="ctr"/>
              <a:r>
                <a:rPr lang="en-US" altLang="en-GB" sz="1500"/>
                <a:t>Investigate and implement advanced privacy-preserving methods, such as differential privacy.</a:t>
              </a:r>
              <a:endParaRPr lang="en-US" altLang="en-GB" sz="1500"/>
            </a:p>
            <a:p>
              <a:pPr algn="ctr"/>
              <a:r>
                <a:rPr lang="en-US" altLang="en-GB" sz="1500"/>
                <a:t>Enhance data security during the de-identification process.</a:t>
              </a:r>
              <a:endParaRPr lang="en-US" altLang="en-GB" sz="1500"/>
            </a:p>
            <a:p>
              <a:pPr algn="ctr"/>
              <a:r>
                <a:rPr lang="en-US" altLang="en-GB" sz="1500"/>
                <a:t>Maintain compliance with privacy regulations.</a:t>
              </a:r>
              <a:endParaRPr lang="en-US" altLang="en-GB" sz="1500"/>
            </a:p>
            <a:p>
              <a:pPr algn="ctr"/>
              <a:r>
                <a:rPr lang="en-US" altLang="en-GB" sz="1500"/>
                <a:t>Ensure the utility of anonymized data for research purposes.</a:t>
              </a:r>
              <a:endParaRPr lang="en-US" altLang="en-GB" sz="1500"/>
            </a:p>
            <a:p>
              <a:pPr algn="ctr"/>
              <a:endParaRPr lang="en-US" altLang="en-GB" sz="1500"/>
            </a:p>
          </p:txBody>
        </p:sp>
        <p:grpSp>
          <p:nvGrpSpPr>
            <p:cNvPr id="17" name="Group 16"/>
            <p:cNvGrpSpPr/>
            <p:nvPr/>
          </p:nvGrpSpPr>
          <p:grpSpPr>
            <a:xfrm>
              <a:off x="8504" y="4327"/>
              <a:ext cx="4914" cy="2008"/>
              <a:chOff x="3207" y="3518"/>
              <a:chExt cx="4832" cy="2008"/>
            </a:xfrm>
          </p:grpSpPr>
          <p:sp>
            <p:nvSpPr>
              <p:cNvPr id="18" name="Pentagon 17"/>
              <p:cNvSpPr/>
              <p:nvPr/>
            </p:nvSpPr>
            <p:spPr>
              <a:xfrm>
                <a:off x="3207" y="3518"/>
                <a:ext cx="4833" cy="1220"/>
              </a:xfrm>
              <a:prstGeom prst="homePlate">
                <a:avLst/>
              </a:prstGeom>
              <a:solidFill>
                <a:srgbClr val="F938CD"/>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GB" sz="1500"/>
                  <a:t>Privacy-Preserving Techniques</a:t>
                </a:r>
                <a:endParaRPr lang="en-US" altLang="en-GB" sz="1500"/>
              </a:p>
            </p:txBody>
          </p:sp>
          <p:sp>
            <p:nvSpPr>
              <p:cNvPr id="19" name="Right Triangle 18"/>
              <p:cNvSpPr/>
              <p:nvPr/>
            </p:nvSpPr>
            <p:spPr>
              <a:xfrm rot="10980000">
                <a:off x="3225" y="4738"/>
                <a:ext cx="788" cy="789"/>
              </a:xfrm>
              <a:prstGeom prst="rtTriangle">
                <a:avLst/>
              </a:prstGeom>
              <a:solidFill>
                <a:srgbClr val="F938CD"/>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grpSp>
      </p:grpSp>
      <p:grpSp>
        <p:nvGrpSpPr>
          <p:cNvPr id="20" name="Group 19"/>
          <p:cNvGrpSpPr/>
          <p:nvPr/>
        </p:nvGrpSpPr>
        <p:grpSpPr>
          <a:xfrm>
            <a:off x="6800850" y="997585"/>
            <a:ext cx="4378325" cy="2649220"/>
            <a:chOff x="8504" y="4327"/>
            <a:chExt cx="8011" cy="4970"/>
          </a:xfrm>
        </p:grpSpPr>
        <p:sp>
          <p:nvSpPr>
            <p:cNvPr id="21" name="Rectangles 20"/>
            <p:cNvSpPr/>
            <p:nvPr/>
          </p:nvSpPr>
          <p:spPr>
            <a:xfrm>
              <a:off x="9313" y="4738"/>
              <a:ext cx="7202" cy="4559"/>
            </a:xfrm>
            <a:prstGeom prst="rect">
              <a:avLst/>
            </a:prstGeom>
            <a:solidFill>
              <a:schemeClr val="tx1">
                <a:lumMod val="75000"/>
                <a:lumOff val="2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en-GB" sz="1500"/>
            </a:p>
            <a:p>
              <a:pPr algn="ctr"/>
              <a:endParaRPr lang="en-US" altLang="en-GB" sz="1500"/>
            </a:p>
            <a:p>
              <a:pPr algn="ctr"/>
              <a:r>
                <a:rPr lang="en-US" altLang="en-GB" sz="1500"/>
                <a:t>Conduct thorough testing of the de-identification system using actual Electronic Health Record (EHR) datasets.</a:t>
              </a:r>
              <a:endParaRPr lang="en-US" altLang="en-GB" sz="1500"/>
            </a:p>
            <a:p>
              <a:pPr algn="ctr"/>
              <a:r>
                <a:rPr lang="en-US" altLang="en-GB" sz="1500"/>
                <a:t>Ensure the robustness and reliability of the model in practical applications.</a:t>
              </a:r>
              <a:endParaRPr lang="en-US" altLang="en-GB" sz="1500"/>
            </a:p>
            <a:p>
              <a:pPr algn="ctr"/>
              <a:endParaRPr lang="en-US" altLang="en-GB" sz="1500"/>
            </a:p>
          </p:txBody>
        </p:sp>
        <p:grpSp>
          <p:nvGrpSpPr>
            <p:cNvPr id="22" name="Group 21"/>
            <p:cNvGrpSpPr/>
            <p:nvPr/>
          </p:nvGrpSpPr>
          <p:grpSpPr>
            <a:xfrm>
              <a:off x="8504" y="4327"/>
              <a:ext cx="4914" cy="2008"/>
              <a:chOff x="3207" y="3518"/>
              <a:chExt cx="4832" cy="2008"/>
            </a:xfrm>
          </p:grpSpPr>
          <p:sp>
            <p:nvSpPr>
              <p:cNvPr id="23" name="Pentagon 22"/>
              <p:cNvSpPr/>
              <p:nvPr/>
            </p:nvSpPr>
            <p:spPr>
              <a:xfrm>
                <a:off x="3207" y="3518"/>
                <a:ext cx="4833" cy="1220"/>
              </a:xfrm>
              <a:prstGeom prst="homePlate">
                <a:avLst/>
              </a:prstGeom>
              <a:solidFill>
                <a:srgbClr val="F938CD"/>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GB" sz="1500"/>
                  <a:t>Validation on Real-World Data</a:t>
                </a:r>
                <a:endParaRPr lang="en-US" altLang="en-GB" sz="1500"/>
              </a:p>
            </p:txBody>
          </p:sp>
          <p:sp>
            <p:nvSpPr>
              <p:cNvPr id="24" name="Right Triangle 23"/>
              <p:cNvSpPr/>
              <p:nvPr/>
            </p:nvSpPr>
            <p:spPr>
              <a:xfrm rot="10980000">
                <a:off x="3225" y="4738"/>
                <a:ext cx="788" cy="789"/>
              </a:xfrm>
              <a:prstGeom prst="rtTriangle">
                <a:avLst/>
              </a:prstGeom>
              <a:solidFill>
                <a:srgbClr val="F938CD"/>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grpSp>
      </p:grpSp>
      <p:grpSp>
        <p:nvGrpSpPr>
          <p:cNvPr id="25" name="Group 24"/>
          <p:cNvGrpSpPr/>
          <p:nvPr/>
        </p:nvGrpSpPr>
        <p:grpSpPr>
          <a:xfrm>
            <a:off x="1612265" y="3886835"/>
            <a:ext cx="4038600" cy="2662555"/>
            <a:chOff x="8504" y="4327"/>
            <a:chExt cx="6731" cy="4158"/>
          </a:xfrm>
        </p:grpSpPr>
        <p:sp>
          <p:nvSpPr>
            <p:cNvPr id="26" name="Rectangles 25"/>
            <p:cNvSpPr/>
            <p:nvPr/>
          </p:nvSpPr>
          <p:spPr>
            <a:xfrm>
              <a:off x="9313" y="4738"/>
              <a:ext cx="5922" cy="3747"/>
            </a:xfrm>
            <a:prstGeom prst="rect">
              <a:avLst/>
            </a:prstGeom>
            <a:solidFill>
              <a:schemeClr val="tx1">
                <a:lumMod val="75000"/>
                <a:lumOff val="2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en-GB" sz="1500"/>
            </a:p>
            <a:p>
              <a:pPr algn="ctr"/>
              <a:endParaRPr lang="en-US" altLang="en-GB" sz="1500"/>
            </a:p>
            <a:p>
              <a:pPr algn="ctr"/>
              <a:endParaRPr lang="en-US" altLang="en-GB" sz="1500"/>
            </a:p>
            <a:p>
              <a:pPr algn="ctr"/>
              <a:r>
                <a:rPr lang="en-US" altLang="en-GB" sz="1500"/>
                <a:t>Explore the possibility of combining the strengths of SpaCy NER and DistilBERT.</a:t>
              </a:r>
              <a:endParaRPr lang="en-US" altLang="en-GB" sz="1500"/>
            </a:p>
            <a:p>
              <a:pPr algn="ctr"/>
              <a:r>
                <a:rPr lang="en-US" altLang="en-GB" sz="1500"/>
                <a:t>Leverage SpaCy’s speed and efficiency.</a:t>
              </a:r>
              <a:endParaRPr lang="en-US" altLang="en-GB" sz="1500"/>
            </a:p>
            <a:p>
              <a:pPr algn="ctr"/>
              <a:r>
                <a:rPr lang="en-US" altLang="en-GB" sz="1500"/>
                <a:t>Incorporate DistilBERT’s deeper contextual understanding for more complex de-identification tasks.</a:t>
              </a:r>
              <a:endParaRPr lang="en-US" altLang="en-GB" sz="1500"/>
            </a:p>
            <a:p>
              <a:pPr algn="ctr"/>
              <a:endParaRPr lang="en-US" altLang="en-GB" sz="1500"/>
            </a:p>
          </p:txBody>
        </p:sp>
        <p:grpSp>
          <p:nvGrpSpPr>
            <p:cNvPr id="27" name="Group 26"/>
            <p:cNvGrpSpPr/>
            <p:nvPr/>
          </p:nvGrpSpPr>
          <p:grpSpPr>
            <a:xfrm>
              <a:off x="8504" y="4327"/>
              <a:ext cx="4914" cy="2008"/>
              <a:chOff x="3207" y="3518"/>
              <a:chExt cx="4832" cy="2008"/>
            </a:xfrm>
          </p:grpSpPr>
          <p:sp>
            <p:nvSpPr>
              <p:cNvPr id="28" name="Pentagon 27"/>
              <p:cNvSpPr/>
              <p:nvPr/>
            </p:nvSpPr>
            <p:spPr>
              <a:xfrm>
                <a:off x="3207" y="3518"/>
                <a:ext cx="4833" cy="1220"/>
              </a:xfrm>
              <a:prstGeom prst="homePlate">
                <a:avLst/>
              </a:prstGeom>
              <a:solidFill>
                <a:srgbClr val="F938CD"/>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GB" sz="1500"/>
                  <a:t>Hybrid Model Approach</a:t>
                </a:r>
                <a:endParaRPr lang="en-US" altLang="en-GB" sz="1500"/>
              </a:p>
            </p:txBody>
          </p:sp>
          <p:sp>
            <p:nvSpPr>
              <p:cNvPr id="29" name="Right Triangle 28"/>
              <p:cNvSpPr/>
              <p:nvPr/>
            </p:nvSpPr>
            <p:spPr>
              <a:xfrm rot="10980000">
                <a:off x="3225" y="4738"/>
                <a:ext cx="788" cy="789"/>
              </a:xfrm>
              <a:prstGeom prst="rtTriangle">
                <a:avLst/>
              </a:prstGeom>
              <a:solidFill>
                <a:srgbClr val="F938CD"/>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grpSp>
      </p:grpSp>
      <p:sp>
        <p:nvSpPr>
          <p:cNvPr id="31" name="Text Box 30"/>
          <p:cNvSpPr txBox="1"/>
          <p:nvPr/>
        </p:nvSpPr>
        <p:spPr>
          <a:xfrm>
            <a:off x="857885" y="304165"/>
            <a:ext cx="4064000" cy="475615"/>
          </a:xfrm>
          <a:prstGeom prst="rect">
            <a:avLst/>
          </a:prstGeom>
          <a:noFill/>
        </p:spPr>
        <p:txBody>
          <a:bodyPr wrap="square" rtlCol="0">
            <a:spAutoFit/>
          </a:bodyPr>
          <a:p>
            <a:r>
              <a:rPr lang="en-GB" altLang="en-US" sz="2500" b="1">
                <a:solidFill>
                  <a:srgbClr val="F8E57F"/>
                </a:solidFill>
              </a:rPr>
              <a:t>FUTURE WORK</a:t>
            </a:r>
            <a:endParaRPr lang="en-GB" altLang="en-US" sz="2500" b="1">
              <a:solidFill>
                <a:srgbClr val="F8E57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pic>
        <p:nvPicPr>
          <p:cNvPr id="6" name="图片 5"/>
          <p:cNvPicPr>
            <a:picLocks noChangeAspect="1"/>
          </p:cNvPicPr>
          <p:nvPr/>
        </p:nvPicPr>
        <p:blipFill>
          <a:blip r:embed="rId2" cstate="screen"/>
          <a:srcRect/>
          <a:stretch>
            <a:fillRect/>
          </a:stretch>
        </p:blipFill>
        <p:spPr>
          <a:xfrm>
            <a:off x="3707186" y="1069897"/>
            <a:ext cx="4777624" cy="4777621"/>
          </a:xfrm>
          <a:custGeom>
            <a:avLst/>
            <a:gdLst>
              <a:gd name="connsiteX0" fmla="*/ 2612571 w 5225142"/>
              <a:gd name="connsiteY0" fmla="*/ 0 h 5225142"/>
              <a:gd name="connsiteX1" fmla="*/ 5225142 w 5225142"/>
              <a:gd name="connsiteY1" fmla="*/ 2612571 h 5225142"/>
              <a:gd name="connsiteX2" fmla="*/ 2612571 w 5225142"/>
              <a:gd name="connsiteY2" fmla="*/ 5225142 h 5225142"/>
              <a:gd name="connsiteX3" fmla="*/ 0 w 5225142"/>
              <a:gd name="connsiteY3" fmla="*/ 2612571 h 5225142"/>
              <a:gd name="connsiteX4" fmla="*/ 2612571 w 5225142"/>
              <a:gd name="connsiteY4" fmla="*/ 0 h 5225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5142" h="5225142">
                <a:moveTo>
                  <a:pt x="2612571" y="0"/>
                </a:moveTo>
                <a:cubicBezTo>
                  <a:pt x="4055454" y="0"/>
                  <a:pt x="5225142" y="1169688"/>
                  <a:pt x="5225142" y="2612571"/>
                </a:cubicBezTo>
                <a:cubicBezTo>
                  <a:pt x="5225142" y="4055454"/>
                  <a:pt x="4055454" y="5225142"/>
                  <a:pt x="2612571" y="5225142"/>
                </a:cubicBezTo>
                <a:cubicBezTo>
                  <a:pt x="1169688" y="5225142"/>
                  <a:pt x="0" y="4055454"/>
                  <a:pt x="0" y="2612571"/>
                </a:cubicBezTo>
                <a:cubicBezTo>
                  <a:pt x="0" y="1169688"/>
                  <a:pt x="1169688" y="0"/>
                  <a:pt x="2612571" y="0"/>
                </a:cubicBezTo>
                <a:close/>
              </a:path>
            </a:pathLst>
          </a:custGeom>
        </p:spPr>
      </p:pic>
      <p:pic>
        <p:nvPicPr>
          <p:cNvPr id="23555" name="图片 7"/>
          <p:cNvPicPr>
            <a:picLocks noChangeAspect="1"/>
          </p:cNvPicPr>
          <p:nvPr/>
        </p:nvPicPr>
        <p:blipFill>
          <a:blip r:embed="rId3"/>
          <a:stretch>
            <a:fillRect/>
          </a:stretch>
        </p:blipFill>
        <p:spPr>
          <a:xfrm rot="2391802">
            <a:off x="4329113" y="2030413"/>
            <a:ext cx="3376612" cy="2871787"/>
          </a:xfrm>
          <a:prstGeom prst="rect">
            <a:avLst/>
          </a:prstGeom>
          <a:noFill/>
          <a:ln w="9525">
            <a:noFill/>
          </a:ln>
        </p:spPr>
      </p:pic>
      <p:sp>
        <p:nvSpPr>
          <p:cNvPr id="7173" name="文本框 36"/>
          <p:cNvSpPr txBox="1"/>
          <p:nvPr/>
        </p:nvSpPr>
        <p:spPr>
          <a:xfrm>
            <a:off x="4919663" y="1606550"/>
            <a:ext cx="2352675" cy="1783715"/>
          </a:xfrm>
          <a:prstGeom prst="rect">
            <a:avLst/>
          </a:prstGeom>
          <a:noFill/>
          <a:ln w="9525">
            <a:noFill/>
          </a:ln>
        </p:spPr>
        <p:txBody>
          <a:bodyPr anchor="t" anchorCtr="0">
            <a:spAutoFit/>
          </a:bodyPr>
          <a:p>
            <a:pPr algn="ctr">
              <a:buFont typeface="Arial" panose="020B0604020202020204" pitchFamily="34" charset="0"/>
            </a:pPr>
            <a:r>
              <a:rPr lang="en-US" altLang="zh-CN" sz="11000" b="1" dirty="0">
                <a:solidFill>
                  <a:srgbClr val="FFFFFF"/>
                </a:solidFill>
                <a:latin typeface="Microsoft YaHei" panose="020B0503020204020204" pitchFamily="34" charset="-122"/>
                <a:ea typeface="Microsoft YaHei" panose="020B0503020204020204" pitchFamily="34" charset="-122"/>
              </a:rPr>
              <a:t>0</a:t>
            </a:r>
            <a:r>
              <a:rPr lang="en-GB" altLang="en-US" sz="11000" b="1" dirty="0">
                <a:solidFill>
                  <a:srgbClr val="FFFFFF"/>
                </a:solidFill>
                <a:latin typeface="Microsoft YaHei" panose="020B0503020204020204" pitchFamily="34" charset="-122"/>
                <a:ea typeface="Microsoft YaHei" panose="020B0503020204020204" pitchFamily="34" charset="-122"/>
              </a:rPr>
              <a:t>9</a:t>
            </a:r>
            <a:endParaRPr lang="en-GB" altLang="en-US" sz="11000" b="1" dirty="0">
              <a:solidFill>
                <a:srgbClr val="FFFFFF"/>
              </a:solidFill>
              <a:latin typeface="Microsoft YaHei" panose="020B0503020204020204" pitchFamily="34" charset="-122"/>
              <a:ea typeface="Microsoft YaHei" panose="020B0503020204020204" pitchFamily="34" charset="-122"/>
            </a:endParaRPr>
          </a:p>
        </p:txBody>
      </p:sp>
      <p:sp>
        <p:nvSpPr>
          <p:cNvPr id="7174" name="文本框 38"/>
          <p:cNvSpPr txBox="1"/>
          <p:nvPr/>
        </p:nvSpPr>
        <p:spPr>
          <a:xfrm>
            <a:off x="4071938" y="3738563"/>
            <a:ext cx="4048125" cy="521970"/>
          </a:xfrm>
          <a:prstGeom prst="rect">
            <a:avLst/>
          </a:prstGeom>
          <a:noFill/>
          <a:ln w="9525">
            <a:noFill/>
          </a:ln>
        </p:spPr>
        <p:txBody>
          <a:bodyPr anchor="t" anchorCtr="0">
            <a:spAutoFit/>
          </a:bodyPr>
          <a:p>
            <a:pPr algn="ctr">
              <a:buFont typeface="Arial" panose="020B0604020202020204" pitchFamily="34" charset="0"/>
            </a:pPr>
            <a:r>
              <a:rPr lang="en-GB" altLang="zh-CN" sz="2800" b="1" dirty="0">
                <a:solidFill>
                  <a:srgbClr val="FFFFFF"/>
                </a:solidFill>
                <a:latin typeface="Microsoft YaHei" panose="020B0503020204020204" pitchFamily="34" charset="-122"/>
                <a:ea typeface="Microsoft YaHei" panose="020B0503020204020204" pitchFamily="34" charset="-122"/>
              </a:rPr>
              <a:t>CONCLUSION </a:t>
            </a:r>
            <a:endParaRPr lang="en-GB" altLang="zh-CN" sz="2800" b="1" dirty="0">
              <a:solidFill>
                <a:srgbClr val="FFFFFF"/>
              </a:solidFill>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fade">
                                      <p:cBhvr>
                                        <p:cTn id="7" dur="1000"/>
                                        <p:tgtEl>
                                          <p:spTgt spid="7173"/>
                                        </p:tgtEl>
                                      </p:cBhvr>
                                    </p:animEffect>
                                    <p:anim calcmode="lin" valueType="num">
                                      <p:cBhvr>
                                        <p:cTn id="8" dur="1000" fill="hold"/>
                                        <p:tgtEl>
                                          <p:spTgt spid="7173"/>
                                        </p:tgtEl>
                                        <p:attrNameLst>
                                          <p:attrName>ppt_x</p:attrName>
                                        </p:attrNameLst>
                                      </p:cBhvr>
                                      <p:tavLst>
                                        <p:tav tm="0">
                                          <p:val>
                                            <p:strVal val="#ppt_x"/>
                                          </p:val>
                                        </p:tav>
                                        <p:tav tm="100000">
                                          <p:val>
                                            <p:strVal val="#ppt_x"/>
                                          </p:val>
                                        </p:tav>
                                      </p:tavLst>
                                    </p:anim>
                                    <p:anim calcmode="lin" valueType="num">
                                      <p:cBhvr>
                                        <p:cTn id="9" dur="1000" fill="hold"/>
                                        <p:tgtEl>
                                          <p:spTgt spid="717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7174"/>
                                        </p:tgtEl>
                                        <p:attrNameLst>
                                          <p:attrName>style.visibility</p:attrName>
                                        </p:attrNameLst>
                                      </p:cBhvr>
                                      <p:to>
                                        <p:strVal val="visible"/>
                                      </p:to>
                                    </p:set>
                                    <p:anim calcmode="lin" valueType="num">
                                      <p:cBhvr>
                                        <p:cTn id="13" dur="1000" fill="hold"/>
                                        <p:tgtEl>
                                          <p:spTgt spid="7174"/>
                                        </p:tgtEl>
                                        <p:attrNameLst>
                                          <p:attrName>ppt_x</p:attrName>
                                        </p:attrNameLst>
                                      </p:cBhvr>
                                      <p:tavLst>
                                        <p:tav tm="0">
                                          <p:val>
                                            <p:strVal val="#ppt_x"/>
                                          </p:val>
                                        </p:tav>
                                        <p:tav tm="50000">
                                          <p:val>
                                            <p:strVal val="#ppt_x+.1"/>
                                          </p:val>
                                        </p:tav>
                                        <p:tav tm="100000">
                                          <p:val>
                                            <p:strVal val="#ppt_x"/>
                                          </p:val>
                                        </p:tav>
                                      </p:tavLst>
                                    </p:anim>
                                    <p:anim calcmode="lin" valueType="num">
                                      <p:cBhvr>
                                        <p:cTn id="14" dur="1000" fill="hold"/>
                                        <p:tgtEl>
                                          <p:spTgt spid="7174"/>
                                        </p:tgtEl>
                                        <p:attrNameLst>
                                          <p:attrName>ppt_y</p:attrName>
                                        </p:attrNameLst>
                                      </p:cBhvr>
                                      <p:tavLst>
                                        <p:tav tm="0">
                                          <p:val>
                                            <p:strVal val="#ppt_y"/>
                                          </p:val>
                                        </p:tav>
                                        <p:tav tm="100000">
                                          <p:val>
                                            <p:strVal val="#ppt_y"/>
                                          </p:val>
                                        </p:tav>
                                      </p:tavLst>
                                    </p:anim>
                                    <p:anim calcmode="lin" valueType="num">
                                      <p:cBhvr>
                                        <p:cTn id="15" dur="1000" fill="hold"/>
                                        <p:tgtEl>
                                          <p:spTgt spid="7174"/>
                                        </p:tgtEl>
                                        <p:attrNameLst>
                                          <p:attrName>ppt_h</p:attrName>
                                        </p:attrNameLst>
                                      </p:cBhvr>
                                      <p:tavLst>
                                        <p:tav tm="0">
                                          <p:val>
                                            <p:strVal val="#ppt_h/10"/>
                                          </p:val>
                                        </p:tav>
                                        <p:tav tm="50000">
                                          <p:val>
                                            <p:strVal val="#ppt_h+.01"/>
                                          </p:val>
                                        </p:tav>
                                        <p:tav tm="100000">
                                          <p:val>
                                            <p:strVal val="#ppt_h"/>
                                          </p:val>
                                        </p:tav>
                                      </p:tavLst>
                                    </p:anim>
                                    <p:anim calcmode="lin" valueType="num">
                                      <p:cBhvr>
                                        <p:cTn id="16" dur="1000" fill="hold"/>
                                        <p:tgtEl>
                                          <p:spTgt spid="7174"/>
                                        </p:tgtEl>
                                        <p:attrNameLst>
                                          <p:attrName>ppt_w</p:attrName>
                                        </p:attrNameLst>
                                      </p:cBhvr>
                                      <p:tavLst>
                                        <p:tav tm="0">
                                          <p:val>
                                            <p:strVal val="#ppt_w/10"/>
                                          </p:val>
                                        </p:tav>
                                        <p:tav tm="50000">
                                          <p:val>
                                            <p:strVal val="#ppt_w+.01"/>
                                          </p:val>
                                        </p:tav>
                                        <p:tav tm="100000">
                                          <p:val>
                                            <p:strVal val="#ppt_w"/>
                                          </p:val>
                                        </p:tav>
                                      </p:tavLst>
                                    </p:anim>
                                    <p:animEffect transition="in" filter="fade">
                                      <p:cBhvr>
                                        <p:cTn id="17" dur="1000" tmFilter="0,0; .5, 1; 1, 1"/>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P spid="717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2537" name="文本框 5"/>
          <p:cNvSpPr txBox="1"/>
          <p:nvPr/>
        </p:nvSpPr>
        <p:spPr>
          <a:xfrm>
            <a:off x="3350578" y="1202373"/>
            <a:ext cx="3400425" cy="5077460"/>
          </a:xfrm>
          <a:prstGeom prst="rect">
            <a:avLst/>
          </a:prstGeom>
          <a:noFill/>
          <a:ln w="9525">
            <a:noFill/>
          </a:ln>
        </p:spPr>
        <p:txBody>
          <a:bodyPr wrap="none" anchor="t" anchorCtr="0">
            <a:spAutoFit/>
          </a:bodyPr>
          <a:p>
            <a:pPr marL="457200" indent="-457200">
              <a:lnSpc>
                <a:spcPct val="150000"/>
              </a:lnSpc>
              <a:buFont typeface="Arial" panose="020B0604020202020204" pitchFamily="34" charset="0"/>
              <a:buAutoNum type="arabicPeriod"/>
            </a:pPr>
            <a:r>
              <a:rPr lang="en-GB" altLang="en-US" sz="2400" dirty="0">
                <a:solidFill>
                  <a:srgbClr val="FFFFFF"/>
                </a:solidFill>
                <a:latin typeface="+mn-lt"/>
                <a:ea typeface="Microsoft YaHei" panose="020B0503020204020204" pitchFamily="34" charset="-122"/>
                <a:cs typeface="+mn-lt"/>
              </a:rPr>
              <a:t>INTRODUCTION</a:t>
            </a:r>
            <a:endParaRPr lang="en-GB" altLang="en-US" sz="2400" dirty="0">
              <a:solidFill>
                <a:srgbClr val="FFFFFF"/>
              </a:solidFill>
              <a:latin typeface="+mn-lt"/>
              <a:ea typeface="Microsoft YaHei" panose="020B0503020204020204" pitchFamily="34" charset="-122"/>
              <a:cs typeface="+mn-lt"/>
            </a:endParaRPr>
          </a:p>
          <a:p>
            <a:pPr marL="457200" indent="-457200">
              <a:lnSpc>
                <a:spcPct val="150000"/>
              </a:lnSpc>
              <a:buFont typeface="Arial" panose="020B0604020202020204" pitchFamily="34" charset="0"/>
              <a:buAutoNum type="arabicPeriod"/>
            </a:pPr>
            <a:r>
              <a:rPr lang="en-GB" altLang="en-US" sz="2400" dirty="0">
                <a:solidFill>
                  <a:srgbClr val="FFFFFF"/>
                </a:solidFill>
                <a:latin typeface="+mn-lt"/>
                <a:ea typeface="Microsoft YaHei" panose="020B0503020204020204" pitchFamily="34" charset="-122"/>
                <a:cs typeface="+mn-lt"/>
              </a:rPr>
              <a:t>PROBLEM STATEMENT</a:t>
            </a:r>
            <a:endParaRPr lang="en-GB" altLang="en-US" sz="2400" dirty="0">
              <a:solidFill>
                <a:srgbClr val="FFFFFF"/>
              </a:solidFill>
              <a:latin typeface="+mn-lt"/>
              <a:ea typeface="Microsoft YaHei" panose="020B0503020204020204" pitchFamily="34" charset="-122"/>
              <a:cs typeface="+mn-lt"/>
            </a:endParaRPr>
          </a:p>
          <a:p>
            <a:pPr marL="457200" indent="-457200">
              <a:lnSpc>
                <a:spcPct val="150000"/>
              </a:lnSpc>
              <a:buFont typeface="Arial" panose="020B0604020202020204" pitchFamily="34" charset="0"/>
              <a:buAutoNum type="arabicPeriod"/>
            </a:pPr>
            <a:r>
              <a:rPr lang="en-GB" altLang="en-US" sz="2400" dirty="0">
                <a:solidFill>
                  <a:srgbClr val="FFFFFF"/>
                </a:solidFill>
                <a:latin typeface="+mn-lt"/>
                <a:ea typeface="Microsoft YaHei" panose="020B0503020204020204" pitchFamily="34" charset="-122"/>
                <a:cs typeface="+mn-lt"/>
              </a:rPr>
              <a:t>RESEARCH QUESTION</a:t>
            </a:r>
            <a:endParaRPr lang="en-GB" altLang="en-US" sz="2400" dirty="0">
              <a:solidFill>
                <a:srgbClr val="FFFFFF"/>
              </a:solidFill>
              <a:latin typeface="+mn-lt"/>
              <a:ea typeface="Microsoft YaHei" panose="020B0503020204020204" pitchFamily="34" charset="-122"/>
              <a:cs typeface="+mn-lt"/>
            </a:endParaRPr>
          </a:p>
          <a:p>
            <a:pPr marL="457200" indent="-457200">
              <a:lnSpc>
                <a:spcPct val="150000"/>
              </a:lnSpc>
              <a:buFont typeface="Arial" panose="020B0604020202020204" pitchFamily="34" charset="0"/>
              <a:buAutoNum type="arabicPeriod"/>
            </a:pPr>
            <a:r>
              <a:rPr lang="en-GB" altLang="en-US" sz="2400" dirty="0">
                <a:solidFill>
                  <a:srgbClr val="FFFFFF"/>
                </a:solidFill>
                <a:latin typeface="+mn-lt"/>
                <a:ea typeface="Microsoft YaHei" panose="020B0503020204020204" pitchFamily="34" charset="-122"/>
                <a:cs typeface="+mn-lt"/>
              </a:rPr>
              <a:t>OBJECTIVES</a:t>
            </a:r>
            <a:endParaRPr lang="en-GB" altLang="en-US" sz="2400" dirty="0">
              <a:solidFill>
                <a:srgbClr val="FFFFFF"/>
              </a:solidFill>
              <a:latin typeface="+mn-lt"/>
              <a:ea typeface="Microsoft YaHei" panose="020B0503020204020204" pitchFamily="34" charset="-122"/>
              <a:cs typeface="+mn-lt"/>
            </a:endParaRPr>
          </a:p>
          <a:p>
            <a:pPr marL="457200" indent="-457200">
              <a:lnSpc>
                <a:spcPct val="150000"/>
              </a:lnSpc>
              <a:buFont typeface="Arial" panose="020B0604020202020204" pitchFamily="34" charset="0"/>
              <a:buAutoNum type="arabicPeriod"/>
            </a:pPr>
            <a:r>
              <a:rPr lang="en-GB" altLang="en-US" sz="2400" dirty="0">
                <a:solidFill>
                  <a:srgbClr val="FFFFFF"/>
                </a:solidFill>
                <a:latin typeface="+mn-lt"/>
                <a:ea typeface="Microsoft YaHei" panose="020B0503020204020204" pitchFamily="34" charset="-122"/>
                <a:cs typeface="+mn-lt"/>
              </a:rPr>
              <a:t>LITERATURE SURVEY</a:t>
            </a:r>
            <a:endParaRPr lang="en-GB" altLang="en-US" sz="2400" dirty="0">
              <a:solidFill>
                <a:srgbClr val="FFFFFF"/>
              </a:solidFill>
              <a:latin typeface="+mn-lt"/>
              <a:ea typeface="Microsoft YaHei" panose="020B0503020204020204" pitchFamily="34" charset="-122"/>
              <a:cs typeface="+mn-lt"/>
            </a:endParaRPr>
          </a:p>
          <a:p>
            <a:pPr marL="457200" indent="-457200">
              <a:lnSpc>
                <a:spcPct val="150000"/>
              </a:lnSpc>
              <a:buFont typeface="Arial" panose="020B0604020202020204" pitchFamily="34" charset="0"/>
              <a:buAutoNum type="arabicPeriod"/>
            </a:pPr>
            <a:r>
              <a:rPr lang="en-GB" altLang="en-US" sz="2400" dirty="0">
                <a:solidFill>
                  <a:srgbClr val="FFFFFF"/>
                </a:solidFill>
                <a:latin typeface="+mn-lt"/>
                <a:ea typeface="Microsoft YaHei" panose="020B0503020204020204" pitchFamily="34" charset="-122"/>
                <a:cs typeface="+mn-lt"/>
              </a:rPr>
              <a:t>METHODOLOGY</a:t>
            </a:r>
            <a:endParaRPr lang="en-GB" altLang="en-US" sz="2400" dirty="0">
              <a:solidFill>
                <a:srgbClr val="FFFFFF"/>
              </a:solidFill>
              <a:latin typeface="+mn-lt"/>
              <a:ea typeface="Microsoft YaHei" panose="020B0503020204020204" pitchFamily="34" charset="-122"/>
              <a:cs typeface="+mn-lt"/>
            </a:endParaRPr>
          </a:p>
          <a:p>
            <a:pPr marL="457200" indent="-457200">
              <a:lnSpc>
                <a:spcPct val="150000"/>
              </a:lnSpc>
              <a:buFont typeface="Arial" panose="020B0604020202020204" pitchFamily="34" charset="0"/>
              <a:buAutoNum type="arabicPeriod"/>
            </a:pPr>
            <a:r>
              <a:rPr lang="en-GB" altLang="en-US" sz="2400" dirty="0">
                <a:solidFill>
                  <a:srgbClr val="FFFFFF"/>
                </a:solidFill>
                <a:latin typeface="+mn-lt"/>
                <a:ea typeface="Microsoft YaHei" panose="020B0503020204020204" pitchFamily="34" charset="-122"/>
                <a:cs typeface="+mn-lt"/>
              </a:rPr>
              <a:t>DISCUSSION</a:t>
            </a:r>
            <a:endParaRPr lang="en-GB" altLang="en-US" sz="2400" dirty="0">
              <a:solidFill>
                <a:srgbClr val="FFFFFF"/>
              </a:solidFill>
              <a:latin typeface="+mn-lt"/>
              <a:ea typeface="Microsoft YaHei" panose="020B0503020204020204" pitchFamily="34" charset="-122"/>
              <a:cs typeface="+mn-lt"/>
            </a:endParaRPr>
          </a:p>
          <a:p>
            <a:pPr marL="457200" indent="-457200">
              <a:lnSpc>
                <a:spcPct val="150000"/>
              </a:lnSpc>
              <a:buFont typeface="Arial" panose="020B0604020202020204" pitchFamily="34" charset="0"/>
              <a:buAutoNum type="arabicPeriod"/>
            </a:pPr>
            <a:r>
              <a:rPr lang="en-GB" altLang="en-US" sz="2400" dirty="0">
                <a:solidFill>
                  <a:srgbClr val="FFFFFF"/>
                </a:solidFill>
                <a:latin typeface="+mn-lt"/>
                <a:ea typeface="Microsoft YaHei" panose="020B0503020204020204" pitchFamily="34" charset="-122"/>
                <a:cs typeface="+mn-lt"/>
              </a:rPr>
              <a:t>FUTURE WORK</a:t>
            </a:r>
            <a:endParaRPr lang="en-GB" altLang="en-US" sz="2400" dirty="0">
              <a:solidFill>
                <a:srgbClr val="FFFFFF"/>
              </a:solidFill>
              <a:latin typeface="+mn-lt"/>
              <a:ea typeface="Microsoft YaHei" panose="020B0503020204020204" pitchFamily="34" charset="-122"/>
              <a:cs typeface="+mn-lt"/>
            </a:endParaRPr>
          </a:p>
          <a:p>
            <a:pPr marL="457200" indent="-457200">
              <a:lnSpc>
                <a:spcPct val="150000"/>
              </a:lnSpc>
              <a:buFont typeface="Arial" panose="020B0604020202020204" pitchFamily="34" charset="0"/>
              <a:buAutoNum type="arabicPeriod"/>
            </a:pPr>
            <a:r>
              <a:rPr lang="en-GB" altLang="en-US" sz="2400" dirty="0">
                <a:solidFill>
                  <a:srgbClr val="FFFFFF"/>
                </a:solidFill>
                <a:latin typeface="+mn-lt"/>
                <a:ea typeface="Microsoft YaHei" panose="020B0503020204020204" pitchFamily="34" charset="-122"/>
                <a:cs typeface="+mn-lt"/>
              </a:rPr>
              <a:t>CONCLUSION</a:t>
            </a:r>
            <a:endParaRPr lang="en-GB" altLang="en-US" sz="2400" dirty="0">
              <a:solidFill>
                <a:srgbClr val="FFFFFF"/>
              </a:solidFill>
              <a:latin typeface="+mn-lt"/>
              <a:ea typeface="Microsoft YaHei" panose="020B0503020204020204" pitchFamily="34" charset="-122"/>
              <a:cs typeface="+mn-lt"/>
            </a:endParaRPr>
          </a:p>
        </p:txBody>
      </p:sp>
      <p:sp>
        <p:nvSpPr>
          <p:cNvPr id="9" name="Text Box 8"/>
          <p:cNvSpPr txBox="1"/>
          <p:nvPr/>
        </p:nvSpPr>
        <p:spPr>
          <a:xfrm>
            <a:off x="3281045" y="510540"/>
            <a:ext cx="4064000" cy="475615"/>
          </a:xfrm>
          <a:prstGeom prst="rect">
            <a:avLst/>
          </a:prstGeom>
          <a:noFill/>
        </p:spPr>
        <p:txBody>
          <a:bodyPr wrap="square" rtlCol="0">
            <a:spAutoFit/>
          </a:bodyPr>
          <a:p>
            <a:pPr algn="ctr"/>
            <a:r>
              <a:rPr lang="en-GB" altLang="en-US" sz="2500">
                <a:solidFill>
                  <a:schemeClr val="bg1"/>
                </a:solidFill>
              </a:rPr>
              <a:t>TABLE OF CONTENT </a:t>
            </a:r>
            <a:endParaRPr lang="en-GB" altLang="en-US" sz="250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grpSp>
        <p:nvGrpSpPr>
          <p:cNvPr id="10" name="Group 9"/>
          <p:cNvGrpSpPr/>
          <p:nvPr/>
        </p:nvGrpSpPr>
        <p:grpSpPr>
          <a:xfrm>
            <a:off x="344170" y="1560195"/>
            <a:ext cx="3592909" cy="2216564"/>
            <a:chOff x="8504" y="4327"/>
            <a:chExt cx="6731" cy="4158"/>
          </a:xfrm>
        </p:grpSpPr>
        <p:sp>
          <p:nvSpPr>
            <p:cNvPr id="8" name="Rectangles 7"/>
            <p:cNvSpPr/>
            <p:nvPr/>
          </p:nvSpPr>
          <p:spPr>
            <a:xfrm>
              <a:off x="9313" y="4738"/>
              <a:ext cx="5922" cy="3747"/>
            </a:xfrm>
            <a:prstGeom prst="rect">
              <a:avLst/>
            </a:prstGeom>
            <a:solidFill>
              <a:schemeClr val="tx1">
                <a:lumMod val="75000"/>
                <a:lumOff val="2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GB" sz="1500"/>
                <a:t>T</a:t>
              </a:r>
              <a:endParaRPr lang="en-US" altLang="en-GB" sz="1500"/>
            </a:p>
            <a:p>
              <a:pPr algn="ctr"/>
              <a:endParaRPr lang="en-US" altLang="en-GB" sz="1500"/>
            </a:p>
            <a:p>
              <a:pPr algn="ctr"/>
              <a:r>
                <a:rPr lang="en-GB" altLang="en-US" sz="1500"/>
                <a:t>T</a:t>
              </a:r>
              <a:r>
                <a:rPr lang="en-US" altLang="en-GB" sz="1500"/>
                <a:t>he project achieved perfect accuracy in de-identifying Protected Health Information (PHI), ensuring compliance with privacy regulations such as HIPAA and GDPR.</a:t>
              </a:r>
              <a:endParaRPr lang="en-US" altLang="en-GB" sz="1500"/>
            </a:p>
          </p:txBody>
        </p:sp>
        <p:grpSp>
          <p:nvGrpSpPr>
            <p:cNvPr id="9" name="Group 8"/>
            <p:cNvGrpSpPr/>
            <p:nvPr/>
          </p:nvGrpSpPr>
          <p:grpSpPr>
            <a:xfrm>
              <a:off x="8504" y="4327"/>
              <a:ext cx="4914" cy="2008"/>
              <a:chOff x="3207" y="3518"/>
              <a:chExt cx="4832" cy="2008"/>
            </a:xfrm>
          </p:grpSpPr>
          <p:sp>
            <p:nvSpPr>
              <p:cNvPr id="6" name="Pentagon 5"/>
              <p:cNvSpPr/>
              <p:nvPr/>
            </p:nvSpPr>
            <p:spPr>
              <a:xfrm>
                <a:off x="3207" y="3518"/>
                <a:ext cx="4833" cy="1220"/>
              </a:xfrm>
              <a:prstGeom prst="homePlate">
                <a:avLst/>
              </a:prstGeom>
              <a:solidFill>
                <a:srgbClr val="F938CD"/>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GB" sz="1500"/>
                  <a:t>Successful Development of AI-Powered System</a:t>
                </a:r>
                <a:endParaRPr lang="en-US" altLang="en-GB" sz="1500"/>
              </a:p>
            </p:txBody>
          </p:sp>
          <p:sp>
            <p:nvSpPr>
              <p:cNvPr id="7" name="Right Triangle 6"/>
              <p:cNvSpPr/>
              <p:nvPr/>
            </p:nvSpPr>
            <p:spPr>
              <a:xfrm rot="10980000">
                <a:off x="3225" y="4738"/>
                <a:ext cx="788" cy="789"/>
              </a:xfrm>
              <a:prstGeom prst="rtTriangle">
                <a:avLst/>
              </a:prstGeom>
              <a:solidFill>
                <a:srgbClr val="F938CD"/>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grpSp>
      </p:grpSp>
      <p:grpSp>
        <p:nvGrpSpPr>
          <p:cNvPr id="12" name="Group 11"/>
          <p:cNvGrpSpPr/>
          <p:nvPr/>
        </p:nvGrpSpPr>
        <p:grpSpPr>
          <a:xfrm>
            <a:off x="4182110" y="1523365"/>
            <a:ext cx="4133238" cy="2253880"/>
            <a:chOff x="8504" y="4327"/>
            <a:chExt cx="7696" cy="4228"/>
          </a:xfrm>
        </p:grpSpPr>
        <p:sp>
          <p:nvSpPr>
            <p:cNvPr id="13" name="Rectangles 12"/>
            <p:cNvSpPr/>
            <p:nvPr/>
          </p:nvSpPr>
          <p:spPr>
            <a:xfrm>
              <a:off x="9313" y="4738"/>
              <a:ext cx="6887" cy="3817"/>
            </a:xfrm>
            <a:prstGeom prst="rect">
              <a:avLst/>
            </a:prstGeom>
            <a:solidFill>
              <a:schemeClr val="tx1">
                <a:lumMod val="75000"/>
                <a:lumOff val="2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en-GB" sz="1500"/>
            </a:p>
            <a:p>
              <a:pPr algn="ctr"/>
              <a:endParaRPr lang="en-US" altLang="en-GB" sz="1500"/>
            </a:p>
            <a:p>
              <a:pPr algn="ctr"/>
              <a:r>
                <a:rPr lang="en-US" altLang="en-GB" sz="1500"/>
                <a:t>Utilizing SpaCy's Named Entity Recognition (NER) allowed for efficient identification and masking of sensitive information in clinical texts, demonstrating the effectiveness of machine learning in healthcare.</a:t>
              </a:r>
              <a:endParaRPr lang="en-GB" altLang="en-US" sz="1500"/>
            </a:p>
          </p:txBody>
        </p:sp>
        <p:grpSp>
          <p:nvGrpSpPr>
            <p:cNvPr id="14" name="Group 13"/>
            <p:cNvGrpSpPr/>
            <p:nvPr/>
          </p:nvGrpSpPr>
          <p:grpSpPr>
            <a:xfrm>
              <a:off x="8504" y="4327"/>
              <a:ext cx="4914" cy="2008"/>
              <a:chOff x="3207" y="3518"/>
              <a:chExt cx="4832" cy="2008"/>
            </a:xfrm>
          </p:grpSpPr>
          <p:sp>
            <p:nvSpPr>
              <p:cNvPr id="15" name="Pentagon 14"/>
              <p:cNvSpPr/>
              <p:nvPr/>
            </p:nvSpPr>
            <p:spPr>
              <a:xfrm>
                <a:off x="3207" y="3518"/>
                <a:ext cx="4833" cy="1220"/>
              </a:xfrm>
              <a:prstGeom prst="homePlate">
                <a:avLst/>
              </a:prstGeom>
              <a:solidFill>
                <a:srgbClr val="F938CD"/>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GB" sz="1500"/>
                  <a:t>Integration of Advanced NLP Techniques</a:t>
                </a:r>
                <a:endParaRPr lang="en-US" altLang="en-GB" sz="1500"/>
              </a:p>
            </p:txBody>
          </p:sp>
          <p:sp>
            <p:nvSpPr>
              <p:cNvPr id="16" name="Right Triangle 15"/>
              <p:cNvSpPr/>
              <p:nvPr/>
            </p:nvSpPr>
            <p:spPr>
              <a:xfrm rot="10980000">
                <a:off x="3225" y="4738"/>
                <a:ext cx="788" cy="789"/>
              </a:xfrm>
              <a:prstGeom prst="rtTriangle">
                <a:avLst/>
              </a:prstGeom>
              <a:solidFill>
                <a:srgbClr val="F938CD"/>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grpSp>
      </p:grpSp>
      <p:grpSp>
        <p:nvGrpSpPr>
          <p:cNvPr id="17" name="Group 16"/>
          <p:cNvGrpSpPr/>
          <p:nvPr/>
        </p:nvGrpSpPr>
        <p:grpSpPr>
          <a:xfrm>
            <a:off x="2035175" y="4172585"/>
            <a:ext cx="3616674" cy="2311328"/>
            <a:chOff x="8504" y="4327"/>
            <a:chExt cx="6773" cy="3998"/>
          </a:xfrm>
        </p:grpSpPr>
        <p:sp>
          <p:nvSpPr>
            <p:cNvPr id="18" name="Rectangles 17"/>
            <p:cNvSpPr/>
            <p:nvPr/>
          </p:nvSpPr>
          <p:spPr>
            <a:xfrm>
              <a:off x="9313" y="4738"/>
              <a:ext cx="5964" cy="3587"/>
            </a:xfrm>
            <a:prstGeom prst="rect">
              <a:avLst/>
            </a:prstGeom>
            <a:solidFill>
              <a:schemeClr val="tx1">
                <a:lumMod val="75000"/>
                <a:lumOff val="2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en-GB" sz="1500"/>
            </a:p>
            <a:p>
              <a:pPr algn="ctr"/>
              <a:endParaRPr lang="en-US" altLang="en-GB" sz="1500"/>
            </a:p>
            <a:p>
              <a:pPr algn="ctr"/>
              <a:endParaRPr lang="en-US" altLang="en-GB" sz="1500"/>
            </a:p>
            <a:p>
              <a:pPr algn="ctr"/>
              <a:r>
                <a:rPr lang="en-US" altLang="en-GB" sz="1500"/>
                <a:t>Future work will focus on fine-tuning models like DistilBERT for deeper contextual understanding, testing on real-world Electronic Health Records (EHRs), and integrating privacy-preserving techniques.</a:t>
              </a:r>
              <a:endParaRPr lang="en-US" altLang="en-GB" sz="1500"/>
            </a:p>
          </p:txBody>
        </p:sp>
        <p:grpSp>
          <p:nvGrpSpPr>
            <p:cNvPr id="19" name="Group 18"/>
            <p:cNvGrpSpPr/>
            <p:nvPr/>
          </p:nvGrpSpPr>
          <p:grpSpPr>
            <a:xfrm>
              <a:off x="8504" y="4327"/>
              <a:ext cx="4914" cy="2008"/>
              <a:chOff x="3207" y="3518"/>
              <a:chExt cx="4832" cy="2008"/>
            </a:xfrm>
          </p:grpSpPr>
          <p:sp>
            <p:nvSpPr>
              <p:cNvPr id="20" name="Pentagon 19"/>
              <p:cNvSpPr/>
              <p:nvPr/>
            </p:nvSpPr>
            <p:spPr>
              <a:xfrm>
                <a:off x="3207" y="3518"/>
                <a:ext cx="4833" cy="1220"/>
              </a:xfrm>
              <a:prstGeom prst="homePlate">
                <a:avLst/>
              </a:prstGeom>
              <a:solidFill>
                <a:srgbClr val="F938CD"/>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GB" sz="1500"/>
                  <a:t>Future Enhancements for Real-World Application</a:t>
                </a:r>
                <a:endParaRPr lang="en-US" altLang="en-GB" sz="1500"/>
              </a:p>
            </p:txBody>
          </p:sp>
          <p:sp>
            <p:nvSpPr>
              <p:cNvPr id="21" name="Right Triangle 20"/>
              <p:cNvSpPr/>
              <p:nvPr/>
            </p:nvSpPr>
            <p:spPr>
              <a:xfrm rot="10980000">
                <a:off x="3225" y="4738"/>
                <a:ext cx="788" cy="789"/>
              </a:xfrm>
              <a:prstGeom prst="rtTriangle">
                <a:avLst/>
              </a:prstGeom>
              <a:solidFill>
                <a:srgbClr val="F938CD"/>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grpSp>
      </p:grpSp>
      <p:grpSp>
        <p:nvGrpSpPr>
          <p:cNvPr id="22" name="Group 21"/>
          <p:cNvGrpSpPr/>
          <p:nvPr/>
        </p:nvGrpSpPr>
        <p:grpSpPr>
          <a:xfrm>
            <a:off x="8474710" y="1492885"/>
            <a:ext cx="3456116" cy="2283959"/>
            <a:chOff x="8504" y="4327"/>
            <a:chExt cx="6395" cy="4018"/>
          </a:xfrm>
        </p:grpSpPr>
        <p:sp>
          <p:nvSpPr>
            <p:cNvPr id="23" name="Rectangles 22"/>
            <p:cNvSpPr/>
            <p:nvPr/>
          </p:nvSpPr>
          <p:spPr>
            <a:xfrm>
              <a:off x="9314" y="4738"/>
              <a:ext cx="5585" cy="3607"/>
            </a:xfrm>
            <a:prstGeom prst="rect">
              <a:avLst/>
            </a:prstGeom>
            <a:solidFill>
              <a:schemeClr val="tx1">
                <a:lumMod val="75000"/>
                <a:lumOff val="2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en-GB" sz="1500"/>
            </a:p>
            <a:p>
              <a:pPr algn="ctr"/>
              <a:endParaRPr lang="en-US" altLang="en-GB" sz="1500"/>
            </a:p>
            <a:p>
              <a:pPr algn="ctr"/>
              <a:r>
                <a:rPr lang="en-US" altLang="en-GB" sz="1500"/>
                <a:t>The system was deployed using Gradio, providing an intuitive interface for real-time interaction, which enhances accessibility for healthcare professionals and researchers.</a:t>
              </a:r>
              <a:endParaRPr lang="en-US" altLang="en-GB" sz="1500"/>
            </a:p>
          </p:txBody>
        </p:sp>
        <p:grpSp>
          <p:nvGrpSpPr>
            <p:cNvPr id="24" name="Group 23"/>
            <p:cNvGrpSpPr/>
            <p:nvPr/>
          </p:nvGrpSpPr>
          <p:grpSpPr>
            <a:xfrm>
              <a:off x="8504" y="4327"/>
              <a:ext cx="4914" cy="2008"/>
              <a:chOff x="3207" y="3518"/>
              <a:chExt cx="4832" cy="2008"/>
            </a:xfrm>
          </p:grpSpPr>
          <p:sp>
            <p:nvSpPr>
              <p:cNvPr id="25" name="Pentagon 24"/>
              <p:cNvSpPr/>
              <p:nvPr/>
            </p:nvSpPr>
            <p:spPr>
              <a:xfrm>
                <a:off x="3207" y="3518"/>
                <a:ext cx="4833" cy="1220"/>
              </a:xfrm>
              <a:prstGeom prst="homePlate">
                <a:avLst/>
              </a:prstGeom>
              <a:solidFill>
                <a:srgbClr val="F938CD"/>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GB" sz="1500"/>
                  <a:t>User-Friendly Deployment with Gradio</a:t>
                </a:r>
                <a:endParaRPr lang="en-GB" altLang="en-US" sz="1500"/>
              </a:p>
            </p:txBody>
          </p:sp>
          <p:sp>
            <p:nvSpPr>
              <p:cNvPr id="26" name="Right Triangle 25"/>
              <p:cNvSpPr/>
              <p:nvPr/>
            </p:nvSpPr>
            <p:spPr>
              <a:xfrm rot="10980000">
                <a:off x="3225" y="4738"/>
                <a:ext cx="788" cy="789"/>
              </a:xfrm>
              <a:prstGeom prst="rtTriangle">
                <a:avLst/>
              </a:prstGeom>
              <a:solidFill>
                <a:srgbClr val="F938CD"/>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grpSp>
      </p:grpSp>
      <p:grpSp>
        <p:nvGrpSpPr>
          <p:cNvPr id="27" name="Group 26"/>
          <p:cNvGrpSpPr/>
          <p:nvPr/>
        </p:nvGrpSpPr>
        <p:grpSpPr>
          <a:xfrm>
            <a:off x="6880860" y="4282440"/>
            <a:ext cx="3701043" cy="2201485"/>
            <a:chOff x="8504" y="4327"/>
            <a:chExt cx="6931" cy="3808"/>
          </a:xfrm>
        </p:grpSpPr>
        <p:sp>
          <p:nvSpPr>
            <p:cNvPr id="28" name="Rectangles 27"/>
            <p:cNvSpPr/>
            <p:nvPr/>
          </p:nvSpPr>
          <p:spPr>
            <a:xfrm>
              <a:off x="9313" y="4738"/>
              <a:ext cx="6122" cy="3397"/>
            </a:xfrm>
            <a:prstGeom prst="rect">
              <a:avLst/>
            </a:prstGeom>
            <a:solidFill>
              <a:schemeClr val="tx1">
                <a:lumMod val="75000"/>
                <a:lumOff val="2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en-GB" sz="1500"/>
            </a:p>
            <a:p>
              <a:pPr algn="ctr"/>
              <a:endParaRPr lang="en-US" altLang="en-GB" sz="1500"/>
            </a:p>
            <a:p>
              <a:pPr algn="ctr"/>
              <a:r>
                <a:rPr lang="en-US" altLang="en-GB" sz="1500"/>
                <a:t>Plans include improving the Gradio interface for batch processing and user feedback, ensuring the system can handle larger datasets while maintaining high performance and usability.</a:t>
              </a:r>
              <a:endParaRPr lang="en-US" altLang="en-GB" sz="1500"/>
            </a:p>
          </p:txBody>
        </p:sp>
        <p:grpSp>
          <p:nvGrpSpPr>
            <p:cNvPr id="29" name="Group 28"/>
            <p:cNvGrpSpPr/>
            <p:nvPr/>
          </p:nvGrpSpPr>
          <p:grpSpPr>
            <a:xfrm>
              <a:off x="8504" y="4327"/>
              <a:ext cx="4914" cy="2008"/>
              <a:chOff x="3207" y="3518"/>
              <a:chExt cx="4832" cy="2008"/>
            </a:xfrm>
          </p:grpSpPr>
          <p:sp>
            <p:nvSpPr>
              <p:cNvPr id="30" name="Pentagon 29"/>
              <p:cNvSpPr/>
              <p:nvPr/>
            </p:nvSpPr>
            <p:spPr>
              <a:xfrm>
                <a:off x="3207" y="3518"/>
                <a:ext cx="4833" cy="1220"/>
              </a:xfrm>
              <a:prstGeom prst="homePlate">
                <a:avLst/>
              </a:prstGeom>
              <a:solidFill>
                <a:srgbClr val="F938CD"/>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GB" sz="1500"/>
                  <a:t>Expanding Usability and Scalability</a:t>
                </a:r>
                <a:endParaRPr lang="en-US" altLang="en-GB" sz="1500"/>
              </a:p>
            </p:txBody>
          </p:sp>
          <p:sp>
            <p:nvSpPr>
              <p:cNvPr id="31" name="Right Triangle 30"/>
              <p:cNvSpPr/>
              <p:nvPr/>
            </p:nvSpPr>
            <p:spPr>
              <a:xfrm rot="10980000">
                <a:off x="3225" y="4738"/>
                <a:ext cx="788" cy="789"/>
              </a:xfrm>
              <a:prstGeom prst="rtTriangle">
                <a:avLst/>
              </a:prstGeom>
              <a:solidFill>
                <a:srgbClr val="F938CD"/>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grpSp>
      </p:grpSp>
      <p:sp>
        <p:nvSpPr>
          <p:cNvPr id="32" name="Text Box 31"/>
          <p:cNvSpPr txBox="1"/>
          <p:nvPr/>
        </p:nvSpPr>
        <p:spPr>
          <a:xfrm>
            <a:off x="343535" y="441325"/>
            <a:ext cx="5166995" cy="753110"/>
          </a:xfrm>
          <a:prstGeom prst="rect">
            <a:avLst/>
          </a:prstGeom>
          <a:noFill/>
        </p:spPr>
        <p:txBody>
          <a:bodyPr wrap="square" rtlCol="0">
            <a:spAutoFit/>
          </a:bodyPr>
          <a:p>
            <a:r>
              <a:rPr lang="en-GB" altLang="zh-CN" sz="2500" b="1" dirty="0">
                <a:solidFill>
                  <a:srgbClr val="F8E57F"/>
                </a:solidFill>
                <a:latin typeface="Microsoft YaHei" panose="020B0503020204020204" pitchFamily="34" charset="-122"/>
                <a:ea typeface="Microsoft YaHei" panose="020B0503020204020204" pitchFamily="34" charset="-122"/>
                <a:sym typeface="+mn-ea"/>
              </a:rPr>
              <a:t>CONCLUSION </a:t>
            </a:r>
            <a:endParaRPr lang="en-GB" altLang="zh-CN" b="1" dirty="0">
              <a:solidFill>
                <a:srgbClr val="F8E57F"/>
              </a:solidFill>
              <a:latin typeface="Microsoft YaHei" panose="020B0503020204020204" pitchFamily="34" charset="-122"/>
              <a:ea typeface="Microsoft YaHei" panose="020B0503020204020204" pitchFamily="34" charset="-122"/>
            </a:endParaRPr>
          </a:p>
          <a:p>
            <a:endParaRPr lang="en-GB" altLang="zh-CN" b="1" dirty="0">
              <a:solidFill>
                <a:srgbClr val="F8E57F"/>
              </a:solidFill>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randombar(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randombar(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randombar(horizontal)">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pic>
        <p:nvPicPr>
          <p:cNvPr id="6" name="图片 5"/>
          <p:cNvPicPr>
            <a:picLocks noChangeAspect="1"/>
          </p:cNvPicPr>
          <p:nvPr/>
        </p:nvPicPr>
        <p:blipFill>
          <a:blip r:embed="rId2" cstate="screen"/>
          <a:srcRect/>
          <a:stretch>
            <a:fillRect/>
          </a:stretch>
        </p:blipFill>
        <p:spPr>
          <a:xfrm>
            <a:off x="3707186" y="1069897"/>
            <a:ext cx="4777624" cy="4777621"/>
          </a:xfrm>
          <a:custGeom>
            <a:avLst/>
            <a:gdLst>
              <a:gd name="connsiteX0" fmla="*/ 2612571 w 5225142"/>
              <a:gd name="connsiteY0" fmla="*/ 0 h 5225142"/>
              <a:gd name="connsiteX1" fmla="*/ 5225142 w 5225142"/>
              <a:gd name="connsiteY1" fmla="*/ 2612571 h 5225142"/>
              <a:gd name="connsiteX2" fmla="*/ 2612571 w 5225142"/>
              <a:gd name="connsiteY2" fmla="*/ 5225142 h 5225142"/>
              <a:gd name="connsiteX3" fmla="*/ 0 w 5225142"/>
              <a:gd name="connsiteY3" fmla="*/ 2612571 h 5225142"/>
              <a:gd name="connsiteX4" fmla="*/ 2612571 w 5225142"/>
              <a:gd name="connsiteY4" fmla="*/ 0 h 5225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5142" h="5225142">
                <a:moveTo>
                  <a:pt x="2612571" y="0"/>
                </a:moveTo>
                <a:cubicBezTo>
                  <a:pt x="4055454" y="0"/>
                  <a:pt x="5225142" y="1169688"/>
                  <a:pt x="5225142" y="2612571"/>
                </a:cubicBezTo>
                <a:cubicBezTo>
                  <a:pt x="5225142" y="4055454"/>
                  <a:pt x="4055454" y="5225142"/>
                  <a:pt x="2612571" y="5225142"/>
                </a:cubicBezTo>
                <a:cubicBezTo>
                  <a:pt x="1169688" y="5225142"/>
                  <a:pt x="0" y="4055454"/>
                  <a:pt x="0" y="2612571"/>
                </a:cubicBezTo>
                <a:cubicBezTo>
                  <a:pt x="0" y="1169688"/>
                  <a:pt x="1169688" y="0"/>
                  <a:pt x="2612571" y="0"/>
                </a:cubicBezTo>
                <a:close/>
              </a:path>
            </a:pathLst>
          </a:custGeom>
        </p:spPr>
      </p:pic>
      <p:pic>
        <p:nvPicPr>
          <p:cNvPr id="23555" name="图片 7"/>
          <p:cNvPicPr>
            <a:picLocks noChangeAspect="1"/>
          </p:cNvPicPr>
          <p:nvPr/>
        </p:nvPicPr>
        <p:blipFill>
          <a:blip r:embed="rId3"/>
          <a:stretch>
            <a:fillRect/>
          </a:stretch>
        </p:blipFill>
        <p:spPr>
          <a:xfrm rot="2391802">
            <a:off x="4329113" y="2030413"/>
            <a:ext cx="3376612" cy="2871787"/>
          </a:xfrm>
          <a:prstGeom prst="rect">
            <a:avLst/>
          </a:prstGeom>
          <a:noFill/>
          <a:ln w="9525">
            <a:noFill/>
          </a:ln>
        </p:spPr>
      </p:pic>
      <p:sp>
        <p:nvSpPr>
          <p:cNvPr id="7173" name="文本框 36"/>
          <p:cNvSpPr txBox="1"/>
          <p:nvPr/>
        </p:nvSpPr>
        <p:spPr>
          <a:xfrm>
            <a:off x="4919663" y="1606550"/>
            <a:ext cx="2352675" cy="1785938"/>
          </a:xfrm>
          <a:prstGeom prst="rect">
            <a:avLst/>
          </a:prstGeom>
          <a:noFill/>
          <a:ln w="9525">
            <a:noFill/>
          </a:ln>
        </p:spPr>
        <p:txBody>
          <a:bodyPr anchor="t" anchorCtr="0">
            <a:spAutoFit/>
          </a:bodyPr>
          <a:p>
            <a:pPr algn="ctr">
              <a:buFont typeface="Arial" panose="020B0604020202020204" pitchFamily="34" charset="0"/>
            </a:pPr>
            <a:r>
              <a:rPr lang="en-US" altLang="zh-CN" sz="11000" b="1" dirty="0">
                <a:solidFill>
                  <a:srgbClr val="FFFFFF"/>
                </a:solidFill>
                <a:latin typeface="Microsoft YaHei" panose="020B0503020204020204" pitchFamily="34" charset="-122"/>
                <a:ea typeface="Microsoft YaHei" panose="020B0503020204020204" pitchFamily="34" charset="-122"/>
              </a:rPr>
              <a:t>01</a:t>
            </a:r>
            <a:endParaRPr lang="zh-CN" altLang="en-US" sz="11000" b="1" dirty="0">
              <a:solidFill>
                <a:srgbClr val="FFFFFF"/>
              </a:solidFill>
              <a:latin typeface="Microsoft YaHei" panose="020B0503020204020204" pitchFamily="34" charset="-122"/>
              <a:ea typeface="Microsoft YaHei" panose="020B0503020204020204" pitchFamily="34" charset="-122"/>
            </a:endParaRPr>
          </a:p>
        </p:txBody>
      </p:sp>
      <p:sp>
        <p:nvSpPr>
          <p:cNvPr id="7174" name="文本框 38"/>
          <p:cNvSpPr txBox="1"/>
          <p:nvPr/>
        </p:nvSpPr>
        <p:spPr>
          <a:xfrm>
            <a:off x="4071938" y="3738563"/>
            <a:ext cx="4048125" cy="521970"/>
          </a:xfrm>
          <a:prstGeom prst="rect">
            <a:avLst/>
          </a:prstGeom>
          <a:noFill/>
          <a:ln w="9525">
            <a:noFill/>
          </a:ln>
        </p:spPr>
        <p:txBody>
          <a:bodyPr anchor="t" anchorCtr="0">
            <a:spAutoFit/>
          </a:bodyPr>
          <a:p>
            <a:pPr algn="ctr">
              <a:buFont typeface="Arial" panose="020B0604020202020204" pitchFamily="34" charset="0"/>
            </a:pPr>
            <a:r>
              <a:rPr lang="en-GB" altLang="zh-CN" sz="2800" b="1" dirty="0">
                <a:solidFill>
                  <a:srgbClr val="FFFFFF"/>
                </a:solidFill>
                <a:latin typeface="Microsoft YaHei" panose="020B0503020204020204" pitchFamily="34" charset="-122"/>
                <a:ea typeface="Microsoft YaHei" panose="020B0503020204020204" pitchFamily="34" charset="-122"/>
              </a:rPr>
              <a:t>INTRODUCTION</a:t>
            </a:r>
            <a:endParaRPr lang="en-GB" altLang="zh-CN" sz="2800" b="1" dirty="0">
              <a:solidFill>
                <a:srgbClr val="FFFFFF"/>
              </a:solidFill>
              <a:latin typeface="Microsoft YaHei" panose="020B0503020204020204" pitchFamily="34" charset="-122"/>
              <a:ea typeface="Microsoft YaHei" panose="020B0503020204020204" pitchFamily="34" charset="-122"/>
            </a:endParaRPr>
          </a:p>
        </p:txBody>
      </p:sp>
      <p:sp>
        <p:nvSpPr>
          <p:cNvPr id="7175" name="文本框 11"/>
          <p:cNvSpPr txBox="1"/>
          <p:nvPr/>
        </p:nvSpPr>
        <p:spPr>
          <a:xfrm>
            <a:off x="4637088" y="4376738"/>
            <a:ext cx="2917825" cy="275590"/>
          </a:xfrm>
          <a:prstGeom prst="rect">
            <a:avLst/>
          </a:prstGeom>
          <a:noFill/>
          <a:ln w="9525">
            <a:noFill/>
          </a:ln>
        </p:spPr>
        <p:txBody>
          <a:bodyPr anchor="t" anchorCtr="0">
            <a:spAutoFit/>
          </a:bodyPr>
          <a:p>
            <a:pPr algn="ctr">
              <a:buFont typeface="Arial" panose="020B0604020202020204" pitchFamily="34" charset="0"/>
            </a:pPr>
            <a:r>
              <a:rPr lang="en-GB" altLang="en-US" sz="1200" dirty="0">
                <a:solidFill>
                  <a:srgbClr val="FFFFFF"/>
                </a:solidFill>
                <a:latin typeface="Microsoft YaHei" panose="020B0503020204020204" pitchFamily="34" charset="-122"/>
                <a:ea typeface="Microsoft YaHei" panose="020B0503020204020204" pitchFamily="34" charset="-122"/>
              </a:rPr>
              <a:t> </a:t>
            </a:r>
            <a:endParaRPr lang="en-GB" altLang="en-US" sz="1200" dirty="0">
              <a:solidFill>
                <a:srgbClr val="FFFFFF"/>
              </a:solidFill>
              <a:latin typeface="Microsoft YaHei" panose="020B0503020204020204" pitchFamily="34" charset="-122"/>
              <a:ea typeface="Microsoft YaHei"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fade">
                                      <p:cBhvr>
                                        <p:cTn id="7" dur="1000"/>
                                        <p:tgtEl>
                                          <p:spTgt spid="7173"/>
                                        </p:tgtEl>
                                      </p:cBhvr>
                                    </p:animEffect>
                                    <p:anim calcmode="lin" valueType="num">
                                      <p:cBhvr>
                                        <p:cTn id="8" dur="1000" fill="hold"/>
                                        <p:tgtEl>
                                          <p:spTgt spid="7173"/>
                                        </p:tgtEl>
                                        <p:attrNameLst>
                                          <p:attrName>ppt_x</p:attrName>
                                        </p:attrNameLst>
                                      </p:cBhvr>
                                      <p:tavLst>
                                        <p:tav tm="0">
                                          <p:val>
                                            <p:strVal val="#ppt_x"/>
                                          </p:val>
                                        </p:tav>
                                        <p:tav tm="100000">
                                          <p:val>
                                            <p:strVal val="#ppt_x"/>
                                          </p:val>
                                        </p:tav>
                                      </p:tavLst>
                                    </p:anim>
                                    <p:anim calcmode="lin" valueType="num">
                                      <p:cBhvr>
                                        <p:cTn id="9" dur="1000" fill="hold"/>
                                        <p:tgtEl>
                                          <p:spTgt spid="717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7174"/>
                                        </p:tgtEl>
                                        <p:attrNameLst>
                                          <p:attrName>style.visibility</p:attrName>
                                        </p:attrNameLst>
                                      </p:cBhvr>
                                      <p:to>
                                        <p:strVal val="visible"/>
                                      </p:to>
                                    </p:set>
                                    <p:anim calcmode="lin" valueType="num">
                                      <p:cBhvr>
                                        <p:cTn id="13" dur="1000" fill="hold"/>
                                        <p:tgtEl>
                                          <p:spTgt spid="7174"/>
                                        </p:tgtEl>
                                        <p:attrNameLst>
                                          <p:attrName>ppt_x</p:attrName>
                                        </p:attrNameLst>
                                      </p:cBhvr>
                                      <p:tavLst>
                                        <p:tav tm="0">
                                          <p:val>
                                            <p:strVal val="#ppt_x"/>
                                          </p:val>
                                        </p:tav>
                                        <p:tav tm="50000">
                                          <p:val>
                                            <p:strVal val="#ppt_x+.1"/>
                                          </p:val>
                                        </p:tav>
                                        <p:tav tm="100000">
                                          <p:val>
                                            <p:strVal val="#ppt_x"/>
                                          </p:val>
                                        </p:tav>
                                      </p:tavLst>
                                    </p:anim>
                                    <p:anim calcmode="lin" valueType="num">
                                      <p:cBhvr>
                                        <p:cTn id="14" dur="1000" fill="hold"/>
                                        <p:tgtEl>
                                          <p:spTgt spid="7174"/>
                                        </p:tgtEl>
                                        <p:attrNameLst>
                                          <p:attrName>ppt_y</p:attrName>
                                        </p:attrNameLst>
                                      </p:cBhvr>
                                      <p:tavLst>
                                        <p:tav tm="0">
                                          <p:val>
                                            <p:strVal val="#ppt_y"/>
                                          </p:val>
                                        </p:tav>
                                        <p:tav tm="100000">
                                          <p:val>
                                            <p:strVal val="#ppt_y"/>
                                          </p:val>
                                        </p:tav>
                                      </p:tavLst>
                                    </p:anim>
                                    <p:anim calcmode="lin" valueType="num">
                                      <p:cBhvr>
                                        <p:cTn id="15" dur="1000" fill="hold"/>
                                        <p:tgtEl>
                                          <p:spTgt spid="7174"/>
                                        </p:tgtEl>
                                        <p:attrNameLst>
                                          <p:attrName>ppt_h</p:attrName>
                                        </p:attrNameLst>
                                      </p:cBhvr>
                                      <p:tavLst>
                                        <p:tav tm="0">
                                          <p:val>
                                            <p:strVal val="#ppt_h/10"/>
                                          </p:val>
                                        </p:tav>
                                        <p:tav tm="50000">
                                          <p:val>
                                            <p:strVal val="#ppt_h+.01"/>
                                          </p:val>
                                        </p:tav>
                                        <p:tav tm="100000">
                                          <p:val>
                                            <p:strVal val="#ppt_h"/>
                                          </p:val>
                                        </p:tav>
                                      </p:tavLst>
                                    </p:anim>
                                    <p:anim calcmode="lin" valueType="num">
                                      <p:cBhvr>
                                        <p:cTn id="16" dur="1000" fill="hold"/>
                                        <p:tgtEl>
                                          <p:spTgt spid="7174"/>
                                        </p:tgtEl>
                                        <p:attrNameLst>
                                          <p:attrName>ppt_w</p:attrName>
                                        </p:attrNameLst>
                                      </p:cBhvr>
                                      <p:tavLst>
                                        <p:tav tm="0">
                                          <p:val>
                                            <p:strVal val="#ppt_w/10"/>
                                          </p:val>
                                        </p:tav>
                                        <p:tav tm="50000">
                                          <p:val>
                                            <p:strVal val="#ppt_w+.01"/>
                                          </p:val>
                                        </p:tav>
                                        <p:tav tm="100000">
                                          <p:val>
                                            <p:strVal val="#ppt_w"/>
                                          </p:val>
                                        </p:tav>
                                      </p:tavLst>
                                    </p:anim>
                                    <p:animEffect transition="in" filter="fade">
                                      <p:cBhvr>
                                        <p:cTn id="17" dur="1000" tmFilter="0,0; .5, 1; 1, 1"/>
                                        <p:tgtEl>
                                          <p:spTgt spid="7174"/>
                                        </p:tgtEl>
                                      </p:cBhvr>
                                    </p:animEffect>
                                  </p:childTnLst>
                                </p:cTn>
                              </p:par>
                            </p:childTnLst>
                          </p:cTn>
                        </p:par>
                        <p:par>
                          <p:cTn id="18" fill="hold">
                            <p:stCondLst>
                              <p:cond delay="3099"/>
                            </p:stCondLst>
                            <p:childTnLst>
                              <p:par>
                                <p:cTn id="19" presetID="22" presetClass="entr" presetSubtype="4" fill="hold" grpId="0" nodeType="afterEffect">
                                  <p:stCondLst>
                                    <p:cond delay="0"/>
                                  </p:stCondLst>
                                  <p:childTnLst>
                                    <p:set>
                                      <p:cBhvr>
                                        <p:cTn id="20" dur="1" fill="hold">
                                          <p:stCondLst>
                                            <p:cond delay="0"/>
                                          </p:stCondLst>
                                        </p:cTn>
                                        <p:tgtEl>
                                          <p:spTgt spid="7175"/>
                                        </p:tgtEl>
                                        <p:attrNameLst>
                                          <p:attrName>style.visibility</p:attrName>
                                        </p:attrNameLst>
                                      </p:cBhvr>
                                      <p:to>
                                        <p:strVal val="visible"/>
                                      </p:to>
                                    </p:set>
                                    <p:animEffect transition="in" filter="wipe(down)">
                                      <p:cBhvr>
                                        <p:cTn id="21" dur="1000"/>
                                        <p:tgtEl>
                                          <p:spTgt spid="7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P spid="7174" grpId="0"/>
      <p:bldP spid="717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ext Box 1"/>
          <p:cNvSpPr txBox="1"/>
          <p:nvPr/>
        </p:nvSpPr>
        <p:spPr>
          <a:xfrm>
            <a:off x="904875" y="1372870"/>
            <a:ext cx="8013700" cy="4417695"/>
          </a:xfrm>
          <a:prstGeom prst="rect">
            <a:avLst/>
          </a:prstGeom>
        </p:spPr>
        <p:txBody>
          <a:bodyPr wrap="square">
            <a:noAutofit/>
          </a:bodyPr>
          <a:p>
            <a:pPr marL="269875" indent="-269875" algn="just" defTabSz="266700">
              <a:spcBef>
                <a:spcPct val="0"/>
              </a:spcBef>
              <a:spcAft>
                <a:spcPct val="0"/>
              </a:spcAft>
            </a:pPr>
            <a:r>
              <a:rPr lang="en-US" altLang="zh-CN" sz="1800">
                <a:solidFill>
                  <a:schemeClr val="bg1"/>
                </a:solidFill>
                <a:latin typeface="Calibri" panose="020F0502020204030204"/>
                <a:ea typeface="等线"/>
              </a:rPr>
              <a:t>1. The growing adoption of Electronic Health Records (EHRs) in healthcare has improved patient care and research.</a:t>
            </a:r>
            <a:endParaRPr lang="en-US" altLang="zh-CN" sz="1800">
              <a:solidFill>
                <a:schemeClr val="bg1"/>
              </a:solidFill>
              <a:latin typeface="Calibri" panose="020F0502020204030204"/>
              <a:ea typeface="等线"/>
            </a:endParaRPr>
          </a:p>
          <a:p>
            <a:pPr marL="0" indent="0" algn="just" defTabSz="266700">
              <a:spcBef>
                <a:spcPct val="0"/>
              </a:spcBef>
              <a:spcAft>
                <a:spcPct val="0"/>
              </a:spcAft>
            </a:pPr>
            <a:r>
              <a:rPr lang="en-US" altLang="zh-CN" sz="1800">
                <a:solidFill>
                  <a:schemeClr val="bg1"/>
                </a:solidFill>
                <a:latin typeface="Calibri" panose="020F0502020204030204"/>
                <a:ea typeface="等线"/>
              </a:rPr>
              <a:t> </a:t>
            </a:r>
            <a:endParaRPr lang="en-US" altLang="zh-CN" sz="1800">
              <a:solidFill>
                <a:schemeClr val="bg1"/>
              </a:solidFill>
              <a:latin typeface="Calibri" panose="020F0502020204030204"/>
              <a:ea typeface="等线"/>
            </a:endParaRPr>
          </a:p>
          <a:p>
            <a:pPr marL="0" indent="0" algn="just" defTabSz="266700">
              <a:spcBef>
                <a:spcPct val="0"/>
              </a:spcBef>
              <a:spcAft>
                <a:spcPct val="0"/>
              </a:spcAft>
            </a:pPr>
            <a:r>
              <a:rPr lang="en-US" altLang="zh-CN" sz="1800">
                <a:solidFill>
                  <a:schemeClr val="bg1"/>
                </a:solidFill>
                <a:latin typeface="Calibri" panose="020F0502020204030204"/>
                <a:ea typeface="等线"/>
              </a:rPr>
              <a:t> </a:t>
            </a:r>
            <a:endParaRPr lang="en-US" altLang="zh-CN" sz="1800">
              <a:solidFill>
                <a:schemeClr val="bg1"/>
              </a:solidFill>
              <a:latin typeface="Calibri" panose="020F0502020204030204"/>
              <a:ea typeface="等线"/>
            </a:endParaRPr>
          </a:p>
          <a:p>
            <a:pPr marL="269875" indent="-269875" algn="just" defTabSz="266700">
              <a:spcBef>
                <a:spcPct val="0"/>
              </a:spcBef>
              <a:spcAft>
                <a:spcPct val="0"/>
              </a:spcAft>
            </a:pPr>
            <a:r>
              <a:rPr lang="en-US" altLang="zh-CN" sz="1800">
                <a:solidFill>
                  <a:schemeClr val="bg1"/>
                </a:solidFill>
                <a:latin typeface="Calibri" panose="020F0502020204030204"/>
                <a:ea typeface="等线"/>
              </a:rPr>
              <a:t>2. EHRs contain sensitive Protected Health Information (PHI) that poses significant privacy concerns.</a:t>
            </a:r>
            <a:endParaRPr lang="en-US" altLang="zh-CN" sz="1800">
              <a:solidFill>
                <a:schemeClr val="bg1"/>
              </a:solidFill>
              <a:latin typeface="Calibri" panose="020F0502020204030204"/>
              <a:ea typeface="等线"/>
            </a:endParaRPr>
          </a:p>
          <a:p>
            <a:pPr marL="0" indent="0" algn="just" defTabSz="266700">
              <a:spcBef>
                <a:spcPct val="0"/>
              </a:spcBef>
              <a:spcAft>
                <a:spcPct val="0"/>
              </a:spcAft>
            </a:pPr>
            <a:r>
              <a:rPr lang="en-US" altLang="zh-CN" sz="1800">
                <a:solidFill>
                  <a:schemeClr val="bg1"/>
                </a:solidFill>
                <a:latin typeface="Calibri" panose="020F0502020204030204"/>
                <a:ea typeface="等线"/>
              </a:rPr>
              <a:t> </a:t>
            </a:r>
            <a:endParaRPr lang="en-US" altLang="zh-CN" sz="1800">
              <a:solidFill>
                <a:schemeClr val="bg1"/>
              </a:solidFill>
              <a:latin typeface="Calibri" panose="020F0502020204030204"/>
              <a:ea typeface="等线"/>
            </a:endParaRPr>
          </a:p>
          <a:p>
            <a:pPr marL="0" indent="0" algn="just" defTabSz="266700">
              <a:spcBef>
                <a:spcPct val="0"/>
              </a:spcBef>
              <a:spcAft>
                <a:spcPct val="0"/>
              </a:spcAft>
            </a:pPr>
            <a:r>
              <a:rPr lang="en-US" altLang="zh-CN" sz="1800">
                <a:solidFill>
                  <a:schemeClr val="bg1"/>
                </a:solidFill>
                <a:latin typeface="Calibri" panose="020F0502020204030204"/>
                <a:ea typeface="等线"/>
              </a:rPr>
              <a:t> </a:t>
            </a:r>
            <a:endParaRPr lang="en-US" altLang="zh-CN" sz="1800">
              <a:solidFill>
                <a:schemeClr val="bg1"/>
              </a:solidFill>
              <a:latin typeface="Calibri" panose="020F0502020204030204"/>
              <a:ea typeface="等线"/>
            </a:endParaRPr>
          </a:p>
          <a:p>
            <a:pPr marL="269875" indent="-269875" algn="just" defTabSz="266700">
              <a:spcBef>
                <a:spcPct val="0"/>
              </a:spcBef>
              <a:spcAft>
                <a:spcPct val="0"/>
              </a:spcAft>
            </a:pPr>
            <a:r>
              <a:rPr lang="en-US" altLang="zh-CN" sz="1800">
                <a:solidFill>
                  <a:schemeClr val="bg1"/>
                </a:solidFill>
                <a:latin typeface="Calibri" panose="020F0502020204030204"/>
                <a:ea typeface="等线"/>
              </a:rPr>
              <a:t>3. Privacy regulations like HIPAA and GDPR mandate de-identification of PHI before sharing data for analytics or research.</a:t>
            </a:r>
            <a:endParaRPr lang="en-US" altLang="zh-CN" sz="1800">
              <a:solidFill>
                <a:schemeClr val="bg1"/>
              </a:solidFill>
              <a:latin typeface="Calibri" panose="020F0502020204030204"/>
              <a:ea typeface="等线"/>
            </a:endParaRPr>
          </a:p>
          <a:p>
            <a:pPr marL="0" indent="0" algn="just" defTabSz="266700">
              <a:spcBef>
                <a:spcPct val="0"/>
              </a:spcBef>
              <a:spcAft>
                <a:spcPct val="0"/>
              </a:spcAft>
            </a:pPr>
            <a:r>
              <a:rPr lang="en-US" altLang="zh-CN" sz="1800">
                <a:solidFill>
                  <a:schemeClr val="bg1"/>
                </a:solidFill>
                <a:latin typeface="Calibri" panose="020F0502020204030204"/>
                <a:ea typeface="等线"/>
              </a:rPr>
              <a:t> </a:t>
            </a:r>
            <a:endParaRPr lang="en-US" altLang="zh-CN" sz="1800">
              <a:solidFill>
                <a:schemeClr val="bg1"/>
              </a:solidFill>
              <a:latin typeface="Calibri" panose="020F0502020204030204"/>
              <a:ea typeface="等线"/>
            </a:endParaRPr>
          </a:p>
          <a:p>
            <a:pPr marL="0" indent="0" algn="just" defTabSz="266700">
              <a:spcBef>
                <a:spcPct val="0"/>
              </a:spcBef>
              <a:spcAft>
                <a:spcPct val="0"/>
              </a:spcAft>
            </a:pPr>
            <a:r>
              <a:rPr lang="en-US" altLang="zh-CN" sz="1800">
                <a:solidFill>
                  <a:schemeClr val="bg1"/>
                </a:solidFill>
                <a:latin typeface="Calibri" panose="020F0502020204030204"/>
                <a:ea typeface="等线"/>
              </a:rPr>
              <a:t> </a:t>
            </a:r>
            <a:endParaRPr lang="en-US" altLang="zh-CN" sz="1800">
              <a:solidFill>
                <a:schemeClr val="bg1"/>
              </a:solidFill>
              <a:latin typeface="Calibri" panose="020F0502020204030204"/>
              <a:ea typeface="等线"/>
            </a:endParaRPr>
          </a:p>
          <a:p>
            <a:pPr marL="269875" indent="-269875" algn="just" defTabSz="266700">
              <a:spcBef>
                <a:spcPct val="0"/>
              </a:spcBef>
              <a:spcAft>
                <a:spcPct val="0"/>
              </a:spcAft>
            </a:pPr>
            <a:r>
              <a:rPr lang="en-US" altLang="zh-CN" sz="1800">
                <a:solidFill>
                  <a:schemeClr val="bg1"/>
                </a:solidFill>
                <a:latin typeface="Calibri" panose="020F0502020204030204"/>
                <a:ea typeface="等线"/>
              </a:rPr>
              <a:t>4. This project aims to automate PHI de-identification using SpaCy Named Entity Recognition (NER) to ensure compliance with privacy regulations.</a:t>
            </a:r>
            <a:endParaRPr lang="en-US" altLang="zh-CN" sz="1800">
              <a:solidFill>
                <a:schemeClr val="bg1"/>
              </a:solidFill>
              <a:latin typeface="Calibri" panose="020F0502020204030204"/>
              <a:ea typeface="等线"/>
            </a:endParaRPr>
          </a:p>
          <a:p>
            <a:pPr marL="0" indent="0" algn="just" defTabSz="266700">
              <a:spcBef>
                <a:spcPct val="0"/>
              </a:spcBef>
              <a:spcAft>
                <a:spcPct val="0"/>
              </a:spcAft>
            </a:pPr>
            <a:r>
              <a:rPr lang="en-US" altLang="zh-CN" sz="1800">
                <a:solidFill>
                  <a:schemeClr val="bg1"/>
                </a:solidFill>
                <a:latin typeface="Calibri" panose="020F0502020204030204"/>
                <a:ea typeface="等线"/>
              </a:rPr>
              <a:t> </a:t>
            </a:r>
            <a:endParaRPr lang="en-US" altLang="zh-CN" sz="1800">
              <a:solidFill>
                <a:schemeClr val="bg1"/>
              </a:solidFill>
              <a:latin typeface="Calibri" panose="020F0502020204030204"/>
              <a:ea typeface="等线"/>
            </a:endParaRPr>
          </a:p>
          <a:p>
            <a:pPr marL="0" indent="0" algn="just" defTabSz="266700">
              <a:spcBef>
                <a:spcPct val="0"/>
              </a:spcBef>
              <a:spcAft>
                <a:spcPct val="0"/>
              </a:spcAft>
            </a:pPr>
            <a:r>
              <a:rPr lang="en-US" altLang="zh-CN" sz="1800">
                <a:solidFill>
                  <a:schemeClr val="bg1"/>
                </a:solidFill>
                <a:latin typeface="Calibri" panose="020F0502020204030204"/>
                <a:ea typeface="等线"/>
              </a:rPr>
              <a:t> </a:t>
            </a:r>
            <a:endParaRPr lang="en-US" altLang="zh-CN" sz="1800">
              <a:solidFill>
                <a:schemeClr val="bg1"/>
              </a:solidFill>
              <a:latin typeface="Calibri" panose="020F0502020204030204"/>
              <a:ea typeface="等线"/>
            </a:endParaRPr>
          </a:p>
          <a:p>
            <a:pPr marL="269875" indent="-269875" algn="just" defTabSz="266700">
              <a:spcBef>
                <a:spcPct val="0"/>
              </a:spcBef>
              <a:spcAft>
                <a:spcPct val="0"/>
              </a:spcAft>
            </a:pPr>
            <a:r>
              <a:rPr lang="en-US" altLang="zh-CN" sz="1800">
                <a:solidFill>
                  <a:schemeClr val="bg1"/>
                </a:solidFill>
                <a:latin typeface="Calibri" panose="020F0502020204030204"/>
                <a:ea typeface="等线"/>
              </a:rPr>
              <a:t>5. The system focuses on identifying and anonymizing PHI entities like PATIENT_ID, MEDICAL_CONDITION, and HOSPITAL_ID.</a:t>
            </a:r>
            <a:endParaRPr lang="en-US" altLang="zh-CN" sz="1800">
              <a:solidFill>
                <a:schemeClr val="bg1"/>
              </a:solidFill>
              <a:latin typeface="Calibri" panose="020F0502020204030204"/>
              <a:ea typeface="等线"/>
            </a:endParaRPr>
          </a:p>
        </p:txBody>
      </p:sp>
      <p:sp>
        <p:nvSpPr>
          <p:cNvPr id="4" name="Text Box 3"/>
          <p:cNvSpPr txBox="1"/>
          <p:nvPr/>
        </p:nvSpPr>
        <p:spPr>
          <a:xfrm>
            <a:off x="542925" y="691515"/>
            <a:ext cx="4064000" cy="475615"/>
          </a:xfrm>
          <a:prstGeom prst="rect">
            <a:avLst/>
          </a:prstGeom>
          <a:noFill/>
        </p:spPr>
        <p:txBody>
          <a:bodyPr wrap="square" rtlCol="0">
            <a:spAutoFit/>
          </a:bodyPr>
          <a:p>
            <a:r>
              <a:rPr lang="en-GB" altLang="en-US" sz="2500" b="1">
                <a:solidFill>
                  <a:srgbClr val="F8E57F"/>
                </a:solidFill>
              </a:rPr>
              <a:t>INTRODUCTION</a:t>
            </a:r>
            <a:endParaRPr lang="en-GB" altLang="en-US" sz="2500" b="1">
              <a:solidFill>
                <a:srgbClr val="F8E57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pic>
        <p:nvPicPr>
          <p:cNvPr id="6" name="图片 5"/>
          <p:cNvPicPr>
            <a:picLocks noChangeAspect="1"/>
          </p:cNvPicPr>
          <p:nvPr/>
        </p:nvPicPr>
        <p:blipFill>
          <a:blip r:embed="rId2" cstate="screen"/>
          <a:srcRect/>
          <a:stretch>
            <a:fillRect/>
          </a:stretch>
        </p:blipFill>
        <p:spPr>
          <a:xfrm>
            <a:off x="3707186" y="1069897"/>
            <a:ext cx="4777624" cy="4777621"/>
          </a:xfrm>
          <a:custGeom>
            <a:avLst/>
            <a:gdLst>
              <a:gd name="connsiteX0" fmla="*/ 2612571 w 5225142"/>
              <a:gd name="connsiteY0" fmla="*/ 0 h 5225142"/>
              <a:gd name="connsiteX1" fmla="*/ 5225142 w 5225142"/>
              <a:gd name="connsiteY1" fmla="*/ 2612571 h 5225142"/>
              <a:gd name="connsiteX2" fmla="*/ 2612571 w 5225142"/>
              <a:gd name="connsiteY2" fmla="*/ 5225142 h 5225142"/>
              <a:gd name="connsiteX3" fmla="*/ 0 w 5225142"/>
              <a:gd name="connsiteY3" fmla="*/ 2612571 h 5225142"/>
              <a:gd name="connsiteX4" fmla="*/ 2612571 w 5225142"/>
              <a:gd name="connsiteY4" fmla="*/ 0 h 5225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5142" h="5225142">
                <a:moveTo>
                  <a:pt x="2612571" y="0"/>
                </a:moveTo>
                <a:cubicBezTo>
                  <a:pt x="4055454" y="0"/>
                  <a:pt x="5225142" y="1169688"/>
                  <a:pt x="5225142" y="2612571"/>
                </a:cubicBezTo>
                <a:cubicBezTo>
                  <a:pt x="5225142" y="4055454"/>
                  <a:pt x="4055454" y="5225142"/>
                  <a:pt x="2612571" y="5225142"/>
                </a:cubicBezTo>
                <a:cubicBezTo>
                  <a:pt x="1169688" y="5225142"/>
                  <a:pt x="0" y="4055454"/>
                  <a:pt x="0" y="2612571"/>
                </a:cubicBezTo>
                <a:cubicBezTo>
                  <a:pt x="0" y="1169688"/>
                  <a:pt x="1169688" y="0"/>
                  <a:pt x="2612571" y="0"/>
                </a:cubicBezTo>
                <a:close/>
              </a:path>
            </a:pathLst>
          </a:custGeom>
        </p:spPr>
      </p:pic>
      <p:pic>
        <p:nvPicPr>
          <p:cNvPr id="23555" name="图片 7"/>
          <p:cNvPicPr>
            <a:picLocks noChangeAspect="1"/>
          </p:cNvPicPr>
          <p:nvPr/>
        </p:nvPicPr>
        <p:blipFill>
          <a:blip r:embed="rId3"/>
          <a:stretch>
            <a:fillRect/>
          </a:stretch>
        </p:blipFill>
        <p:spPr>
          <a:xfrm rot="2391802">
            <a:off x="4329113" y="2030413"/>
            <a:ext cx="3376612" cy="2871787"/>
          </a:xfrm>
          <a:prstGeom prst="rect">
            <a:avLst/>
          </a:prstGeom>
          <a:noFill/>
          <a:ln w="9525">
            <a:noFill/>
          </a:ln>
        </p:spPr>
      </p:pic>
      <p:sp>
        <p:nvSpPr>
          <p:cNvPr id="7173" name="文本框 36"/>
          <p:cNvSpPr txBox="1"/>
          <p:nvPr/>
        </p:nvSpPr>
        <p:spPr>
          <a:xfrm>
            <a:off x="4919663" y="1606550"/>
            <a:ext cx="2352675" cy="1783715"/>
          </a:xfrm>
          <a:prstGeom prst="rect">
            <a:avLst/>
          </a:prstGeom>
          <a:noFill/>
          <a:ln w="9525">
            <a:noFill/>
          </a:ln>
        </p:spPr>
        <p:txBody>
          <a:bodyPr anchor="t" anchorCtr="0">
            <a:spAutoFit/>
          </a:bodyPr>
          <a:p>
            <a:pPr algn="ctr">
              <a:buFont typeface="Arial" panose="020B0604020202020204" pitchFamily="34" charset="0"/>
            </a:pPr>
            <a:r>
              <a:rPr lang="en-US" altLang="zh-CN" sz="11000" b="1" dirty="0">
                <a:solidFill>
                  <a:srgbClr val="FFFFFF"/>
                </a:solidFill>
                <a:latin typeface="Microsoft YaHei" panose="020B0503020204020204" pitchFamily="34" charset="-122"/>
                <a:ea typeface="Microsoft YaHei" panose="020B0503020204020204" pitchFamily="34" charset="-122"/>
              </a:rPr>
              <a:t>0</a:t>
            </a:r>
            <a:r>
              <a:rPr lang="en-GB" altLang="en-US" sz="11000" b="1" dirty="0">
                <a:solidFill>
                  <a:srgbClr val="FFFFFF"/>
                </a:solidFill>
                <a:latin typeface="Microsoft YaHei" panose="020B0503020204020204" pitchFamily="34" charset="-122"/>
                <a:ea typeface="Microsoft YaHei" panose="020B0503020204020204" pitchFamily="34" charset="-122"/>
              </a:rPr>
              <a:t>2</a:t>
            </a:r>
            <a:endParaRPr lang="en-GB" altLang="en-US" sz="11000" b="1" dirty="0">
              <a:solidFill>
                <a:srgbClr val="FFFFFF"/>
              </a:solidFill>
              <a:latin typeface="Microsoft YaHei" panose="020B0503020204020204" pitchFamily="34" charset="-122"/>
              <a:ea typeface="Microsoft YaHei" panose="020B0503020204020204" pitchFamily="34" charset="-122"/>
            </a:endParaRPr>
          </a:p>
        </p:txBody>
      </p:sp>
      <p:sp>
        <p:nvSpPr>
          <p:cNvPr id="7174" name="文本框 38"/>
          <p:cNvSpPr txBox="1"/>
          <p:nvPr/>
        </p:nvSpPr>
        <p:spPr>
          <a:xfrm>
            <a:off x="4071938" y="3738563"/>
            <a:ext cx="4048125" cy="953135"/>
          </a:xfrm>
          <a:prstGeom prst="rect">
            <a:avLst/>
          </a:prstGeom>
          <a:noFill/>
          <a:ln w="9525">
            <a:noFill/>
          </a:ln>
        </p:spPr>
        <p:txBody>
          <a:bodyPr anchor="t" anchorCtr="0">
            <a:spAutoFit/>
          </a:bodyPr>
          <a:p>
            <a:pPr algn="ctr">
              <a:buFont typeface="Arial" panose="020B0604020202020204" pitchFamily="34" charset="0"/>
            </a:pPr>
            <a:r>
              <a:rPr lang="en-GB" altLang="zh-CN" sz="2800" b="1" dirty="0">
                <a:solidFill>
                  <a:srgbClr val="FFFFFF"/>
                </a:solidFill>
                <a:latin typeface="Microsoft YaHei" panose="020B0503020204020204" pitchFamily="34" charset="-122"/>
                <a:ea typeface="Microsoft YaHei" panose="020B0503020204020204" pitchFamily="34" charset="-122"/>
              </a:rPr>
              <a:t>PROBLEM STATEMENT</a:t>
            </a:r>
            <a:endParaRPr lang="en-GB" altLang="zh-CN" sz="2800" b="1" dirty="0">
              <a:solidFill>
                <a:srgbClr val="FFFFFF"/>
              </a:solidFill>
              <a:latin typeface="Microsoft YaHei" panose="020B0503020204020204" pitchFamily="34" charset="-122"/>
              <a:ea typeface="Microsoft YaHei"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fade">
                                      <p:cBhvr>
                                        <p:cTn id="7" dur="1000"/>
                                        <p:tgtEl>
                                          <p:spTgt spid="7173"/>
                                        </p:tgtEl>
                                      </p:cBhvr>
                                    </p:animEffect>
                                    <p:anim calcmode="lin" valueType="num">
                                      <p:cBhvr>
                                        <p:cTn id="8" dur="1000" fill="hold"/>
                                        <p:tgtEl>
                                          <p:spTgt spid="7173"/>
                                        </p:tgtEl>
                                        <p:attrNameLst>
                                          <p:attrName>ppt_x</p:attrName>
                                        </p:attrNameLst>
                                      </p:cBhvr>
                                      <p:tavLst>
                                        <p:tav tm="0">
                                          <p:val>
                                            <p:strVal val="#ppt_x"/>
                                          </p:val>
                                        </p:tav>
                                        <p:tav tm="100000">
                                          <p:val>
                                            <p:strVal val="#ppt_x"/>
                                          </p:val>
                                        </p:tav>
                                      </p:tavLst>
                                    </p:anim>
                                    <p:anim calcmode="lin" valueType="num">
                                      <p:cBhvr>
                                        <p:cTn id="9" dur="1000" fill="hold"/>
                                        <p:tgtEl>
                                          <p:spTgt spid="717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7174"/>
                                        </p:tgtEl>
                                        <p:attrNameLst>
                                          <p:attrName>style.visibility</p:attrName>
                                        </p:attrNameLst>
                                      </p:cBhvr>
                                      <p:to>
                                        <p:strVal val="visible"/>
                                      </p:to>
                                    </p:set>
                                    <p:anim calcmode="lin" valueType="num">
                                      <p:cBhvr>
                                        <p:cTn id="13" dur="1000" fill="hold"/>
                                        <p:tgtEl>
                                          <p:spTgt spid="7174"/>
                                        </p:tgtEl>
                                        <p:attrNameLst>
                                          <p:attrName>ppt_x</p:attrName>
                                        </p:attrNameLst>
                                      </p:cBhvr>
                                      <p:tavLst>
                                        <p:tav tm="0">
                                          <p:val>
                                            <p:strVal val="#ppt_x"/>
                                          </p:val>
                                        </p:tav>
                                        <p:tav tm="50000">
                                          <p:val>
                                            <p:strVal val="#ppt_x+.1"/>
                                          </p:val>
                                        </p:tav>
                                        <p:tav tm="100000">
                                          <p:val>
                                            <p:strVal val="#ppt_x"/>
                                          </p:val>
                                        </p:tav>
                                      </p:tavLst>
                                    </p:anim>
                                    <p:anim calcmode="lin" valueType="num">
                                      <p:cBhvr>
                                        <p:cTn id="14" dur="1000" fill="hold"/>
                                        <p:tgtEl>
                                          <p:spTgt spid="7174"/>
                                        </p:tgtEl>
                                        <p:attrNameLst>
                                          <p:attrName>ppt_y</p:attrName>
                                        </p:attrNameLst>
                                      </p:cBhvr>
                                      <p:tavLst>
                                        <p:tav tm="0">
                                          <p:val>
                                            <p:strVal val="#ppt_y"/>
                                          </p:val>
                                        </p:tav>
                                        <p:tav tm="100000">
                                          <p:val>
                                            <p:strVal val="#ppt_y"/>
                                          </p:val>
                                        </p:tav>
                                      </p:tavLst>
                                    </p:anim>
                                    <p:anim calcmode="lin" valueType="num">
                                      <p:cBhvr>
                                        <p:cTn id="15" dur="1000" fill="hold"/>
                                        <p:tgtEl>
                                          <p:spTgt spid="7174"/>
                                        </p:tgtEl>
                                        <p:attrNameLst>
                                          <p:attrName>ppt_h</p:attrName>
                                        </p:attrNameLst>
                                      </p:cBhvr>
                                      <p:tavLst>
                                        <p:tav tm="0">
                                          <p:val>
                                            <p:strVal val="#ppt_h/10"/>
                                          </p:val>
                                        </p:tav>
                                        <p:tav tm="50000">
                                          <p:val>
                                            <p:strVal val="#ppt_h+.01"/>
                                          </p:val>
                                        </p:tav>
                                        <p:tav tm="100000">
                                          <p:val>
                                            <p:strVal val="#ppt_h"/>
                                          </p:val>
                                        </p:tav>
                                      </p:tavLst>
                                    </p:anim>
                                    <p:anim calcmode="lin" valueType="num">
                                      <p:cBhvr>
                                        <p:cTn id="16" dur="1000" fill="hold"/>
                                        <p:tgtEl>
                                          <p:spTgt spid="7174"/>
                                        </p:tgtEl>
                                        <p:attrNameLst>
                                          <p:attrName>ppt_w</p:attrName>
                                        </p:attrNameLst>
                                      </p:cBhvr>
                                      <p:tavLst>
                                        <p:tav tm="0">
                                          <p:val>
                                            <p:strVal val="#ppt_w/10"/>
                                          </p:val>
                                        </p:tav>
                                        <p:tav tm="50000">
                                          <p:val>
                                            <p:strVal val="#ppt_w+.01"/>
                                          </p:val>
                                        </p:tav>
                                        <p:tav tm="100000">
                                          <p:val>
                                            <p:strVal val="#ppt_w"/>
                                          </p:val>
                                        </p:tav>
                                      </p:tavLst>
                                    </p:anim>
                                    <p:animEffect transition="in" filter="fade">
                                      <p:cBhvr>
                                        <p:cTn id="17" dur="1000" tmFilter="0,0; .5, 1; 1, 1"/>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P spid="717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p:txBody>
          <a:bodyPr/>
          <a:p>
            <a:r>
              <a:rPr lang="en-GB" altLang="en-US"/>
              <a:t> </a:t>
            </a:r>
            <a:endParaRPr lang="en-GB" altLang="en-US"/>
          </a:p>
        </p:txBody>
      </p:sp>
      <p:sp>
        <p:nvSpPr>
          <p:cNvPr id="8" name="Oval 7"/>
          <p:cNvSpPr/>
          <p:nvPr/>
        </p:nvSpPr>
        <p:spPr>
          <a:xfrm>
            <a:off x="1619885" y="1427480"/>
            <a:ext cx="1066800" cy="1055370"/>
          </a:xfrm>
          <a:prstGeom prst="ellipse">
            <a:avLst/>
          </a:prstGeom>
          <a:gradFill>
            <a:gsLst>
              <a:gs pos="0">
                <a:srgbClr val="7B32B2"/>
              </a:gs>
              <a:gs pos="100000">
                <a:srgbClr val="401A5D"/>
              </a:gs>
            </a:gsLst>
            <a:lin ang="5400000" scaled="0"/>
          </a:gradFill>
          <a:ln>
            <a:solidFill>
              <a:srgbClr val="DE06D6"/>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7" name="Oval 6"/>
          <p:cNvSpPr/>
          <p:nvPr/>
        </p:nvSpPr>
        <p:spPr>
          <a:xfrm>
            <a:off x="1696085" y="1497965"/>
            <a:ext cx="914400" cy="914400"/>
          </a:xfrm>
          <a:prstGeom prst="ellipse">
            <a:avLst/>
          </a:prstGeom>
          <a:solidFill>
            <a:srgbClr val="D413EB"/>
          </a:solidFill>
          <a:ln>
            <a:solidFill>
              <a:srgbClr val="A904DF"/>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a:t>1</a:t>
            </a:r>
            <a:endParaRPr lang="en-GB" altLang="en-US"/>
          </a:p>
        </p:txBody>
      </p:sp>
      <p:sp>
        <p:nvSpPr>
          <p:cNvPr id="13" name="Oval 12"/>
          <p:cNvSpPr/>
          <p:nvPr/>
        </p:nvSpPr>
        <p:spPr>
          <a:xfrm>
            <a:off x="10414000" y="3108325"/>
            <a:ext cx="1066800" cy="1055370"/>
          </a:xfrm>
          <a:prstGeom prst="ellipse">
            <a:avLst/>
          </a:prstGeom>
          <a:gradFill>
            <a:gsLst>
              <a:gs pos="0">
                <a:srgbClr val="7B32B2"/>
              </a:gs>
              <a:gs pos="100000">
                <a:srgbClr val="401A5D"/>
              </a:gs>
            </a:gsLst>
            <a:lin ang="5400000" scaled="0"/>
          </a:gradFill>
          <a:ln>
            <a:solidFill>
              <a:srgbClr val="DE06D6"/>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14" name="Oval 13"/>
          <p:cNvSpPr/>
          <p:nvPr/>
        </p:nvSpPr>
        <p:spPr>
          <a:xfrm>
            <a:off x="10490200" y="3178810"/>
            <a:ext cx="914400" cy="914400"/>
          </a:xfrm>
          <a:prstGeom prst="ellipse">
            <a:avLst/>
          </a:prstGeom>
          <a:solidFill>
            <a:srgbClr val="D413EB"/>
          </a:solidFill>
          <a:ln>
            <a:solidFill>
              <a:srgbClr val="A904DF"/>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a:t>2</a:t>
            </a:r>
            <a:endParaRPr lang="en-GB" altLang="en-US"/>
          </a:p>
        </p:txBody>
      </p:sp>
      <p:cxnSp>
        <p:nvCxnSpPr>
          <p:cNvPr id="19" name="Straight Arrow Connector 18"/>
          <p:cNvCxnSpPr/>
          <p:nvPr/>
        </p:nvCxnSpPr>
        <p:spPr>
          <a:xfrm>
            <a:off x="2445385" y="1508125"/>
            <a:ext cx="2292985" cy="5715"/>
          </a:xfrm>
          <a:prstGeom prst="straightConnector1">
            <a:avLst/>
          </a:prstGeom>
          <a:ln w="28575" cmpd="sng">
            <a:gradFill>
              <a:gsLst>
                <a:gs pos="0">
                  <a:srgbClr val="7B32B2"/>
                </a:gs>
                <a:gs pos="100000">
                  <a:srgbClr val="401A5D"/>
                </a:gs>
              </a:gsLst>
            </a:gradFill>
            <a:prstDash val="sysDash"/>
            <a:tailEnd type="arrow"/>
          </a:ln>
        </p:spPr>
        <p:style>
          <a:lnRef idx="2">
            <a:schemeClr val="accent1"/>
          </a:lnRef>
          <a:fillRef idx="0">
            <a:srgbClr val="FFFFFF"/>
          </a:fillRef>
          <a:effectRef idx="0">
            <a:srgbClr val="FFFFFF"/>
          </a:effectRef>
          <a:fontRef idx="minor">
            <a:schemeClr val="tx1"/>
          </a:fontRef>
        </p:style>
      </p:cxnSp>
      <p:sp>
        <p:nvSpPr>
          <p:cNvPr id="20" name="Text Box 19"/>
          <p:cNvSpPr txBox="1"/>
          <p:nvPr/>
        </p:nvSpPr>
        <p:spPr>
          <a:xfrm>
            <a:off x="4966335" y="1326515"/>
            <a:ext cx="4064000" cy="645160"/>
          </a:xfrm>
          <a:prstGeom prst="rect">
            <a:avLst/>
          </a:prstGeom>
          <a:noFill/>
        </p:spPr>
        <p:txBody>
          <a:bodyPr wrap="square" rtlCol="0">
            <a:spAutoFit/>
          </a:bodyPr>
          <a:p>
            <a:r>
              <a:rPr lang="en-US" altLang="en-GB">
                <a:solidFill>
                  <a:schemeClr val="bg1"/>
                </a:solidFill>
              </a:rPr>
              <a:t>Electronic Health Records (EHRs) contain sensitive PHI, posing privacy risks</a:t>
            </a:r>
            <a:endParaRPr lang="en-US" altLang="en-GB">
              <a:solidFill>
                <a:schemeClr val="bg1"/>
              </a:solidFill>
            </a:endParaRPr>
          </a:p>
        </p:txBody>
      </p:sp>
      <p:cxnSp>
        <p:nvCxnSpPr>
          <p:cNvPr id="22" name="Straight Arrow Connector 21"/>
          <p:cNvCxnSpPr>
            <a:stCxn id="14" idx="1"/>
          </p:cNvCxnSpPr>
          <p:nvPr/>
        </p:nvCxnSpPr>
        <p:spPr>
          <a:xfrm flipH="1">
            <a:off x="7428230" y="3312795"/>
            <a:ext cx="3195955" cy="5080"/>
          </a:xfrm>
          <a:prstGeom prst="straightConnector1">
            <a:avLst/>
          </a:prstGeom>
          <a:ln w="12700" cmpd="sng">
            <a:gradFill>
              <a:gsLst>
                <a:gs pos="0">
                  <a:srgbClr val="7B32B2"/>
                </a:gs>
                <a:gs pos="100000">
                  <a:srgbClr val="401A5D"/>
                </a:gs>
              </a:gsLst>
            </a:gradFill>
            <a:prstDash val="lgDash"/>
            <a:tailEnd type="arrow"/>
          </a:ln>
        </p:spPr>
        <p:style>
          <a:lnRef idx="2">
            <a:schemeClr val="accent1"/>
          </a:lnRef>
          <a:fillRef idx="0">
            <a:srgbClr val="FFFFFF"/>
          </a:fillRef>
          <a:effectRef idx="0">
            <a:srgbClr val="FFFFFF"/>
          </a:effectRef>
          <a:fontRef idx="minor">
            <a:schemeClr val="tx1"/>
          </a:fontRef>
        </p:style>
      </p:cxnSp>
      <p:sp>
        <p:nvSpPr>
          <p:cNvPr id="23" name="Oval 22"/>
          <p:cNvSpPr/>
          <p:nvPr/>
        </p:nvSpPr>
        <p:spPr>
          <a:xfrm>
            <a:off x="1647190" y="4902835"/>
            <a:ext cx="1066800" cy="1055370"/>
          </a:xfrm>
          <a:prstGeom prst="ellipse">
            <a:avLst/>
          </a:prstGeom>
          <a:gradFill>
            <a:gsLst>
              <a:gs pos="0">
                <a:srgbClr val="7B32B2"/>
              </a:gs>
              <a:gs pos="100000">
                <a:srgbClr val="401A5D"/>
              </a:gs>
            </a:gsLst>
            <a:lin ang="5400000" scaled="0"/>
          </a:gradFill>
          <a:ln>
            <a:solidFill>
              <a:srgbClr val="DE06D6"/>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24" name="Oval 23"/>
          <p:cNvSpPr/>
          <p:nvPr/>
        </p:nvSpPr>
        <p:spPr>
          <a:xfrm>
            <a:off x="1723390" y="4973320"/>
            <a:ext cx="914400" cy="914400"/>
          </a:xfrm>
          <a:prstGeom prst="ellipse">
            <a:avLst/>
          </a:prstGeom>
          <a:solidFill>
            <a:srgbClr val="D413EB"/>
          </a:solidFill>
          <a:ln>
            <a:solidFill>
              <a:srgbClr val="A904DF"/>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GB" altLang="en-US"/>
              <a:t>3</a:t>
            </a:r>
            <a:endParaRPr lang="en-GB" altLang="en-US"/>
          </a:p>
        </p:txBody>
      </p:sp>
      <p:cxnSp>
        <p:nvCxnSpPr>
          <p:cNvPr id="25" name="Straight Arrow Connector 24"/>
          <p:cNvCxnSpPr/>
          <p:nvPr/>
        </p:nvCxnSpPr>
        <p:spPr>
          <a:xfrm>
            <a:off x="2472690" y="4983480"/>
            <a:ext cx="2292985" cy="5715"/>
          </a:xfrm>
          <a:prstGeom prst="straightConnector1">
            <a:avLst/>
          </a:prstGeom>
          <a:ln w="28575" cmpd="sng">
            <a:gradFill>
              <a:gsLst>
                <a:gs pos="0">
                  <a:srgbClr val="7B32B2"/>
                </a:gs>
                <a:gs pos="100000">
                  <a:srgbClr val="401A5D"/>
                </a:gs>
              </a:gsLst>
            </a:gradFill>
            <a:prstDash val="sysDash"/>
            <a:tailEnd type="arrow"/>
          </a:ln>
        </p:spPr>
        <p:style>
          <a:lnRef idx="2">
            <a:schemeClr val="accent1"/>
          </a:lnRef>
          <a:fillRef idx="0">
            <a:srgbClr val="FFFFFF"/>
          </a:fillRef>
          <a:effectRef idx="0">
            <a:srgbClr val="FFFFFF"/>
          </a:effectRef>
          <a:fontRef idx="minor">
            <a:schemeClr val="tx1"/>
          </a:fontRef>
        </p:style>
      </p:cxnSp>
      <p:sp>
        <p:nvSpPr>
          <p:cNvPr id="28" name="Text Box 27"/>
          <p:cNvSpPr txBox="1"/>
          <p:nvPr/>
        </p:nvSpPr>
        <p:spPr>
          <a:xfrm>
            <a:off x="3831590" y="3122295"/>
            <a:ext cx="4064000" cy="645160"/>
          </a:xfrm>
          <a:prstGeom prst="rect">
            <a:avLst/>
          </a:prstGeom>
          <a:noFill/>
        </p:spPr>
        <p:txBody>
          <a:bodyPr wrap="square" rtlCol="0">
            <a:spAutoFit/>
          </a:bodyPr>
          <a:p>
            <a:pPr algn="l"/>
            <a:r>
              <a:rPr lang="en-US" altLang="en-GB">
                <a:solidFill>
                  <a:schemeClr val="bg1"/>
                </a:solidFill>
              </a:rPr>
              <a:t>Manual de-identification is time-consuming and prone to errors.</a:t>
            </a:r>
            <a:endParaRPr lang="en-US" altLang="en-GB">
              <a:solidFill>
                <a:schemeClr val="bg1"/>
              </a:solidFill>
            </a:endParaRPr>
          </a:p>
        </p:txBody>
      </p:sp>
      <p:sp>
        <p:nvSpPr>
          <p:cNvPr id="29" name="Text Box 28"/>
          <p:cNvSpPr txBox="1"/>
          <p:nvPr/>
        </p:nvSpPr>
        <p:spPr>
          <a:xfrm>
            <a:off x="5026660" y="4790440"/>
            <a:ext cx="4064000" cy="645160"/>
          </a:xfrm>
          <a:prstGeom prst="rect">
            <a:avLst/>
          </a:prstGeom>
          <a:noFill/>
        </p:spPr>
        <p:txBody>
          <a:bodyPr wrap="square" rtlCol="0">
            <a:spAutoFit/>
          </a:bodyPr>
          <a:p>
            <a:r>
              <a:rPr lang="en-US" altLang="en-GB">
                <a:solidFill>
                  <a:schemeClr val="bg1"/>
                </a:solidFill>
              </a:rPr>
              <a:t>Automated de-identification is essential to balance privacy and data utility.</a:t>
            </a:r>
            <a:endParaRPr lang="en-US" altLang="en-GB">
              <a:solidFill>
                <a:schemeClr val="bg1"/>
              </a:solidFill>
            </a:endParaRPr>
          </a:p>
        </p:txBody>
      </p:sp>
      <p:sp>
        <p:nvSpPr>
          <p:cNvPr id="31" name="Text Box 30"/>
          <p:cNvSpPr txBox="1"/>
          <p:nvPr/>
        </p:nvSpPr>
        <p:spPr>
          <a:xfrm>
            <a:off x="499745" y="365125"/>
            <a:ext cx="4064000" cy="491490"/>
          </a:xfrm>
          <a:prstGeom prst="rect">
            <a:avLst/>
          </a:prstGeom>
          <a:noFill/>
        </p:spPr>
        <p:txBody>
          <a:bodyPr wrap="square" rtlCol="0">
            <a:spAutoFit/>
          </a:bodyPr>
          <a:p>
            <a:r>
              <a:rPr lang="en-GB" altLang="en-US" sz="2600" b="1">
                <a:solidFill>
                  <a:srgbClr val="F8E57F"/>
                </a:solidFill>
              </a:rPr>
              <a:t>PROBLEM STATEMENT</a:t>
            </a:r>
            <a:endParaRPr lang="en-GB" altLang="en-US" sz="2600" b="1">
              <a:solidFill>
                <a:srgbClr val="F8E57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par>
                                <p:cTn id="11" presetID="6" presetClass="entr" presetSubtype="16"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circle(in)">
                                      <p:cBhvr>
                                        <p:cTn id="13" dur="2000"/>
                                        <p:tgtEl>
                                          <p:spTgt spid="19"/>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circle(in)">
                                      <p:cBhvr>
                                        <p:cTn id="16" dur="20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ppt_x"/>
                                          </p:val>
                                        </p:tav>
                                        <p:tav tm="100000">
                                          <p:val>
                                            <p:strVal val="#ppt_x"/>
                                          </p:val>
                                        </p:tav>
                                      </p:tavLst>
                                    </p:anim>
                                    <p:anim calcmode="lin" valueType="num">
                                      <p:cBhvr additive="base">
                                        <p:cTn id="30" dur="500" fill="hold"/>
                                        <p:tgtEl>
                                          <p:spTgt spid="2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circle(in)">
                                      <p:cBhvr>
                                        <p:cTn id="39" dur="2000"/>
                                        <p:tgtEl>
                                          <p:spTgt spid="23"/>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circle(in)">
                                      <p:cBhvr>
                                        <p:cTn id="42" dur="2000"/>
                                        <p:tgtEl>
                                          <p:spTgt spid="24"/>
                                        </p:tgtEl>
                                      </p:cBhvr>
                                    </p:animEffect>
                                  </p:childTnLst>
                                </p:cTn>
                              </p:par>
                              <p:par>
                                <p:cTn id="43" presetID="6" presetClass="entr" presetSubtype="16"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circle(in)">
                                      <p:cBhvr>
                                        <p:cTn id="45" dur="2000"/>
                                        <p:tgtEl>
                                          <p:spTgt spid="25"/>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circle(in)">
                                      <p:cBhvr>
                                        <p:cTn id="48"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7" grpId="0" bldLvl="0" animBg="1"/>
      <p:bldP spid="20" grpId="0"/>
      <p:bldP spid="13" grpId="0" bldLvl="0" animBg="1"/>
      <p:bldP spid="14" grpId="0" bldLvl="0" animBg="1"/>
      <p:bldP spid="28" grpId="0"/>
      <p:bldP spid="23" grpId="0" bldLvl="0" animBg="1"/>
      <p:bldP spid="24" grpId="0" bldLvl="0" animBg="1"/>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pic>
        <p:nvPicPr>
          <p:cNvPr id="6" name="图片 5"/>
          <p:cNvPicPr>
            <a:picLocks noChangeAspect="1"/>
          </p:cNvPicPr>
          <p:nvPr/>
        </p:nvPicPr>
        <p:blipFill>
          <a:blip r:embed="rId2" cstate="screen"/>
          <a:srcRect/>
          <a:stretch>
            <a:fillRect/>
          </a:stretch>
        </p:blipFill>
        <p:spPr>
          <a:xfrm>
            <a:off x="3707186" y="1069897"/>
            <a:ext cx="4777624" cy="4777621"/>
          </a:xfrm>
          <a:custGeom>
            <a:avLst/>
            <a:gdLst>
              <a:gd name="connsiteX0" fmla="*/ 2612571 w 5225142"/>
              <a:gd name="connsiteY0" fmla="*/ 0 h 5225142"/>
              <a:gd name="connsiteX1" fmla="*/ 5225142 w 5225142"/>
              <a:gd name="connsiteY1" fmla="*/ 2612571 h 5225142"/>
              <a:gd name="connsiteX2" fmla="*/ 2612571 w 5225142"/>
              <a:gd name="connsiteY2" fmla="*/ 5225142 h 5225142"/>
              <a:gd name="connsiteX3" fmla="*/ 0 w 5225142"/>
              <a:gd name="connsiteY3" fmla="*/ 2612571 h 5225142"/>
              <a:gd name="connsiteX4" fmla="*/ 2612571 w 5225142"/>
              <a:gd name="connsiteY4" fmla="*/ 0 h 5225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5142" h="5225142">
                <a:moveTo>
                  <a:pt x="2612571" y="0"/>
                </a:moveTo>
                <a:cubicBezTo>
                  <a:pt x="4055454" y="0"/>
                  <a:pt x="5225142" y="1169688"/>
                  <a:pt x="5225142" y="2612571"/>
                </a:cubicBezTo>
                <a:cubicBezTo>
                  <a:pt x="5225142" y="4055454"/>
                  <a:pt x="4055454" y="5225142"/>
                  <a:pt x="2612571" y="5225142"/>
                </a:cubicBezTo>
                <a:cubicBezTo>
                  <a:pt x="1169688" y="5225142"/>
                  <a:pt x="0" y="4055454"/>
                  <a:pt x="0" y="2612571"/>
                </a:cubicBezTo>
                <a:cubicBezTo>
                  <a:pt x="0" y="1169688"/>
                  <a:pt x="1169688" y="0"/>
                  <a:pt x="2612571" y="0"/>
                </a:cubicBezTo>
                <a:close/>
              </a:path>
            </a:pathLst>
          </a:custGeom>
        </p:spPr>
      </p:pic>
      <p:pic>
        <p:nvPicPr>
          <p:cNvPr id="23555" name="图片 7"/>
          <p:cNvPicPr>
            <a:picLocks noChangeAspect="1"/>
          </p:cNvPicPr>
          <p:nvPr/>
        </p:nvPicPr>
        <p:blipFill>
          <a:blip r:embed="rId3"/>
          <a:stretch>
            <a:fillRect/>
          </a:stretch>
        </p:blipFill>
        <p:spPr>
          <a:xfrm rot="2391802">
            <a:off x="4329113" y="2030413"/>
            <a:ext cx="3376612" cy="2871787"/>
          </a:xfrm>
          <a:prstGeom prst="rect">
            <a:avLst/>
          </a:prstGeom>
          <a:noFill/>
          <a:ln w="9525">
            <a:noFill/>
          </a:ln>
        </p:spPr>
      </p:pic>
      <p:sp>
        <p:nvSpPr>
          <p:cNvPr id="7173" name="文本框 36"/>
          <p:cNvSpPr txBox="1"/>
          <p:nvPr/>
        </p:nvSpPr>
        <p:spPr>
          <a:xfrm>
            <a:off x="4919663" y="1606550"/>
            <a:ext cx="2352675" cy="1783715"/>
          </a:xfrm>
          <a:prstGeom prst="rect">
            <a:avLst/>
          </a:prstGeom>
          <a:noFill/>
          <a:ln w="9525">
            <a:noFill/>
          </a:ln>
        </p:spPr>
        <p:txBody>
          <a:bodyPr anchor="t" anchorCtr="0">
            <a:spAutoFit/>
          </a:bodyPr>
          <a:p>
            <a:pPr algn="ctr">
              <a:buFont typeface="Arial" panose="020B0604020202020204" pitchFamily="34" charset="0"/>
            </a:pPr>
            <a:r>
              <a:rPr lang="en-US" altLang="zh-CN" sz="11000" b="1" dirty="0">
                <a:solidFill>
                  <a:srgbClr val="FFFFFF"/>
                </a:solidFill>
                <a:latin typeface="Microsoft YaHei" panose="020B0503020204020204" pitchFamily="34" charset="-122"/>
                <a:ea typeface="Microsoft YaHei" panose="020B0503020204020204" pitchFamily="34" charset="-122"/>
              </a:rPr>
              <a:t>0</a:t>
            </a:r>
            <a:r>
              <a:rPr lang="en-GB" altLang="en-US" sz="11000" b="1" dirty="0">
                <a:solidFill>
                  <a:srgbClr val="FFFFFF"/>
                </a:solidFill>
                <a:latin typeface="Microsoft YaHei" panose="020B0503020204020204" pitchFamily="34" charset="-122"/>
                <a:ea typeface="Microsoft YaHei" panose="020B0503020204020204" pitchFamily="34" charset="-122"/>
              </a:rPr>
              <a:t>3</a:t>
            </a:r>
            <a:endParaRPr lang="en-GB" altLang="en-US" sz="11000" b="1" dirty="0">
              <a:solidFill>
                <a:srgbClr val="FFFFFF"/>
              </a:solidFill>
              <a:latin typeface="Microsoft YaHei" panose="020B0503020204020204" pitchFamily="34" charset="-122"/>
              <a:ea typeface="Microsoft YaHei" panose="020B0503020204020204" pitchFamily="34" charset="-122"/>
            </a:endParaRPr>
          </a:p>
        </p:txBody>
      </p:sp>
      <p:sp>
        <p:nvSpPr>
          <p:cNvPr id="7174" name="文本框 38"/>
          <p:cNvSpPr txBox="1"/>
          <p:nvPr/>
        </p:nvSpPr>
        <p:spPr>
          <a:xfrm>
            <a:off x="4071938" y="3738563"/>
            <a:ext cx="4048125" cy="953135"/>
          </a:xfrm>
          <a:prstGeom prst="rect">
            <a:avLst/>
          </a:prstGeom>
          <a:noFill/>
          <a:ln w="9525">
            <a:noFill/>
          </a:ln>
        </p:spPr>
        <p:txBody>
          <a:bodyPr anchor="t" anchorCtr="0">
            <a:spAutoFit/>
          </a:bodyPr>
          <a:p>
            <a:pPr algn="ctr">
              <a:buFont typeface="Arial" panose="020B0604020202020204" pitchFamily="34" charset="0"/>
            </a:pPr>
            <a:r>
              <a:rPr lang="en-GB" altLang="zh-CN" sz="2800" b="1" dirty="0">
                <a:solidFill>
                  <a:srgbClr val="FFFFFF"/>
                </a:solidFill>
                <a:latin typeface="Microsoft YaHei" panose="020B0503020204020204" pitchFamily="34" charset="-122"/>
                <a:ea typeface="Microsoft YaHei" panose="020B0503020204020204" pitchFamily="34" charset="-122"/>
              </a:rPr>
              <a:t>RESEARCH QUESTION</a:t>
            </a:r>
            <a:endParaRPr lang="en-GB" altLang="zh-CN" sz="2800" b="1" dirty="0">
              <a:solidFill>
                <a:srgbClr val="FFFFFF"/>
              </a:solidFill>
              <a:latin typeface="Microsoft YaHei" panose="020B0503020204020204" pitchFamily="34" charset="-122"/>
              <a:ea typeface="Microsoft YaHei"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fade">
                                      <p:cBhvr>
                                        <p:cTn id="7" dur="1000"/>
                                        <p:tgtEl>
                                          <p:spTgt spid="7173"/>
                                        </p:tgtEl>
                                      </p:cBhvr>
                                    </p:animEffect>
                                    <p:anim calcmode="lin" valueType="num">
                                      <p:cBhvr>
                                        <p:cTn id="8" dur="1000" fill="hold"/>
                                        <p:tgtEl>
                                          <p:spTgt spid="7173"/>
                                        </p:tgtEl>
                                        <p:attrNameLst>
                                          <p:attrName>ppt_x</p:attrName>
                                        </p:attrNameLst>
                                      </p:cBhvr>
                                      <p:tavLst>
                                        <p:tav tm="0">
                                          <p:val>
                                            <p:strVal val="#ppt_x"/>
                                          </p:val>
                                        </p:tav>
                                        <p:tav tm="100000">
                                          <p:val>
                                            <p:strVal val="#ppt_x"/>
                                          </p:val>
                                        </p:tav>
                                      </p:tavLst>
                                    </p:anim>
                                    <p:anim calcmode="lin" valueType="num">
                                      <p:cBhvr>
                                        <p:cTn id="9" dur="1000" fill="hold"/>
                                        <p:tgtEl>
                                          <p:spTgt spid="717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7174"/>
                                        </p:tgtEl>
                                        <p:attrNameLst>
                                          <p:attrName>style.visibility</p:attrName>
                                        </p:attrNameLst>
                                      </p:cBhvr>
                                      <p:to>
                                        <p:strVal val="visible"/>
                                      </p:to>
                                    </p:set>
                                    <p:anim calcmode="lin" valueType="num">
                                      <p:cBhvr>
                                        <p:cTn id="13" dur="1000" fill="hold"/>
                                        <p:tgtEl>
                                          <p:spTgt spid="7174"/>
                                        </p:tgtEl>
                                        <p:attrNameLst>
                                          <p:attrName>ppt_x</p:attrName>
                                        </p:attrNameLst>
                                      </p:cBhvr>
                                      <p:tavLst>
                                        <p:tav tm="0">
                                          <p:val>
                                            <p:strVal val="#ppt_x"/>
                                          </p:val>
                                        </p:tav>
                                        <p:tav tm="50000">
                                          <p:val>
                                            <p:strVal val="#ppt_x+.1"/>
                                          </p:val>
                                        </p:tav>
                                        <p:tav tm="100000">
                                          <p:val>
                                            <p:strVal val="#ppt_x"/>
                                          </p:val>
                                        </p:tav>
                                      </p:tavLst>
                                    </p:anim>
                                    <p:anim calcmode="lin" valueType="num">
                                      <p:cBhvr>
                                        <p:cTn id="14" dur="1000" fill="hold"/>
                                        <p:tgtEl>
                                          <p:spTgt spid="7174"/>
                                        </p:tgtEl>
                                        <p:attrNameLst>
                                          <p:attrName>ppt_y</p:attrName>
                                        </p:attrNameLst>
                                      </p:cBhvr>
                                      <p:tavLst>
                                        <p:tav tm="0">
                                          <p:val>
                                            <p:strVal val="#ppt_y"/>
                                          </p:val>
                                        </p:tav>
                                        <p:tav tm="100000">
                                          <p:val>
                                            <p:strVal val="#ppt_y"/>
                                          </p:val>
                                        </p:tav>
                                      </p:tavLst>
                                    </p:anim>
                                    <p:anim calcmode="lin" valueType="num">
                                      <p:cBhvr>
                                        <p:cTn id="15" dur="1000" fill="hold"/>
                                        <p:tgtEl>
                                          <p:spTgt spid="7174"/>
                                        </p:tgtEl>
                                        <p:attrNameLst>
                                          <p:attrName>ppt_h</p:attrName>
                                        </p:attrNameLst>
                                      </p:cBhvr>
                                      <p:tavLst>
                                        <p:tav tm="0">
                                          <p:val>
                                            <p:strVal val="#ppt_h/10"/>
                                          </p:val>
                                        </p:tav>
                                        <p:tav tm="50000">
                                          <p:val>
                                            <p:strVal val="#ppt_h+.01"/>
                                          </p:val>
                                        </p:tav>
                                        <p:tav tm="100000">
                                          <p:val>
                                            <p:strVal val="#ppt_h"/>
                                          </p:val>
                                        </p:tav>
                                      </p:tavLst>
                                    </p:anim>
                                    <p:anim calcmode="lin" valueType="num">
                                      <p:cBhvr>
                                        <p:cTn id="16" dur="1000" fill="hold"/>
                                        <p:tgtEl>
                                          <p:spTgt spid="7174"/>
                                        </p:tgtEl>
                                        <p:attrNameLst>
                                          <p:attrName>ppt_w</p:attrName>
                                        </p:attrNameLst>
                                      </p:cBhvr>
                                      <p:tavLst>
                                        <p:tav tm="0">
                                          <p:val>
                                            <p:strVal val="#ppt_w/10"/>
                                          </p:val>
                                        </p:tav>
                                        <p:tav tm="50000">
                                          <p:val>
                                            <p:strVal val="#ppt_w+.01"/>
                                          </p:val>
                                        </p:tav>
                                        <p:tav tm="100000">
                                          <p:val>
                                            <p:strVal val="#ppt_w"/>
                                          </p:val>
                                        </p:tav>
                                      </p:tavLst>
                                    </p:anim>
                                    <p:animEffect transition="in" filter="fade">
                                      <p:cBhvr>
                                        <p:cTn id="17" dur="1000" tmFilter="0,0; .5, 1; 1, 1"/>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P spid="717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useBgFill="1">
        <p:nvSpPr>
          <p:cNvPr id="4" name="Rectangles 3"/>
          <p:cNvSpPr/>
          <p:nvPr/>
        </p:nvSpPr>
        <p:spPr>
          <a:xfrm>
            <a:off x="890270" y="2185670"/>
            <a:ext cx="2685415" cy="3023235"/>
          </a:xfrm>
          <a:prstGeom prst="rect">
            <a:avLst/>
          </a:prstGeom>
          <a:ln>
            <a:solidFill>
              <a:schemeClr val="accent3"/>
            </a:solidFill>
          </a:ln>
        </p:spPr>
        <p:style>
          <a:lnRef idx="0">
            <a:srgbClr val="FFFFFF"/>
          </a:lnRef>
          <a:fillRef idx="1">
            <a:schemeClr val="accent1"/>
          </a:fillRef>
          <a:effectRef idx="0">
            <a:srgbClr val="FFFFFF"/>
          </a:effectRef>
          <a:fontRef idx="minor">
            <a:schemeClr val="lt1"/>
          </a:fontRef>
        </p:style>
        <p:txBody>
          <a:bodyPr rtlCol="0" anchor="ctr"/>
          <a:p>
            <a:pPr algn="ctr"/>
            <a:r>
              <a:rPr lang="en-US" altLang="en-GB">
                <a:sym typeface="+mn-ea"/>
              </a:rPr>
              <a:t>How can machine learning and natural language processing (NLP) techniques automate the de-identification</a:t>
            </a:r>
            <a:r>
              <a:rPr lang="en-GB" altLang="en-US">
                <a:sym typeface="+mn-ea"/>
              </a:rPr>
              <a:t>?</a:t>
            </a:r>
            <a:endParaRPr lang="en-US" altLang="en-GB"/>
          </a:p>
          <a:p>
            <a:pPr algn="ctr"/>
            <a:endParaRPr lang="en-US" altLang="en-GB"/>
          </a:p>
        </p:txBody>
      </p:sp>
      <p:sp useBgFill="1">
        <p:nvSpPr>
          <p:cNvPr id="6" name="Rectangles 5"/>
          <p:cNvSpPr/>
          <p:nvPr/>
        </p:nvSpPr>
        <p:spPr>
          <a:xfrm>
            <a:off x="4855210" y="2186305"/>
            <a:ext cx="2685415" cy="3023235"/>
          </a:xfrm>
          <a:prstGeom prst="rect">
            <a:avLst/>
          </a:prstGeom>
          <a:ln>
            <a:solidFill>
              <a:schemeClr val="accent3"/>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US">
                <a:sym typeface="+mn-ea"/>
              </a:rPr>
              <a:t></a:t>
            </a:r>
            <a:endParaRPr lang="en-US" altLang="en-US">
              <a:sym typeface="+mn-ea"/>
            </a:endParaRPr>
          </a:p>
          <a:p>
            <a:pPr algn="ctr"/>
            <a:r>
              <a:rPr lang="en-US" altLang="en-GB">
                <a:sym typeface="+mn-ea"/>
              </a:rPr>
              <a:t>How can SpaCy NER automate PHI de-identification in clinical text?</a:t>
            </a:r>
            <a:endParaRPr lang="en-US" altLang="en-GB"/>
          </a:p>
          <a:p>
            <a:pPr algn="ctr"/>
            <a:endParaRPr lang="en-GB" altLang="en-US" b="1"/>
          </a:p>
          <a:p>
            <a:pPr algn="ctr"/>
            <a:endParaRPr lang="en-US" altLang="en-GB" b="1"/>
          </a:p>
          <a:p>
            <a:pPr algn="ctr"/>
            <a:endParaRPr lang="en-GB" altLang="en-US"/>
          </a:p>
        </p:txBody>
      </p:sp>
      <p:sp useBgFill="1">
        <p:nvSpPr>
          <p:cNvPr id="7" name="Rectangles 6"/>
          <p:cNvSpPr/>
          <p:nvPr/>
        </p:nvSpPr>
        <p:spPr>
          <a:xfrm>
            <a:off x="8820150" y="2186940"/>
            <a:ext cx="2685415" cy="3023235"/>
          </a:xfrm>
          <a:prstGeom prst="rect">
            <a:avLst/>
          </a:prstGeom>
          <a:ln>
            <a:solidFill>
              <a:schemeClr val="accent3"/>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US">
                <a:sym typeface="+mn-ea"/>
              </a:rPr>
              <a:t></a:t>
            </a:r>
            <a:r>
              <a:rPr lang="en-US" altLang="en-GB">
                <a:sym typeface="+mn-ea"/>
              </a:rPr>
              <a:t>How does SpaCy compare to DistilBERT in terms of accuracy, speed, and usability?</a:t>
            </a:r>
            <a:endParaRPr lang="en-US" altLang="en-GB"/>
          </a:p>
          <a:p>
            <a:pPr algn="ctr"/>
            <a:endParaRPr lang="en-US" altLang="en-GB"/>
          </a:p>
          <a:p>
            <a:pPr algn="ctr"/>
            <a:endParaRPr lang="en-US" altLang="en-GB" b="1"/>
          </a:p>
        </p:txBody>
      </p:sp>
      <p:sp>
        <p:nvSpPr>
          <p:cNvPr id="10" name="Text Box 9"/>
          <p:cNvSpPr txBox="1"/>
          <p:nvPr/>
        </p:nvSpPr>
        <p:spPr>
          <a:xfrm>
            <a:off x="667385" y="568960"/>
            <a:ext cx="4064000" cy="445135"/>
          </a:xfrm>
          <a:prstGeom prst="rect">
            <a:avLst/>
          </a:prstGeom>
          <a:noFill/>
        </p:spPr>
        <p:txBody>
          <a:bodyPr wrap="square" rtlCol="0">
            <a:spAutoFit/>
          </a:bodyPr>
          <a:p>
            <a:r>
              <a:rPr lang="en-GB" altLang="en-US" sz="2300" b="1">
                <a:solidFill>
                  <a:srgbClr val="F8E57F"/>
                </a:solidFill>
              </a:rPr>
              <a:t>3. RESEARCH QUESTION</a:t>
            </a:r>
            <a:endParaRPr lang="en-GB" altLang="en-US" sz="2300" b="1">
              <a:solidFill>
                <a:srgbClr val="F8E57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bldLvl="0" animBg="1"/>
      <p:bldP spid="7" grpId="0" bldLvl="0" animBg="1"/>
    </p:bldLst>
  </p:timing>
</p:sld>
</file>

<file path=ppt/tags/tag1.xml><?xml version="1.0" encoding="utf-8"?>
<p:tagLst xmlns:p="http://schemas.openxmlformats.org/presentationml/2006/main">
  <p:tag name="TABLE_ENDDRAG_ORIGIN_RECT" val="875*397"/>
  <p:tag name="TABLE_ENDDRAG_RECT" val="57*1*875*397"/>
</p:tagLst>
</file>

<file path=ppt/tags/tag2.xml><?xml version="1.0" encoding="utf-8"?>
<p:tagLst xmlns:p="http://schemas.openxmlformats.org/presentationml/2006/main">
  <p:tag name="TABLE_ENDDRAG_ORIGIN_RECT" val="693*166"/>
  <p:tag name="TABLE_ENDDRAG_RECT" val="92*132*693*16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13807</Words>
  <Application>WPS Presentation</Application>
  <PresentationFormat>宽屏</PresentationFormat>
  <Paragraphs>442</Paragraphs>
  <Slides>30</Slides>
  <Notes>10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30</vt:i4>
      </vt:variant>
    </vt:vector>
  </HeadingPairs>
  <TitlesOfParts>
    <vt:vector size="45" baseType="lpstr">
      <vt:lpstr>Arial</vt:lpstr>
      <vt:lpstr>SimSun</vt:lpstr>
      <vt:lpstr>Wingdings</vt:lpstr>
      <vt:lpstr>Calibri</vt:lpstr>
      <vt:lpstr>Microsoft YaHei</vt:lpstr>
      <vt:lpstr>Calibri</vt:lpstr>
      <vt:lpstr>等线</vt:lpstr>
      <vt:lpstr>Arial Unicode MS</vt:lpstr>
      <vt:lpstr>Calibri Light</vt:lpstr>
      <vt:lpstr>Times New Roman</vt:lpstr>
      <vt:lpstr>Symbol</vt:lpstr>
      <vt:lpstr>Matura MT Script Capitals</vt:lpstr>
      <vt:lpstr>Microsoft JhengHei</vt:lpstr>
      <vt:lpstr>Microsoft Himalaya</vt:lpstr>
      <vt:lpstr>Office 主题</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6.1.2 Exploratory Data Analysis (EDA)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ZhuLong</dc:creator>
  <cp:lastModifiedBy>Cse_keerthirajan M_2023</cp:lastModifiedBy>
  <cp:revision>46</cp:revision>
  <dcterms:created xsi:type="dcterms:W3CDTF">2016-01-03T04:37:00Z</dcterms:created>
  <dcterms:modified xsi:type="dcterms:W3CDTF">2025-01-10T10:08:42Z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2057-12.2.0.19805</vt:lpwstr>
  </property>
  <property fmtid="{D5CDD505-2E9C-101B-9397-08002B2CF9AE}" pid="3" name="ICV">
    <vt:lpwstr>3DCC2EB34AF643548757DA26F8B1A181_13</vt:lpwstr>
  </property>
</Properties>
</file>