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73" r:id="rId7"/>
    <p:sldId id="269" r:id="rId8"/>
    <p:sldId id="272" r:id="rId9"/>
    <p:sldId id="274" r:id="rId10"/>
    <p:sldId id="275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727036" cy="2000251"/>
          </a:xfrm>
        </p:spPr>
        <p:txBody>
          <a:bodyPr>
            <a:normAutofit/>
          </a:bodyPr>
          <a:lstStyle/>
          <a:p>
            <a:r>
              <a:rPr lang="en-US" b="1" dirty="0" err="1"/>
              <a:t>tamVR</a:t>
            </a:r>
            <a:r>
              <a:rPr lang="en-US" b="1" dirty="0"/>
              <a:t> </a:t>
            </a:r>
            <a:br>
              <a:rPr lang="en-US" dirty="0"/>
            </a:br>
            <a:r>
              <a:rPr lang="en-US" sz="4000" dirty="0"/>
              <a:t>Topographic Attribute Maps in Virtual Reality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Ekaterina Baikova</a:t>
            </a:r>
          </a:p>
          <a:p>
            <a:r>
              <a:rPr lang="en-US"/>
              <a:t>27.04.2023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  <a:p>
            <a:r>
              <a:rPr lang="en-US" dirty="0"/>
              <a:t>Application features and architecture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75550" y="285747"/>
            <a:ext cx="10360501" cy="1223963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pic>
        <p:nvPicPr>
          <p:cNvPr id="6" name="Content Placeholder 5" descr="A picture containing sketch, map, LEGO, black and white&#10;&#10;Description automatically generated">
            <a:extLst>
              <a:ext uri="{FF2B5EF4-FFF2-40B4-BE49-F238E27FC236}">
                <a16:creationId xmlns:a16="http://schemas.microsoft.com/office/drawing/2014/main" id="{5173074D-5371-2399-2018-DE34AD83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2" y="4078999"/>
            <a:ext cx="3069618" cy="2377682"/>
          </a:xfrm>
        </p:spPr>
      </p:pic>
      <p:pic>
        <p:nvPicPr>
          <p:cNvPr id="1026" name="Picture 2" descr="Ged, gedcom genealogy data file icon - Download on Iconfinder">
            <a:extLst>
              <a:ext uri="{FF2B5EF4-FFF2-40B4-BE49-F238E27FC236}">
                <a16:creationId xmlns:a16="http://schemas.microsoft.com/office/drawing/2014/main" id="{E945D820-27AE-9C03-4281-11B6A565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75" y="436878"/>
            <a:ext cx="1371601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0B2091-19CF-30B9-EF85-0211A98BDCA7}"/>
              </a:ext>
            </a:extLst>
          </p:cNvPr>
          <p:cNvCxnSpPr/>
          <p:nvPr/>
        </p:nvCxnSpPr>
        <p:spPr>
          <a:xfrm>
            <a:off x="7275175" y="2037081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raph 500 | large-scale benchmarks">
            <a:extLst>
              <a:ext uri="{FF2B5EF4-FFF2-40B4-BE49-F238E27FC236}">
                <a16:creationId xmlns:a16="http://schemas.microsoft.com/office/drawing/2014/main" id="{CC655CD3-4180-4820-31FD-8171A576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12" y="2362200"/>
            <a:ext cx="2124077" cy="174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A74590-4685-A856-CC18-E1CF4480691E}"/>
              </a:ext>
            </a:extLst>
          </p:cNvPr>
          <p:cNvCxnSpPr/>
          <p:nvPr/>
        </p:nvCxnSpPr>
        <p:spPr>
          <a:xfrm>
            <a:off x="7313612" y="4328161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A24C4-3F76-7393-EEDF-57DDDF79B264}"/>
              </a:ext>
            </a:extLst>
          </p:cNvPr>
          <p:cNvSpPr txBox="1"/>
          <p:nvPr/>
        </p:nvSpPr>
        <p:spPr>
          <a:xfrm>
            <a:off x="8817453" y="861068"/>
            <a:ext cx="230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GEDCOM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84E82-30D0-CB07-99B4-D54A6F3CDC8D}"/>
              </a:ext>
            </a:extLst>
          </p:cNvPr>
          <p:cNvSpPr txBox="1"/>
          <p:nvPr/>
        </p:nvSpPr>
        <p:spPr>
          <a:xfrm>
            <a:off x="8855014" y="2905780"/>
            <a:ext cx="1096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Graph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AA9C-2BD1-F5F2-2E14-7988B529234E}"/>
              </a:ext>
            </a:extLst>
          </p:cNvPr>
          <p:cNvSpPr txBox="1"/>
          <p:nvPr/>
        </p:nvSpPr>
        <p:spPr>
          <a:xfrm>
            <a:off x="8817453" y="5145799"/>
            <a:ext cx="1742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Landscape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1AD74-8E1E-C0F4-7CB2-E9698968EB96}"/>
              </a:ext>
            </a:extLst>
          </p:cNvPr>
          <p:cNvSpPr txBox="1"/>
          <p:nvPr/>
        </p:nvSpPr>
        <p:spPr>
          <a:xfrm>
            <a:off x="975550" y="1676400"/>
            <a:ext cx="4966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tamVR</a:t>
            </a:r>
            <a:r>
              <a:rPr lang="en-US" sz="2800" dirty="0"/>
              <a:t> is a Unity VR application that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transforms GEDCOM data into an interactive graph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builds a landscape with heights based on birth year of each person </a:t>
            </a:r>
          </a:p>
          <a:p>
            <a:pPr marL="1066693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Let the user explore the landscape</a:t>
            </a:r>
          </a:p>
        </p:txBody>
      </p:sp>
    </p:spTree>
    <p:extLst>
      <p:ext uri="{BB962C8B-B14F-4D97-AF65-F5344CB8AC3E}">
        <p14:creationId xmlns:p14="http://schemas.microsoft.com/office/powerpoint/2010/main" val="47932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3764065"/>
              </p:ext>
            </p:extLst>
          </p:nvPr>
        </p:nvGraphicFramePr>
        <p:xfrm>
          <a:off x="1218883" y="1828800"/>
          <a:ext cx="5637609" cy="426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1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Unity Editor 2021.3.20.f1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VR Device (TBA)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 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VR Controller (TBA)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760142"/>
                  </a:ext>
                </a:extLst>
              </a:tr>
              <a:tr h="1157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37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-152400"/>
            <a:ext cx="10360501" cy="1223963"/>
          </a:xfrm>
        </p:spPr>
        <p:txBody>
          <a:bodyPr/>
          <a:lstStyle/>
          <a:p>
            <a:r>
              <a:rPr lang="en-US" dirty="0"/>
              <a:t>Architecture (Demo Version)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E82C85-AE5F-6EF6-C4BD-3B4A2222E68D}"/>
              </a:ext>
            </a:extLst>
          </p:cNvPr>
          <p:cNvSpPr/>
          <p:nvPr/>
        </p:nvSpPr>
        <p:spPr>
          <a:xfrm>
            <a:off x="1218883" y="1591252"/>
            <a:ext cx="2438400" cy="6858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GEDCOM </a:t>
            </a:r>
            <a:r>
              <a:rPr lang="en-US" sz="2800" dirty="0" err="1"/>
              <a:t>json</a:t>
            </a:r>
            <a:endParaRPr lang="en-US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2F97A6-9BA6-62CD-CCE7-06B68EBAD699}"/>
              </a:ext>
            </a:extLst>
          </p:cNvPr>
          <p:cNvCxnSpPr/>
          <p:nvPr/>
        </p:nvCxnSpPr>
        <p:spPr>
          <a:xfrm>
            <a:off x="2436812" y="250565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397E8-9130-5C62-999A-68F2F8C785A2}"/>
              </a:ext>
            </a:extLst>
          </p:cNvPr>
          <p:cNvSpPr/>
          <p:nvPr/>
        </p:nvSpPr>
        <p:spPr>
          <a:xfrm>
            <a:off x="1217612" y="2881572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DataLoader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54677-2809-9B0A-06C8-E01AAFB7066C}"/>
              </a:ext>
            </a:extLst>
          </p:cNvPr>
          <p:cNvSpPr/>
          <p:nvPr/>
        </p:nvSpPr>
        <p:spPr>
          <a:xfrm>
            <a:off x="1217612" y="4182052"/>
            <a:ext cx="2438400" cy="685800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Graph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4873AF-2E60-0FFE-D297-C21CA69640CA}"/>
              </a:ext>
            </a:extLst>
          </p:cNvPr>
          <p:cNvCxnSpPr/>
          <p:nvPr/>
        </p:nvCxnSpPr>
        <p:spPr>
          <a:xfrm>
            <a:off x="2436812" y="38823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2E50F8-B85F-B38A-15A2-FE80B6B32FE5}"/>
              </a:ext>
            </a:extLst>
          </p:cNvPr>
          <p:cNvCxnSpPr>
            <a:cxnSpLocks/>
          </p:cNvCxnSpPr>
          <p:nvPr/>
        </p:nvCxnSpPr>
        <p:spPr>
          <a:xfrm>
            <a:off x="4037012" y="4524952"/>
            <a:ext cx="228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8B316E9-7A38-2EFA-258B-CA19698DE3D2}"/>
              </a:ext>
            </a:extLst>
          </p:cNvPr>
          <p:cNvSpPr/>
          <p:nvPr/>
        </p:nvSpPr>
        <p:spPr>
          <a:xfrm>
            <a:off x="4646612" y="4182052"/>
            <a:ext cx="2438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GraphRenderer</a:t>
            </a:r>
            <a:endParaRPr lang="en-US" sz="2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7DEE6-2EC6-CED9-A910-FF24D06ED5E7}"/>
              </a:ext>
            </a:extLst>
          </p:cNvPr>
          <p:cNvCxnSpPr>
            <a:cxnSpLocks/>
          </p:cNvCxnSpPr>
          <p:nvPr/>
        </p:nvCxnSpPr>
        <p:spPr>
          <a:xfrm>
            <a:off x="5865812" y="38823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FD2A21-8456-E47E-37CF-A3F094FD9065}"/>
              </a:ext>
            </a:extLst>
          </p:cNvPr>
          <p:cNvSpPr/>
          <p:nvPr/>
        </p:nvSpPr>
        <p:spPr>
          <a:xfrm>
            <a:off x="4570411" y="2881572"/>
            <a:ext cx="2590799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GraphController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3A709-B932-42BC-7350-2CD698B2ED52}"/>
              </a:ext>
            </a:extLst>
          </p:cNvPr>
          <p:cNvSpPr/>
          <p:nvPr/>
        </p:nvSpPr>
        <p:spPr>
          <a:xfrm>
            <a:off x="7618411" y="3496252"/>
            <a:ext cx="3048001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LandscapeRenderer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F27E5-4CF4-4871-6A5C-1E82B36896D0}"/>
              </a:ext>
            </a:extLst>
          </p:cNvPr>
          <p:cNvSpPr/>
          <p:nvPr/>
        </p:nvSpPr>
        <p:spPr>
          <a:xfrm>
            <a:off x="4636556" y="5334000"/>
            <a:ext cx="2438400" cy="685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Scene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DC831F-3EBC-561D-AA8C-B7EF91A9F890}"/>
              </a:ext>
            </a:extLst>
          </p:cNvPr>
          <p:cNvCxnSpPr>
            <a:cxnSpLocks/>
          </p:cNvCxnSpPr>
          <p:nvPr/>
        </p:nvCxnSpPr>
        <p:spPr>
          <a:xfrm>
            <a:off x="5885894" y="5101532"/>
            <a:ext cx="0" cy="1473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7D63019-76D9-945E-81E3-B550A63932F7}"/>
              </a:ext>
            </a:extLst>
          </p:cNvPr>
          <p:cNvCxnSpPr>
            <a:cxnSpLocks/>
            <a:stCxn id="22" idx="2"/>
            <a:endCxn id="24" idx="3"/>
          </p:cNvCxnSpPr>
          <p:nvPr/>
        </p:nvCxnSpPr>
        <p:spPr>
          <a:xfrm rot="5400000">
            <a:off x="7361260" y="3895748"/>
            <a:ext cx="1494848" cy="2067456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EF425E6-5301-6A5C-1476-18144242B908}"/>
              </a:ext>
            </a:extLst>
          </p:cNvPr>
          <p:cNvSpPr/>
          <p:nvPr/>
        </p:nvSpPr>
        <p:spPr>
          <a:xfrm>
            <a:off x="7237412" y="3224472"/>
            <a:ext cx="228594" cy="1338580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85BC20-668E-A620-B013-AE5BB05A62A1}"/>
              </a:ext>
            </a:extLst>
          </p:cNvPr>
          <p:cNvSpPr/>
          <p:nvPr/>
        </p:nvSpPr>
        <p:spPr>
          <a:xfrm>
            <a:off x="7923210" y="1388387"/>
            <a:ext cx="3810002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XR Interaction Toolkit </a:t>
            </a:r>
            <a:r>
              <a:rPr lang="en-US" sz="1200" dirty="0"/>
              <a:t>[1]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9F978D-0F9E-0305-2C3F-8427DA72AB61}"/>
              </a:ext>
            </a:extLst>
          </p:cNvPr>
          <p:cNvSpPr txBox="1"/>
          <p:nvPr/>
        </p:nvSpPr>
        <p:spPr>
          <a:xfrm>
            <a:off x="7872680" y="865167"/>
            <a:ext cx="149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169F47-0BBF-724E-D76A-AA90ED5AF411}"/>
              </a:ext>
            </a:extLst>
          </p:cNvPr>
          <p:cNvSpPr txBox="1"/>
          <p:nvPr/>
        </p:nvSpPr>
        <p:spPr>
          <a:xfrm>
            <a:off x="150812" y="6367046"/>
            <a:ext cx="100738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[1] https://docs.unity3d.com/Packages/com.unity.xr.interaction.toolkit@2.3/manual/index.html</a:t>
            </a:r>
          </a:p>
        </p:txBody>
      </p:sp>
    </p:spTree>
    <p:extLst>
      <p:ext uri="{BB962C8B-B14F-4D97-AF65-F5344CB8AC3E}">
        <p14:creationId xmlns:p14="http://schemas.microsoft.com/office/powerpoint/2010/main" val="253423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Showcase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D73ED-8583-84FE-0443-7104A91747B9}"/>
              </a:ext>
            </a:extLst>
          </p:cNvPr>
          <p:cNvSpPr txBox="1"/>
          <p:nvPr/>
        </p:nvSpPr>
        <p:spPr>
          <a:xfrm>
            <a:off x="608012" y="4157177"/>
            <a:ext cx="6111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Next steps:</a:t>
            </a:r>
            <a:endParaRPr lang="en-US" sz="2400" b="1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Two scenes for graph and landscape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Terrain generation from a height map (like Perlin Noise)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Graph projection on landscape mesh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dirty="0"/>
              <a:t>Mini map of the graph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88EB3-7A86-C1F4-176F-8DB6D1AA6990}"/>
              </a:ext>
            </a:extLst>
          </p:cNvPr>
          <p:cNvSpPr txBox="1"/>
          <p:nvPr/>
        </p:nvSpPr>
        <p:spPr>
          <a:xfrm>
            <a:off x="608012" y="1664289"/>
            <a:ext cx="990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Problems: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400" b="1" dirty="0" err="1"/>
              <a:t>Json</a:t>
            </a:r>
            <a:r>
              <a:rPr lang="en-US" sz="2400" b="1" dirty="0"/>
              <a:t> file was used from tam repo</a:t>
            </a:r>
            <a:r>
              <a:rPr lang="en-US" sz="2400" dirty="0"/>
              <a:t>: Should I write a parser for GEDCOM/Use the parser from tam repo?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How to interpolate generated mesh vertices</a:t>
            </a:r>
            <a:r>
              <a:rPr lang="en-US" sz="2400" dirty="0"/>
              <a:t>: manually/heightmap generation?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en-US" b="1" dirty="0"/>
              <a:t>How to create tunnels in the mesh</a:t>
            </a:r>
            <a:r>
              <a:rPr lang="en-US" dirty="0"/>
              <a:t>: having a set of edge intersections?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9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19278-94A7-8A4B-E240-A71E7D0C83EB}"/>
              </a:ext>
            </a:extLst>
          </p:cNvPr>
          <p:cNvSpPr txBox="1"/>
          <p:nvPr/>
        </p:nvSpPr>
        <p:spPr>
          <a:xfrm>
            <a:off x="1141412" y="1992385"/>
            <a:ext cx="10057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Main features: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Colormap of the landscape with several options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Mini map of the graph 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Zoom-in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Teleportation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Flight mode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194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1" y="2286000"/>
            <a:ext cx="10360501" cy="1223963"/>
          </a:xfrm>
        </p:spPr>
        <p:txBody>
          <a:bodyPr/>
          <a:lstStyle/>
          <a:p>
            <a:pPr algn="ctr"/>
            <a:r>
              <a:rPr lang="en-US" b="1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0441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77</TotalTime>
  <Words>247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Tech 16x9</vt:lpstr>
      <vt:lpstr>tamVR  Topographic Attribute Maps in Virtual Reality</vt:lpstr>
      <vt:lpstr>Table of content</vt:lpstr>
      <vt:lpstr>Project Description</vt:lpstr>
      <vt:lpstr>Development Tools</vt:lpstr>
      <vt:lpstr>Architecture (Demo Version) </vt:lpstr>
      <vt:lpstr>Demo Showcase</vt:lpstr>
      <vt:lpstr>Planned feature set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tamVR Topographic Attribute Maps in Virtual Reality</dc:title>
  <dc:creator>Ekaterina Baikova</dc:creator>
  <cp:lastModifiedBy>Ekaterina Baikova</cp:lastModifiedBy>
  <cp:revision>3</cp:revision>
  <dcterms:created xsi:type="dcterms:W3CDTF">2023-04-19T17:23:23Z</dcterms:created>
  <dcterms:modified xsi:type="dcterms:W3CDTF">2023-04-27T07:22:09Z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