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383" r:id="rId3"/>
    <p:sldId id="384" r:id="rId4"/>
    <p:sldId id="385" r:id="rId5"/>
    <p:sldId id="386" r:id="rId6"/>
    <p:sldId id="387" r:id="rId7"/>
    <p:sldId id="388" r:id="rId8"/>
    <p:sldId id="474" r:id="rId9"/>
    <p:sldId id="471" r:id="rId10"/>
    <p:sldId id="469" r:id="rId11"/>
    <p:sldId id="470" r:id="rId12"/>
    <p:sldId id="472"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5" autoAdjust="0"/>
    <p:restoredTop sz="94533" autoAdjust="0"/>
  </p:normalViewPr>
  <p:slideViewPr>
    <p:cSldViewPr snapToGrid="0">
      <p:cViewPr varScale="1">
        <p:scale>
          <a:sx n="72" d="100"/>
          <a:sy n="72" d="100"/>
        </p:scale>
        <p:origin x="7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24ED5-9C4B-4858-A6EB-D7590714A7FF}" type="datetimeFigureOut">
              <a:rPr lang="ru-RU" smtClean="0"/>
              <a:t>10.04.2020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78409-4D3B-4852-8E42-84B3A93B9369}" type="slidenum">
              <a:rPr lang="ru-RU" smtClean="0"/>
              <a:t>‹#›</a:t>
            </a:fld>
            <a:endParaRPr lang="ru-RU"/>
          </a:p>
        </p:txBody>
      </p:sp>
    </p:spTree>
    <p:extLst>
      <p:ext uri="{BB962C8B-B14F-4D97-AF65-F5344CB8AC3E}">
        <p14:creationId xmlns:p14="http://schemas.microsoft.com/office/powerpoint/2010/main" val="232350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576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69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0664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4/10/2020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3175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4/10/2020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910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74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8486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4/10/2020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33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55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4/10/2020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64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751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911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6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39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smtClean="0"/>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535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smtClean="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261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4/10/2020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2966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itmathrepetitor.ru/100-zadach-po-programmirovaniyu-1-15/" TargetMode="External"/><Relationship Id="rId3" Type="http://schemas.openxmlformats.org/officeDocument/2006/relationships/hyperlink" Target="https://pythoner.name/tasks" TargetMode="External"/><Relationship Id="rId7" Type="http://schemas.openxmlformats.org/officeDocument/2006/relationships/hyperlink" Target="https://younglinux.info/python" TargetMode="External"/><Relationship Id="rId2" Type="http://schemas.openxmlformats.org/officeDocument/2006/relationships/hyperlink" Target="https://taskcode.ru/linear/vars" TargetMode="External"/><Relationship Id="rId1" Type="http://schemas.openxmlformats.org/officeDocument/2006/relationships/slideLayout" Target="../slideLayouts/slideLayout2.xml"/><Relationship Id="rId6" Type="http://schemas.openxmlformats.org/officeDocument/2006/relationships/hyperlink" Target="https://pythontutor.ru/lessons/ifelse/" TargetMode="External"/><Relationship Id="rId5" Type="http://schemas.openxmlformats.org/officeDocument/2006/relationships/hyperlink" Target="http://kpolyakov.spb.ru/school/ege.htm" TargetMode="External"/><Relationship Id="rId4" Type="http://schemas.openxmlformats.org/officeDocument/2006/relationships/hyperlink" Target="http://lbz.ru/metodist/authors/informatika/3/eor10.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79443" y="1803405"/>
            <a:ext cx="9640957" cy="1825096"/>
          </a:xfrm>
        </p:spPr>
        <p:txBody>
          <a:bodyPr>
            <a:normAutofit/>
          </a:bodyPr>
          <a:lstStyle/>
          <a:p>
            <a:pPr algn="r"/>
            <a:r>
              <a:rPr lang="ru-RU" sz="3400" b="1" dirty="0" smtClean="0"/>
              <a:t>Алгоритмизация и программирование</a:t>
            </a:r>
            <a:endParaRPr lang="ru-RU" sz="3400" b="1" dirty="0"/>
          </a:p>
        </p:txBody>
      </p:sp>
      <p:sp>
        <p:nvSpPr>
          <p:cNvPr id="3" name="Подзаголовок 2"/>
          <p:cNvSpPr>
            <a:spLocks noGrp="1"/>
          </p:cNvSpPr>
          <p:nvPr>
            <p:ph type="subTitle" idx="1"/>
          </p:nvPr>
        </p:nvSpPr>
        <p:spPr/>
        <p:txBody>
          <a:bodyPr/>
          <a:lstStyle/>
          <a:p>
            <a:pPr algn="r"/>
            <a:r>
              <a:rPr lang="ru-RU" b="1" dirty="0" smtClean="0">
                <a:solidFill>
                  <a:srgbClr val="FF0000"/>
                </a:solidFill>
              </a:rPr>
              <a:t>Часть </a:t>
            </a:r>
            <a:r>
              <a:rPr lang="ru-RU" b="1" dirty="0" smtClean="0">
                <a:solidFill>
                  <a:srgbClr val="FF0000"/>
                </a:solidFill>
              </a:rPr>
              <a:t>5</a:t>
            </a:r>
            <a:r>
              <a:rPr lang="ru-RU" b="1" dirty="0">
                <a:solidFill>
                  <a:srgbClr val="FF0000"/>
                </a:solidFill>
              </a:rPr>
              <a:t>. Ошибки и </a:t>
            </a:r>
            <a:r>
              <a:rPr lang="ru-RU" b="1" dirty="0" smtClean="0">
                <a:solidFill>
                  <a:srgbClr val="FF0000"/>
                </a:solidFill>
              </a:rPr>
              <a:t>исключения</a:t>
            </a:r>
            <a:r>
              <a:rPr lang="ru-RU" b="1" dirty="0">
                <a:solidFill>
                  <a:srgbClr val="FF0000"/>
                </a:solidFill>
              </a:rPr>
              <a:t>. Генератор псевдослучайных </a:t>
            </a:r>
            <a:r>
              <a:rPr lang="ru-RU" b="1" dirty="0" smtClean="0">
                <a:solidFill>
                  <a:srgbClr val="FF0000"/>
                </a:solidFill>
              </a:rPr>
              <a:t>чисел.  </a:t>
            </a:r>
            <a:endParaRPr lang="ru-RU" b="1" dirty="0">
              <a:solidFill>
                <a:srgbClr val="FF0000"/>
              </a:solidFill>
            </a:endParaRPr>
          </a:p>
        </p:txBody>
      </p:sp>
    </p:spTree>
    <p:extLst>
      <p:ext uri="{BB962C8B-B14F-4D97-AF65-F5344CB8AC3E}">
        <p14:creationId xmlns:p14="http://schemas.microsoft.com/office/powerpoint/2010/main" val="84002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504122"/>
            <a:ext cx="10820400" cy="5353878"/>
          </a:xfrm>
        </p:spPr>
        <p:txBody>
          <a:bodyPr>
            <a:normAutofit lnSpcReduction="10000"/>
          </a:bodyPr>
          <a:lstStyle/>
          <a:p>
            <a:pPr marL="357188" indent="-357188">
              <a:spcBef>
                <a:spcPts val="300"/>
              </a:spcBef>
              <a:buNone/>
            </a:pPr>
            <a:r>
              <a:rPr lang="ru-RU" sz="2000" dirty="0" smtClean="0">
                <a:latin typeface="Calibri" panose="020F0502020204030204" pitchFamily="34" charset="0"/>
                <a:cs typeface="Calibri" panose="020F0502020204030204" pitchFamily="34" charset="0"/>
              </a:rPr>
              <a:t>Чтобы </a:t>
            </a:r>
            <a:r>
              <a:rPr lang="ru-RU" sz="2000" dirty="0">
                <a:latin typeface="Calibri" panose="020F0502020204030204" pitchFamily="34" charset="0"/>
                <a:cs typeface="Calibri" panose="020F0502020204030204" pitchFamily="34" charset="0"/>
              </a:rPr>
              <a:t>обращаться к функциям, надо импортировать модуль </a:t>
            </a:r>
            <a:r>
              <a:rPr lang="ru-RU" sz="2000" dirty="0" err="1">
                <a:latin typeface="Calibri" panose="020F0502020204030204" pitchFamily="34" charset="0"/>
                <a:cs typeface="Calibri" panose="020F0502020204030204" pitchFamily="34" charset="0"/>
              </a:rPr>
              <a:t>random</a:t>
            </a:r>
            <a:r>
              <a:rPr lang="ru-RU" sz="2000" dirty="0" smtClean="0">
                <a:latin typeface="Calibri" panose="020F0502020204030204" pitchFamily="34" charset="0"/>
                <a:cs typeface="Calibri" panose="020F0502020204030204" pitchFamily="34" charset="0"/>
              </a:rPr>
              <a:t>:</a:t>
            </a:r>
          </a:p>
          <a:p>
            <a:pPr marL="357188" indent="1431925">
              <a:spcBef>
                <a:spcPts val="300"/>
              </a:spcBef>
              <a:buNone/>
            </a:pPr>
            <a:r>
              <a:rPr lang="ru-RU" sz="2000" b="1" dirty="0" smtClean="0">
                <a:solidFill>
                  <a:srgbClr val="FF0000"/>
                </a:solidFill>
                <a:latin typeface="Calibri" panose="020F0502020204030204" pitchFamily="34" charset="0"/>
                <a:cs typeface="Calibri" panose="020F0502020204030204" pitchFamily="34" charset="0"/>
              </a:rPr>
              <a:t>	</a:t>
            </a:r>
            <a:r>
              <a:rPr lang="en-US" sz="2000" b="1" dirty="0" smtClean="0">
                <a:solidFill>
                  <a:srgbClr val="C00000"/>
                </a:solidFill>
                <a:latin typeface="Calibri" panose="020F0502020204030204" pitchFamily="34" charset="0"/>
                <a:cs typeface="Calibri" panose="020F0502020204030204" pitchFamily="34" charset="0"/>
              </a:rPr>
              <a:t>&gt;&gt;&gt; </a:t>
            </a:r>
            <a:r>
              <a:rPr lang="en-US" sz="2000" b="1" dirty="0">
                <a:solidFill>
                  <a:srgbClr val="C00000"/>
                </a:solidFill>
                <a:latin typeface="Calibri" panose="020F0502020204030204" pitchFamily="34" charset="0"/>
                <a:cs typeface="Calibri" panose="020F0502020204030204" pitchFamily="34" charset="0"/>
              </a:rPr>
              <a:t>import </a:t>
            </a:r>
            <a:r>
              <a:rPr lang="en-US" sz="2000" b="1" dirty="0" smtClean="0">
                <a:solidFill>
                  <a:srgbClr val="C00000"/>
                </a:solidFill>
                <a:latin typeface="Calibri" panose="020F0502020204030204" pitchFamily="34" charset="0"/>
                <a:cs typeface="Calibri" panose="020F0502020204030204" pitchFamily="34" charset="0"/>
              </a:rPr>
              <a:t>random</a:t>
            </a:r>
            <a:endParaRPr lang="ru-RU" sz="2000" b="1" dirty="0" smtClean="0">
              <a:solidFill>
                <a:srgbClr val="C00000"/>
              </a:solidFill>
              <a:latin typeface="Calibri" panose="020F0502020204030204" pitchFamily="34" charset="0"/>
              <a:cs typeface="Calibri" panose="020F0502020204030204" pitchFamily="34" charset="0"/>
            </a:endParaRPr>
          </a:p>
          <a:p>
            <a:pPr marL="357188" indent="-357188">
              <a:spcBef>
                <a:spcPts val="300"/>
              </a:spcBef>
              <a:buNone/>
            </a:pPr>
            <a:r>
              <a:rPr lang="ru-RU" sz="2000" dirty="0">
                <a:latin typeface="Calibri" panose="020F0502020204030204" pitchFamily="34" charset="0"/>
                <a:cs typeface="Calibri" panose="020F0502020204030204" pitchFamily="34" charset="0"/>
              </a:rPr>
              <a:t>Или импортировать отдельные функции из него</a:t>
            </a:r>
            <a:r>
              <a:rPr lang="ru-RU" sz="2000" dirty="0" smtClean="0">
                <a:latin typeface="Calibri" panose="020F0502020204030204" pitchFamily="34" charset="0"/>
                <a:cs typeface="Calibri" panose="020F0502020204030204" pitchFamily="34" charset="0"/>
              </a:rPr>
              <a:t>:</a:t>
            </a:r>
            <a:endParaRPr lang="ru-RU" sz="2000" dirty="0" smtClean="0">
              <a:solidFill>
                <a:srgbClr val="C00000"/>
              </a:solidFill>
              <a:latin typeface="Calibri" panose="020F0502020204030204" pitchFamily="34" charset="0"/>
              <a:cs typeface="Calibri" panose="020F0502020204030204" pitchFamily="34" charset="0"/>
            </a:endParaRPr>
          </a:p>
          <a:p>
            <a:pPr marL="357188" indent="1431925">
              <a:spcBef>
                <a:spcPts val="300"/>
              </a:spcBef>
              <a:buNone/>
            </a:pPr>
            <a:r>
              <a:rPr lang="en-US" sz="2000" b="1" dirty="0">
                <a:solidFill>
                  <a:srgbClr val="C00000"/>
                </a:solidFill>
                <a:latin typeface="Calibri" panose="020F0502020204030204" pitchFamily="34" charset="0"/>
                <a:cs typeface="Calibri" panose="020F0502020204030204" pitchFamily="34" charset="0"/>
              </a:rPr>
              <a:t>&gt;&gt;&gt; from random import random, </a:t>
            </a:r>
            <a:r>
              <a:rPr lang="en-US" sz="2000" b="1" dirty="0" err="1">
                <a:solidFill>
                  <a:srgbClr val="C00000"/>
                </a:solidFill>
                <a:latin typeface="Calibri" panose="020F0502020204030204" pitchFamily="34" charset="0"/>
                <a:cs typeface="Calibri" panose="020F0502020204030204" pitchFamily="34" charset="0"/>
              </a:rPr>
              <a:t>randrange</a:t>
            </a:r>
            <a:r>
              <a:rPr lang="en-US" sz="2000" b="1" dirty="0">
                <a:solidFill>
                  <a:srgbClr val="C00000"/>
                </a:solidFill>
                <a:latin typeface="Calibri" panose="020F0502020204030204" pitchFamily="34" charset="0"/>
                <a:cs typeface="Calibri" panose="020F0502020204030204" pitchFamily="34" charset="0"/>
              </a:rPr>
              <a:t>, </a:t>
            </a:r>
            <a:r>
              <a:rPr lang="en-US" sz="2000" b="1" dirty="0" err="1" smtClean="0">
                <a:solidFill>
                  <a:srgbClr val="C00000"/>
                </a:solidFill>
                <a:latin typeface="Calibri" panose="020F0502020204030204" pitchFamily="34" charset="0"/>
                <a:cs typeface="Calibri" panose="020F0502020204030204" pitchFamily="34" charset="0"/>
              </a:rPr>
              <a:t>randint</a:t>
            </a:r>
            <a:endParaRPr lang="ru-RU" sz="2000" b="1" dirty="0" smtClean="0">
              <a:solidFill>
                <a:srgbClr val="C00000"/>
              </a:solidFill>
              <a:latin typeface="Calibri" panose="020F0502020204030204" pitchFamily="34" charset="0"/>
              <a:cs typeface="Calibri" panose="020F0502020204030204" pitchFamily="34" charset="0"/>
            </a:endParaRPr>
          </a:p>
          <a:p>
            <a:pPr marL="357188" indent="1431925">
              <a:spcBef>
                <a:spcPts val="300"/>
              </a:spcBef>
              <a:buNone/>
            </a:pPr>
            <a:endParaRPr lang="ru-RU" sz="2000" b="1" dirty="0">
              <a:solidFill>
                <a:srgbClr val="C00000"/>
              </a:solidFill>
              <a:latin typeface="Calibri" panose="020F0502020204030204" pitchFamily="34" charset="0"/>
              <a:cs typeface="Calibri" panose="020F0502020204030204" pitchFamily="34" charset="0"/>
            </a:endParaRPr>
          </a:p>
          <a:p>
            <a:pPr marL="0" indent="0">
              <a:spcBef>
                <a:spcPts val="300"/>
              </a:spcBef>
              <a:buNone/>
            </a:pPr>
            <a:r>
              <a:rPr lang="ru-RU" b="1" dirty="0">
                <a:solidFill>
                  <a:srgbClr val="FF0000"/>
                </a:solidFill>
                <a:latin typeface="Calibri" panose="020F0502020204030204" pitchFamily="34" charset="0"/>
                <a:cs typeface="Calibri" panose="020F0502020204030204" pitchFamily="34" charset="0"/>
              </a:rPr>
              <a:t>Функции для получения целых "случайных" чисел – </a:t>
            </a:r>
            <a:r>
              <a:rPr lang="ru-RU" b="1" dirty="0" err="1">
                <a:solidFill>
                  <a:srgbClr val="FF0000"/>
                </a:solidFill>
                <a:latin typeface="Calibri" panose="020F0502020204030204" pitchFamily="34" charset="0"/>
                <a:cs typeface="Calibri" panose="020F0502020204030204" pitchFamily="34" charset="0"/>
              </a:rPr>
              <a:t>randint</a:t>
            </a:r>
            <a:r>
              <a:rPr lang="ru-RU" b="1" dirty="0">
                <a:solidFill>
                  <a:srgbClr val="FF0000"/>
                </a:solidFill>
                <a:latin typeface="Calibri" panose="020F0502020204030204" pitchFamily="34" charset="0"/>
                <a:cs typeface="Calibri" panose="020F0502020204030204" pitchFamily="34" charset="0"/>
              </a:rPr>
              <a:t>() и </a:t>
            </a:r>
            <a:r>
              <a:rPr lang="ru-RU" b="1" dirty="0" err="1">
                <a:solidFill>
                  <a:srgbClr val="FF0000"/>
                </a:solidFill>
                <a:latin typeface="Calibri" panose="020F0502020204030204" pitchFamily="34" charset="0"/>
                <a:cs typeface="Calibri" panose="020F0502020204030204" pitchFamily="34" charset="0"/>
              </a:rPr>
              <a:t>randrange</a:t>
            </a:r>
            <a:r>
              <a:rPr lang="ru-RU" b="1" dirty="0" smtClean="0">
                <a:solidFill>
                  <a:srgbClr val="FF0000"/>
                </a:solidFill>
                <a:latin typeface="Calibri" panose="020F0502020204030204" pitchFamily="34" charset="0"/>
                <a:cs typeface="Calibri" panose="020F0502020204030204" pitchFamily="34" charset="0"/>
              </a:rPr>
              <a:t>()</a:t>
            </a:r>
          </a:p>
          <a:p>
            <a:pPr marL="357188" indent="-357188">
              <a:spcBef>
                <a:spcPts val="300"/>
              </a:spcBef>
              <a:buNone/>
            </a:pPr>
            <a:r>
              <a:rPr lang="ru-RU" sz="2000" dirty="0">
                <a:latin typeface="Calibri" panose="020F0502020204030204" pitchFamily="34" charset="0"/>
                <a:cs typeface="Calibri" panose="020F0502020204030204" pitchFamily="34" charset="0"/>
              </a:rPr>
              <a:t>Функции </a:t>
            </a:r>
            <a:r>
              <a:rPr lang="ru-RU" sz="2000" b="1" dirty="0" err="1">
                <a:solidFill>
                  <a:srgbClr val="C00000"/>
                </a:solidFill>
                <a:latin typeface="Calibri" panose="020F0502020204030204" pitchFamily="34" charset="0"/>
                <a:cs typeface="Calibri" panose="020F0502020204030204" pitchFamily="34" charset="0"/>
              </a:rPr>
              <a:t>randint</a:t>
            </a:r>
            <a:r>
              <a:rPr lang="ru-RU" sz="2000" b="1" dirty="0">
                <a:solidFill>
                  <a:srgbClr val="C00000"/>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и </a:t>
            </a:r>
            <a:r>
              <a:rPr lang="ru-RU" sz="2000" b="1" dirty="0" err="1">
                <a:solidFill>
                  <a:srgbClr val="C00000"/>
                </a:solidFill>
                <a:latin typeface="Calibri" panose="020F0502020204030204" pitchFamily="34" charset="0"/>
                <a:cs typeface="Calibri" panose="020F0502020204030204" pitchFamily="34" charset="0"/>
              </a:rPr>
              <a:t>randrange</a:t>
            </a:r>
            <a:r>
              <a:rPr lang="ru-RU" sz="2000" b="1" dirty="0">
                <a:solidFill>
                  <a:srgbClr val="C00000"/>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генерируют псевдослучайные целые числа. Первая из них наиболее простая и всегда принимает только два аргумента – пределы целочисленного диапазона, из которого выбирается любое число:</a:t>
            </a:r>
          </a:p>
          <a:p>
            <a:pPr marL="357188" indent="-357188">
              <a:spcBef>
                <a:spcPts val="300"/>
              </a:spcBef>
              <a:buNone/>
            </a:pPr>
            <a:r>
              <a:rPr lang="ru-RU" sz="2400" b="1" dirty="0">
                <a:solidFill>
                  <a:srgbClr val="FF0000"/>
                </a:solidFill>
                <a:latin typeface="Calibri" panose="020F0502020204030204" pitchFamily="34" charset="0"/>
                <a:cs typeface="Calibri" panose="020F0502020204030204" pitchFamily="34" charset="0"/>
              </a:rPr>
              <a:t>Пример 25</a:t>
            </a:r>
            <a:r>
              <a:rPr lang="ru-RU" sz="2400" b="1" dirty="0" smtClean="0">
                <a:solidFill>
                  <a:srgbClr val="FF0000"/>
                </a:solidFill>
                <a:latin typeface="Calibri" panose="020F0502020204030204" pitchFamily="34" charset="0"/>
                <a:cs typeface="Calibri" panose="020F0502020204030204" pitchFamily="34" charset="0"/>
              </a:rPr>
              <a:t>.	</a:t>
            </a:r>
            <a:r>
              <a:rPr lang="ru-RU" sz="2100" b="1" dirty="0" smtClean="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random.randint</a:t>
            </a:r>
            <a:r>
              <a:rPr lang="ru-RU" sz="2100" b="1" dirty="0">
                <a:solidFill>
                  <a:srgbClr val="C00000"/>
                </a:solidFill>
                <a:latin typeface="Calibri" panose="020F0502020204030204" pitchFamily="34" charset="0"/>
                <a:cs typeface="Calibri" panose="020F0502020204030204" pitchFamily="34" charset="0"/>
              </a:rPr>
              <a:t>(0, 10</a:t>
            </a:r>
            <a:r>
              <a:rPr lang="ru-RU" sz="2100" b="1" dirty="0" smtClean="0">
                <a:solidFill>
                  <a:srgbClr val="C00000"/>
                </a:solidFill>
                <a:latin typeface="Calibri" panose="020F0502020204030204" pitchFamily="34" charset="0"/>
                <a:cs typeface="Calibri" panose="020F0502020204030204" pitchFamily="34" charset="0"/>
              </a:rPr>
              <a:t>) </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smtClean="0">
                <a:solidFill>
                  <a:srgbClr val="FFC000"/>
                </a:solidFill>
                <a:latin typeface="Calibri" panose="020F0502020204030204" pitchFamily="34" charset="0"/>
                <a:cs typeface="Calibri" panose="020F0502020204030204" pitchFamily="34" charset="0"/>
              </a:rPr>
              <a:t> 6</a:t>
            </a:r>
            <a:endParaRPr lang="ru-RU" sz="2100" b="1" dirty="0">
              <a:solidFill>
                <a:srgbClr val="FFC000"/>
              </a:solidFill>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или (если импортировались отдельные функции):</a:t>
            </a:r>
          </a:p>
          <a:p>
            <a:pPr marL="357188" indent="1431925">
              <a:spcBef>
                <a:spcPts val="300"/>
              </a:spcBef>
              <a:buNone/>
            </a:pPr>
            <a:r>
              <a:rPr lang="ru-RU" sz="2100" b="1" dirty="0" smtClean="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randint</a:t>
            </a:r>
            <a:r>
              <a:rPr lang="ru-RU" sz="2100" b="1" dirty="0">
                <a:solidFill>
                  <a:srgbClr val="C00000"/>
                </a:solidFill>
                <a:latin typeface="Calibri" panose="020F0502020204030204" pitchFamily="34" charset="0"/>
                <a:cs typeface="Calibri" panose="020F0502020204030204" pitchFamily="34" charset="0"/>
              </a:rPr>
              <a:t>(100, 200</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 </a:t>
            </a:r>
            <a:r>
              <a:rPr lang="en-US" sz="2100" b="1" dirty="0" smtClean="0">
                <a:solidFill>
                  <a:srgbClr val="FFC000"/>
                </a:solidFill>
                <a:latin typeface="Calibri" panose="020F0502020204030204" pitchFamily="34" charset="0"/>
                <a:cs typeface="Calibri" panose="020F0502020204030204" pitchFamily="34" charset="0"/>
              </a:rPr>
              <a:t>110</a:t>
            </a:r>
            <a:endParaRPr lang="ru-RU" sz="2100" b="1" dirty="0" smtClean="0">
              <a:solidFill>
                <a:srgbClr val="FFC000"/>
              </a:solidFill>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В </a:t>
            </a:r>
            <a:r>
              <a:rPr lang="ru-RU" sz="2000" dirty="0">
                <a:latin typeface="Calibri" panose="020F0502020204030204" pitchFamily="34" charset="0"/>
                <a:cs typeface="Calibri" panose="020F0502020204030204" pitchFamily="34" charset="0"/>
              </a:rPr>
              <a:t>случае </a:t>
            </a:r>
            <a:r>
              <a:rPr lang="ru-RU" sz="2000" b="1" dirty="0" err="1">
                <a:solidFill>
                  <a:srgbClr val="C00000"/>
                </a:solidFill>
                <a:latin typeface="Calibri" panose="020F0502020204030204" pitchFamily="34" charset="0"/>
                <a:cs typeface="Calibri" panose="020F0502020204030204" pitchFamily="34" charset="0"/>
              </a:rPr>
              <a:t>randint</a:t>
            </a:r>
            <a:r>
              <a:rPr lang="ru-RU" sz="2000" b="1" dirty="0">
                <a:solidFill>
                  <a:srgbClr val="C00000"/>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обе границы включаются в диапазон, т. е. на языке математики отрезок описывается как [a; b].</a:t>
            </a:r>
          </a:p>
          <a:p>
            <a:pPr marL="357188" indent="-357188">
              <a:spcBef>
                <a:spcPts val="300"/>
              </a:spcBef>
              <a:buNone/>
            </a:pPr>
            <a:r>
              <a:rPr lang="ru-RU" sz="2000" dirty="0" smtClean="0">
                <a:latin typeface="Calibri" panose="020F0502020204030204" pitchFamily="34" charset="0"/>
                <a:cs typeface="Calibri" panose="020F0502020204030204" pitchFamily="34" charset="0"/>
              </a:rPr>
              <a:t>Числа </a:t>
            </a:r>
            <a:r>
              <a:rPr lang="ru-RU" sz="2000" dirty="0">
                <a:latin typeface="Calibri" panose="020F0502020204030204" pitchFamily="34" charset="0"/>
                <a:cs typeface="Calibri" panose="020F0502020204030204" pitchFamily="34" charset="0"/>
              </a:rPr>
              <a:t>могут быть отрицательными:</a:t>
            </a:r>
          </a:p>
          <a:p>
            <a:pPr marL="357188" indent="1431925">
              <a:spcBef>
                <a:spcPts val="30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random.randint</a:t>
            </a:r>
            <a:r>
              <a:rPr lang="ru-RU" sz="2100" b="1" dirty="0">
                <a:solidFill>
                  <a:srgbClr val="C00000"/>
                </a:solidFill>
                <a:latin typeface="Calibri" panose="020F0502020204030204" pitchFamily="34" charset="0"/>
                <a:cs typeface="Calibri" panose="020F0502020204030204" pitchFamily="34" charset="0"/>
              </a:rPr>
              <a:t>(-100, 10</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 </a:t>
            </a:r>
            <a:r>
              <a:rPr lang="en-US" sz="2100" b="1" dirty="0" smtClean="0">
                <a:solidFill>
                  <a:srgbClr val="FFC000"/>
                </a:solidFill>
                <a:latin typeface="Calibri" panose="020F0502020204030204" pitchFamily="34" charset="0"/>
                <a:cs typeface="Calibri" panose="020F0502020204030204" pitchFamily="34" charset="0"/>
              </a:rPr>
              <a:t>-83</a:t>
            </a:r>
            <a:endParaRPr lang="ru-RU" sz="2100" b="1" dirty="0">
              <a:solidFill>
                <a:srgbClr val="FFC000"/>
              </a:solidFill>
              <a:latin typeface="Calibri" panose="020F0502020204030204" pitchFamily="34" charset="0"/>
              <a:cs typeface="Calibri" panose="020F0502020204030204" pitchFamily="34" charset="0"/>
            </a:endParaRPr>
          </a:p>
          <a:p>
            <a:pPr marL="357188" indent="1431925">
              <a:spcBef>
                <a:spcPts val="300"/>
              </a:spcBef>
              <a:buNone/>
            </a:pPr>
            <a:r>
              <a:rPr lang="ru-RU" sz="2100" b="1" dirty="0" smtClean="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random.randint</a:t>
            </a:r>
            <a:r>
              <a:rPr lang="ru-RU" sz="2100" b="1" dirty="0">
                <a:solidFill>
                  <a:srgbClr val="C00000"/>
                </a:solidFill>
                <a:latin typeface="Calibri" panose="020F0502020204030204" pitchFamily="34" charset="0"/>
                <a:cs typeface="Calibri" panose="020F0502020204030204" pitchFamily="34" charset="0"/>
              </a:rPr>
              <a:t>(-100, -10</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 </a:t>
            </a:r>
            <a:r>
              <a:rPr lang="en-US" sz="2100" b="1" dirty="0" smtClean="0">
                <a:solidFill>
                  <a:srgbClr val="FFC000"/>
                </a:solidFill>
                <a:latin typeface="Calibri" panose="020F0502020204030204" pitchFamily="34" charset="0"/>
                <a:cs typeface="Calibri" panose="020F0502020204030204" pitchFamily="34" charset="0"/>
              </a:rPr>
              <a:t>-38</a:t>
            </a:r>
            <a:endParaRPr lang="ru-RU" sz="2100" b="1" dirty="0">
              <a:solidFill>
                <a:srgbClr val="FFC000"/>
              </a:solidFill>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Генератор псевдослучайных чисел – </a:t>
            </a:r>
            <a:r>
              <a:rPr lang="en-US" sz="3200" b="1" dirty="0"/>
              <a:t>random</a:t>
            </a:r>
            <a:endParaRPr lang="ru-RU" sz="3200" b="1" dirty="0"/>
          </a:p>
        </p:txBody>
      </p:sp>
    </p:spTree>
    <p:extLst>
      <p:ext uri="{BB962C8B-B14F-4D97-AF65-F5344CB8AC3E}">
        <p14:creationId xmlns:p14="http://schemas.microsoft.com/office/powerpoint/2010/main" val="3927303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504122"/>
            <a:ext cx="10820400" cy="5353878"/>
          </a:xfrm>
        </p:spPr>
        <p:txBody>
          <a:bodyPr>
            <a:normAutofit lnSpcReduction="10000"/>
          </a:bodyPr>
          <a:lstStyle/>
          <a:p>
            <a:pPr marL="357188" indent="-357188">
              <a:spcBef>
                <a:spcPts val="300"/>
              </a:spcBef>
              <a:buNone/>
            </a:pPr>
            <a:r>
              <a:rPr lang="ru-RU" sz="2000" dirty="0">
                <a:latin typeface="Calibri" panose="020F0502020204030204" pitchFamily="34" charset="0"/>
                <a:cs typeface="Calibri" panose="020F0502020204030204" pitchFamily="34" charset="0"/>
              </a:rPr>
              <a:t>Функция </a:t>
            </a:r>
            <a:r>
              <a:rPr lang="ru-RU" sz="2000" b="1" dirty="0" err="1">
                <a:solidFill>
                  <a:srgbClr val="C00000"/>
                </a:solidFill>
                <a:latin typeface="Calibri" panose="020F0502020204030204" pitchFamily="34" charset="0"/>
                <a:cs typeface="Calibri" panose="020F0502020204030204" pitchFamily="34" charset="0"/>
              </a:rPr>
              <a:t>randrange</a:t>
            </a:r>
            <a:r>
              <a:rPr lang="ru-RU" sz="2000" b="1" dirty="0">
                <a:solidFill>
                  <a:srgbClr val="C00000"/>
                </a:solidFill>
                <a:latin typeface="Calibri" panose="020F0502020204030204" pitchFamily="34" charset="0"/>
                <a:cs typeface="Calibri" panose="020F0502020204030204" pitchFamily="34" charset="0"/>
              </a:rPr>
              <a:t>()</a:t>
            </a:r>
            <a:r>
              <a:rPr lang="ru-RU" sz="2000" dirty="0">
                <a:latin typeface="Calibri" panose="020F0502020204030204" pitchFamily="34" charset="0"/>
                <a:cs typeface="Calibri" panose="020F0502020204030204" pitchFamily="34" charset="0"/>
              </a:rPr>
              <a:t> сложнее. Она может принимать один аргумент, два или даже три. Если указан только один, то она возвращает случайное число от 0 до указанного аргумента. Причем сам аргумент в диапазон не входит. На языке математики – это [0; a).</a:t>
            </a:r>
          </a:p>
          <a:p>
            <a:pPr marL="357188" indent="-357188">
              <a:spcBef>
                <a:spcPts val="300"/>
              </a:spcBef>
              <a:buNone/>
            </a:pPr>
            <a:r>
              <a:rPr lang="ru-RU" sz="2000" b="1" dirty="0">
                <a:solidFill>
                  <a:srgbClr val="FF0000"/>
                </a:solidFill>
                <a:latin typeface="Calibri" panose="020F0502020204030204" pitchFamily="34" charset="0"/>
                <a:cs typeface="Calibri" panose="020F0502020204030204" pitchFamily="34" charset="0"/>
              </a:rPr>
              <a:t>Пример </a:t>
            </a:r>
            <a:r>
              <a:rPr lang="ru-RU" sz="2000" b="1" dirty="0" smtClean="0">
                <a:solidFill>
                  <a:srgbClr val="FF0000"/>
                </a:solidFill>
                <a:latin typeface="Calibri" panose="020F0502020204030204" pitchFamily="34" charset="0"/>
                <a:cs typeface="Calibri" panose="020F0502020204030204" pitchFamily="34" charset="0"/>
              </a:rPr>
              <a:t>25.</a:t>
            </a:r>
            <a:r>
              <a:rPr lang="ru-RU" sz="2000" b="1" dirty="0">
                <a:solidFill>
                  <a:srgbClr val="FF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random.randrange</a:t>
            </a:r>
            <a:r>
              <a:rPr lang="ru-RU" sz="2000" b="1" dirty="0">
                <a:solidFill>
                  <a:srgbClr val="C00000"/>
                </a:solidFill>
                <a:latin typeface="Calibri" panose="020F0502020204030204" pitchFamily="34" charset="0"/>
                <a:cs typeface="Calibri" panose="020F0502020204030204" pitchFamily="34" charset="0"/>
              </a:rPr>
              <a:t>(10</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 </a:t>
            </a:r>
            <a:r>
              <a:rPr lang="en-US" sz="2000" b="1" dirty="0" smtClean="0">
                <a:solidFill>
                  <a:srgbClr val="FFC000"/>
                </a:solidFill>
                <a:latin typeface="Calibri" panose="020F0502020204030204" pitchFamily="34" charset="0"/>
                <a:cs typeface="Calibri" panose="020F0502020204030204" pitchFamily="34" charset="0"/>
              </a:rPr>
              <a:t>4</a:t>
            </a:r>
            <a:endParaRPr lang="ru-RU" sz="2000" b="1" dirty="0">
              <a:solidFill>
                <a:srgbClr val="FFC000"/>
              </a:solidFill>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Или</a:t>
            </a:r>
            <a:r>
              <a:rPr lang="ru-RU" sz="2000" dirty="0">
                <a:latin typeface="Calibri" panose="020F0502020204030204" pitchFamily="34" charset="0"/>
                <a:cs typeface="Calibri" panose="020F0502020204030204" pitchFamily="34" charset="0"/>
              </a:rPr>
              <a:t>:</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randrange</a:t>
            </a:r>
            <a:r>
              <a:rPr lang="ru-RU" sz="2000" b="1" dirty="0">
                <a:solidFill>
                  <a:srgbClr val="C00000"/>
                </a:solidFill>
                <a:latin typeface="Calibri" panose="020F0502020204030204" pitchFamily="34" charset="0"/>
                <a:cs typeface="Calibri" panose="020F0502020204030204" pitchFamily="34" charset="0"/>
              </a:rPr>
              <a:t>(5</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0</a:t>
            </a:r>
            <a:endParaRPr lang="ru-RU" sz="2000" b="1" dirty="0">
              <a:solidFill>
                <a:srgbClr val="FFC000"/>
              </a:solidFill>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Если </a:t>
            </a:r>
            <a:r>
              <a:rPr lang="ru-RU" sz="2000" dirty="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randrange</a:t>
            </a:r>
            <a:r>
              <a:rPr lang="ru-RU" sz="2000" dirty="0">
                <a:latin typeface="Calibri" panose="020F0502020204030204" pitchFamily="34" charset="0"/>
                <a:cs typeface="Calibri" panose="020F0502020204030204" pitchFamily="34" charset="0"/>
              </a:rPr>
              <a:t>() передается два аргумента, то она работает аналогично </a:t>
            </a:r>
            <a:r>
              <a:rPr lang="ru-RU" sz="2000" dirty="0" err="1">
                <a:latin typeface="Calibri" panose="020F0502020204030204" pitchFamily="34" charset="0"/>
                <a:cs typeface="Calibri" panose="020F0502020204030204" pitchFamily="34" charset="0"/>
              </a:rPr>
              <a:t>randint</a:t>
            </a:r>
            <a:r>
              <a:rPr lang="ru-RU" sz="2000" dirty="0">
                <a:latin typeface="Calibri" panose="020F0502020204030204" pitchFamily="34" charset="0"/>
                <a:cs typeface="Calibri" panose="020F0502020204030204" pitchFamily="34" charset="0"/>
              </a:rPr>
              <a:t>() за одним исключением. Верхняя граница не входит в диапазон, т. е. [a; b).</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random.randrange</a:t>
            </a:r>
            <a:r>
              <a:rPr lang="ru-RU" sz="2000" b="1" dirty="0">
                <a:solidFill>
                  <a:srgbClr val="C00000"/>
                </a:solidFill>
                <a:latin typeface="Calibri" panose="020F0502020204030204" pitchFamily="34" charset="0"/>
                <a:cs typeface="Calibri" panose="020F0502020204030204" pitchFamily="34" charset="0"/>
              </a:rPr>
              <a:t>(5, 10</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 </a:t>
            </a:r>
            <a:r>
              <a:rPr lang="en-US" sz="2000" b="1" dirty="0" smtClean="0">
                <a:solidFill>
                  <a:srgbClr val="FFC000"/>
                </a:solidFill>
                <a:latin typeface="Calibri" panose="020F0502020204030204" pitchFamily="34" charset="0"/>
                <a:cs typeface="Calibri" panose="020F0502020204030204" pitchFamily="34" charset="0"/>
              </a:rPr>
              <a:t>9</a:t>
            </a:r>
            <a:endParaRPr lang="ru-RU" sz="2000" b="1" dirty="0">
              <a:solidFill>
                <a:srgbClr val="FFC000"/>
              </a:solidFill>
              <a:latin typeface="Calibri" panose="020F0502020204030204" pitchFamily="34" charset="0"/>
              <a:cs typeface="Calibri" panose="020F0502020204030204" pitchFamily="34" charset="0"/>
            </a:endParaRPr>
          </a:p>
          <a:p>
            <a:pPr marL="357188" indent="1431925">
              <a:spcBef>
                <a:spcPts val="300"/>
              </a:spcBef>
              <a:buNone/>
            </a:pP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random.randrange</a:t>
            </a:r>
            <a:r>
              <a:rPr lang="ru-RU" sz="2000" b="1" dirty="0">
                <a:solidFill>
                  <a:srgbClr val="C00000"/>
                </a:solidFill>
                <a:latin typeface="Calibri" panose="020F0502020204030204" pitchFamily="34" charset="0"/>
                <a:cs typeface="Calibri" panose="020F0502020204030204" pitchFamily="34" charset="0"/>
              </a:rPr>
              <a:t>(1, 2</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 </a:t>
            </a:r>
            <a:r>
              <a:rPr lang="en-US" sz="2000" b="1" dirty="0" smtClean="0">
                <a:solidFill>
                  <a:srgbClr val="FFC000"/>
                </a:solidFill>
                <a:latin typeface="Calibri" panose="020F0502020204030204" pitchFamily="34" charset="0"/>
                <a:cs typeface="Calibri" panose="020F0502020204030204" pitchFamily="34" charset="0"/>
              </a:rPr>
              <a:t>1</a:t>
            </a:r>
            <a:endParaRPr lang="ru-RU" sz="2000" b="1" dirty="0">
              <a:solidFill>
                <a:srgbClr val="FFC000"/>
              </a:solidFill>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Здесь </a:t>
            </a:r>
            <a:r>
              <a:rPr lang="ru-RU" sz="2000" dirty="0">
                <a:latin typeface="Calibri" panose="020F0502020204030204" pitchFamily="34" charset="0"/>
                <a:cs typeface="Calibri" panose="020F0502020204030204" pitchFamily="34" charset="0"/>
              </a:rPr>
              <a:t>результатом второго вызова всегда будет число 1.</a:t>
            </a:r>
          </a:p>
          <a:p>
            <a:pPr marL="357188" indent="-357188">
              <a:spcBef>
                <a:spcPts val="300"/>
              </a:spcBef>
              <a:buNone/>
            </a:pPr>
            <a:r>
              <a:rPr lang="ru-RU" sz="2000" dirty="0" smtClean="0">
                <a:latin typeface="Calibri" panose="020F0502020204030204" pitchFamily="34" charset="0"/>
                <a:cs typeface="Calibri" panose="020F0502020204030204" pitchFamily="34" charset="0"/>
              </a:rPr>
              <a:t>Если </a:t>
            </a:r>
            <a:r>
              <a:rPr lang="ru-RU" sz="2000" dirty="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randrange</a:t>
            </a:r>
            <a:r>
              <a:rPr lang="ru-RU" sz="2000" dirty="0">
                <a:latin typeface="Calibri" panose="020F0502020204030204" pitchFamily="34" charset="0"/>
                <a:cs typeface="Calibri" panose="020F0502020204030204" pitchFamily="34" charset="0"/>
              </a:rPr>
              <a:t>() передается три аргумента, то первые два – это границы диапазона, как в случае с двумя аргументами, а третий – так называемый шаг. Если, например, функция вызывается как </a:t>
            </a:r>
            <a:r>
              <a:rPr lang="ru-RU" sz="2000" dirty="0" err="1">
                <a:latin typeface="Calibri" panose="020F0502020204030204" pitchFamily="34" charset="0"/>
                <a:cs typeface="Calibri" panose="020F0502020204030204" pitchFamily="34" charset="0"/>
              </a:rPr>
              <a:t>randrange</a:t>
            </a:r>
            <a:r>
              <a:rPr lang="ru-RU" sz="2000" dirty="0">
                <a:latin typeface="Calibri" panose="020F0502020204030204" pitchFamily="34" charset="0"/>
                <a:cs typeface="Calibri" panose="020F0502020204030204" pitchFamily="34" charset="0"/>
              </a:rPr>
              <a:t>(10, 20, 3), то "случайное" число будет выбираться из чисел 10, 13, 16, 19:</a:t>
            </a:r>
          </a:p>
          <a:p>
            <a:pPr marL="357188" indent="1431925">
              <a:spcBef>
                <a:spcPts val="300"/>
              </a:spcBef>
              <a:buNone/>
            </a:pPr>
            <a:r>
              <a:rPr lang="ru-RU" sz="2000" b="1" dirty="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random.randrange</a:t>
            </a:r>
            <a:r>
              <a:rPr lang="ru-RU" sz="2000" b="1" dirty="0">
                <a:solidFill>
                  <a:srgbClr val="C00000"/>
                </a:solidFill>
                <a:latin typeface="Calibri" panose="020F0502020204030204" pitchFamily="34" charset="0"/>
                <a:cs typeface="Calibri" panose="020F0502020204030204" pitchFamily="34" charset="0"/>
              </a:rPr>
              <a:t>(10, 20, 3</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13</a:t>
            </a:r>
            <a:endParaRPr lang="ru-RU" sz="2000" b="1" dirty="0">
              <a:solidFill>
                <a:srgbClr val="FFC000"/>
              </a:solidFill>
              <a:latin typeface="Calibri" panose="020F0502020204030204" pitchFamily="34" charset="0"/>
              <a:cs typeface="Calibri" panose="020F0502020204030204" pitchFamily="34" charset="0"/>
            </a:endParaRPr>
          </a:p>
          <a:p>
            <a:pPr marL="357188" indent="1431925">
              <a:spcBef>
                <a:spcPts val="300"/>
              </a:spcBef>
              <a:buNone/>
            </a:pP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random.randrange</a:t>
            </a:r>
            <a:r>
              <a:rPr lang="ru-RU" sz="2000" b="1" dirty="0">
                <a:solidFill>
                  <a:srgbClr val="C00000"/>
                </a:solidFill>
                <a:latin typeface="Calibri" panose="020F0502020204030204" pitchFamily="34" charset="0"/>
                <a:cs typeface="Calibri" panose="020F0502020204030204" pitchFamily="34" charset="0"/>
              </a:rPr>
              <a:t>(10, 20, 3</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19</a:t>
            </a:r>
            <a:endParaRPr lang="ru-RU" sz="2000" b="1" dirty="0">
              <a:solidFill>
                <a:srgbClr val="FFC000"/>
              </a:solidFill>
              <a:latin typeface="Calibri" panose="020F0502020204030204" pitchFamily="34" charset="0"/>
              <a:cs typeface="Calibri" panose="020F0502020204030204" pitchFamily="34" charset="0"/>
            </a:endParaRPr>
          </a:p>
          <a:p>
            <a:pPr marL="357188" indent="1431925">
              <a:spcBef>
                <a:spcPts val="300"/>
              </a:spcBef>
              <a:buNone/>
            </a:pP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random.randrange</a:t>
            </a:r>
            <a:r>
              <a:rPr lang="ru-RU" sz="2000" b="1" dirty="0">
                <a:solidFill>
                  <a:srgbClr val="C00000"/>
                </a:solidFill>
                <a:latin typeface="Calibri" panose="020F0502020204030204" pitchFamily="34" charset="0"/>
                <a:cs typeface="Calibri" panose="020F0502020204030204" pitchFamily="34" charset="0"/>
              </a:rPr>
              <a:t>(10, 20, 3</a:t>
            </a:r>
            <a:r>
              <a:rPr lang="ru-RU" sz="2000" b="1" dirty="0" smtClean="0">
                <a:solidFill>
                  <a:srgbClr val="C00000"/>
                </a:solidFill>
                <a:latin typeface="Calibri" panose="020F0502020204030204" pitchFamily="34" charset="0"/>
                <a:cs typeface="Calibri" panose="020F0502020204030204" pitchFamily="34" charset="0"/>
              </a:rPr>
              <a:t>)</a:t>
            </a:r>
            <a:r>
              <a:rPr lang="en-US" sz="2000" b="1" dirty="0" smtClean="0">
                <a:solidFill>
                  <a:srgbClr val="C0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10</a:t>
            </a:r>
            <a:endParaRPr lang="ru-RU" sz="2000" b="1" dirty="0">
              <a:solidFill>
                <a:srgbClr val="FFC000"/>
              </a:solidFill>
              <a:latin typeface="Calibri" panose="020F0502020204030204" pitchFamily="34" charset="0"/>
              <a:cs typeface="Calibri" panose="020F0502020204030204" pitchFamily="34" charset="0"/>
            </a:endParaRPr>
          </a:p>
          <a:p>
            <a:pPr marL="357188" indent="1431925">
              <a:spcBef>
                <a:spcPts val="300"/>
              </a:spcBef>
              <a:buNone/>
            </a:pPr>
            <a:endParaRPr lang="ru-RU" sz="2000" b="1" dirty="0">
              <a:solidFill>
                <a:srgbClr val="C00000"/>
              </a:solidFill>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Генератор псевдослучайных чисел – </a:t>
            </a:r>
            <a:r>
              <a:rPr lang="en-US" sz="3200" b="1" dirty="0"/>
              <a:t>random</a:t>
            </a:r>
            <a:endParaRPr lang="ru-RU" sz="3200" b="1" dirty="0"/>
          </a:p>
        </p:txBody>
      </p:sp>
    </p:spTree>
    <p:extLst>
      <p:ext uri="{BB962C8B-B14F-4D97-AF65-F5344CB8AC3E}">
        <p14:creationId xmlns:p14="http://schemas.microsoft.com/office/powerpoint/2010/main" val="199556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504122"/>
            <a:ext cx="10820400" cy="5353878"/>
          </a:xfrm>
        </p:spPr>
        <p:txBody>
          <a:bodyPr>
            <a:normAutofit/>
          </a:bodyPr>
          <a:lstStyle/>
          <a:p>
            <a:pPr marL="357188" indent="-357188">
              <a:spcBef>
                <a:spcPts val="300"/>
              </a:spcBef>
              <a:buNone/>
            </a:pPr>
            <a:r>
              <a:rPr lang="ru-RU" sz="2000" dirty="0" smtClean="0">
                <a:latin typeface="Calibri" panose="020F0502020204030204" pitchFamily="34" charset="0"/>
                <a:cs typeface="Calibri" panose="020F0502020204030204" pitchFamily="34" charset="0"/>
              </a:rPr>
              <a:t>Пример </a:t>
            </a:r>
            <a:r>
              <a:rPr lang="ru-RU" sz="2000" dirty="0">
                <a:latin typeface="Calibri" panose="020F0502020204030204" pitchFamily="34" charset="0"/>
                <a:cs typeface="Calibri" panose="020F0502020204030204" pitchFamily="34" charset="0"/>
              </a:rPr>
              <a:t>получения случайных чисел от -1 до 1:</a:t>
            </a:r>
          </a:p>
          <a:p>
            <a:pPr marL="357188" indent="-357188">
              <a:spcBef>
                <a:spcPts val="300"/>
              </a:spcBef>
              <a:buNone/>
            </a:pPr>
            <a:r>
              <a:rPr lang="ru-RU" sz="2000" b="1" dirty="0">
                <a:solidFill>
                  <a:srgbClr val="FF0000"/>
                </a:solidFill>
                <a:latin typeface="Calibri" panose="020F0502020204030204" pitchFamily="34" charset="0"/>
                <a:cs typeface="Calibri" panose="020F0502020204030204" pitchFamily="34" charset="0"/>
              </a:rPr>
              <a:t>Пример </a:t>
            </a:r>
            <a:r>
              <a:rPr lang="ru-RU" sz="2000" b="1" dirty="0" smtClean="0">
                <a:solidFill>
                  <a:srgbClr val="FF0000"/>
                </a:solidFill>
                <a:latin typeface="Calibri" panose="020F0502020204030204" pitchFamily="34" charset="0"/>
                <a:cs typeface="Calibri" panose="020F0502020204030204" pitchFamily="34" charset="0"/>
              </a:rPr>
              <a:t>26.</a:t>
            </a:r>
            <a:r>
              <a:rPr lang="ru-RU" sz="2000" b="1" dirty="0">
                <a:solidFill>
                  <a:srgbClr val="FF0000"/>
                </a:solidFill>
                <a:latin typeface="Calibri" panose="020F0502020204030204" pitchFamily="34" charset="0"/>
                <a:cs typeface="Calibri" panose="020F0502020204030204" pitchFamily="34" charset="0"/>
              </a:rPr>
              <a:t>	</a:t>
            </a:r>
            <a:r>
              <a:rPr lang="ru-RU" sz="2000" b="1" dirty="0" smtClean="0">
                <a:solidFill>
                  <a:srgbClr val="C00000"/>
                </a:solidFill>
                <a:latin typeface="Calibri" panose="020F0502020204030204" pitchFamily="34" charset="0"/>
                <a:cs typeface="Calibri" panose="020F0502020204030204" pitchFamily="34" charset="0"/>
              </a:rPr>
              <a:t>&gt;&gt;&gt; </a:t>
            </a:r>
            <a:r>
              <a:rPr lang="ru-RU" sz="2000" b="1" dirty="0" err="1">
                <a:solidFill>
                  <a:srgbClr val="C00000"/>
                </a:solidFill>
                <a:latin typeface="Calibri" panose="020F0502020204030204" pitchFamily="34" charset="0"/>
                <a:cs typeface="Calibri" panose="020F0502020204030204" pitchFamily="34" charset="0"/>
              </a:rPr>
              <a:t>random.random</a:t>
            </a:r>
            <a:r>
              <a:rPr lang="ru-RU" sz="2000" b="1" dirty="0">
                <a:solidFill>
                  <a:srgbClr val="C00000"/>
                </a:solidFill>
                <a:latin typeface="Calibri" panose="020F0502020204030204" pitchFamily="34" charset="0"/>
                <a:cs typeface="Calibri" panose="020F0502020204030204" pitchFamily="34" charset="0"/>
              </a:rPr>
              <a:t>() * (1 + 1) </a:t>
            </a:r>
            <a:r>
              <a:rPr lang="ru-RU" sz="2000" b="1" dirty="0" smtClean="0">
                <a:solidFill>
                  <a:srgbClr val="C00000"/>
                </a:solidFill>
                <a:latin typeface="Calibri" panose="020F0502020204030204" pitchFamily="34" charset="0"/>
                <a:cs typeface="Calibri" panose="020F0502020204030204" pitchFamily="34" charset="0"/>
              </a:rPr>
              <a:t>– 1</a:t>
            </a:r>
            <a:r>
              <a:rPr lang="en-US" sz="2000" b="1" dirty="0">
                <a:solidFill>
                  <a:srgbClr val="C00000"/>
                </a:solidFill>
                <a:latin typeface="Calibri" panose="020F0502020204030204" pitchFamily="34" charset="0"/>
                <a:cs typeface="Calibri" panose="020F0502020204030204" pitchFamily="34" charset="0"/>
              </a:rPr>
              <a:t>	</a:t>
            </a:r>
            <a:r>
              <a:rPr lang="en-US" sz="2000" b="1" dirty="0" smtClean="0">
                <a:solidFill>
                  <a:srgbClr val="C00000"/>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a:t>
            </a:r>
            <a:r>
              <a:rPr lang="ru-RU" sz="2000" b="1" dirty="0">
                <a:solidFill>
                  <a:srgbClr val="FFC000"/>
                </a:solidFill>
                <a:latin typeface="Calibri" panose="020F0502020204030204" pitchFamily="34" charset="0"/>
                <a:cs typeface="Calibri" panose="020F0502020204030204" pitchFamily="34" charset="0"/>
              </a:rPr>
              <a:t>0.673382618351051</a:t>
            </a:r>
          </a:p>
          <a:p>
            <a:pPr marL="357188" indent="1431925">
              <a:spcBef>
                <a:spcPts val="30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 + 1) </a:t>
            </a:r>
            <a:r>
              <a:rPr lang="ru-RU" sz="2100" b="1" dirty="0" smtClean="0">
                <a:solidFill>
                  <a:srgbClr val="C00000"/>
                </a:solidFill>
                <a:latin typeface="Calibri" panose="020F0502020204030204" pitchFamily="34" charset="0"/>
                <a:cs typeface="Calibri" panose="020F0502020204030204" pitchFamily="34" charset="0"/>
              </a:rPr>
              <a:t>– 1</a:t>
            </a:r>
            <a:r>
              <a:rPr lang="en-US" sz="2100" b="1" dirty="0" smtClean="0">
                <a:solidFill>
                  <a:srgbClr val="C00000"/>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0.34121487148075924</a:t>
            </a:r>
          </a:p>
          <a:p>
            <a:pPr marL="357188" indent="1431925">
              <a:spcBef>
                <a:spcPts val="30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 + 1) </a:t>
            </a:r>
            <a:r>
              <a:rPr lang="ru-RU" sz="2100" b="1" dirty="0" smtClean="0">
                <a:solidFill>
                  <a:srgbClr val="C00000"/>
                </a:solidFill>
                <a:latin typeface="Calibri" panose="020F0502020204030204" pitchFamily="34" charset="0"/>
                <a:cs typeface="Calibri" panose="020F0502020204030204" pitchFamily="34" charset="0"/>
              </a:rPr>
              <a:t>– 1</a:t>
            </a:r>
            <a:r>
              <a:rPr lang="en-US" sz="2100" b="1" dirty="0" smtClean="0">
                <a:solidFill>
                  <a:srgbClr val="C00000"/>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-0.988751324713907</a:t>
            </a:r>
          </a:p>
          <a:p>
            <a:pPr marL="357188" indent="1431925">
              <a:spcBef>
                <a:spcPts val="30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 + 1) </a:t>
            </a:r>
            <a:r>
              <a:rPr lang="ru-RU" sz="2100" b="1" dirty="0" smtClean="0">
                <a:solidFill>
                  <a:srgbClr val="C00000"/>
                </a:solidFill>
                <a:latin typeface="Calibri" panose="020F0502020204030204" pitchFamily="34" charset="0"/>
                <a:cs typeface="Calibri" panose="020F0502020204030204" pitchFamily="34" charset="0"/>
              </a:rPr>
              <a:t>– 1</a:t>
            </a:r>
            <a:r>
              <a:rPr lang="en-US" sz="2100" b="1" dirty="0" smtClean="0">
                <a:solidFill>
                  <a:srgbClr val="C00000"/>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0.44137358363477674</a:t>
            </a:r>
          </a:p>
          <a:p>
            <a:pPr marL="357188" indent="-357188">
              <a:spcBef>
                <a:spcPts val="300"/>
              </a:spcBef>
              <a:buNone/>
            </a:pPr>
            <a:r>
              <a:rPr lang="ru-RU" sz="2000" dirty="0">
                <a:latin typeface="Calibri" panose="020F0502020204030204" pitchFamily="34" charset="0"/>
                <a:cs typeface="Calibri" panose="020F0502020204030204" pitchFamily="34" charset="0"/>
              </a:rPr>
              <a:t>Нижняя граница равна -1. При вычитании получается +. Когда добавляется нижняя граница, то плюс заменяется на минус ( +(-1) = - 1).</a:t>
            </a:r>
          </a:p>
          <a:p>
            <a:pPr marL="357188" indent="-357188">
              <a:spcBef>
                <a:spcPts val="300"/>
              </a:spcBef>
              <a:buNone/>
            </a:pPr>
            <a:r>
              <a:rPr lang="ru-RU" sz="2000" dirty="0" smtClean="0">
                <a:latin typeface="Calibri" panose="020F0502020204030204" pitchFamily="34" charset="0"/>
                <a:cs typeface="Calibri" panose="020F0502020204030204" pitchFamily="34" charset="0"/>
              </a:rPr>
              <a:t>Для </a:t>
            </a:r>
            <a:r>
              <a:rPr lang="ru-RU" sz="2000" dirty="0">
                <a:latin typeface="Calibri" panose="020F0502020204030204" pitchFamily="34" charset="0"/>
                <a:cs typeface="Calibri" panose="020F0502020204030204" pitchFamily="34" charset="0"/>
              </a:rPr>
              <a:t>получения псевдослучайных чисел можно пользоваться исключительно функцией </a:t>
            </a:r>
            <a:r>
              <a:rPr lang="ru-RU" sz="2000" dirty="0" err="1">
                <a:latin typeface="Calibri" panose="020F0502020204030204" pitchFamily="34" charset="0"/>
                <a:cs typeface="Calibri" panose="020F0502020204030204" pitchFamily="34" charset="0"/>
              </a:rPr>
              <a:t>random</a:t>
            </a:r>
            <a:r>
              <a:rPr lang="ru-RU" sz="2000" dirty="0">
                <a:latin typeface="Calibri" panose="020F0502020204030204" pitchFamily="34" charset="0"/>
                <a:cs typeface="Calibri" panose="020F0502020204030204" pitchFamily="34" charset="0"/>
              </a:rPr>
              <a:t>(). Если требуется получить целое, то всегда можно округлить до него с помощью </a:t>
            </a:r>
            <a:r>
              <a:rPr lang="ru-RU" sz="2000" dirty="0" err="1">
                <a:latin typeface="Calibri" panose="020F0502020204030204" pitchFamily="34" charset="0"/>
                <a:cs typeface="Calibri" panose="020F0502020204030204" pitchFamily="34" charset="0"/>
              </a:rPr>
              <a:t>round</a:t>
            </a:r>
            <a:r>
              <a:rPr lang="ru-RU" sz="2000" dirty="0">
                <a:latin typeface="Calibri" panose="020F0502020204030204" pitchFamily="34" charset="0"/>
                <a:cs typeface="Calibri" panose="020F0502020204030204" pitchFamily="34" charset="0"/>
              </a:rPr>
              <a:t>() или отбросить дробную часть с помощью </a:t>
            </a:r>
            <a:r>
              <a:rPr lang="ru-RU" sz="2000" dirty="0" err="1">
                <a:latin typeface="Calibri" panose="020F0502020204030204" pitchFamily="34" charset="0"/>
                <a:cs typeface="Calibri" panose="020F0502020204030204" pitchFamily="34" charset="0"/>
              </a:rPr>
              <a:t>int</a:t>
            </a:r>
            <a:r>
              <a:rPr lang="ru-RU" sz="2000" dirty="0">
                <a:latin typeface="Calibri" panose="020F0502020204030204" pitchFamily="34" charset="0"/>
                <a:cs typeface="Calibri" panose="020F0502020204030204" pitchFamily="34" charset="0"/>
              </a:rPr>
              <a:t>():</a:t>
            </a:r>
          </a:p>
          <a:p>
            <a:pPr marL="357188" indent="1431925">
              <a:spcBef>
                <a:spcPts val="30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int</a:t>
            </a:r>
            <a:r>
              <a:rPr lang="ru-RU" sz="2100" b="1" dirty="0">
                <a:solidFill>
                  <a:srgbClr val="C00000"/>
                </a:solidFill>
                <a:latin typeface="Calibri" panose="020F0502020204030204" pitchFamily="34" charset="0"/>
                <a:cs typeface="Calibri" panose="020F0502020204030204" pitchFamily="34" charset="0"/>
              </a:rPr>
              <a:t>(</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100</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61</a:t>
            </a:r>
          </a:p>
          <a:p>
            <a:pPr marL="357188" indent="1431925">
              <a:lnSpc>
                <a:spcPct val="100000"/>
              </a:lnSpc>
              <a:spcBef>
                <a:spcPts val="30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round</a:t>
            </a:r>
            <a:r>
              <a:rPr lang="ru-RU" sz="2100" b="1" dirty="0">
                <a:solidFill>
                  <a:srgbClr val="C00000"/>
                </a:solidFill>
                <a:latin typeface="Calibri" panose="020F0502020204030204" pitchFamily="34" charset="0"/>
                <a:cs typeface="Calibri" panose="020F0502020204030204" pitchFamily="34" charset="0"/>
              </a:rPr>
              <a:t>(</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100 - 50</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000" b="1" dirty="0">
                <a:solidFill>
                  <a:srgbClr val="FFC000"/>
                </a:solidFill>
                <a:latin typeface="Calibri" panose="020F0502020204030204" pitchFamily="34" charset="0"/>
                <a:cs typeface="Calibri" panose="020F0502020204030204" pitchFamily="34" charset="0"/>
              </a:rPr>
              <a:t># </a:t>
            </a:r>
            <a:r>
              <a:rPr lang="ru-RU" sz="2000" b="1" dirty="0">
                <a:solidFill>
                  <a:srgbClr val="FFC000"/>
                </a:solidFill>
                <a:latin typeface="Calibri" panose="020F0502020204030204" pitchFamily="34" charset="0"/>
                <a:cs typeface="Calibri" panose="020F0502020204030204" pitchFamily="34" charset="0"/>
              </a:rPr>
              <a:t>-</a:t>
            </a:r>
            <a:r>
              <a:rPr lang="ru-RU" sz="2000" b="1" dirty="0" smtClean="0">
                <a:solidFill>
                  <a:srgbClr val="FFC000"/>
                </a:solidFill>
                <a:latin typeface="Calibri" panose="020F0502020204030204" pitchFamily="34" charset="0"/>
                <a:cs typeface="Calibri" panose="020F0502020204030204" pitchFamily="34" charset="0"/>
              </a:rPr>
              <a:t>33</a:t>
            </a:r>
            <a:endParaRPr lang="en-US" sz="2000" b="1" dirty="0">
              <a:solidFill>
                <a:srgbClr val="FFC000"/>
              </a:solidFill>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Генератор псевдослучайных чисел – </a:t>
            </a:r>
            <a:r>
              <a:rPr lang="en-US" sz="3200" b="1" dirty="0"/>
              <a:t>random</a:t>
            </a:r>
            <a:endParaRPr lang="ru-RU" sz="3200" b="1" dirty="0"/>
          </a:p>
        </p:txBody>
      </p:sp>
    </p:spTree>
    <p:extLst>
      <p:ext uri="{BB962C8B-B14F-4D97-AF65-F5344CB8AC3E}">
        <p14:creationId xmlns:p14="http://schemas.microsoft.com/office/powerpoint/2010/main" val="76273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95600" y="410817"/>
            <a:ext cx="8610600" cy="768626"/>
          </a:xfrm>
        </p:spPr>
        <p:txBody>
          <a:bodyPr>
            <a:normAutofit fontScale="90000"/>
          </a:bodyPr>
          <a:lstStyle/>
          <a:p>
            <a:r>
              <a:rPr lang="ru-RU" b="1" dirty="0" smtClean="0"/>
              <a:t>Ссылки на ресурсы</a:t>
            </a:r>
            <a:r>
              <a:rPr lang="ru-RU" dirty="0"/>
              <a:t/>
            </a:r>
            <a:br>
              <a:rPr lang="ru-RU" dirty="0"/>
            </a:br>
            <a:endParaRPr lang="ru-RU" dirty="0"/>
          </a:p>
        </p:txBody>
      </p:sp>
      <p:sp>
        <p:nvSpPr>
          <p:cNvPr id="3" name="Объект 2"/>
          <p:cNvSpPr>
            <a:spLocks noGrp="1"/>
          </p:cNvSpPr>
          <p:nvPr>
            <p:ph idx="1"/>
          </p:nvPr>
        </p:nvSpPr>
        <p:spPr>
          <a:xfrm>
            <a:off x="463826" y="1338470"/>
            <a:ext cx="11304104" cy="5287617"/>
          </a:xfrm>
        </p:spPr>
        <p:txBody>
          <a:bodyPr/>
          <a:lstStyle/>
          <a:p>
            <a:pPr marL="457200" indent="-457200">
              <a:buFont typeface="+mj-lt"/>
              <a:buAutoNum type="arabicPeriod"/>
            </a:pPr>
            <a:r>
              <a:rPr lang="ru-RU" dirty="0"/>
              <a:t>Решение задач по </a:t>
            </a:r>
            <a:r>
              <a:rPr lang="ru-RU" dirty="0" smtClean="0"/>
              <a:t>программированию (</a:t>
            </a:r>
            <a:r>
              <a:rPr lang="ru-RU" dirty="0" err="1" smtClean="0"/>
              <a:t>Pascal</a:t>
            </a:r>
            <a:r>
              <a:rPr lang="ru-RU" dirty="0"/>
              <a:t>, </a:t>
            </a:r>
            <a:r>
              <a:rPr lang="ru-RU" dirty="0" err="1"/>
              <a:t>Basic</a:t>
            </a:r>
            <a:r>
              <a:rPr lang="ru-RU" dirty="0"/>
              <a:t>, </a:t>
            </a:r>
            <a:r>
              <a:rPr lang="ru-RU" dirty="0" err="1"/>
              <a:t>КуМир</a:t>
            </a:r>
            <a:r>
              <a:rPr lang="ru-RU" dirty="0"/>
              <a:t>, C, </a:t>
            </a:r>
            <a:r>
              <a:rPr lang="ru-RU" dirty="0" err="1" smtClean="0"/>
              <a:t>Python</a:t>
            </a:r>
            <a:r>
              <a:rPr lang="ru-RU" dirty="0" smtClean="0"/>
              <a:t>): </a:t>
            </a:r>
            <a:r>
              <a:rPr lang="en-US" dirty="0">
                <a:hlinkClick r:id="rId2"/>
              </a:rPr>
              <a:t>https://</a:t>
            </a:r>
            <a:r>
              <a:rPr lang="en-US" dirty="0" smtClean="0">
                <a:hlinkClick r:id="rId2"/>
              </a:rPr>
              <a:t>taskcode.ru/linear/vars</a:t>
            </a:r>
            <a:endParaRPr lang="ru-RU" dirty="0" smtClean="0"/>
          </a:p>
          <a:p>
            <a:pPr marL="457200" indent="-457200">
              <a:buFont typeface="+mj-lt"/>
              <a:buAutoNum type="arabicPeriod"/>
            </a:pPr>
            <a:r>
              <a:rPr lang="ru-RU" dirty="0"/>
              <a:t>Программирование на </a:t>
            </a:r>
            <a:r>
              <a:rPr lang="en-US" dirty="0" smtClean="0"/>
              <a:t>Python</a:t>
            </a:r>
            <a:r>
              <a:rPr lang="ru-RU" dirty="0" smtClean="0"/>
              <a:t> </a:t>
            </a:r>
            <a:r>
              <a:rPr lang="ru-RU" dirty="0" smtClean="0">
                <a:hlinkClick r:id="rId3"/>
              </a:rPr>
              <a:t> </a:t>
            </a:r>
            <a:r>
              <a:rPr lang="en-US" dirty="0" smtClean="0">
                <a:hlinkClick r:id="rId3"/>
              </a:rPr>
              <a:t>https</a:t>
            </a:r>
            <a:r>
              <a:rPr lang="en-US" dirty="0">
                <a:hlinkClick r:id="rId3"/>
              </a:rPr>
              <a:t>://pythoner.name/tasks</a:t>
            </a:r>
            <a:endParaRPr lang="ru-RU" dirty="0" smtClean="0"/>
          </a:p>
          <a:p>
            <a:pPr marL="457200" indent="-457200">
              <a:buFont typeface="+mj-lt"/>
              <a:buAutoNum type="arabicPeriod"/>
            </a:pPr>
            <a:r>
              <a:rPr lang="ru-RU" dirty="0" err="1" smtClean="0"/>
              <a:t>Босова</a:t>
            </a:r>
            <a:r>
              <a:rPr lang="ru-RU" dirty="0" smtClean="0"/>
              <a:t> Л.Л. Электронное </a:t>
            </a:r>
            <a:r>
              <a:rPr lang="ru-RU" dirty="0"/>
              <a:t>приложение к учебнику «Информатика» для 10 </a:t>
            </a:r>
            <a:r>
              <a:rPr lang="ru-RU" dirty="0" smtClean="0"/>
              <a:t>класса </a:t>
            </a:r>
            <a:r>
              <a:rPr lang="en-US" dirty="0" smtClean="0">
                <a:hlinkClick r:id="rId4"/>
              </a:rPr>
              <a:t>http://lbz.ru/metodist/authors/informatika/3/eor10.php</a:t>
            </a:r>
            <a:endParaRPr lang="ru-RU" dirty="0" smtClean="0"/>
          </a:p>
          <a:p>
            <a:pPr marL="457200" indent="-457200">
              <a:buFont typeface="+mj-lt"/>
              <a:buAutoNum type="arabicPeriod"/>
            </a:pPr>
            <a:r>
              <a:rPr lang="ru-RU" dirty="0"/>
              <a:t>ЕГЭ по информатике (2020</a:t>
            </a:r>
            <a:r>
              <a:rPr lang="ru-RU" dirty="0" smtClean="0"/>
              <a:t>) </a:t>
            </a:r>
            <a:r>
              <a:rPr lang="en-US" dirty="0" smtClean="0">
                <a:hlinkClick r:id="rId5"/>
              </a:rPr>
              <a:t>http</a:t>
            </a:r>
            <a:r>
              <a:rPr lang="en-US" dirty="0">
                <a:hlinkClick r:id="rId5"/>
              </a:rPr>
              <a:t>://</a:t>
            </a:r>
            <a:r>
              <a:rPr lang="en-US" dirty="0" smtClean="0">
                <a:hlinkClick r:id="rId5"/>
              </a:rPr>
              <a:t>kpolyakov.spb.ru/school/ege.htm</a:t>
            </a:r>
            <a:endParaRPr lang="ru-RU" dirty="0" smtClean="0"/>
          </a:p>
          <a:p>
            <a:pPr marL="457200" indent="-457200">
              <a:buFont typeface="+mj-lt"/>
              <a:buAutoNum type="arabicPeriod"/>
            </a:pPr>
            <a:r>
              <a:rPr lang="ru-RU" dirty="0" smtClean="0"/>
              <a:t>ПИТОНТЬЮТОР </a:t>
            </a:r>
            <a:r>
              <a:rPr lang="en-US" dirty="0" smtClean="0">
                <a:hlinkClick r:id="rId6"/>
              </a:rPr>
              <a:t>https</a:t>
            </a:r>
            <a:r>
              <a:rPr lang="en-US" dirty="0">
                <a:hlinkClick r:id="rId6"/>
              </a:rPr>
              <a:t>://pythontutor.ru/lessons/ifelse/</a:t>
            </a:r>
            <a:endParaRPr lang="ru-RU" dirty="0" smtClean="0"/>
          </a:p>
          <a:p>
            <a:pPr marL="457200" indent="-457200">
              <a:buFont typeface="+mj-lt"/>
              <a:buAutoNum type="arabicPeriod"/>
            </a:pPr>
            <a:r>
              <a:rPr lang="en-US" dirty="0"/>
              <a:t>Python. </a:t>
            </a:r>
            <a:r>
              <a:rPr lang="ru-RU" dirty="0"/>
              <a:t>Обучение </a:t>
            </a:r>
            <a:r>
              <a:rPr lang="ru-RU" dirty="0" smtClean="0"/>
              <a:t>программированию </a:t>
            </a:r>
            <a:r>
              <a:rPr lang="en-US" dirty="0">
                <a:hlinkClick r:id="rId7"/>
              </a:rPr>
              <a:t>https://</a:t>
            </a:r>
            <a:r>
              <a:rPr lang="en-US" dirty="0" smtClean="0">
                <a:hlinkClick r:id="rId7"/>
              </a:rPr>
              <a:t>younglinux.info/python</a:t>
            </a:r>
            <a:endParaRPr lang="ru-RU" dirty="0" smtClean="0"/>
          </a:p>
          <a:p>
            <a:pPr marL="457200" indent="-457200">
              <a:buFont typeface="+mj-lt"/>
              <a:buAutoNum type="arabicPeriod"/>
            </a:pPr>
            <a:r>
              <a:rPr lang="ru-RU" cap="all" dirty="0"/>
              <a:t>100 ЗАДАЧ ПО </a:t>
            </a:r>
            <a:r>
              <a:rPr lang="ru-RU" cap="all" dirty="0" smtClean="0"/>
              <a:t>ПРОГРАММИРОВАНИЮ </a:t>
            </a:r>
            <a:r>
              <a:rPr lang="en-US" dirty="0" smtClean="0">
                <a:hlinkClick r:id="rId8"/>
              </a:rPr>
              <a:t>http</a:t>
            </a:r>
            <a:r>
              <a:rPr lang="en-US" dirty="0">
                <a:hlinkClick r:id="rId8"/>
              </a:rPr>
              <a:t>://www.itmathrepetitor.ru/100-zadach-po-programmirovaniyu-1-15/</a:t>
            </a:r>
            <a:endParaRPr lang="ru-RU" dirty="0"/>
          </a:p>
          <a:p>
            <a:pPr marL="457200" indent="-457200">
              <a:buFont typeface="+mj-lt"/>
              <a:buAutoNum type="arabicPeriod"/>
            </a:pPr>
            <a:endParaRPr lang="ru-RU" dirty="0"/>
          </a:p>
        </p:txBody>
      </p:sp>
    </p:spTree>
    <p:extLst>
      <p:ext uri="{BB962C8B-B14F-4D97-AF65-F5344CB8AC3E}">
        <p14:creationId xmlns:p14="http://schemas.microsoft.com/office/powerpoint/2010/main" val="23505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1304" y="1311965"/>
            <a:ext cx="11476383" cy="5546035"/>
          </a:xfrm>
        </p:spPr>
        <p:txBody>
          <a:bodyPr>
            <a:normAutofit/>
          </a:bodyPr>
          <a:lstStyle/>
          <a:p>
            <a:pPr marL="357188" indent="-357188">
              <a:spcBef>
                <a:spcPts val="300"/>
              </a:spcBef>
              <a:buNone/>
            </a:pPr>
            <a:r>
              <a:rPr lang="ru-RU" sz="2000" dirty="0" smtClean="0">
                <a:latin typeface="Calibri" panose="020F0502020204030204" pitchFamily="34" charset="0"/>
                <a:cs typeface="Calibri" panose="020F0502020204030204" pitchFamily="34" charset="0"/>
              </a:rPr>
              <a:t>В </a:t>
            </a:r>
            <a:r>
              <a:rPr lang="ru-RU" sz="2000" dirty="0">
                <a:latin typeface="Calibri" panose="020F0502020204030204" pitchFamily="34" charset="0"/>
                <a:cs typeface="Calibri" panose="020F0502020204030204" pitchFamily="34" charset="0"/>
              </a:rPr>
              <a:t>любой, особенно большой, программе могут возникать ошибки, приводящие к ее неработоспособности или к тому, что программа делает не то, что должна</a:t>
            </a:r>
            <a:r>
              <a:rPr lang="ru-RU" sz="2000" dirty="0" smtClean="0">
                <a:latin typeface="Calibri" panose="020F0502020204030204" pitchFamily="34" charset="0"/>
                <a:cs typeface="Calibri" panose="020F0502020204030204" pitchFamily="34" charset="0"/>
              </a:rPr>
              <a:t>.</a:t>
            </a:r>
          </a:p>
          <a:p>
            <a:pPr marL="357188" indent="-357188">
              <a:spcBef>
                <a:spcPts val="300"/>
              </a:spcBef>
              <a:buNone/>
            </a:pPr>
            <a:r>
              <a:rPr lang="ru-RU" sz="2000" dirty="0">
                <a:latin typeface="Calibri" panose="020F0502020204030204" pitchFamily="34" charset="0"/>
                <a:cs typeface="Calibri" panose="020F0502020204030204" pitchFamily="34" charset="0"/>
              </a:rPr>
              <a:t>Программист может сделать ошибку в употреблении самого языка программирования. </a:t>
            </a:r>
            <a:endParaRPr lang="ru-RU" sz="2000" dirty="0" smtClean="0">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Например</a:t>
            </a:r>
            <a:r>
              <a:rPr lang="ru-RU" sz="2000" dirty="0">
                <a:latin typeface="Calibri" panose="020F0502020204030204" pitchFamily="34" charset="0"/>
                <a:cs typeface="Calibri" panose="020F0502020204030204" pitchFamily="34" charset="0"/>
              </a:rPr>
              <a:t>, начать имя переменной с цифры или забыть поставить двоеточие в заголовке сложной инструкции. Подобные ошибки называют </a:t>
            </a:r>
            <a:r>
              <a:rPr lang="ru-RU" sz="2000" b="1" dirty="0">
                <a:solidFill>
                  <a:schemeClr val="accent1"/>
                </a:solidFill>
                <a:latin typeface="Calibri" panose="020F0502020204030204" pitchFamily="34" charset="0"/>
                <a:cs typeface="Calibri" panose="020F0502020204030204" pitchFamily="34" charset="0"/>
              </a:rPr>
              <a:t>синтаксическими</a:t>
            </a:r>
            <a:r>
              <a:rPr lang="ru-RU" sz="2000" dirty="0">
                <a:latin typeface="Calibri" panose="020F0502020204030204" pitchFamily="34" charset="0"/>
                <a:cs typeface="Calibri" panose="020F0502020204030204" pitchFamily="34" charset="0"/>
              </a:rPr>
              <a:t>, они нарушают синтаксис и пунктуацию языка. Интерпретатор Питона, встретив ошибочное выражение, не знает как его интерпретировать. Поэтому останавливает выполнение программы и выводит соответствующее сообщение, указав на место возникновения </a:t>
            </a:r>
            <a:r>
              <a:rPr lang="ru-RU" sz="2000" dirty="0" smtClean="0">
                <a:latin typeface="Calibri" panose="020F0502020204030204" pitchFamily="34" charset="0"/>
                <a:cs typeface="Calibri" panose="020F0502020204030204" pitchFamily="34" charset="0"/>
              </a:rPr>
              <a:t>ошибки</a:t>
            </a:r>
            <a:r>
              <a:rPr lang="ru-RU" sz="2000" dirty="0">
                <a:latin typeface="Calibri" panose="020F0502020204030204" pitchFamily="34" charset="0"/>
                <a:cs typeface="Calibri" panose="020F0502020204030204" pitchFamily="34" charset="0"/>
              </a:rPr>
              <a:t>: </a:t>
            </a:r>
            <a:r>
              <a:rPr lang="ru-RU" sz="2000" dirty="0" smtClean="0">
                <a:latin typeface="Calibri" panose="020F0502020204030204" pitchFamily="34" charset="0"/>
                <a:cs typeface="Calibri" panose="020F0502020204030204" pitchFamily="34" charset="0"/>
              </a:rPr>
              <a:t>возникло </a:t>
            </a:r>
            <a:r>
              <a:rPr lang="ru-RU" sz="2000" dirty="0">
                <a:latin typeface="Calibri" panose="020F0502020204030204" pitchFamily="34" charset="0"/>
                <a:cs typeface="Calibri" panose="020F0502020204030204" pitchFamily="34" charset="0"/>
              </a:rPr>
              <a:t>исключение, принадлежащее классу </a:t>
            </a:r>
            <a:r>
              <a:rPr lang="ru-RU" sz="2000" dirty="0" err="1">
                <a:solidFill>
                  <a:schemeClr val="accent1"/>
                </a:solidFill>
                <a:latin typeface="Calibri" panose="020F0502020204030204" pitchFamily="34" charset="0"/>
                <a:cs typeface="Calibri" panose="020F0502020204030204" pitchFamily="34" charset="0"/>
              </a:rPr>
              <a:t>SyntaxError</a:t>
            </a:r>
            <a:r>
              <a:rPr lang="ru-RU" sz="2000" dirty="0">
                <a:latin typeface="Calibri" panose="020F0502020204030204" pitchFamily="34" charset="0"/>
                <a:cs typeface="Calibri" panose="020F0502020204030204" pitchFamily="34" charset="0"/>
              </a:rPr>
              <a:t>. </a:t>
            </a:r>
            <a:endParaRPr lang="ru-RU" sz="2000" dirty="0" smtClean="0">
              <a:latin typeface="Calibri" panose="020F0502020204030204" pitchFamily="34" charset="0"/>
              <a:cs typeface="Calibri" panose="020F0502020204030204" pitchFamily="34" charset="0"/>
            </a:endParaRPr>
          </a:p>
          <a:p>
            <a:pPr marL="357188" indent="-357188">
              <a:spcBef>
                <a:spcPts val="300"/>
              </a:spcBef>
              <a:buNone/>
            </a:pPr>
            <a:r>
              <a:rPr lang="ru-RU" sz="2000" dirty="0">
                <a:latin typeface="Calibri" panose="020F0502020204030204" pitchFamily="34" charset="0"/>
                <a:cs typeface="Calibri" panose="020F0502020204030204" pitchFamily="34" charset="0"/>
              </a:rPr>
              <a:t>В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не говорят о семантических ошибках, говорят об исключениях. Их множество. </a:t>
            </a:r>
            <a:r>
              <a:rPr lang="ru-RU" sz="2000" dirty="0" smtClean="0">
                <a:latin typeface="Calibri" panose="020F0502020204030204" pitchFamily="34" charset="0"/>
                <a:cs typeface="Calibri" panose="020F0502020204030204" pitchFamily="34" charset="0"/>
              </a:rPr>
              <a:t>Мы </a:t>
            </a:r>
            <a:r>
              <a:rPr lang="ru-RU" sz="2000" dirty="0">
                <a:latin typeface="Calibri" panose="020F0502020204030204" pitchFamily="34" charset="0"/>
                <a:cs typeface="Calibri" panose="020F0502020204030204" pitchFamily="34" charset="0"/>
              </a:rPr>
              <a:t>рассмотрим некоторые из </a:t>
            </a:r>
            <a:r>
              <a:rPr lang="ru-RU" sz="2000" dirty="0" smtClean="0">
                <a:latin typeface="Calibri" panose="020F0502020204030204" pitchFamily="34" charset="0"/>
                <a:cs typeface="Calibri" panose="020F0502020204030204" pitchFamily="34" charset="0"/>
              </a:rPr>
              <a:t>них.</a:t>
            </a:r>
          </a:p>
          <a:p>
            <a:pPr marL="357188" indent="-357188">
              <a:spcBef>
                <a:spcPts val="300"/>
              </a:spcBef>
              <a:buNone/>
            </a:pPr>
            <a:r>
              <a:rPr lang="ru-RU" sz="2000" b="1" dirty="0" smtClean="0">
                <a:solidFill>
                  <a:schemeClr val="accent1"/>
                </a:solidFill>
                <a:latin typeface="Calibri" panose="020F0502020204030204" pitchFamily="34" charset="0"/>
                <a:cs typeface="Calibri" panose="020F0502020204030204" pitchFamily="34" charset="0"/>
              </a:rPr>
              <a:t>Пример</a:t>
            </a:r>
            <a:r>
              <a:rPr lang="en-US" sz="2000" b="1" dirty="0" smtClean="0">
                <a:solidFill>
                  <a:schemeClr val="accent1"/>
                </a:solidFill>
                <a:latin typeface="Calibri" panose="020F0502020204030204" pitchFamily="34" charset="0"/>
                <a:cs typeface="Calibri" panose="020F0502020204030204" pitchFamily="34" charset="0"/>
              </a:rPr>
              <a:t> 12</a:t>
            </a:r>
            <a:r>
              <a:rPr lang="ru-RU" sz="2000" b="1" dirty="0" smtClean="0">
                <a:solidFill>
                  <a:schemeClr val="accent1"/>
                </a:solidFill>
                <a:latin typeface="Calibri" panose="020F0502020204030204" pitchFamily="34" charset="0"/>
                <a:cs typeface="Calibri" panose="020F0502020204030204" pitchFamily="34" charset="0"/>
              </a:rPr>
              <a:t>,</a:t>
            </a:r>
            <a:r>
              <a:rPr lang="ru-RU" sz="2000" dirty="0" smtClean="0">
                <a:latin typeface="Calibri" panose="020F0502020204030204" pitchFamily="34" charset="0"/>
                <a:cs typeface="Calibri" panose="020F0502020204030204" pitchFamily="34" charset="0"/>
              </a:rPr>
              <a:t> если попытаться </a:t>
            </a:r>
            <a:r>
              <a:rPr lang="ru-RU" sz="2000" dirty="0">
                <a:latin typeface="Calibri" panose="020F0502020204030204" pitchFamily="34" charset="0"/>
                <a:cs typeface="Calibri" panose="020F0502020204030204" pitchFamily="34" charset="0"/>
              </a:rPr>
              <a:t>обратиться к переменной, которой не было присвоено значение, </a:t>
            </a:r>
            <a:r>
              <a:rPr lang="ru-RU" sz="2000" dirty="0" smtClean="0">
                <a:latin typeface="Calibri" panose="020F0502020204030204" pitchFamily="34" charset="0"/>
                <a:cs typeface="Calibri" panose="020F0502020204030204" pitchFamily="34" charset="0"/>
              </a:rPr>
              <a:t>то есть </a:t>
            </a:r>
            <a:r>
              <a:rPr lang="ru-RU" sz="2000" dirty="0">
                <a:latin typeface="Calibri" panose="020F0502020204030204" pitchFamily="34" charset="0"/>
                <a:cs typeface="Calibri" panose="020F0502020204030204" pitchFamily="34" charset="0"/>
              </a:rPr>
              <a:t>переменная вообще не была объявлена, </a:t>
            </a:r>
            <a:r>
              <a:rPr lang="ru-RU" sz="2000" dirty="0" smtClean="0">
                <a:latin typeface="Calibri" panose="020F0502020204030204" pitchFamily="34" charset="0"/>
                <a:cs typeface="Calibri" panose="020F0502020204030204" pitchFamily="34" charset="0"/>
              </a:rPr>
              <a:t>то </a:t>
            </a:r>
            <a:r>
              <a:rPr lang="ru-RU" sz="2000" dirty="0">
                <a:latin typeface="Calibri" panose="020F0502020204030204" pitchFamily="34" charset="0"/>
                <a:cs typeface="Calibri" panose="020F0502020204030204" pitchFamily="34" charset="0"/>
              </a:rPr>
              <a:t>возникнет исключение </a:t>
            </a:r>
            <a:r>
              <a:rPr lang="ru-RU" sz="2000" b="1" dirty="0" err="1">
                <a:solidFill>
                  <a:schemeClr val="accent1"/>
                </a:solidFill>
                <a:latin typeface="Calibri" panose="020F0502020204030204" pitchFamily="34" charset="0"/>
                <a:cs typeface="Calibri" panose="020F0502020204030204" pitchFamily="34" charset="0"/>
              </a:rPr>
              <a:t>NameError</a:t>
            </a:r>
            <a:r>
              <a:rPr lang="ru-RU" sz="2000" dirty="0">
                <a:latin typeface="Calibri" panose="020F0502020204030204" pitchFamily="34" charset="0"/>
                <a:cs typeface="Calibri" panose="020F0502020204030204" pitchFamily="34" charset="0"/>
              </a:rPr>
              <a:t>. </a:t>
            </a:r>
            <a:endParaRPr lang="ru-RU" sz="2000" dirty="0" smtClean="0">
              <a:latin typeface="Calibri" panose="020F0502020204030204" pitchFamily="34" charset="0"/>
              <a:cs typeface="Calibri" panose="020F0502020204030204" pitchFamily="34" charset="0"/>
            </a:endParaRPr>
          </a:p>
          <a:p>
            <a:pPr marL="357188" indent="1431925">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a </a:t>
            </a:r>
            <a:r>
              <a:rPr lang="en-US" sz="2000" b="1" dirty="0">
                <a:solidFill>
                  <a:schemeClr val="accent1"/>
                </a:solidFill>
                <a:latin typeface="Calibri" panose="020F0502020204030204" pitchFamily="34" charset="0"/>
                <a:cs typeface="Calibri" panose="020F0502020204030204" pitchFamily="34" charset="0"/>
              </a:rPr>
              <a:t>= 0</a:t>
            </a:r>
          </a:p>
          <a:p>
            <a:pPr marL="357188" indent="1431925">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print(a </a:t>
            </a:r>
            <a:r>
              <a:rPr lang="en-US" sz="2000" b="1" dirty="0">
                <a:solidFill>
                  <a:schemeClr val="accent1"/>
                </a:solidFill>
                <a:latin typeface="Calibri" panose="020F0502020204030204" pitchFamily="34" charset="0"/>
                <a:cs typeface="Calibri" panose="020F0502020204030204" pitchFamily="34" charset="0"/>
              </a:rPr>
              <a:t>+ b)</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Traceback</a:t>
            </a:r>
            <a:r>
              <a:rPr lang="en-US" sz="2000" b="1" dirty="0">
                <a:solidFill>
                  <a:schemeClr val="accent1"/>
                </a:solidFill>
                <a:latin typeface="Calibri" panose="020F0502020204030204" pitchFamily="34" charset="0"/>
                <a:cs typeface="Calibri" panose="020F0502020204030204" pitchFamily="34" charset="0"/>
              </a:rPr>
              <a:t> (most recent call last):</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File "&lt;</a:t>
            </a:r>
            <a:r>
              <a:rPr lang="en-US" sz="2000" b="1" dirty="0" err="1">
                <a:solidFill>
                  <a:schemeClr val="accent1"/>
                </a:solidFill>
                <a:latin typeface="Calibri" panose="020F0502020204030204" pitchFamily="34" charset="0"/>
                <a:cs typeface="Calibri" panose="020F0502020204030204" pitchFamily="34" charset="0"/>
              </a:rPr>
              <a:t>stdin</a:t>
            </a:r>
            <a:r>
              <a:rPr lang="en-US" sz="2000" b="1" dirty="0">
                <a:solidFill>
                  <a:schemeClr val="accent1"/>
                </a:solidFill>
                <a:latin typeface="Calibri" panose="020F0502020204030204" pitchFamily="34" charset="0"/>
                <a:cs typeface="Calibri" panose="020F0502020204030204" pitchFamily="34" charset="0"/>
              </a:rPr>
              <a:t>&gt;", line 1, in &lt;module&gt;</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NameError</a:t>
            </a:r>
            <a:r>
              <a:rPr lang="en-US" sz="2000" b="1" dirty="0">
                <a:solidFill>
                  <a:schemeClr val="accent1"/>
                </a:solidFill>
                <a:latin typeface="Calibri" panose="020F0502020204030204" pitchFamily="34" charset="0"/>
                <a:cs typeface="Calibri" panose="020F0502020204030204" pitchFamily="34" charset="0"/>
              </a:rPr>
              <a:t>: name 'b' is not </a:t>
            </a:r>
            <a:r>
              <a:rPr lang="en-US" sz="2000" b="1" dirty="0" smtClean="0">
                <a:solidFill>
                  <a:schemeClr val="accent1"/>
                </a:solidFill>
                <a:latin typeface="Calibri" panose="020F0502020204030204" pitchFamily="34" charset="0"/>
                <a:cs typeface="Calibri" panose="020F0502020204030204" pitchFamily="34" charset="0"/>
              </a:rPr>
              <a:t>defined</a:t>
            </a: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smtClean="0">
                <a:solidFill>
                  <a:srgbClr val="FFC000"/>
                </a:solidFill>
                <a:latin typeface="Calibri" panose="020F0502020204030204" pitchFamily="34" charset="0"/>
                <a:cs typeface="Calibri" panose="020F0502020204030204" pitchFamily="34" charset="0"/>
              </a:rPr>
              <a:t># </a:t>
            </a:r>
            <a:r>
              <a:rPr lang="ru-RU" sz="2000" b="1" dirty="0" smtClean="0">
                <a:solidFill>
                  <a:srgbClr val="FFC000"/>
                </a:solidFill>
                <a:latin typeface="Calibri" panose="020F0502020204030204" pitchFamily="34" charset="0"/>
                <a:cs typeface="Calibri" panose="020F0502020204030204" pitchFamily="34" charset="0"/>
              </a:rPr>
              <a:t>переменная </a:t>
            </a:r>
            <a:r>
              <a:rPr lang="ru-RU" sz="2000" b="1" dirty="0" err="1" smtClean="0">
                <a:solidFill>
                  <a:srgbClr val="FFC000"/>
                </a:solidFill>
                <a:latin typeface="Calibri" panose="020F0502020204030204" pitchFamily="34" charset="0"/>
                <a:cs typeface="Calibri" panose="020F0502020204030204" pitchFamily="34" charset="0"/>
              </a:rPr>
              <a:t>неопределена</a:t>
            </a:r>
            <a:endParaRPr lang="ru-RU" sz="2000" b="1" dirty="0" smtClean="0">
              <a:solidFill>
                <a:srgbClr val="FFC000"/>
              </a:solidFill>
              <a:latin typeface="Calibri" panose="020F0502020204030204" pitchFamily="34" charset="0"/>
              <a:cs typeface="Calibri" panose="020F0502020204030204" pitchFamily="34" charset="0"/>
            </a:endParaRPr>
          </a:p>
        </p:txBody>
      </p:sp>
      <p:sp>
        <p:nvSpPr>
          <p:cNvPr id="5" name="Заголовок 1"/>
          <p:cNvSpPr>
            <a:spLocks noGrp="1"/>
          </p:cNvSpPr>
          <p:nvPr>
            <p:ph type="title"/>
          </p:nvPr>
        </p:nvSpPr>
        <p:spPr>
          <a:xfrm>
            <a:off x="437323" y="410817"/>
            <a:ext cx="11068878" cy="768626"/>
          </a:xfrm>
        </p:spPr>
        <p:txBody>
          <a:bodyPr>
            <a:normAutofit fontScale="90000"/>
          </a:bodyPr>
          <a:lstStyle/>
          <a:p>
            <a:r>
              <a:rPr lang="ru-RU" sz="3200" b="1" dirty="0"/>
              <a:t>Ошибки и исключения. Обработка исключений</a:t>
            </a:r>
            <a:r>
              <a:rPr lang="ru-RU" dirty="0" smtClean="0"/>
              <a:t/>
            </a:r>
            <a:br>
              <a:rPr lang="ru-RU" dirty="0" smtClean="0"/>
            </a:br>
            <a:endParaRPr lang="ru-RU" dirty="0"/>
          </a:p>
        </p:txBody>
      </p:sp>
      <p:sp>
        <p:nvSpPr>
          <p:cNvPr id="6" name="Rectangle 3"/>
          <p:cNvSpPr>
            <a:spLocks noChangeArrowheads="1"/>
          </p:cNvSpPr>
          <p:nvPr/>
        </p:nvSpPr>
        <p:spPr bwMode="auto">
          <a:xfrm>
            <a:off x="809625"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30238" algn="l"/>
                <a:tab pos="900113" algn="l"/>
              </a:tabLst>
            </a:pPr>
            <a:r>
              <a:rPr kumimoji="0" lang="ru-RU" altLang="ru-RU"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586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1304" y="1046922"/>
            <a:ext cx="11476383" cy="5811078"/>
          </a:xfrm>
        </p:spPr>
        <p:txBody>
          <a:bodyPr>
            <a:normAutofit lnSpcReduction="10000"/>
          </a:bodyPr>
          <a:lstStyle/>
          <a:p>
            <a:pPr marL="357188" indent="-357188">
              <a:spcBef>
                <a:spcPts val="0"/>
              </a:spcBef>
              <a:buNone/>
            </a:pPr>
            <a:r>
              <a:rPr lang="ru-RU" sz="2000" b="1" dirty="0">
                <a:solidFill>
                  <a:schemeClr val="bg1"/>
                </a:solidFill>
                <a:latin typeface="Calibri" panose="020F0502020204030204" pitchFamily="34" charset="0"/>
                <a:cs typeface="Calibri" panose="020F0502020204030204" pitchFamily="34" charset="0"/>
              </a:rPr>
              <a:t>Пример</a:t>
            </a:r>
            <a:r>
              <a:rPr lang="en-US" sz="2000" b="1" dirty="0">
                <a:solidFill>
                  <a:schemeClr val="bg1"/>
                </a:solidFill>
                <a:latin typeface="Calibri" panose="020F0502020204030204" pitchFamily="34" charset="0"/>
                <a:cs typeface="Calibri" panose="020F0502020204030204" pitchFamily="34" charset="0"/>
              </a:rPr>
              <a:t> </a:t>
            </a:r>
            <a:r>
              <a:rPr lang="ru-RU" sz="2000" b="1" dirty="0" smtClean="0">
                <a:solidFill>
                  <a:schemeClr val="bg1"/>
                </a:solidFill>
                <a:latin typeface="Calibri" panose="020F0502020204030204" pitchFamily="34" charset="0"/>
                <a:cs typeface="Calibri" panose="020F0502020204030204" pitchFamily="34" charset="0"/>
              </a:rPr>
              <a:t>12.</a:t>
            </a:r>
            <a:r>
              <a:rPr lang="ru-RU" sz="2000" b="1" dirty="0">
                <a:solidFill>
                  <a:schemeClr val="accent1"/>
                </a:solidFill>
                <a:latin typeface="Calibri" panose="020F0502020204030204" pitchFamily="34" charset="0"/>
                <a:cs typeface="Calibri" panose="020F0502020204030204" pitchFamily="34" charset="0"/>
              </a:rPr>
              <a:t>	</a:t>
            </a:r>
            <a:r>
              <a:rPr lang="en-US" sz="2000" b="1" dirty="0" smtClean="0">
                <a:solidFill>
                  <a:schemeClr val="accent1"/>
                </a:solidFill>
                <a:latin typeface="Calibri" panose="020F0502020204030204" pitchFamily="34" charset="0"/>
                <a:cs typeface="Calibri" panose="020F0502020204030204" pitchFamily="34" charset="0"/>
              </a:rPr>
              <a:t>a </a:t>
            </a:r>
            <a:r>
              <a:rPr lang="en-US" sz="2000" b="1" dirty="0">
                <a:solidFill>
                  <a:schemeClr val="accent1"/>
                </a:solidFill>
                <a:latin typeface="Calibri" panose="020F0502020204030204" pitchFamily="34" charset="0"/>
                <a:cs typeface="Calibri" panose="020F0502020204030204" pitchFamily="34" charset="0"/>
              </a:rPr>
              <a:t>= </a:t>
            </a:r>
            <a:r>
              <a:rPr lang="en-US" sz="2000" b="1" dirty="0" smtClean="0">
                <a:solidFill>
                  <a:schemeClr val="accent1"/>
                </a:solidFill>
                <a:latin typeface="Calibri" panose="020F0502020204030204" pitchFamily="34" charset="0"/>
                <a:cs typeface="Calibri" panose="020F0502020204030204" pitchFamily="34" charset="0"/>
              </a:rPr>
              <a:t>0</a:t>
            </a:r>
            <a:endParaRPr lang="ru-RU" sz="2000" b="1" dirty="0" smtClean="0">
              <a:solidFill>
                <a:schemeClr val="accent1"/>
              </a:solidFill>
              <a:latin typeface="Calibri" panose="020F0502020204030204" pitchFamily="34" charset="0"/>
              <a:cs typeface="Calibri" panose="020F0502020204030204" pitchFamily="34" charset="0"/>
            </a:endParaRPr>
          </a:p>
          <a:p>
            <a:pPr marL="357188" indent="1431925">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if </a:t>
            </a:r>
            <a:r>
              <a:rPr lang="en-US" sz="2000" b="1" dirty="0">
                <a:solidFill>
                  <a:schemeClr val="accent1"/>
                </a:solidFill>
                <a:latin typeface="Calibri" panose="020F0502020204030204" pitchFamily="34" charset="0"/>
                <a:cs typeface="Calibri" panose="020F0502020204030204" pitchFamily="34" charset="0"/>
              </a:rPr>
              <a:t>a == 0:</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    print(a)</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    print(a + b)</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0</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Traceback</a:t>
            </a:r>
            <a:r>
              <a:rPr lang="en-US" sz="2000" b="1" dirty="0">
                <a:solidFill>
                  <a:schemeClr val="accent1"/>
                </a:solidFill>
                <a:latin typeface="Calibri" panose="020F0502020204030204" pitchFamily="34" charset="0"/>
                <a:cs typeface="Calibri" panose="020F0502020204030204" pitchFamily="34" charset="0"/>
              </a:rPr>
              <a:t> (most recent call last):</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File "&lt;</a:t>
            </a:r>
            <a:r>
              <a:rPr lang="en-US" sz="2000" b="1" dirty="0" err="1">
                <a:solidFill>
                  <a:schemeClr val="accent1"/>
                </a:solidFill>
                <a:latin typeface="Calibri" panose="020F0502020204030204" pitchFamily="34" charset="0"/>
                <a:cs typeface="Calibri" panose="020F0502020204030204" pitchFamily="34" charset="0"/>
              </a:rPr>
              <a:t>stdin</a:t>
            </a:r>
            <a:r>
              <a:rPr lang="en-US" sz="2000" b="1" dirty="0">
                <a:solidFill>
                  <a:schemeClr val="accent1"/>
                </a:solidFill>
                <a:latin typeface="Calibri" panose="020F0502020204030204" pitchFamily="34" charset="0"/>
                <a:cs typeface="Calibri" panose="020F0502020204030204" pitchFamily="34" charset="0"/>
              </a:rPr>
              <a:t>&gt;", line 3, in &lt;module&gt;</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NameError</a:t>
            </a:r>
            <a:r>
              <a:rPr lang="en-US" sz="2000" b="1" dirty="0">
                <a:solidFill>
                  <a:schemeClr val="accent1"/>
                </a:solidFill>
                <a:latin typeface="Calibri" panose="020F0502020204030204" pitchFamily="34" charset="0"/>
                <a:cs typeface="Calibri" panose="020F0502020204030204" pitchFamily="34" charset="0"/>
              </a:rPr>
              <a:t>: name 'b' is not </a:t>
            </a:r>
            <a:r>
              <a:rPr lang="en-US" sz="2000" b="1" dirty="0" smtClean="0">
                <a:solidFill>
                  <a:schemeClr val="accent1"/>
                </a:solidFill>
                <a:latin typeface="Calibri" panose="020F0502020204030204" pitchFamily="34" charset="0"/>
                <a:cs typeface="Calibri" panose="020F0502020204030204" pitchFamily="34" charset="0"/>
              </a:rPr>
              <a:t>defined</a:t>
            </a:r>
            <a:endParaRPr lang="ru-RU" sz="2000" b="1" dirty="0" smtClean="0">
              <a:solidFill>
                <a:schemeClr val="accent1"/>
              </a:solidFill>
              <a:latin typeface="Calibri" panose="020F0502020204030204" pitchFamily="34" charset="0"/>
              <a:cs typeface="Calibri" panose="020F0502020204030204" pitchFamily="34" charset="0"/>
            </a:endParaRPr>
          </a:p>
          <a:p>
            <a:pPr marL="357188" indent="-357188">
              <a:spcBef>
                <a:spcPts val="0"/>
              </a:spcBef>
              <a:buNone/>
            </a:pPr>
            <a:r>
              <a:rPr lang="ru-RU" sz="2000" dirty="0">
                <a:latin typeface="Calibri" panose="020F0502020204030204" pitchFamily="34" charset="0"/>
                <a:cs typeface="Calibri" panose="020F0502020204030204" pitchFamily="34" charset="0"/>
              </a:rPr>
              <a:t>Следующие два исключения, о которых следует упомянуть, и с которыми вы уже могли встретиться в предыдущих уроках, это </a:t>
            </a:r>
            <a:r>
              <a:rPr lang="ru-RU" sz="2000" b="1" dirty="0" err="1">
                <a:solidFill>
                  <a:schemeClr val="accent1"/>
                </a:solidFill>
                <a:latin typeface="Calibri" panose="020F0502020204030204" pitchFamily="34" charset="0"/>
                <a:cs typeface="Calibri" panose="020F0502020204030204" pitchFamily="34" charset="0"/>
              </a:rPr>
              <a:t>ValueError</a:t>
            </a:r>
            <a:r>
              <a:rPr lang="ru-RU" sz="2000" dirty="0">
                <a:solidFill>
                  <a:schemeClr val="accent1"/>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и </a:t>
            </a:r>
            <a:r>
              <a:rPr lang="ru-RU" sz="2000" b="1" dirty="0" err="1">
                <a:solidFill>
                  <a:schemeClr val="accent1"/>
                </a:solidFill>
                <a:latin typeface="Calibri" panose="020F0502020204030204" pitchFamily="34" charset="0"/>
                <a:cs typeface="Calibri" panose="020F0502020204030204" pitchFamily="34" charset="0"/>
              </a:rPr>
              <a:t>TypeError</a:t>
            </a:r>
            <a:r>
              <a:rPr lang="ru-RU" sz="2000" dirty="0">
                <a:solidFill>
                  <a:schemeClr val="accent1"/>
                </a:solidFill>
                <a:latin typeface="Calibri" panose="020F0502020204030204" pitchFamily="34" charset="0"/>
                <a:cs typeface="Calibri" panose="020F0502020204030204" pitchFamily="34" charset="0"/>
              </a:rPr>
              <a:t> </a:t>
            </a:r>
            <a:r>
              <a:rPr lang="ru-RU" sz="2000" dirty="0">
                <a:latin typeface="Calibri" panose="020F0502020204030204" pitchFamily="34" charset="0"/>
                <a:cs typeface="Calibri" panose="020F0502020204030204" pitchFamily="34" charset="0"/>
              </a:rPr>
              <a:t>– ошибка значения и ошибка </a:t>
            </a:r>
            <a:r>
              <a:rPr lang="ru-RU" sz="2000" dirty="0" smtClean="0">
                <a:latin typeface="Calibri" panose="020F0502020204030204" pitchFamily="34" charset="0"/>
                <a:cs typeface="Calibri" panose="020F0502020204030204" pitchFamily="34" charset="0"/>
              </a:rPr>
              <a:t>типа.</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int</a:t>
            </a:r>
            <a:r>
              <a:rPr lang="en-US" sz="2000" b="1" dirty="0">
                <a:solidFill>
                  <a:schemeClr val="accent1"/>
                </a:solidFill>
                <a:latin typeface="Calibri" panose="020F0502020204030204" pitchFamily="34" charset="0"/>
                <a:cs typeface="Calibri" panose="020F0502020204030204" pitchFamily="34" charset="0"/>
              </a:rPr>
              <a:t>("Hi")</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Traceback</a:t>
            </a:r>
            <a:r>
              <a:rPr lang="en-US" sz="2000" b="1" dirty="0">
                <a:solidFill>
                  <a:schemeClr val="accent1"/>
                </a:solidFill>
                <a:latin typeface="Calibri" panose="020F0502020204030204" pitchFamily="34" charset="0"/>
                <a:cs typeface="Calibri" panose="020F0502020204030204" pitchFamily="34" charset="0"/>
              </a:rPr>
              <a:t> (most recent call last):</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File "&lt;</a:t>
            </a:r>
            <a:r>
              <a:rPr lang="en-US" sz="2000" b="1" dirty="0" err="1">
                <a:solidFill>
                  <a:schemeClr val="accent1"/>
                </a:solidFill>
                <a:latin typeface="Calibri" panose="020F0502020204030204" pitchFamily="34" charset="0"/>
                <a:cs typeface="Calibri" panose="020F0502020204030204" pitchFamily="34" charset="0"/>
              </a:rPr>
              <a:t>stdin</a:t>
            </a:r>
            <a:r>
              <a:rPr lang="en-US" sz="2000" b="1" dirty="0">
                <a:solidFill>
                  <a:schemeClr val="accent1"/>
                </a:solidFill>
                <a:latin typeface="Calibri" panose="020F0502020204030204" pitchFamily="34" charset="0"/>
                <a:cs typeface="Calibri" panose="020F0502020204030204" pitchFamily="34" charset="0"/>
              </a:rPr>
              <a:t>&gt;", line 1, in &lt;module&gt;</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ValueError</a:t>
            </a:r>
            <a:r>
              <a:rPr lang="en-US" sz="2000" b="1" dirty="0">
                <a:solidFill>
                  <a:schemeClr val="accent1"/>
                </a:solidFill>
                <a:latin typeface="Calibri" panose="020F0502020204030204" pitchFamily="34" charset="0"/>
                <a:cs typeface="Calibri" panose="020F0502020204030204" pitchFamily="34" charset="0"/>
              </a:rPr>
              <a:t>: invalid literal for </a:t>
            </a:r>
            <a:r>
              <a:rPr lang="en-US" sz="2000" b="1" dirty="0" err="1">
                <a:solidFill>
                  <a:schemeClr val="accent1"/>
                </a:solidFill>
                <a:latin typeface="Calibri" panose="020F0502020204030204" pitchFamily="34" charset="0"/>
                <a:cs typeface="Calibri" panose="020F0502020204030204" pitchFamily="34" charset="0"/>
              </a:rPr>
              <a:t>int</a:t>
            </a:r>
            <a:r>
              <a:rPr lang="en-US" sz="2000" b="1" dirty="0">
                <a:solidFill>
                  <a:schemeClr val="accent1"/>
                </a:solidFill>
                <a:latin typeface="Calibri" panose="020F0502020204030204" pitchFamily="34" charset="0"/>
                <a:cs typeface="Calibri" panose="020F0502020204030204" pitchFamily="34" charset="0"/>
              </a:rPr>
              <a:t>() with base 10: </a:t>
            </a:r>
            <a:r>
              <a:rPr lang="en-US" sz="2000" b="1" dirty="0" smtClean="0">
                <a:solidFill>
                  <a:schemeClr val="accent1"/>
                </a:solidFill>
                <a:latin typeface="Calibri" panose="020F0502020204030204" pitchFamily="34" charset="0"/>
                <a:cs typeface="Calibri" panose="020F0502020204030204" pitchFamily="34" charset="0"/>
              </a:rPr>
              <a:t>'Hi‘</a:t>
            </a:r>
            <a:r>
              <a:rPr lang="ru-RU" sz="2000" b="1" dirty="0" smtClean="0">
                <a:solidFill>
                  <a:schemeClr val="accent1"/>
                </a:solidFill>
                <a:latin typeface="Calibri" panose="020F0502020204030204" pitchFamily="34" charset="0"/>
                <a:cs typeface="Calibri" panose="020F0502020204030204" pitchFamily="34" charset="0"/>
              </a:rPr>
              <a:t> </a:t>
            </a:r>
            <a:r>
              <a:rPr lang="en-US" sz="2000" b="1" dirty="0" smtClean="0">
                <a:solidFill>
                  <a:schemeClr val="accent1"/>
                </a:solidFill>
                <a:latin typeface="Calibri" panose="020F0502020204030204" pitchFamily="34" charset="0"/>
                <a:cs typeface="Calibri" panose="020F0502020204030204" pitchFamily="34" charset="0"/>
              </a:rPr>
              <a:t>		# </a:t>
            </a:r>
            <a:r>
              <a:rPr lang="ru-RU" sz="2000" b="1" dirty="0">
                <a:solidFill>
                  <a:schemeClr val="accent1"/>
                </a:solidFill>
                <a:latin typeface="Calibri" panose="020F0502020204030204" pitchFamily="34" charset="0"/>
                <a:cs typeface="Calibri" panose="020F0502020204030204" pitchFamily="34" charset="0"/>
              </a:rPr>
              <a:t>ошибка </a:t>
            </a:r>
            <a:r>
              <a:rPr lang="ru-RU" sz="2000" b="1" dirty="0" smtClean="0">
                <a:solidFill>
                  <a:schemeClr val="accent1"/>
                </a:solidFill>
                <a:latin typeface="Calibri" panose="020F0502020204030204" pitchFamily="34" charset="0"/>
                <a:cs typeface="Calibri" panose="020F0502020204030204" pitchFamily="34" charset="0"/>
              </a:rPr>
              <a:t>значения</a:t>
            </a:r>
            <a:endParaRPr lang="en-US" sz="2000" b="1" dirty="0" smtClean="0">
              <a:solidFill>
                <a:schemeClr val="accent1"/>
              </a:solidFill>
              <a:latin typeface="Calibri" panose="020F0502020204030204" pitchFamily="34" charset="0"/>
              <a:cs typeface="Calibri" panose="020F0502020204030204" pitchFamily="34" charset="0"/>
            </a:endParaRPr>
          </a:p>
          <a:p>
            <a:pPr marL="357188" indent="-357188">
              <a:spcBef>
                <a:spcPts val="0"/>
              </a:spcBef>
              <a:buNone/>
            </a:pPr>
            <a:r>
              <a:rPr lang="ru-RU" sz="2000" dirty="0">
                <a:latin typeface="Calibri" panose="020F0502020204030204" pitchFamily="34" charset="0"/>
                <a:cs typeface="Calibri" panose="020F0502020204030204" pitchFamily="34" charset="0"/>
              </a:rPr>
              <a:t>В примере строку "</a:t>
            </a:r>
            <a:r>
              <a:rPr lang="ru-RU" sz="2000" dirty="0" err="1">
                <a:latin typeface="Calibri" panose="020F0502020204030204" pitchFamily="34" charset="0"/>
                <a:cs typeface="Calibri" panose="020F0502020204030204" pitchFamily="34" charset="0"/>
              </a:rPr>
              <a:t>Hi</a:t>
            </a:r>
            <a:r>
              <a:rPr lang="ru-RU" sz="2000" dirty="0">
                <a:latin typeface="Calibri" panose="020F0502020204030204" pitchFamily="34" charset="0"/>
                <a:cs typeface="Calibri" panose="020F0502020204030204" pitchFamily="34" charset="0"/>
              </a:rPr>
              <a:t>" нельзя преобразовать к целому числу. Возникает исключение </a:t>
            </a:r>
            <a:r>
              <a:rPr lang="ru-RU" sz="2000" dirty="0" err="1">
                <a:latin typeface="Calibri" panose="020F0502020204030204" pitchFamily="34" charset="0"/>
                <a:cs typeface="Calibri" panose="020F0502020204030204" pitchFamily="34" charset="0"/>
              </a:rPr>
              <a:t>ValueError</a:t>
            </a:r>
            <a:r>
              <a:rPr lang="ru-RU" sz="2000" dirty="0">
                <a:latin typeface="Calibri" panose="020F0502020204030204" pitchFamily="34" charset="0"/>
                <a:cs typeface="Calibri" panose="020F0502020204030204" pitchFamily="34" charset="0"/>
              </a:rPr>
              <a:t>, потому что функция </a:t>
            </a:r>
            <a:r>
              <a:rPr lang="ru-RU" sz="2000" dirty="0" err="1">
                <a:latin typeface="Calibri" panose="020F0502020204030204" pitchFamily="34" charset="0"/>
                <a:cs typeface="Calibri" panose="020F0502020204030204" pitchFamily="34" charset="0"/>
              </a:rPr>
              <a:t>int</a:t>
            </a:r>
            <a:r>
              <a:rPr lang="ru-RU" sz="2000" dirty="0">
                <a:latin typeface="Calibri" panose="020F0502020204030204" pitchFamily="34" charset="0"/>
                <a:cs typeface="Calibri" panose="020F0502020204030204" pitchFamily="34" charset="0"/>
              </a:rPr>
              <a:t>() не может преобразовать такое значение. </a:t>
            </a:r>
            <a:endParaRPr lang="en-US" sz="2000" dirty="0">
              <a:latin typeface="Calibri" panose="020F0502020204030204" pitchFamily="34" charset="0"/>
              <a:cs typeface="Calibri" panose="020F0502020204030204" pitchFamily="34" charset="0"/>
            </a:endParaRPr>
          </a:p>
          <a:p>
            <a:pPr marL="357188" indent="1431925">
              <a:spcBef>
                <a:spcPts val="0"/>
              </a:spcBef>
              <a:buNone/>
            </a:pPr>
            <a:r>
              <a:rPr lang="en-US" sz="2000" b="1" dirty="0" smtClean="0">
                <a:solidFill>
                  <a:schemeClr val="accent1"/>
                </a:solidFill>
                <a:latin typeface="Calibri" panose="020F0502020204030204" pitchFamily="34" charset="0"/>
                <a:cs typeface="Calibri" panose="020F0502020204030204" pitchFamily="34" charset="0"/>
              </a:rPr>
              <a:t>8 </a:t>
            </a:r>
            <a:r>
              <a:rPr lang="en-US" sz="2000" b="1" dirty="0">
                <a:solidFill>
                  <a:schemeClr val="accent1"/>
                </a:solidFill>
                <a:latin typeface="Calibri" panose="020F0502020204030204" pitchFamily="34" charset="0"/>
                <a:cs typeface="Calibri" panose="020F0502020204030204" pitchFamily="34" charset="0"/>
              </a:rPr>
              <a:t>+ "3"</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Traceback</a:t>
            </a:r>
            <a:r>
              <a:rPr lang="en-US" sz="2000" b="1" dirty="0">
                <a:solidFill>
                  <a:schemeClr val="accent1"/>
                </a:solidFill>
                <a:latin typeface="Calibri" panose="020F0502020204030204" pitchFamily="34" charset="0"/>
                <a:cs typeface="Calibri" panose="020F0502020204030204" pitchFamily="34" charset="0"/>
              </a:rPr>
              <a:t> (most recent call last):</a:t>
            </a:r>
          </a:p>
          <a:p>
            <a:pPr marL="357188" indent="1431925">
              <a:spcBef>
                <a:spcPts val="0"/>
              </a:spcBef>
              <a:buNone/>
            </a:pPr>
            <a:r>
              <a:rPr lang="en-US" sz="2000" b="1" dirty="0">
                <a:solidFill>
                  <a:schemeClr val="accent1"/>
                </a:solidFill>
                <a:latin typeface="Calibri" panose="020F0502020204030204" pitchFamily="34" charset="0"/>
                <a:cs typeface="Calibri" panose="020F0502020204030204" pitchFamily="34" charset="0"/>
              </a:rPr>
              <a:t>File "&lt;</a:t>
            </a:r>
            <a:r>
              <a:rPr lang="en-US" sz="2000" b="1" dirty="0" err="1">
                <a:solidFill>
                  <a:schemeClr val="accent1"/>
                </a:solidFill>
                <a:latin typeface="Calibri" panose="020F0502020204030204" pitchFamily="34" charset="0"/>
                <a:cs typeface="Calibri" panose="020F0502020204030204" pitchFamily="34" charset="0"/>
              </a:rPr>
              <a:t>stdin</a:t>
            </a:r>
            <a:r>
              <a:rPr lang="en-US" sz="2000" b="1" dirty="0">
                <a:solidFill>
                  <a:schemeClr val="accent1"/>
                </a:solidFill>
                <a:latin typeface="Calibri" panose="020F0502020204030204" pitchFamily="34" charset="0"/>
                <a:cs typeface="Calibri" panose="020F0502020204030204" pitchFamily="34" charset="0"/>
              </a:rPr>
              <a:t>&gt;", line 1, in &lt;module&gt;</a:t>
            </a:r>
          </a:p>
          <a:p>
            <a:pPr marL="357188" indent="1431925">
              <a:spcBef>
                <a:spcPts val="0"/>
              </a:spcBef>
              <a:buNone/>
            </a:pPr>
            <a:r>
              <a:rPr lang="en-US" sz="2000" b="1" dirty="0" err="1">
                <a:solidFill>
                  <a:schemeClr val="accent1"/>
                </a:solidFill>
                <a:latin typeface="Calibri" panose="020F0502020204030204" pitchFamily="34" charset="0"/>
                <a:cs typeface="Calibri" panose="020F0502020204030204" pitchFamily="34" charset="0"/>
              </a:rPr>
              <a:t>TypeError</a:t>
            </a:r>
            <a:r>
              <a:rPr lang="en-US" sz="2000" b="1" dirty="0">
                <a:solidFill>
                  <a:schemeClr val="accent1"/>
                </a:solidFill>
                <a:latin typeface="Calibri" panose="020F0502020204030204" pitchFamily="34" charset="0"/>
                <a:cs typeface="Calibri" panose="020F0502020204030204" pitchFamily="34" charset="0"/>
              </a:rPr>
              <a:t>: unsupported operand type(s) for +: '</a:t>
            </a:r>
            <a:r>
              <a:rPr lang="en-US" sz="2000" b="1" dirty="0" err="1">
                <a:solidFill>
                  <a:schemeClr val="accent1"/>
                </a:solidFill>
                <a:latin typeface="Calibri" panose="020F0502020204030204" pitchFamily="34" charset="0"/>
                <a:cs typeface="Calibri" panose="020F0502020204030204" pitchFamily="34" charset="0"/>
              </a:rPr>
              <a:t>int</a:t>
            </a:r>
            <a:r>
              <a:rPr lang="en-US" sz="2000" b="1" dirty="0">
                <a:solidFill>
                  <a:schemeClr val="accent1"/>
                </a:solidFill>
                <a:latin typeface="Calibri" panose="020F0502020204030204" pitchFamily="34" charset="0"/>
                <a:cs typeface="Calibri" panose="020F0502020204030204" pitchFamily="34" charset="0"/>
              </a:rPr>
              <a:t>' and </a:t>
            </a:r>
            <a:r>
              <a:rPr lang="en-US" sz="2000" b="1" dirty="0" smtClean="0">
                <a:solidFill>
                  <a:schemeClr val="accent1"/>
                </a:solidFill>
                <a:latin typeface="Calibri" panose="020F0502020204030204" pitchFamily="34" charset="0"/>
                <a:cs typeface="Calibri" panose="020F0502020204030204" pitchFamily="34" charset="0"/>
              </a:rPr>
              <a:t>'</a:t>
            </a:r>
            <a:r>
              <a:rPr lang="en-US" sz="2000" b="1" dirty="0" err="1" smtClean="0">
                <a:solidFill>
                  <a:schemeClr val="accent1"/>
                </a:solidFill>
                <a:latin typeface="Calibri" panose="020F0502020204030204" pitchFamily="34" charset="0"/>
                <a:cs typeface="Calibri" panose="020F0502020204030204" pitchFamily="34" charset="0"/>
              </a:rPr>
              <a:t>str</a:t>
            </a:r>
            <a:r>
              <a:rPr lang="en-US" sz="2000" b="1" dirty="0" smtClean="0">
                <a:solidFill>
                  <a:schemeClr val="accent1"/>
                </a:solidFill>
                <a:latin typeface="Calibri" panose="020F0502020204030204" pitchFamily="34" charset="0"/>
                <a:cs typeface="Calibri" panose="020F0502020204030204" pitchFamily="34" charset="0"/>
              </a:rPr>
              <a:t>‘	# </a:t>
            </a:r>
            <a:r>
              <a:rPr lang="ru-RU" sz="2000" b="1" dirty="0" smtClean="0">
                <a:solidFill>
                  <a:schemeClr val="accent1"/>
                </a:solidFill>
                <a:latin typeface="Calibri" panose="020F0502020204030204" pitchFamily="34" charset="0"/>
                <a:cs typeface="Calibri" panose="020F0502020204030204" pitchFamily="34" charset="0"/>
              </a:rPr>
              <a:t>ошибка типа</a:t>
            </a:r>
            <a:r>
              <a:rPr lang="en-US" sz="2000" b="1" dirty="0" smtClean="0">
                <a:solidFill>
                  <a:schemeClr val="accent1"/>
                </a:solidFill>
                <a:latin typeface="Calibri" panose="020F0502020204030204" pitchFamily="34" charset="0"/>
                <a:cs typeface="Calibri" panose="020F0502020204030204" pitchFamily="34" charset="0"/>
              </a:rPr>
              <a:t> </a:t>
            </a:r>
          </a:p>
          <a:p>
            <a:pPr marL="357188" indent="-357188">
              <a:spcBef>
                <a:spcPts val="0"/>
              </a:spcBef>
              <a:buNone/>
            </a:pPr>
            <a:r>
              <a:rPr lang="ru-RU" sz="2000" dirty="0" smtClean="0">
                <a:latin typeface="Calibri" panose="020F0502020204030204" pitchFamily="34" charset="0"/>
                <a:cs typeface="Calibri" panose="020F0502020204030204" pitchFamily="34" charset="0"/>
              </a:rPr>
              <a:t>Число </a:t>
            </a:r>
            <a:r>
              <a:rPr lang="ru-RU" sz="2000" dirty="0">
                <a:latin typeface="Calibri" panose="020F0502020204030204" pitchFamily="34" charset="0"/>
                <a:cs typeface="Calibri" panose="020F0502020204030204" pitchFamily="34" charset="0"/>
              </a:rPr>
              <a:t>8 и строка "3" принадлежат разным типам, операнд сложения между которыми не поддерживается.</a:t>
            </a:r>
            <a:endParaRPr lang="ru-RU" sz="2000" dirty="0" smtClean="0">
              <a:latin typeface="Calibri" panose="020F0502020204030204" pitchFamily="34" charset="0"/>
              <a:cs typeface="Calibri" panose="020F0502020204030204" pitchFamily="34" charset="0"/>
            </a:endParaRPr>
          </a:p>
        </p:txBody>
      </p:sp>
      <p:sp>
        <p:nvSpPr>
          <p:cNvPr id="5" name="Заголовок 1"/>
          <p:cNvSpPr>
            <a:spLocks noGrp="1"/>
          </p:cNvSpPr>
          <p:nvPr>
            <p:ph type="title"/>
          </p:nvPr>
        </p:nvSpPr>
        <p:spPr>
          <a:xfrm>
            <a:off x="437323" y="410817"/>
            <a:ext cx="11068878" cy="768626"/>
          </a:xfrm>
        </p:spPr>
        <p:txBody>
          <a:bodyPr>
            <a:normAutofit fontScale="90000"/>
          </a:bodyPr>
          <a:lstStyle/>
          <a:p>
            <a:r>
              <a:rPr lang="ru-RU" sz="3200" b="1" dirty="0"/>
              <a:t>Ошибки и исключения. Обработка исключений</a:t>
            </a:r>
            <a:r>
              <a:rPr lang="ru-RU" dirty="0" smtClean="0"/>
              <a:t/>
            </a:r>
            <a:br>
              <a:rPr lang="ru-RU" dirty="0" smtClean="0"/>
            </a:br>
            <a:endParaRPr lang="ru-RU" dirty="0"/>
          </a:p>
        </p:txBody>
      </p:sp>
      <p:sp>
        <p:nvSpPr>
          <p:cNvPr id="6" name="Rectangle 3"/>
          <p:cNvSpPr>
            <a:spLocks noChangeArrowheads="1"/>
          </p:cNvSpPr>
          <p:nvPr/>
        </p:nvSpPr>
        <p:spPr bwMode="auto">
          <a:xfrm>
            <a:off x="809625"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30238" algn="l"/>
                <a:tab pos="900113" algn="l"/>
              </a:tabLst>
            </a:pPr>
            <a:r>
              <a:rPr kumimoji="0" lang="ru-RU" altLang="ru-RU"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65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83096" y="1437034"/>
            <a:ext cx="10923105" cy="5420966"/>
          </a:xfrm>
        </p:spPr>
        <p:txBody>
          <a:bodyPr>
            <a:normAutofit/>
          </a:bodyPr>
          <a:lstStyle/>
          <a:p>
            <a:pPr marL="0" indent="0">
              <a:spcBef>
                <a:spcPts val="300"/>
              </a:spcBef>
              <a:buNone/>
            </a:pPr>
            <a:r>
              <a:rPr lang="ru-RU" sz="2000" dirty="0">
                <a:latin typeface="Calibri" panose="020F0502020204030204" pitchFamily="34" charset="0"/>
                <a:cs typeface="Calibri" panose="020F0502020204030204" pitchFamily="34" charset="0"/>
              </a:rPr>
              <a:t>Деление на ноль вызывает исключение </a:t>
            </a:r>
            <a:r>
              <a:rPr lang="ru-RU" sz="2000" dirty="0" err="1">
                <a:latin typeface="Calibri" panose="020F0502020204030204" pitchFamily="34" charset="0"/>
                <a:cs typeface="Calibri" panose="020F0502020204030204" pitchFamily="34" charset="0"/>
              </a:rPr>
              <a:t>ZeroDivisionError</a:t>
            </a:r>
            <a:r>
              <a:rPr lang="ru-RU"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marL="0" indent="1789113">
              <a:spcBef>
                <a:spcPts val="300"/>
              </a:spcBef>
              <a:buNone/>
            </a:pPr>
            <a:r>
              <a:rPr lang="en-US" sz="2000" b="1" dirty="0" smtClean="0">
                <a:solidFill>
                  <a:schemeClr val="accent1"/>
                </a:solidFill>
                <a:latin typeface="Calibri" panose="020F0502020204030204" pitchFamily="34" charset="0"/>
                <a:cs typeface="Calibri" panose="020F0502020204030204" pitchFamily="34" charset="0"/>
              </a:rPr>
              <a:t>1/0</a:t>
            </a:r>
            <a:endParaRPr lang="en-US" sz="2000" b="1" dirty="0">
              <a:solidFill>
                <a:schemeClr val="accent1"/>
              </a:solidFill>
              <a:latin typeface="Calibri" panose="020F0502020204030204" pitchFamily="34" charset="0"/>
              <a:cs typeface="Calibri" panose="020F0502020204030204" pitchFamily="34" charset="0"/>
            </a:endParaRPr>
          </a:p>
          <a:p>
            <a:pPr marL="0" indent="1789113">
              <a:spcBef>
                <a:spcPts val="300"/>
              </a:spcBef>
              <a:buNone/>
            </a:pPr>
            <a:r>
              <a:rPr lang="en-US" sz="2000" b="1" dirty="0" err="1">
                <a:solidFill>
                  <a:schemeClr val="accent1"/>
                </a:solidFill>
                <a:latin typeface="Calibri" panose="020F0502020204030204" pitchFamily="34" charset="0"/>
                <a:cs typeface="Calibri" panose="020F0502020204030204" pitchFamily="34" charset="0"/>
              </a:rPr>
              <a:t>Traceback</a:t>
            </a:r>
            <a:r>
              <a:rPr lang="en-US" sz="2000" b="1" dirty="0">
                <a:solidFill>
                  <a:schemeClr val="accent1"/>
                </a:solidFill>
                <a:latin typeface="Calibri" panose="020F0502020204030204" pitchFamily="34" charset="0"/>
                <a:cs typeface="Calibri" panose="020F0502020204030204" pitchFamily="34" charset="0"/>
              </a:rPr>
              <a:t> (most recent call last):</a:t>
            </a:r>
          </a:p>
          <a:p>
            <a:pPr marL="0" indent="1789113">
              <a:spcBef>
                <a:spcPts val="300"/>
              </a:spcBef>
              <a:buNone/>
            </a:pPr>
            <a:r>
              <a:rPr lang="en-US" sz="2000" b="1" dirty="0">
                <a:solidFill>
                  <a:schemeClr val="accent1"/>
                </a:solidFill>
                <a:latin typeface="Calibri" panose="020F0502020204030204" pitchFamily="34" charset="0"/>
                <a:cs typeface="Calibri" panose="020F0502020204030204" pitchFamily="34" charset="0"/>
              </a:rPr>
              <a:t>File "&lt;</a:t>
            </a:r>
            <a:r>
              <a:rPr lang="en-US" sz="2000" b="1" dirty="0" err="1">
                <a:solidFill>
                  <a:schemeClr val="accent1"/>
                </a:solidFill>
                <a:latin typeface="Calibri" panose="020F0502020204030204" pitchFamily="34" charset="0"/>
                <a:cs typeface="Calibri" panose="020F0502020204030204" pitchFamily="34" charset="0"/>
              </a:rPr>
              <a:t>stdin</a:t>
            </a:r>
            <a:r>
              <a:rPr lang="en-US" sz="2000" b="1" dirty="0">
                <a:solidFill>
                  <a:schemeClr val="accent1"/>
                </a:solidFill>
                <a:latin typeface="Calibri" panose="020F0502020204030204" pitchFamily="34" charset="0"/>
                <a:cs typeface="Calibri" panose="020F0502020204030204" pitchFamily="34" charset="0"/>
              </a:rPr>
              <a:t>&gt;", line 1, in &lt;module&gt;</a:t>
            </a:r>
          </a:p>
          <a:p>
            <a:pPr marL="0" indent="1789113">
              <a:spcBef>
                <a:spcPts val="300"/>
              </a:spcBef>
              <a:buNone/>
            </a:pPr>
            <a:r>
              <a:rPr lang="en-US" sz="2000" b="1" dirty="0" err="1">
                <a:solidFill>
                  <a:schemeClr val="accent1"/>
                </a:solidFill>
                <a:latin typeface="Calibri" panose="020F0502020204030204" pitchFamily="34" charset="0"/>
                <a:cs typeface="Calibri" panose="020F0502020204030204" pitchFamily="34" charset="0"/>
              </a:rPr>
              <a:t>ZeroDivisionError</a:t>
            </a:r>
            <a:r>
              <a:rPr lang="en-US" sz="2000" b="1" dirty="0">
                <a:solidFill>
                  <a:schemeClr val="accent1"/>
                </a:solidFill>
                <a:latin typeface="Calibri" panose="020F0502020204030204" pitchFamily="34" charset="0"/>
                <a:cs typeface="Calibri" panose="020F0502020204030204" pitchFamily="34" charset="0"/>
              </a:rPr>
              <a:t>: division by </a:t>
            </a:r>
            <a:r>
              <a:rPr lang="en-US" sz="2000" b="1" dirty="0" smtClean="0">
                <a:solidFill>
                  <a:schemeClr val="accent1"/>
                </a:solidFill>
                <a:latin typeface="Calibri" panose="020F0502020204030204" pitchFamily="34" charset="0"/>
                <a:cs typeface="Calibri" panose="020F0502020204030204" pitchFamily="34" charset="0"/>
              </a:rPr>
              <a:t>zero</a:t>
            </a:r>
          </a:p>
          <a:p>
            <a:pPr marL="0" indent="1789113">
              <a:spcBef>
                <a:spcPts val="300"/>
              </a:spcBef>
              <a:buNone/>
            </a:pPr>
            <a:endParaRPr lang="en-US" sz="2000" b="1" dirty="0" smtClean="0">
              <a:solidFill>
                <a:schemeClr val="accent1"/>
              </a:solidFill>
              <a:latin typeface="Calibri" panose="020F0502020204030204" pitchFamily="34" charset="0"/>
              <a:cs typeface="Calibri" panose="020F0502020204030204" pitchFamily="34" charset="0"/>
            </a:endParaRPr>
          </a:p>
          <a:p>
            <a:pPr marL="0" indent="0">
              <a:spcBef>
                <a:spcPts val="300"/>
              </a:spcBef>
              <a:buNone/>
            </a:pPr>
            <a:r>
              <a:rPr lang="ru-RU" sz="2000" b="1" dirty="0">
                <a:solidFill>
                  <a:srgbClr val="FF0000"/>
                </a:solidFill>
                <a:latin typeface="Calibri" panose="020F0502020204030204" pitchFamily="34" charset="0"/>
                <a:cs typeface="Calibri" panose="020F0502020204030204" pitchFamily="34" charset="0"/>
              </a:rPr>
              <a:t>Обработка исключений. Оператор </a:t>
            </a:r>
            <a:r>
              <a:rPr lang="en-US" sz="2000" b="1" dirty="0" smtClean="0">
                <a:solidFill>
                  <a:srgbClr val="FF0000"/>
                </a:solidFill>
                <a:latin typeface="Calibri" panose="020F0502020204030204" pitchFamily="34" charset="0"/>
                <a:cs typeface="Calibri" panose="020F0502020204030204" pitchFamily="34" charset="0"/>
              </a:rPr>
              <a:t>try-except</a:t>
            </a:r>
          </a:p>
          <a:p>
            <a:pPr marL="357188" indent="-357188">
              <a:spcBef>
                <a:spcPts val="300"/>
              </a:spcBef>
              <a:buNone/>
            </a:pPr>
            <a:r>
              <a:rPr lang="ru-RU" sz="2000" dirty="0">
                <a:latin typeface="Calibri" panose="020F0502020204030204" pitchFamily="34" charset="0"/>
                <a:cs typeface="Calibri" panose="020F0502020204030204" pitchFamily="34" charset="0"/>
              </a:rPr>
              <a:t>Когда ошибки в программе возникают в процессе написания кода или его тестирования, то код исправляется программистом так, чтобы ошибок не возникало. </a:t>
            </a:r>
            <a:endParaRPr lang="en-US" sz="2000" dirty="0" smtClean="0">
              <a:latin typeface="Calibri" panose="020F0502020204030204" pitchFamily="34" charset="0"/>
              <a:cs typeface="Calibri" panose="020F0502020204030204" pitchFamily="34" charset="0"/>
            </a:endParaRPr>
          </a:p>
          <a:p>
            <a:pPr marL="357188" indent="-357188">
              <a:spcBef>
                <a:spcPts val="300"/>
              </a:spcBef>
              <a:buNone/>
            </a:pPr>
            <a:r>
              <a:rPr lang="ru-RU" sz="2000" dirty="0" smtClean="0">
                <a:latin typeface="Calibri" panose="020F0502020204030204" pitchFamily="34" charset="0"/>
                <a:cs typeface="Calibri" panose="020F0502020204030204" pitchFamily="34" charset="0"/>
              </a:rPr>
              <a:t>Однако </a:t>
            </a:r>
            <a:r>
              <a:rPr lang="ru-RU" sz="2000" dirty="0">
                <a:latin typeface="Calibri" panose="020F0502020204030204" pitchFamily="34" charset="0"/>
                <a:cs typeface="Calibri" panose="020F0502020204030204" pitchFamily="34" charset="0"/>
              </a:rPr>
              <a:t>нередко действия пользователя приводят к тому, что в программе возникает исключение. Например, программа ожидает ввод числа, но человек ввел букву. Попытка преобразовать ее к числу приведет к возбуждению исключения </a:t>
            </a:r>
            <a:r>
              <a:rPr lang="ru-RU" sz="2000" dirty="0" err="1">
                <a:latin typeface="Calibri" panose="020F0502020204030204" pitchFamily="34" charset="0"/>
                <a:cs typeface="Calibri" panose="020F0502020204030204" pitchFamily="34" charset="0"/>
              </a:rPr>
              <a:t>ValueError</a:t>
            </a:r>
            <a:r>
              <a:rPr lang="ru-RU" sz="2000" dirty="0">
                <a:latin typeface="Calibri" panose="020F0502020204030204" pitchFamily="34" charset="0"/>
                <a:cs typeface="Calibri" panose="020F0502020204030204" pitchFamily="34" charset="0"/>
              </a:rPr>
              <a:t>, и программа </a:t>
            </a:r>
            <a:r>
              <a:rPr lang="ru-RU" sz="2000" dirty="0" err="1">
                <a:latin typeface="Calibri" panose="020F0502020204030204" pitchFamily="34" charset="0"/>
                <a:cs typeface="Calibri" panose="020F0502020204030204" pitchFamily="34" charset="0"/>
              </a:rPr>
              <a:t>аварийно</a:t>
            </a:r>
            <a:r>
              <a:rPr lang="ru-RU" sz="2000" dirty="0">
                <a:latin typeface="Calibri" panose="020F0502020204030204" pitchFamily="34" charset="0"/>
                <a:cs typeface="Calibri" panose="020F0502020204030204" pitchFamily="34" charset="0"/>
              </a:rPr>
              <a:t> завершится.</a:t>
            </a:r>
          </a:p>
          <a:p>
            <a:pPr marL="357188" indent="-357188">
              <a:spcBef>
                <a:spcPts val="300"/>
              </a:spcBef>
              <a:buNone/>
            </a:pPr>
            <a:r>
              <a:rPr lang="ru-RU" sz="2000" dirty="0" smtClean="0">
                <a:latin typeface="Calibri" panose="020F0502020204030204" pitchFamily="34" charset="0"/>
                <a:cs typeface="Calibri" panose="020F0502020204030204" pitchFamily="34" charset="0"/>
              </a:rPr>
              <a:t>На </a:t>
            </a:r>
            <a:r>
              <a:rPr lang="ru-RU" sz="2000" dirty="0">
                <a:latin typeface="Calibri" panose="020F0502020204030204" pitchFamily="34" charset="0"/>
                <a:cs typeface="Calibri" panose="020F0502020204030204" pitchFamily="34" charset="0"/>
              </a:rPr>
              <a:t>этот случай в языках программирования, в том числе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существует специальный оператор, позволяющий перехватывать возникающие исключения и обрабатывать их так, чтобы программа продолжала работать или корректно завершала свою работу</a:t>
            </a:r>
            <a:r>
              <a:rPr lang="ru-RU" sz="2000" dirty="0" smtClean="0">
                <a:latin typeface="Calibri" panose="020F0502020204030204" pitchFamily="34" charset="0"/>
                <a:cs typeface="Calibri" panose="020F0502020204030204" pitchFamily="34" charset="0"/>
              </a:rPr>
              <a:t>.</a:t>
            </a:r>
            <a:endParaRPr lang="ru-RU" sz="2000" dirty="0">
              <a:latin typeface="Calibri" panose="020F0502020204030204" pitchFamily="34" charset="0"/>
              <a:cs typeface="Calibri" panose="020F0502020204030204" pitchFamily="34" charset="0"/>
            </a:endParaRPr>
          </a:p>
        </p:txBody>
      </p:sp>
      <p:sp>
        <p:nvSpPr>
          <p:cNvPr id="5" name="Заголовок 1"/>
          <p:cNvSpPr>
            <a:spLocks noGrp="1"/>
          </p:cNvSpPr>
          <p:nvPr>
            <p:ph type="title"/>
          </p:nvPr>
        </p:nvSpPr>
        <p:spPr>
          <a:xfrm>
            <a:off x="437323" y="410817"/>
            <a:ext cx="11068878" cy="768626"/>
          </a:xfrm>
        </p:spPr>
        <p:txBody>
          <a:bodyPr>
            <a:normAutofit fontScale="90000"/>
          </a:bodyPr>
          <a:lstStyle/>
          <a:p>
            <a:r>
              <a:rPr lang="ru-RU" sz="3200" b="1" dirty="0"/>
              <a:t>Ошибки и исключения. Обработка исключений</a:t>
            </a:r>
            <a:r>
              <a:rPr lang="ru-RU" dirty="0" smtClean="0"/>
              <a:t/>
            </a:r>
            <a:br>
              <a:rPr lang="ru-RU" dirty="0" smtClean="0"/>
            </a:br>
            <a:endParaRPr lang="ru-RU" dirty="0"/>
          </a:p>
        </p:txBody>
      </p:sp>
      <p:sp>
        <p:nvSpPr>
          <p:cNvPr id="6" name="Rectangle 3"/>
          <p:cNvSpPr>
            <a:spLocks noChangeArrowheads="1"/>
          </p:cNvSpPr>
          <p:nvPr/>
        </p:nvSpPr>
        <p:spPr bwMode="auto">
          <a:xfrm>
            <a:off x="809625"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30238" algn="l"/>
                <a:tab pos="900113" algn="l"/>
              </a:tabLst>
            </a:pPr>
            <a:r>
              <a:rPr kumimoji="0" lang="ru-RU" altLang="ru-RU"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572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1304" y="923925"/>
            <a:ext cx="11476383" cy="5934075"/>
          </a:xfrm>
        </p:spPr>
        <p:txBody>
          <a:bodyPr>
            <a:normAutofit fontScale="77500" lnSpcReduction="20000"/>
          </a:bodyPr>
          <a:lstStyle/>
          <a:p>
            <a:pPr marL="357188" indent="-357188">
              <a:lnSpc>
                <a:spcPct val="110000"/>
              </a:lnSpc>
              <a:spcBef>
                <a:spcPts val="0"/>
              </a:spcBef>
              <a:buNone/>
            </a:pPr>
            <a:r>
              <a:rPr lang="ru-RU" sz="2600" dirty="0">
                <a:latin typeface="Calibri" panose="020F0502020204030204" pitchFamily="34" charset="0"/>
                <a:cs typeface="Calibri" panose="020F0502020204030204" pitchFamily="34" charset="0"/>
              </a:rPr>
              <a:t>В </a:t>
            </a:r>
            <a:r>
              <a:rPr lang="en-US" sz="2600" dirty="0" smtClean="0">
                <a:latin typeface="Calibri" panose="020F0502020204030204" pitchFamily="34" charset="0"/>
                <a:cs typeface="Calibri" panose="020F0502020204030204" pitchFamily="34" charset="0"/>
              </a:rPr>
              <a:t>Python </a:t>
            </a:r>
            <a:r>
              <a:rPr lang="ru-RU" sz="2600" dirty="0" smtClean="0">
                <a:latin typeface="Calibri" panose="020F0502020204030204" pitchFamily="34" charset="0"/>
                <a:cs typeface="Calibri" panose="020F0502020204030204" pitchFamily="34" charset="0"/>
              </a:rPr>
              <a:t>такой </a:t>
            </a:r>
            <a:r>
              <a:rPr lang="ru-RU" sz="2600" dirty="0">
                <a:latin typeface="Calibri" panose="020F0502020204030204" pitchFamily="34" charset="0"/>
                <a:cs typeface="Calibri" panose="020F0502020204030204" pitchFamily="34" charset="0"/>
              </a:rPr>
              <a:t>перехват выполняет оператор </a:t>
            </a:r>
            <a:r>
              <a:rPr lang="ru-RU" sz="2600" dirty="0" err="1">
                <a:latin typeface="Calibri" panose="020F0502020204030204" pitchFamily="34" charset="0"/>
                <a:cs typeface="Calibri" panose="020F0502020204030204" pitchFamily="34" charset="0"/>
              </a:rPr>
              <a:t>try-except</a:t>
            </a:r>
            <a:r>
              <a:rPr lang="ru-RU" sz="2600" dirty="0">
                <a:latin typeface="Calibri" panose="020F0502020204030204" pitchFamily="34" charset="0"/>
                <a:cs typeface="Calibri" panose="020F0502020204030204" pitchFamily="34" charset="0"/>
              </a:rPr>
              <a:t>. "</a:t>
            </a:r>
            <a:r>
              <a:rPr lang="ru-RU" sz="2600" dirty="0" err="1">
                <a:latin typeface="Calibri" panose="020F0502020204030204" pitchFamily="34" charset="0"/>
                <a:cs typeface="Calibri" panose="020F0502020204030204" pitchFamily="34" charset="0"/>
              </a:rPr>
              <a:t>Try</a:t>
            </a:r>
            <a:r>
              <a:rPr lang="ru-RU" sz="2600" dirty="0">
                <a:latin typeface="Calibri" panose="020F0502020204030204" pitchFamily="34" charset="0"/>
                <a:cs typeface="Calibri" panose="020F0502020204030204" pitchFamily="34" charset="0"/>
              </a:rPr>
              <a:t>" переводится как "попытаться", "</a:t>
            </a:r>
            <a:r>
              <a:rPr lang="ru-RU" sz="2600" dirty="0" err="1">
                <a:latin typeface="Calibri" panose="020F0502020204030204" pitchFamily="34" charset="0"/>
                <a:cs typeface="Calibri" panose="020F0502020204030204" pitchFamily="34" charset="0"/>
              </a:rPr>
              <a:t>except</a:t>
            </a:r>
            <a:r>
              <a:rPr lang="ru-RU" sz="2600" dirty="0">
                <a:latin typeface="Calibri" panose="020F0502020204030204" pitchFamily="34" charset="0"/>
                <a:cs typeface="Calibri" panose="020F0502020204030204" pitchFamily="34" charset="0"/>
              </a:rPr>
              <a:t>" – как исключение. Словами описать его работу можно так: "Попытаться сделать то-то и то-то, если при этом возникло исключение, то сделать вот это и это." Его конструкция похожа на условный оператор с веткой </a:t>
            </a:r>
            <a:r>
              <a:rPr lang="ru-RU" sz="2600" dirty="0" err="1">
                <a:latin typeface="Calibri" panose="020F0502020204030204" pitchFamily="34" charset="0"/>
                <a:cs typeface="Calibri" panose="020F0502020204030204" pitchFamily="34" charset="0"/>
              </a:rPr>
              <a:t>else</a:t>
            </a:r>
            <a:r>
              <a:rPr lang="ru-RU" sz="2600" dirty="0">
                <a:latin typeface="Calibri" panose="020F0502020204030204" pitchFamily="34" charset="0"/>
                <a:cs typeface="Calibri" panose="020F0502020204030204" pitchFamily="34" charset="0"/>
              </a:rPr>
              <a:t>.</a:t>
            </a:r>
          </a:p>
          <a:p>
            <a:pPr marL="0" indent="0">
              <a:lnSpc>
                <a:spcPct val="110000"/>
              </a:lnSpc>
              <a:spcBef>
                <a:spcPts val="0"/>
              </a:spcBef>
              <a:buNone/>
            </a:pPr>
            <a:r>
              <a:rPr lang="ru-RU" sz="2600" b="1" dirty="0" smtClean="0">
                <a:solidFill>
                  <a:srgbClr val="FF0000"/>
                </a:solidFill>
                <a:latin typeface="Calibri" panose="020F0502020204030204" pitchFamily="34" charset="0"/>
                <a:cs typeface="Calibri" panose="020F0502020204030204" pitchFamily="34" charset="0"/>
              </a:rPr>
              <a:t>Пример 13. </a:t>
            </a:r>
            <a:r>
              <a:rPr lang="ru-RU" sz="2600" b="1" dirty="0" smtClean="0">
                <a:solidFill>
                  <a:schemeClr val="accent1"/>
                </a:solidFill>
                <a:latin typeface="Calibri" panose="020F0502020204030204" pitchFamily="34" charset="0"/>
                <a:cs typeface="Calibri" panose="020F0502020204030204" pitchFamily="34" charset="0"/>
              </a:rPr>
              <a:t>	n </a:t>
            </a:r>
            <a:r>
              <a:rPr lang="ru-RU" sz="2600" b="1" dirty="0">
                <a:solidFill>
                  <a:schemeClr val="accent1"/>
                </a:solidFill>
                <a:latin typeface="Calibri" panose="020F0502020204030204" pitchFamily="34" charset="0"/>
                <a:cs typeface="Calibri" panose="020F0502020204030204" pitchFamily="34" charset="0"/>
              </a:rPr>
              <a:t>= </a:t>
            </a:r>
            <a:r>
              <a:rPr lang="ru-RU" sz="2600" b="1" dirty="0" err="1">
                <a:solidFill>
                  <a:schemeClr val="accent1"/>
                </a:solidFill>
                <a:latin typeface="Calibri" panose="020F0502020204030204" pitchFamily="34" charset="0"/>
                <a:cs typeface="Calibri" panose="020F0502020204030204" pitchFamily="34" charset="0"/>
              </a:rPr>
              <a:t>input</a:t>
            </a:r>
            <a:r>
              <a:rPr lang="ru-RU" sz="2600" b="1" dirty="0">
                <a:solidFill>
                  <a:schemeClr val="accent1"/>
                </a:solidFill>
                <a:latin typeface="Calibri" panose="020F0502020204030204" pitchFamily="34" charset="0"/>
                <a:cs typeface="Calibri" panose="020F0502020204030204" pitchFamily="34" charset="0"/>
              </a:rPr>
              <a:t>("Введите целое число: ")</a:t>
            </a:r>
          </a:p>
          <a:p>
            <a:pPr marL="0" indent="1789113">
              <a:lnSpc>
                <a:spcPct val="110000"/>
              </a:lnSpc>
              <a:spcBef>
                <a:spcPts val="0"/>
              </a:spcBef>
              <a:buNone/>
            </a:pPr>
            <a:r>
              <a:rPr lang="ru-RU" sz="2600" b="1" dirty="0" err="1">
                <a:solidFill>
                  <a:schemeClr val="accent1"/>
                </a:solidFill>
                <a:latin typeface="Calibri" panose="020F0502020204030204" pitchFamily="34" charset="0"/>
                <a:cs typeface="Calibri" panose="020F0502020204030204" pitchFamily="34" charset="0"/>
              </a:rPr>
              <a:t>try</a:t>
            </a:r>
            <a:r>
              <a:rPr lang="ru-RU" sz="2600" b="1" dirty="0">
                <a:solidFill>
                  <a:schemeClr val="accent1"/>
                </a:solidFill>
                <a:latin typeface="Calibri" panose="020F0502020204030204" pitchFamily="34" charset="0"/>
                <a:cs typeface="Calibri" panose="020F0502020204030204" pitchFamily="34" charset="0"/>
              </a:rPr>
              <a:t>:</a:t>
            </a:r>
          </a:p>
          <a:p>
            <a:pPr marL="0" indent="1789113">
              <a:lnSpc>
                <a:spcPct val="110000"/>
              </a:lnSpc>
              <a:spcBef>
                <a:spcPts val="0"/>
              </a:spcBef>
              <a:buNone/>
            </a:pPr>
            <a:r>
              <a:rPr lang="ru-RU" sz="2600" b="1" dirty="0">
                <a:solidFill>
                  <a:schemeClr val="accent1"/>
                </a:solidFill>
                <a:latin typeface="Calibri" panose="020F0502020204030204" pitchFamily="34" charset="0"/>
                <a:cs typeface="Calibri" panose="020F0502020204030204" pitchFamily="34" charset="0"/>
              </a:rPr>
              <a:t>    n = </a:t>
            </a:r>
            <a:r>
              <a:rPr lang="ru-RU" sz="2600" b="1" dirty="0" err="1">
                <a:solidFill>
                  <a:schemeClr val="accent1"/>
                </a:solidFill>
                <a:latin typeface="Calibri" panose="020F0502020204030204" pitchFamily="34" charset="0"/>
                <a:cs typeface="Calibri" panose="020F0502020204030204" pitchFamily="34" charset="0"/>
              </a:rPr>
              <a:t>int</a:t>
            </a:r>
            <a:r>
              <a:rPr lang="ru-RU" sz="2600" b="1" dirty="0">
                <a:solidFill>
                  <a:schemeClr val="accent1"/>
                </a:solidFill>
                <a:latin typeface="Calibri" panose="020F0502020204030204" pitchFamily="34" charset="0"/>
                <a:cs typeface="Calibri" panose="020F0502020204030204" pitchFamily="34" charset="0"/>
              </a:rPr>
              <a:t>(n)</a:t>
            </a:r>
          </a:p>
          <a:p>
            <a:pPr marL="0" indent="1789113">
              <a:lnSpc>
                <a:spcPct val="110000"/>
              </a:lnSpc>
              <a:spcBef>
                <a:spcPts val="0"/>
              </a:spcBef>
              <a:buNone/>
            </a:pPr>
            <a:r>
              <a:rPr lang="ru-RU" sz="2600" b="1" dirty="0">
                <a:solidFill>
                  <a:schemeClr val="accent1"/>
                </a:solidFill>
                <a:latin typeface="Calibri" panose="020F0502020204030204" pitchFamily="34" charset="0"/>
                <a:cs typeface="Calibri" panose="020F0502020204030204" pitchFamily="34" charset="0"/>
              </a:rPr>
              <a:t>    </a:t>
            </a:r>
            <a:r>
              <a:rPr lang="ru-RU" sz="2600" b="1" dirty="0" err="1">
                <a:solidFill>
                  <a:schemeClr val="accent1"/>
                </a:solidFill>
                <a:latin typeface="Calibri" panose="020F0502020204030204" pitchFamily="34" charset="0"/>
                <a:cs typeface="Calibri" panose="020F0502020204030204" pitchFamily="34" charset="0"/>
              </a:rPr>
              <a:t>print</a:t>
            </a:r>
            <a:r>
              <a:rPr lang="ru-RU" sz="2600" b="1" dirty="0">
                <a:solidFill>
                  <a:schemeClr val="accent1"/>
                </a:solidFill>
                <a:latin typeface="Calibri" panose="020F0502020204030204" pitchFamily="34" charset="0"/>
                <a:cs typeface="Calibri" panose="020F0502020204030204" pitchFamily="34" charset="0"/>
              </a:rPr>
              <a:t>("Удачно")</a:t>
            </a:r>
          </a:p>
          <a:p>
            <a:pPr marL="0" indent="1789113">
              <a:lnSpc>
                <a:spcPct val="110000"/>
              </a:lnSpc>
              <a:spcBef>
                <a:spcPts val="0"/>
              </a:spcBef>
              <a:buNone/>
            </a:pPr>
            <a:r>
              <a:rPr lang="ru-RU" sz="2600" b="1" dirty="0" err="1">
                <a:solidFill>
                  <a:schemeClr val="accent1"/>
                </a:solidFill>
                <a:latin typeface="Calibri" panose="020F0502020204030204" pitchFamily="34" charset="0"/>
                <a:cs typeface="Calibri" panose="020F0502020204030204" pitchFamily="34" charset="0"/>
              </a:rPr>
              <a:t>except</a:t>
            </a:r>
            <a:r>
              <a:rPr lang="ru-RU" sz="2600" b="1" dirty="0">
                <a:solidFill>
                  <a:schemeClr val="accent1"/>
                </a:solidFill>
                <a:latin typeface="Calibri" panose="020F0502020204030204" pitchFamily="34" charset="0"/>
                <a:cs typeface="Calibri" panose="020F0502020204030204" pitchFamily="34" charset="0"/>
              </a:rPr>
              <a:t>:</a:t>
            </a:r>
          </a:p>
          <a:p>
            <a:pPr marL="0" indent="1789113">
              <a:lnSpc>
                <a:spcPct val="110000"/>
              </a:lnSpc>
              <a:spcBef>
                <a:spcPts val="0"/>
              </a:spcBef>
              <a:buNone/>
            </a:pPr>
            <a:r>
              <a:rPr lang="ru-RU" sz="2600" b="1" dirty="0">
                <a:solidFill>
                  <a:schemeClr val="accent1"/>
                </a:solidFill>
                <a:latin typeface="Calibri" panose="020F0502020204030204" pitchFamily="34" charset="0"/>
                <a:cs typeface="Calibri" panose="020F0502020204030204" pitchFamily="34" charset="0"/>
              </a:rPr>
              <a:t>    </a:t>
            </a:r>
            <a:r>
              <a:rPr lang="ru-RU" sz="2600" b="1" dirty="0" err="1">
                <a:solidFill>
                  <a:schemeClr val="accent1"/>
                </a:solidFill>
                <a:latin typeface="Calibri" panose="020F0502020204030204" pitchFamily="34" charset="0"/>
                <a:cs typeface="Calibri" panose="020F0502020204030204" pitchFamily="34" charset="0"/>
              </a:rPr>
              <a:t>print</a:t>
            </a:r>
            <a:r>
              <a:rPr lang="ru-RU" sz="2600" b="1" dirty="0">
                <a:solidFill>
                  <a:schemeClr val="accent1"/>
                </a:solidFill>
                <a:latin typeface="Calibri" panose="020F0502020204030204" pitchFamily="34" charset="0"/>
                <a:cs typeface="Calibri" panose="020F0502020204030204" pitchFamily="34" charset="0"/>
              </a:rPr>
              <a:t>("Что-то пошло не так</a:t>
            </a:r>
            <a:r>
              <a:rPr lang="ru-RU" sz="2600" b="1" dirty="0" smtClean="0">
                <a:solidFill>
                  <a:schemeClr val="accent1"/>
                </a:solidFill>
                <a:latin typeface="Calibri" panose="020F0502020204030204" pitchFamily="34" charset="0"/>
                <a:cs typeface="Calibri" panose="020F0502020204030204" pitchFamily="34" charset="0"/>
              </a:rPr>
              <a:t>")</a:t>
            </a:r>
            <a:endParaRPr lang="en-US" sz="2600" b="1" dirty="0" smtClean="0">
              <a:solidFill>
                <a:schemeClr val="accent1"/>
              </a:solidFill>
              <a:latin typeface="Calibri" panose="020F0502020204030204" pitchFamily="34" charset="0"/>
              <a:cs typeface="Calibri" panose="020F0502020204030204" pitchFamily="34" charset="0"/>
            </a:endParaRPr>
          </a:p>
          <a:p>
            <a:pPr marL="357188" indent="-357188">
              <a:lnSpc>
                <a:spcPct val="110000"/>
              </a:lnSpc>
              <a:spcBef>
                <a:spcPts val="0"/>
              </a:spcBef>
              <a:buNone/>
            </a:pPr>
            <a:r>
              <a:rPr lang="en-US" sz="2600" dirty="0">
                <a:latin typeface="Calibri" panose="020F0502020204030204" pitchFamily="34" charset="0"/>
                <a:cs typeface="Calibri" panose="020F0502020204030204" pitchFamily="34" charset="0"/>
              </a:rPr>
              <a:t>E</a:t>
            </a:r>
            <a:r>
              <a:rPr lang="ru-RU" sz="2600" dirty="0" err="1" smtClean="0">
                <a:latin typeface="Calibri" panose="020F0502020204030204" pitchFamily="34" charset="0"/>
                <a:cs typeface="Calibri" panose="020F0502020204030204" pitchFamily="34" charset="0"/>
              </a:rPr>
              <a:t>сли</a:t>
            </a:r>
            <a:r>
              <a:rPr lang="ru-RU" sz="2600" dirty="0" smtClean="0">
                <a:latin typeface="Calibri" panose="020F0502020204030204" pitchFamily="34" charset="0"/>
                <a:cs typeface="Calibri" panose="020F0502020204030204" pitchFamily="34" charset="0"/>
              </a:rPr>
              <a:t> </a:t>
            </a:r>
            <a:r>
              <a:rPr lang="ru-RU" sz="2600" dirty="0">
                <a:latin typeface="Calibri" panose="020F0502020204030204" pitchFamily="34" charset="0"/>
                <a:cs typeface="Calibri" panose="020F0502020204030204" pitchFamily="34" charset="0"/>
              </a:rPr>
              <a:t>в теле </a:t>
            </a:r>
            <a:r>
              <a:rPr lang="ru-RU" sz="2600" dirty="0" err="1">
                <a:latin typeface="Calibri" panose="020F0502020204030204" pitchFamily="34" charset="0"/>
                <a:cs typeface="Calibri" panose="020F0502020204030204" pitchFamily="34" charset="0"/>
              </a:rPr>
              <a:t>try</a:t>
            </a:r>
            <a:r>
              <a:rPr lang="ru-RU" sz="2600" dirty="0">
                <a:latin typeface="Calibri" panose="020F0502020204030204" pitchFamily="34" charset="0"/>
                <a:cs typeface="Calibri" panose="020F0502020204030204" pitchFamily="34" charset="0"/>
              </a:rPr>
              <a:t> возникнет еще какое-нибудь исключение, то оно не будет обработано. Для него надо написать отдельную ветку </a:t>
            </a:r>
            <a:r>
              <a:rPr lang="ru-RU" sz="2600" dirty="0" err="1">
                <a:latin typeface="Calibri" panose="020F0502020204030204" pitchFamily="34" charset="0"/>
                <a:cs typeface="Calibri" panose="020F0502020204030204" pitchFamily="34" charset="0"/>
              </a:rPr>
              <a:t>except</a:t>
            </a:r>
            <a:r>
              <a:rPr lang="ru-RU" sz="2600" dirty="0">
                <a:latin typeface="Calibri" panose="020F0502020204030204" pitchFamily="34" charset="0"/>
                <a:cs typeface="Calibri" panose="020F0502020204030204" pitchFamily="34" charset="0"/>
              </a:rPr>
              <a:t>. </a:t>
            </a:r>
            <a:endParaRPr lang="en-US" sz="2600" dirty="0" smtClean="0">
              <a:latin typeface="Calibri" panose="020F0502020204030204" pitchFamily="34" charset="0"/>
              <a:cs typeface="Calibri" panose="020F0502020204030204" pitchFamily="34" charset="0"/>
            </a:endParaRP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try:</a:t>
            </a: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    a = float(input("</a:t>
            </a:r>
            <a:r>
              <a:rPr lang="ru-RU" sz="2600" b="1" dirty="0">
                <a:solidFill>
                  <a:schemeClr val="accent1"/>
                </a:solidFill>
                <a:latin typeface="Calibri" panose="020F0502020204030204" pitchFamily="34" charset="0"/>
                <a:cs typeface="Calibri" panose="020F0502020204030204" pitchFamily="34" charset="0"/>
              </a:rPr>
              <a:t>Введите делимое: "))</a:t>
            </a:r>
          </a:p>
          <a:p>
            <a:pPr marL="357188" indent="1431925">
              <a:lnSpc>
                <a:spcPct val="110000"/>
              </a:lnSpc>
              <a:spcBef>
                <a:spcPts val="0"/>
              </a:spcBef>
              <a:buNone/>
            </a:pPr>
            <a:r>
              <a:rPr lang="ru-RU" sz="2600" b="1" dirty="0">
                <a:solidFill>
                  <a:schemeClr val="accent1"/>
                </a:solidFill>
                <a:latin typeface="Calibri" panose="020F0502020204030204" pitchFamily="34" charset="0"/>
                <a:cs typeface="Calibri" panose="020F0502020204030204" pitchFamily="34" charset="0"/>
              </a:rPr>
              <a:t>    </a:t>
            </a:r>
            <a:r>
              <a:rPr lang="en-US" sz="2600" b="1" dirty="0">
                <a:solidFill>
                  <a:schemeClr val="accent1"/>
                </a:solidFill>
                <a:latin typeface="Calibri" panose="020F0502020204030204" pitchFamily="34" charset="0"/>
                <a:cs typeface="Calibri" panose="020F0502020204030204" pitchFamily="34" charset="0"/>
              </a:rPr>
              <a:t>b = float(input("</a:t>
            </a:r>
            <a:r>
              <a:rPr lang="ru-RU" sz="2600" b="1" dirty="0">
                <a:solidFill>
                  <a:schemeClr val="accent1"/>
                </a:solidFill>
                <a:latin typeface="Calibri" panose="020F0502020204030204" pitchFamily="34" charset="0"/>
                <a:cs typeface="Calibri" panose="020F0502020204030204" pitchFamily="34" charset="0"/>
              </a:rPr>
              <a:t>Введите делитель: "))</a:t>
            </a:r>
          </a:p>
          <a:p>
            <a:pPr marL="357188" indent="1431925">
              <a:lnSpc>
                <a:spcPct val="110000"/>
              </a:lnSpc>
              <a:spcBef>
                <a:spcPts val="0"/>
              </a:spcBef>
              <a:buNone/>
            </a:pPr>
            <a:r>
              <a:rPr lang="ru-RU" sz="2600" b="1" dirty="0">
                <a:solidFill>
                  <a:schemeClr val="accent1"/>
                </a:solidFill>
                <a:latin typeface="Calibri" panose="020F0502020204030204" pitchFamily="34" charset="0"/>
                <a:cs typeface="Calibri" panose="020F0502020204030204" pitchFamily="34" charset="0"/>
              </a:rPr>
              <a:t>    </a:t>
            </a:r>
            <a:r>
              <a:rPr lang="en-US" sz="2600" b="1" dirty="0">
                <a:solidFill>
                  <a:schemeClr val="accent1"/>
                </a:solidFill>
                <a:latin typeface="Calibri" panose="020F0502020204030204" pitchFamily="34" charset="0"/>
                <a:cs typeface="Calibri" panose="020F0502020204030204" pitchFamily="34" charset="0"/>
              </a:rPr>
              <a:t>c = a / b</a:t>
            </a: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    print("</a:t>
            </a:r>
            <a:r>
              <a:rPr lang="ru-RU" sz="2600" b="1" dirty="0">
                <a:solidFill>
                  <a:schemeClr val="accent1"/>
                </a:solidFill>
                <a:latin typeface="Calibri" panose="020F0502020204030204" pitchFamily="34" charset="0"/>
                <a:cs typeface="Calibri" panose="020F0502020204030204" pitchFamily="34" charset="0"/>
              </a:rPr>
              <a:t>Частное: %.2</a:t>
            </a:r>
            <a:r>
              <a:rPr lang="en-US" sz="2600" b="1" dirty="0">
                <a:solidFill>
                  <a:schemeClr val="accent1"/>
                </a:solidFill>
                <a:latin typeface="Calibri" panose="020F0502020204030204" pitchFamily="34" charset="0"/>
                <a:cs typeface="Calibri" panose="020F0502020204030204" pitchFamily="34" charset="0"/>
              </a:rPr>
              <a:t>f" % c)</a:t>
            </a: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except </a:t>
            </a:r>
            <a:r>
              <a:rPr lang="en-US" sz="2600" b="1" dirty="0" err="1">
                <a:solidFill>
                  <a:schemeClr val="accent1"/>
                </a:solidFill>
                <a:latin typeface="Calibri" panose="020F0502020204030204" pitchFamily="34" charset="0"/>
                <a:cs typeface="Calibri" panose="020F0502020204030204" pitchFamily="34" charset="0"/>
              </a:rPr>
              <a:t>ValueError</a:t>
            </a:r>
            <a:r>
              <a:rPr lang="en-US" sz="2600" b="1" dirty="0">
                <a:solidFill>
                  <a:schemeClr val="accent1"/>
                </a:solidFill>
                <a:latin typeface="Calibri" panose="020F0502020204030204" pitchFamily="34" charset="0"/>
                <a:cs typeface="Calibri" panose="020F0502020204030204" pitchFamily="34" charset="0"/>
              </a:rPr>
              <a:t>:</a:t>
            </a: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    print("</a:t>
            </a:r>
            <a:r>
              <a:rPr lang="ru-RU" sz="2600" b="1" dirty="0">
                <a:solidFill>
                  <a:schemeClr val="accent1"/>
                </a:solidFill>
                <a:latin typeface="Calibri" panose="020F0502020204030204" pitchFamily="34" charset="0"/>
                <a:cs typeface="Calibri" panose="020F0502020204030204" pitchFamily="34" charset="0"/>
              </a:rPr>
              <a:t>Нельзя вводить строки")</a:t>
            </a: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except </a:t>
            </a:r>
            <a:r>
              <a:rPr lang="en-US" sz="2600" b="1" dirty="0" err="1">
                <a:solidFill>
                  <a:schemeClr val="accent1"/>
                </a:solidFill>
                <a:latin typeface="Calibri" panose="020F0502020204030204" pitchFamily="34" charset="0"/>
                <a:cs typeface="Calibri" panose="020F0502020204030204" pitchFamily="34" charset="0"/>
              </a:rPr>
              <a:t>ZeroDivisionError</a:t>
            </a:r>
            <a:r>
              <a:rPr lang="en-US" sz="2600" b="1" dirty="0">
                <a:solidFill>
                  <a:schemeClr val="accent1"/>
                </a:solidFill>
                <a:latin typeface="Calibri" panose="020F0502020204030204" pitchFamily="34" charset="0"/>
                <a:cs typeface="Calibri" panose="020F0502020204030204" pitchFamily="34" charset="0"/>
              </a:rPr>
              <a:t>:</a:t>
            </a:r>
          </a:p>
          <a:p>
            <a:pPr marL="357188" indent="1431925">
              <a:lnSpc>
                <a:spcPct val="110000"/>
              </a:lnSpc>
              <a:spcBef>
                <a:spcPts val="0"/>
              </a:spcBef>
              <a:buNone/>
            </a:pPr>
            <a:r>
              <a:rPr lang="en-US" sz="2600" b="1" dirty="0">
                <a:solidFill>
                  <a:schemeClr val="accent1"/>
                </a:solidFill>
                <a:latin typeface="Calibri" panose="020F0502020204030204" pitchFamily="34" charset="0"/>
                <a:cs typeface="Calibri" panose="020F0502020204030204" pitchFamily="34" charset="0"/>
              </a:rPr>
              <a:t>    print("</a:t>
            </a:r>
            <a:r>
              <a:rPr lang="ru-RU" sz="2600" b="1" dirty="0">
                <a:solidFill>
                  <a:schemeClr val="accent1"/>
                </a:solidFill>
                <a:latin typeface="Calibri" panose="020F0502020204030204" pitchFamily="34" charset="0"/>
                <a:cs typeface="Calibri" panose="020F0502020204030204" pitchFamily="34" charset="0"/>
              </a:rPr>
              <a:t>Нельзя делить на ноль")</a:t>
            </a:r>
            <a:endParaRPr lang="ru-RU" sz="2600" b="1" dirty="0" smtClean="0">
              <a:solidFill>
                <a:schemeClr val="accent1"/>
              </a:solidFill>
              <a:latin typeface="Calibri" panose="020F0502020204030204" pitchFamily="34" charset="0"/>
              <a:cs typeface="Calibri" panose="020F0502020204030204" pitchFamily="34" charset="0"/>
            </a:endParaRPr>
          </a:p>
        </p:txBody>
      </p:sp>
      <p:sp>
        <p:nvSpPr>
          <p:cNvPr id="5" name="Заголовок 1"/>
          <p:cNvSpPr>
            <a:spLocks noGrp="1"/>
          </p:cNvSpPr>
          <p:nvPr>
            <p:ph type="title"/>
          </p:nvPr>
        </p:nvSpPr>
        <p:spPr>
          <a:xfrm>
            <a:off x="437323" y="410817"/>
            <a:ext cx="11068878" cy="768626"/>
          </a:xfrm>
        </p:spPr>
        <p:txBody>
          <a:bodyPr>
            <a:normAutofit fontScale="90000"/>
          </a:bodyPr>
          <a:lstStyle/>
          <a:p>
            <a:r>
              <a:rPr lang="ru-RU" sz="3200" b="1" dirty="0"/>
              <a:t>Ошибки и исключения. Обработка исключений</a:t>
            </a:r>
            <a:r>
              <a:rPr lang="ru-RU" dirty="0" smtClean="0"/>
              <a:t/>
            </a:r>
            <a:br>
              <a:rPr lang="ru-RU" dirty="0" smtClean="0"/>
            </a:br>
            <a:endParaRPr lang="ru-RU" dirty="0"/>
          </a:p>
        </p:txBody>
      </p:sp>
      <p:sp>
        <p:nvSpPr>
          <p:cNvPr id="6" name="Rectangle 3"/>
          <p:cNvSpPr>
            <a:spLocks noChangeArrowheads="1"/>
          </p:cNvSpPr>
          <p:nvPr/>
        </p:nvSpPr>
        <p:spPr bwMode="auto">
          <a:xfrm>
            <a:off x="809625"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30238" algn="l"/>
                <a:tab pos="900113" algn="l"/>
              </a:tabLst>
            </a:pPr>
            <a:r>
              <a:rPr kumimoji="0" lang="ru-RU" altLang="ru-RU"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69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49357" y="1437034"/>
            <a:ext cx="10856844" cy="5420966"/>
          </a:xfrm>
        </p:spPr>
        <p:txBody>
          <a:bodyPr>
            <a:normAutofit/>
          </a:bodyPr>
          <a:lstStyle/>
          <a:p>
            <a:pPr marL="357188" indent="-357188">
              <a:spcBef>
                <a:spcPts val="0"/>
              </a:spcBef>
              <a:buNone/>
            </a:pPr>
            <a:r>
              <a:rPr lang="ru-RU" sz="2000" dirty="0">
                <a:latin typeface="Calibri" panose="020F0502020204030204" pitchFamily="34" charset="0"/>
                <a:cs typeface="Calibri" panose="020F0502020204030204" pitchFamily="34" charset="0"/>
              </a:rPr>
              <a:t>У оператора обработки исключений, кроме </a:t>
            </a:r>
            <a:r>
              <a:rPr lang="ru-RU" sz="2000" dirty="0" err="1">
                <a:latin typeface="Calibri" panose="020F0502020204030204" pitchFamily="34" charset="0"/>
                <a:cs typeface="Calibri" panose="020F0502020204030204" pitchFamily="34" charset="0"/>
              </a:rPr>
              <a:t>except</a:t>
            </a:r>
            <a:r>
              <a:rPr lang="ru-RU" sz="2000" dirty="0">
                <a:latin typeface="Calibri" panose="020F0502020204030204" pitchFamily="34" charset="0"/>
                <a:cs typeface="Calibri" panose="020F0502020204030204" pitchFamily="34" charset="0"/>
              </a:rPr>
              <a:t>, могут быть еще ветки </a:t>
            </a:r>
            <a:r>
              <a:rPr lang="ru-RU" sz="2000" dirty="0" err="1">
                <a:latin typeface="Calibri" panose="020F0502020204030204" pitchFamily="34" charset="0"/>
                <a:cs typeface="Calibri" panose="020F0502020204030204" pitchFamily="34" charset="0"/>
              </a:rPr>
              <a:t>finally</a:t>
            </a:r>
            <a:r>
              <a:rPr lang="ru-RU" sz="2000" dirty="0">
                <a:latin typeface="Calibri" panose="020F0502020204030204" pitchFamily="34" charset="0"/>
                <a:cs typeface="Calibri" panose="020F0502020204030204" pitchFamily="34" charset="0"/>
              </a:rPr>
              <a:t> и </a:t>
            </a:r>
            <a:r>
              <a:rPr lang="ru-RU" sz="2000" dirty="0" err="1">
                <a:latin typeface="Calibri" panose="020F0502020204030204" pitchFamily="34" charset="0"/>
                <a:cs typeface="Calibri" panose="020F0502020204030204" pitchFamily="34" charset="0"/>
              </a:rPr>
              <a:t>else</a:t>
            </a:r>
            <a:r>
              <a:rPr lang="ru-RU" sz="2000" dirty="0">
                <a:latin typeface="Calibri" panose="020F0502020204030204" pitchFamily="34" charset="0"/>
                <a:cs typeface="Calibri" panose="020F0502020204030204" pitchFamily="34" charset="0"/>
              </a:rPr>
              <a:t> (не обязательно обе сразу). Тело </a:t>
            </a:r>
            <a:r>
              <a:rPr lang="ru-RU" sz="2000" dirty="0" err="1">
                <a:latin typeface="Calibri" panose="020F0502020204030204" pitchFamily="34" charset="0"/>
                <a:cs typeface="Calibri" panose="020F0502020204030204" pitchFamily="34" charset="0"/>
              </a:rPr>
              <a:t>finally</a:t>
            </a:r>
            <a:r>
              <a:rPr lang="ru-RU" sz="2000" dirty="0">
                <a:latin typeface="Calibri" panose="020F0502020204030204" pitchFamily="34" charset="0"/>
                <a:cs typeface="Calibri" panose="020F0502020204030204" pitchFamily="34" charset="0"/>
              </a:rPr>
              <a:t> выполняется всегда, независимо от того, выполнялись ли блоки </a:t>
            </a:r>
            <a:r>
              <a:rPr lang="ru-RU" sz="2000" dirty="0" err="1">
                <a:latin typeface="Calibri" panose="020F0502020204030204" pitchFamily="34" charset="0"/>
                <a:cs typeface="Calibri" panose="020F0502020204030204" pitchFamily="34" charset="0"/>
              </a:rPr>
              <a:t>except</a:t>
            </a:r>
            <a:r>
              <a:rPr lang="ru-RU" sz="2000" dirty="0">
                <a:latin typeface="Calibri" panose="020F0502020204030204" pitchFamily="34" charset="0"/>
                <a:cs typeface="Calibri" panose="020F0502020204030204" pitchFamily="34" charset="0"/>
              </a:rPr>
              <a:t> в ответ на возникшие исключения или нет. Тело </a:t>
            </a:r>
            <a:r>
              <a:rPr lang="ru-RU" sz="2000" dirty="0" err="1">
                <a:latin typeface="Calibri" panose="020F0502020204030204" pitchFamily="34" charset="0"/>
                <a:cs typeface="Calibri" panose="020F0502020204030204" pitchFamily="34" charset="0"/>
              </a:rPr>
              <a:t>else</a:t>
            </a:r>
            <a:r>
              <a:rPr lang="ru-RU" sz="2000" dirty="0">
                <a:latin typeface="Calibri" panose="020F0502020204030204" pitchFamily="34" charset="0"/>
                <a:cs typeface="Calibri" panose="020F0502020204030204" pitchFamily="34" charset="0"/>
              </a:rPr>
              <a:t> сработает, если исключений в </a:t>
            </a:r>
            <a:r>
              <a:rPr lang="ru-RU" sz="2000" dirty="0" err="1">
                <a:latin typeface="Calibri" panose="020F0502020204030204" pitchFamily="34" charset="0"/>
                <a:cs typeface="Calibri" panose="020F0502020204030204" pitchFamily="34" charset="0"/>
              </a:rPr>
              <a:t>try</a:t>
            </a:r>
            <a:r>
              <a:rPr lang="ru-RU" sz="2000" dirty="0">
                <a:latin typeface="Calibri" panose="020F0502020204030204" pitchFamily="34" charset="0"/>
                <a:cs typeface="Calibri" panose="020F0502020204030204" pitchFamily="34" charset="0"/>
              </a:rPr>
              <a:t> не было, т. е. не было переходов на блоки </a:t>
            </a:r>
            <a:r>
              <a:rPr lang="ru-RU" sz="2000" dirty="0" err="1">
                <a:latin typeface="Calibri" panose="020F0502020204030204" pitchFamily="34" charset="0"/>
                <a:cs typeface="Calibri" panose="020F0502020204030204" pitchFamily="34" charset="0"/>
              </a:rPr>
              <a:t>except</a:t>
            </a:r>
            <a:r>
              <a:rPr lang="ru-RU" sz="2000" dirty="0" smtClean="0">
                <a:latin typeface="Calibri" panose="020F0502020204030204" pitchFamily="34" charset="0"/>
                <a:cs typeface="Calibri" panose="020F0502020204030204" pitchFamily="34" charset="0"/>
              </a:rPr>
              <a:t>.</a:t>
            </a:r>
            <a:endParaRPr lang="en-US" sz="2000" dirty="0" smtClean="0">
              <a:latin typeface="Calibri" panose="020F0502020204030204" pitchFamily="34" charset="0"/>
              <a:cs typeface="Calibri" panose="020F0502020204030204" pitchFamily="34" charset="0"/>
            </a:endParaRPr>
          </a:p>
          <a:p>
            <a:pPr marL="357188" indent="-357188">
              <a:spcBef>
                <a:spcPts val="0"/>
              </a:spcBef>
              <a:buNone/>
            </a:pPr>
            <a:r>
              <a:rPr lang="ru-RU" sz="2000" b="1" dirty="0">
                <a:solidFill>
                  <a:srgbClr val="FF0000"/>
                </a:solidFill>
                <a:latin typeface="Calibri" panose="020F0502020204030204" pitchFamily="34" charset="0"/>
                <a:cs typeface="Calibri" panose="020F0502020204030204" pitchFamily="34" charset="0"/>
              </a:rPr>
              <a:t>Пример </a:t>
            </a:r>
            <a:r>
              <a:rPr lang="ru-RU" sz="2000" b="1" dirty="0" smtClean="0">
                <a:solidFill>
                  <a:srgbClr val="FF0000"/>
                </a:solidFill>
                <a:latin typeface="Calibri" panose="020F0502020204030204" pitchFamily="34" charset="0"/>
                <a:cs typeface="Calibri" panose="020F0502020204030204" pitchFamily="34" charset="0"/>
              </a:rPr>
              <a:t>14. 	</a:t>
            </a:r>
            <a:r>
              <a:rPr lang="ru-RU" sz="2000" b="1" dirty="0" err="1" smtClean="0">
                <a:solidFill>
                  <a:schemeClr val="accent1"/>
                </a:solidFill>
                <a:latin typeface="Calibri" panose="020F0502020204030204" pitchFamily="34" charset="0"/>
                <a:cs typeface="Calibri" panose="020F0502020204030204" pitchFamily="34" charset="0"/>
              </a:rPr>
              <a:t>try</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n = </a:t>
            </a:r>
            <a:r>
              <a:rPr lang="ru-RU" sz="2000" b="1" dirty="0" err="1">
                <a:solidFill>
                  <a:schemeClr val="accent1"/>
                </a:solidFill>
                <a:latin typeface="Calibri" panose="020F0502020204030204" pitchFamily="34" charset="0"/>
                <a:cs typeface="Calibri" panose="020F0502020204030204" pitchFamily="34" charset="0"/>
              </a:rPr>
              <a:t>input</a:t>
            </a:r>
            <a:r>
              <a:rPr lang="ru-RU" sz="2000" b="1" dirty="0">
                <a:solidFill>
                  <a:schemeClr val="accent1"/>
                </a:solidFill>
                <a:latin typeface="Calibri" panose="020F0502020204030204" pitchFamily="34" charset="0"/>
                <a:cs typeface="Calibri" panose="020F0502020204030204" pitchFamily="34" charset="0"/>
              </a:rPr>
              <a:t>('Введите целое число: ')</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n = </a:t>
            </a:r>
            <a:r>
              <a:rPr lang="ru-RU" sz="2000" b="1" dirty="0" err="1">
                <a:solidFill>
                  <a:schemeClr val="accent1"/>
                </a:solidFill>
                <a:latin typeface="Calibri" panose="020F0502020204030204" pitchFamily="34" charset="0"/>
                <a:cs typeface="Calibri" panose="020F0502020204030204" pitchFamily="34" charset="0"/>
              </a:rPr>
              <a:t>int</a:t>
            </a:r>
            <a:r>
              <a:rPr lang="ru-RU" sz="2000" b="1" dirty="0">
                <a:solidFill>
                  <a:schemeClr val="accent1"/>
                </a:solidFill>
                <a:latin typeface="Calibri" panose="020F0502020204030204" pitchFamily="34" charset="0"/>
                <a:cs typeface="Calibri" panose="020F0502020204030204" pitchFamily="34" charset="0"/>
              </a:rPr>
              <a:t>(n)</a:t>
            </a:r>
          </a:p>
          <a:p>
            <a:pPr marL="357188" indent="1431925">
              <a:spcBef>
                <a:spcPts val="0"/>
              </a:spcBef>
              <a:buNone/>
            </a:pPr>
            <a:r>
              <a:rPr lang="ru-RU" sz="2000" b="1" dirty="0" err="1">
                <a:solidFill>
                  <a:schemeClr val="accent1"/>
                </a:solidFill>
                <a:latin typeface="Calibri" panose="020F0502020204030204" pitchFamily="34" charset="0"/>
                <a:cs typeface="Calibri" panose="020F0502020204030204" pitchFamily="34" charset="0"/>
              </a:rPr>
              <a:t>except</a:t>
            </a: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ValueError</a:t>
            </a:r>
            <a:r>
              <a:rPr lang="ru-RU" sz="2000" b="1" dirty="0">
                <a:solidFill>
                  <a:schemeClr val="accent1"/>
                </a:solidFill>
                <a:latin typeface="Calibri" panose="020F0502020204030204" pitchFamily="34" charset="0"/>
                <a:cs typeface="Calibri" panose="020F0502020204030204" pitchFamily="34" charset="0"/>
              </a:rPr>
              <a:t>:</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print</a:t>
            </a:r>
            <a:r>
              <a:rPr lang="ru-RU" sz="2000" b="1" dirty="0">
                <a:solidFill>
                  <a:schemeClr val="accent1"/>
                </a:solidFill>
                <a:latin typeface="Calibri" panose="020F0502020204030204" pitchFamily="34" charset="0"/>
                <a:cs typeface="Calibri" panose="020F0502020204030204" pitchFamily="34" charset="0"/>
              </a:rPr>
              <a:t>("Вы что-то попутали с вводом")</a:t>
            </a:r>
          </a:p>
          <a:p>
            <a:pPr marL="357188" indent="1431925">
              <a:spcBef>
                <a:spcPts val="0"/>
              </a:spcBef>
              <a:buNone/>
            </a:pPr>
            <a:r>
              <a:rPr lang="ru-RU" sz="2000" b="1" dirty="0" err="1">
                <a:solidFill>
                  <a:schemeClr val="accent1"/>
                </a:solidFill>
                <a:latin typeface="Calibri" panose="020F0502020204030204" pitchFamily="34" charset="0"/>
                <a:cs typeface="Calibri" panose="020F0502020204030204" pitchFamily="34" charset="0"/>
              </a:rPr>
              <a:t>else</a:t>
            </a:r>
            <a:r>
              <a:rPr lang="ru-RU" sz="2000" b="1" dirty="0">
                <a:solidFill>
                  <a:schemeClr val="accent1"/>
                </a:solidFill>
                <a:latin typeface="Calibri" panose="020F0502020204030204" pitchFamily="34" charset="0"/>
                <a:cs typeface="Calibri" panose="020F0502020204030204" pitchFamily="34" charset="0"/>
              </a:rPr>
              <a:t>: # выполняется, когда в блоке </a:t>
            </a:r>
            <a:r>
              <a:rPr lang="ru-RU" sz="2000" b="1" dirty="0" err="1">
                <a:solidFill>
                  <a:schemeClr val="accent1"/>
                </a:solidFill>
                <a:latin typeface="Calibri" panose="020F0502020204030204" pitchFamily="34" charset="0"/>
                <a:cs typeface="Calibri" panose="020F0502020204030204" pitchFamily="34" charset="0"/>
              </a:rPr>
              <a:t>try</a:t>
            </a:r>
            <a:r>
              <a:rPr lang="ru-RU" sz="2000" b="1" dirty="0">
                <a:solidFill>
                  <a:schemeClr val="accent1"/>
                </a:solidFill>
                <a:latin typeface="Calibri" panose="020F0502020204030204" pitchFamily="34" charset="0"/>
                <a:cs typeface="Calibri" panose="020F0502020204030204" pitchFamily="34" charset="0"/>
              </a:rPr>
              <a:t> не возникло исключения</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print</a:t>
            </a:r>
            <a:r>
              <a:rPr lang="ru-RU" sz="2000" b="1" dirty="0">
                <a:solidFill>
                  <a:schemeClr val="accent1"/>
                </a:solidFill>
                <a:latin typeface="Calibri" panose="020F0502020204030204" pitchFamily="34" charset="0"/>
                <a:cs typeface="Calibri" panose="020F0502020204030204" pitchFamily="34" charset="0"/>
              </a:rPr>
              <a:t>("Все нормально. Вы ввели число", n)</a:t>
            </a:r>
          </a:p>
          <a:p>
            <a:pPr marL="357188" indent="1431925">
              <a:spcBef>
                <a:spcPts val="0"/>
              </a:spcBef>
              <a:buNone/>
            </a:pPr>
            <a:r>
              <a:rPr lang="ru-RU" sz="2000" b="1" dirty="0" err="1">
                <a:solidFill>
                  <a:schemeClr val="accent1"/>
                </a:solidFill>
                <a:latin typeface="Calibri" panose="020F0502020204030204" pitchFamily="34" charset="0"/>
                <a:cs typeface="Calibri" panose="020F0502020204030204" pitchFamily="34" charset="0"/>
              </a:rPr>
              <a:t>finally</a:t>
            </a:r>
            <a:r>
              <a:rPr lang="ru-RU" sz="2000" b="1" dirty="0">
                <a:solidFill>
                  <a:schemeClr val="accent1"/>
                </a:solidFill>
                <a:latin typeface="Calibri" panose="020F0502020204030204" pitchFamily="34" charset="0"/>
                <a:cs typeface="Calibri" panose="020F0502020204030204" pitchFamily="34" charset="0"/>
              </a:rPr>
              <a:t>: # выполняется в любом случае</a:t>
            </a:r>
          </a:p>
          <a:p>
            <a:pPr marL="357188" indent="1431925">
              <a:spcBef>
                <a:spcPts val="0"/>
              </a:spcBef>
              <a:buNone/>
            </a:pPr>
            <a:r>
              <a:rPr lang="ru-RU" sz="2000" b="1" dirty="0">
                <a:solidFill>
                  <a:schemeClr val="accent1"/>
                </a:solidFill>
                <a:latin typeface="Calibri" panose="020F0502020204030204" pitchFamily="34" charset="0"/>
                <a:cs typeface="Calibri" panose="020F0502020204030204" pitchFamily="34" charset="0"/>
              </a:rPr>
              <a:t>    </a:t>
            </a:r>
            <a:r>
              <a:rPr lang="ru-RU" sz="2000" b="1" dirty="0" err="1">
                <a:solidFill>
                  <a:schemeClr val="accent1"/>
                </a:solidFill>
                <a:latin typeface="Calibri" panose="020F0502020204030204" pitchFamily="34" charset="0"/>
                <a:cs typeface="Calibri" panose="020F0502020204030204" pitchFamily="34" charset="0"/>
              </a:rPr>
              <a:t>print</a:t>
            </a:r>
            <a:r>
              <a:rPr lang="ru-RU" sz="2000" b="1" dirty="0">
                <a:solidFill>
                  <a:schemeClr val="accent1"/>
                </a:solidFill>
                <a:latin typeface="Calibri" panose="020F0502020204030204" pitchFamily="34" charset="0"/>
                <a:cs typeface="Calibri" panose="020F0502020204030204" pitchFamily="34" charset="0"/>
              </a:rPr>
              <a:t>("Конец программы</a:t>
            </a:r>
            <a:r>
              <a:rPr lang="ru-RU" sz="2000" b="1" dirty="0" smtClean="0">
                <a:solidFill>
                  <a:schemeClr val="accent1"/>
                </a:solidFill>
                <a:latin typeface="Calibri" panose="020F0502020204030204" pitchFamily="34" charset="0"/>
                <a:cs typeface="Calibri" panose="020F0502020204030204" pitchFamily="34" charset="0"/>
              </a:rPr>
              <a:t>")</a:t>
            </a:r>
            <a:endParaRPr lang="en-US" sz="2000" b="1" dirty="0" smtClean="0">
              <a:solidFill>
                <a:schemeClr val="accent1"/>
              </a:solidFill>
              <a:latin typeface="Calibri" panose="020F0502020204030204" pitchFamily="34" charset="0"/>
              <a:cs typeface="Calibri" panose="020F0502020204030204" pitchFamily="34" charset="0"/>
            </a:endParaRPr>
          </a:p>
          <a:p>
            <a:pPr marL="357188" indent="-357188">
              <a:spcBef>
                <a:spcPts val="0"/>
              </a:spcBef>
              <a:buNone/>
            </a:pPr>
            <a:r>
              <a:rPr lang="ru-RU" sz="2000" dirty="0">
                <a:latin typeface="Calibri" panose="020F0502020204030204" pitchFamily="34" charset="0"/>
                <a:cs typeface="Calibri" panose="020F0502020204030204" pitchFamily="34" charset="0"/>
              </a:rPr>
              <a:t>Также исключение может возникнуть в блоке </a:t>
            </a:r>
            <a:r>
              <a:rPr lang="ru-RU" sz="2000" dirty="0" err="1">
                <a:latin typeface="Calibri" panose="020F0502020204030204" pitchFamily="34" charset="0"/>
                <a:cs typeface="Calibri" panose="020F0502020204030204" pitchFamily="34" charset="0"/>
              </a:rPr>
              <a:t>except</a:t>
            </a:r>
            <a:r>
              <a:rPr lang="ru-RU" sz="2000" dirty="0">
                <a:latin typeface="Calibri" panose="020F0502020204030204" pitchFamily="34" charset="0"/>
                <a:cs typeface="Calibri" panose="020F0502020204030204" pitchFamily="34" charset="0"/>
              </a:rPr>
              <a:t>, </a:t>
            </a:r>
            <a:r>
              <a:rPr lang="ru-RU" sz="2000" dirty="0" err="1">
                <a:latin typeface="Calibri" panose="020F0502020204030204" pitchFamily="34" charset="0"/>
                <a:cs typeface="Calibri" panose="020F0502020204030204" pitchFamily="34" charset="0"/>
              </a:rPr>
              <a:t>else</a:t>
            </a:r>
            <a:r>
              <a:rPr lang="ru-RU" sz="2000" dirty="0">
                <a:latin typeface="Calibri" panose="020F0502020204030204" pitchFamily="34" charset="0"/>
                <a:cs typeface="Calibri" panose="020F0502020204030204" pitchFamily="34" charset="0"/>
              </a:rPr>
              <a:t> или </a:t>
            </a:r>
            <a:r>
              <a:rPr lang="ru-RU" sz="2000" dirty="0" err="1">
                <a:latin typeface="Calibri" panose="020F0502020204030204" pitchFamily="34" charset="0"/>
                <a:cs typeface="Calibri" panose="020F0502020204030204" pitchFamily="34" charset="0"/>
              </a:rPr>
              <a:t>finally</a:t>
            </a:r>
            <a:r>
              <a:rPr lang="ru-RU" sz="2000" dirty="0">
                <a:latin typeface="Calibri" panose="020F0502020204030204" pitchFamily="34" charset="0"/>
                <a:cs typeface="Calibri" panose="020F0502020204030204" pitchFamily="34" charset="0"/>
              </a:rPr>
              <a:t>, и тогда им нужен собственный обработчик. </a:t>
            </a:r>
            <a:endParaRPr lang="ru-RU" sz="2000" b="1" dirty="0" smtClean="0">
              <a:solidFill>
                <a:schemeClr val="accent1"/>
              </a:solidFill>
              <a:latin typeface="Calibri" panose="020F0502020204030204" pitchFamily="34" charset="0"/>
              <a:cs typeface="Calibri" panose="020F0502020204030204" pitchFamily="34" charset="0"/>
            </a:endParaRPr>
          </a:p>
        </p:txBody>
      </p:sp>
      <p:sp>
        <p:nvSpPr>
          <p:cNvPr id="5" name="Заголовок 1"/>
          <p:cNvSpPr>
            <a:spLocks noGrp="1"/>
          </p:cNvSpPr>
          <p:nvPr>
            <p:ph type="title"/>
          </p:nvPr>
        </p:nvSpPr>
        <p:spPr>
          <a:xfrm>
            <a:off x="437323" y="410817"/>
            <a:ext cx="11068878" cy="768626"/>
          </a:xfrm>
        </p:spPr>
        <p:txBody>
          <a:bodyPr>
            <a:normAutofit fontScale="90000"/>
          </a:bodyPr>
          <a:lstStyle/>
          <a:p>
            <a:r>
              <a:rPr lang="ru-RU" sz="3200" b="1" dirty="0"/>
              <a:t>Ошибки и исключения. Обработка исключений</a:t>
            </a:r>
            <a:r>
              <a:rPr lang="ru-RU" dirty="0" smtClean="0"/>
              <a:t/>
            </a:r>
            <a:br>
              <a:rPr lang="ru-RU" dirty="0" smtClean="0"/>
            </a:br>
            <a:endParaRPr lang="ru-RU" dirty="0"/>
          </a:p>
        </p:txBody>
      </p:sp>
      <p:sp>
        <p:nvSpPr>
          <p:cNvPr id="6" name="Rectangle 3"/>
          <p:cNvSpPr>
            <a:spLocks noChangeArrowheads="1"/>
          </p:cNvSpPr>
          <p:nvPr/>
        </p:nvSpPr>
        <p:spPr bwMode="auto">
          <a:xfrm>
            <a:off x="809625"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30238" algn="l"/>
                <a:tab pos="900113" algn="l"/>
              </a:tabLst>
            </a:pPr>
            <a:r>
              <a:rPr kumimoji="0" lang="ru-RU" altLang="ru-RU"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2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1304" y="923925"/>
            <a:ext cx="11476383" cy="5934075"/>
          </a:xfrm>
        </p:spPr>
        <p:txBody>
          <a:bodyPr>
            <a:noAutofit/>
          </a:bodyPr>
          <a:lstStyle/>
          <a:p>
            <a:pPr marL="357188" indent="-357188">
              <a:spcBef>
                <a:spcPts val="0"/>
              </a:spcBef>
              <a:buNone/>
            </a:pPr>
            <a:r>
              <a:rPr lang="ru-RU" sz="1800" b="1" dirty="0">
                <a:solidFill>
                  <a:schemeClr val="bg1"/>
                </a:solidFill>
                <a:latin typeface="Calibri" panose="020F0502020204030204" pitchFamily="34" charset="0"/>
                <a:cs typeface="Calibri" panose="020F0502020204030204" pitchFamily="34" charset="0"/>
              </a:rPr>
              <a:t>Пример </a:t>
            </a:r>
            <a:r>
              <a:rPr lang="ru-RU" sz="1800" b="1" dirty="0" smtClean="0">
                <a:solidFill>
                  <a:schemeClr val="bg1"/>
                </a:solidFill>
                <a:latin typeface="Calibri" panose="020F0502020204030204" pitchFamily="34" charset="0"/>
                <a:cs typeface="Calibri" panose="020F0502020204030204" pitchFamily="34" charset="0"/>
              </a:rPr>
              <a:t>15. 	</a:t>
            </a:r>
            <a:r>
              <a:rPr lang="en-US" sz="1800" b="1" dirty="0" smtClean="0">
                <a:solidFill>
                  <a:schemeClr val="accent1"/>
                </a:solidFill>
                <a:latin typeface="Calibri" panose="020F0502020204030204" pitchFamily="34" charset="0"/>
                <a:cs typeface="Calibri" panose="020F0502020204030204" pitchFamily="34" charset="0"/>
              </a:rPr>
              <a:t>try</a:t>
            </a:r>
            <a:r>
              <a:rPr lang="en-US" sz="1800" b="1" dirty="0">
                <a:solidFill>
                  <a:schemeClr val="accent1"/>
                </a:solidFill>
                <a:latin typeface="Calibri" panose="020F0502020204030204" pitchFamily="34" charset="0"/>
                <a:cs typeface="Calibri" panose="020F0502020204030204" pitchFamily="34" charset="0"/>
              </a:rPr>
              <a:t>:</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n = input('</a:t>
            </a:r>
            <a:r>
              <a:rPr lang="ru-RU" sz="1800" b="1" dirty="0">
                <a:solidFill>
                  <a:schemeClr val="accent1"/>
                </a:solidFill>
                <a:latin typeface="Calibri" panose="020F0502020204030204" pitchFamily="34" charset="0"/>
                <a:cs typeface="Calibri" panose="020F0502020204030204" pitchFamily="34" charset="0"/>
              </a:rPr>
              <a:t>Введите целое число: ')</a:t>
            </a:r>
          </a:p>
          <a:p>
            <a:pPr marL="357188" indent="1443038">
              <a:spcBef>
                <a:spcPts val="0"/>
              </a:spcBef>
              <a:buNone/>
            </a:pPr>
            <a:r>
              <a:rPr lang="ru-RU" sz="1800" b="1" dirty="0">
                <a:solidFill>
                  <a:schemeClr val="accent1"/>
                </a:solidFill>
                <a:latin typeface="Calibri" panose="020F0502020204030204" pitchFamily="34" charset="0"/>
                <a:cs typeface="Calibri" panose="020F0502020204030204" pitchFamily="34" charset="0"/>
              </a:rPr>
              <a:t>    </a:t>
            </a:r>
            <a:r>
              <a:rPr lang="en-US" sz="1800" b="1" dirty="0">
                <a:solidFill>
                  <a:schemeClr val="accent1"/>
                </a:solidFill>
                <a:latin typeface="Calibri" panose="020F0502020204030204" pitchFamily="34" charset="0"/>
                <a:cs typeface="Calibri" panose="020F0502020204030204" pitchFamily="34" charset="0"/>
              </a:rPr>
              <a:t>n = </a:t>
            </a:r>
            <a:r>
              <a:rPr lang="en-US" sz="1800" b="1" dirty="0" err="1">
                <a:solidFill>
                  <a:schemeClr val="accent1"/>
                </a:solidFill>
                <a:latin typeface="Calibri" panose="020F0502020204030204" pitchFamily="34" charset="0"/>
                <a:cs typeface="Calibri" panose="020F0502020204030204" pitchFamily="34" charset="0"/>
              </a:rPr>
              <a:t>int</a:t>
            </a:r>
            <a:r>
              <a:rPr lang="en-US" sz="1800" b="1" dirty="0">
                <a:solidFill>
                  <a:schemeClr val="accent1"/>
                </a:solidFill>
                <a:latin typeface="Calibri" panose="020F0502020204030204" pitchFamily="34" charset="0"/>
                <a:cs typeface="Calibri" panose="020F0502020204030204" pitchFamily="34" charset="0"/>
              </a:rPr>
              <a:t>(n)</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except </a:t>
            </a:r>
            <a:r>
              <a:rPr lang="en-US" sz="1800" b="1" dirty="0" err="1">
                <a:solidFill>
                  <a:schemeClr val="accent1"/>
                </a:solidFill>
                <a:latin typeface="Calibri" panose="020F0502020204030204" pitchFamily="34" charset="0"/>
                <a:cs typeface="Calibri" panose="020F0502020204030204" pitchFamily="34" charset="0"/>
              </a:rPr>
              <a:t>ValueError</a:t>
            </a:r>
            <a:r>
              <a:rPr lang="en-US" sz="1800" b="1" dirty="0">
                <a:solidFill>
                  <a:schemeClr val="accent1"/>
                </a:solidFill>
                <a:latin typeface="Calibri" panose="020F0502020204030204" pitchFamily="34" charset="0"/>
                <a:cs typeface="Calibri" panose="020F0502020204030204" pitchFamily="34" charset="0"/>
              </a:rPr>
              <a:t>:</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print("</a:t>
            </a:r>
            <a:r>
              <a:rPr lang="ru-RU" sz="1800" b="1" dirty="0">
                <a:solidFill>
                  <a:schemeClr val="accent1"/>
                </a:solidFill>
                <a:latin typeface="Calibri" panose="020F0502020204030204" pitchFamily="34" charset="0"/>
                <a:cs typeface="Calibri" panose="020F0502020204030204" pitchFamily="34" charset="0"/>
              </a:rPr>
              <a:t>Вы что-то попутали с вводом")</a:t>
            </a:r>
          </a:p>
          <a:p>
            <a:pPr marL="357188" indent="1443038">
              <a:spcBef>
                <a:spcPts val="0"/>
              </a:spcBef>
              <a:buNone/>
            </a:pPr>
            <a:r>
              <a:rPr lang="ru-RU" sz="1800" b="1" dirty="0">
                <a:solidFill>
                  <a:schemeClr val="accent1"/>
                </a:solidFill>
                <a:latin typeface="Calibri" panose="020F0502020204030204" pitchFamily="34" charset="0"/>
                <a:cs typeface="Calibri" panose="020F0502020204030204" pitchFamily="34" charset="0"/>
              </a:rPr>
              <a:t>    3 / 0</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except </a:t>
            </a:r>
            <a:r>
              <a:rPr lang="en-US" sz="1800" b="1" dirty="0" err="1">
                <a:solidFill>
                  <a:schemeClr val="accent1"/>
                </a:solidFill>
                <a:latin typeface="Calibri" panose="020F0502020204030204" pitchFamily="34" charset="0"/>
                <a:cs typeface="Calibri" panose="020F0502020204030204" pitchFamily="34" charset="0"/>
              </a:rPr>
              <a:t>ZeroDivisionError</a:t>
            </a:r>
            <a:r>
              <a:rPr lang="en-US" sz="1800" b="1" dirty="0">
                <a:solidFill>
                  <a:schemeClr val="accent1"/>
                </a:solidFill>
                <a:latin typeface="Calibri" panose="020F0502020204030204" pitchFamily="34" charset="0"/>
                <a:cs typeface="Calibri" panose="020F0502020204030204" pitchFamily="34" charset="0"/>
              </a:rPr>
              <a:t>:</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print("</a:t>
            </a:r>
            <a:r>
              <a:rPr lang="ru-RU" sz="1800" b="1" dirty="0">
                <a:solidFill>
                  <a:schemeClr val="accent1"/>
                </a:solidFill>
                <a:latin typeface="Calibri" panose="020F0502020204030204" pitchFamily="34" charset="0"/>
                <a:cs typeface="Calibri" panose="020F0502020204030204" pitchFamily="34" charset="0"/>
              </a:rPr>
              <a:t>Деление на ноль")</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else:</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print("</a:t>
            </a:r>
            <a:r>
              <a:rPr lang="ru-RU" sz="1800" b="1" dirty="0">
                <a:solidFill>
                  <a:schemeClr val="accent1"/>
                </a:solidFill>
                <a:latin typeface="Calibri" panose="020F0502020204030204" pitchFamily="34" charset="0"/>
                <a:cs typeface="Calibri" panose="020F0502020204030204" pitchFamily="34" charset="0"/>
              </a:rPr>
              <a:t>Все нормально. Вы ввели число", </a:t>
            </a:r>
            <a:r>
              <a:rPr lang="en-US" sz="1800" b="1" dirty="0">
                <a:solidFill>
                  <a:schemeClr val="accent1"/>
                </a:solidFill>
                <a:latin typeface="Calibri" panose="020F0502020204030204" pitchFamily="34" charset="0"/>
                <a:cs typeface="Calibri" panose="020F0502020204030204" pitchFamily="34" charset="0"/>
              </a:rPr>
              <a:t>n)</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finally:</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print("</a:t>
            </a:r>
            <a:r>
              <a:rPr lang="ru-RU" sz="1800" b="1" dirty="0">
                <a:solidFill>
                  <a:schemeClr val="accent1"/>
                </a:solidFill>
                <a:latin typeface="Calibri" panose="020F0502020204030204" pitchFamily="34" charset="0"/>
                <a:cs typeface="Calibri" panose="020F0502020204030204" pitchFamily="34" charset="0"/>
              </a:rPr>
              <a:t>Конец программы</a:t>
            </a:r>
            <a:r>
              <a:rPr lang="ru-RU" sz="1800" b="1" dirty="0" smtClean="0">
                <a:solidFill>
                  <a:schemeClr val="accent1"/>
                </a:solidFill>
                <a:latin typeface="Calibri" panose="020F0502020204030204" pitchFamily="34" charset="0"/>
                <a:cs typeface="Calibri" panose="020F0502020204030204" pitchFamily="34" charset="0"/>
              </a:rPr>
              <a:t>")</a:t>
            </a:r>
            <a:endParaRPr lang="en-US" sz="1800" b="1" dirty="0" smtClean="0">
              <a:solidFill>
                <a:schemeClr val="accent1"/>
              </a:solidFill>
              <a:latin typeface="Calibri" panose="020F0502020204030204" pitchFamily="34" charset="0"/>
              <a:cs typeface="Calibri" panose="020F0502020204030204" pitchFamily="34" charset="0"/>
            </a:endParaRPr>
          </a:p>
          <a:p>
            <a:pPr marL="357188" indent="-357188">
              <a:spcBef>
                <a:spcPts val="0"/>
              </a:spcBef>
              <a:buNone/>
            </a:pPr>
            <a:r>
              <a:rPr lang="ru-RU" sz="1800" dirty="0">
                <a:latin typeface="Calibri" panose="020F0502020204030204" pitchFamily="34" charset="0"/>
                <a:cs typeface="Calibri" panose="020F0502020204030204" pitchFamily="34" charset="0"/>
              </a:rPr>
              <a:t>По началу может показаться, что все нормально. Исключение, генерируемое выражением 3 / 0 будет обработано веткой </a:t>
            </a:r>
            <a:r>
              <a:rPr lang="ru-RU" sz="1800" dirty="0" err="1">
                <a:latin typeface="Calibri" panose="020F0502020204030204" pitchFamily="34" charset="0"/>
                <a:cs typeface="Calibri" panose="020F0502020204030204" pitchFamily="34" charset="0"/>
              </a:rPr>
              <a:t>except</a:t>
            </a:r>
            <a:r>
              <a:rPr lang="ru-RU" sz="1800" dirty="0">
                <a:latin typeface="Calibri" panose="020F0502020204030204" pitchFamily="34" charset="0"/>
                <a:cs typeface="Calibri" panose="020F0502020204030204" pitchFamily="34" charset="0"/>
              </a:rPr>
              <a:t> </a:t>
            </a:r>
            <a:r>
              <a:rPr lang="ru-RU" sz="1800" dirty="0" err="1">
                <a:latin typeface="Calibri" panose="020F0502020204030204" pitchFamily="34" charset="0"/>
                <a:cs typeface="Calibri" panose="020F0502020204030204" pitchFamily="34" charset="0"/>
              </a:rPr>
              <a:t>ZeroDivisionError</a:t>
            </a:r>
            <a:r>
              <a:rPr lang="ru-RU" sz="1800" dirty="0">
                <a:latin typeface="Calibri" panose="020F0502020204030204" pitchFamily="34" charset="0"/>
                <a:cs typeface="Calibri" panose="020F0502020204030204" pitchFamily="34" charset="0"/>
              </a:rPr>
              <a:t>. Однако это не так. </a:t>
            </a:r>
            <a:r>
              <a:rPr lang="ru-RU" sz="1800" dirty="0" smtClean="0">
                <a:latin typeface="Calibri" panose="020F0502020204030204" pitchFamily="34" charset="0"/>
                <a:cs typeface="Calibri" panose="020F0502020204030204" pitchFamily="34" charset="0"/>
              </a:rPr>
              <a:t>Мало </a:t>
            </a:r>
            <a:r>
              <a:rPr lang="ru-RU" sz="1800" dirty="0">
                <a:latin typeface="Calibri" panose="020F0502020204030204" pitchFamily="34" charset="0"/>
                <a:cs typeface="Calibri" panose="020F0502020204030204" pitchFamily="34" charset="0"/>
              </a:rPr>
              <a:t>того, что не было обработано деление на ноль, поскольку тело </a:t>
            </a:r>
            <a:r>
              <a:rPr lang="ru-RU" sz="1800" dirty="0" err="1">
                <a:latin typeface="Calibri" panose="020F0502020204030204" pitchFamily="34" charset="0"/>
                <a:cs typeface="Calibri" panose="020F0502020204030204" pitchFamily="34" charset="0"/>
              </a:rPr>
              <a:t>except</a:t>
            </a:r>
            <a:r>
              <a:rPr lang="ru-RU" sz="1800" dirty="0">
                <a:latin typeface="Calibri" panose="020F0502020204030204" pitchFamily="34" charset="0"/>
                <a:cs typeface="Calibri" panose="020F0502020204030204" pitchFamily="34" charset="0"/>
              </a:rPr>
              <a:t> </a:t>
            </a:r>
            <a:r>
              <a:rPr lang="ru-RU" sz="1800" dirty="0" err="1">
                <a:latin typeface="Calibri" panose="020F0502020204030204" pitchFamily="34" charset="0"/>
                <a:cs typeface="Calibri" panose="020F0502020204030204" pitchFamily="34" charset="0"/>
              </a:rPr>
              <a:t>ValueError</a:t>
            </a:r>
            <a:r>
              <a:rPr lang="ru-RU" sz="1800" dirty="0">
                <a:latin typeface="Calibri" panose="020F0502020204030204" pitchFamily="34" charset="0"/>
                <a:cs typeface="Calibri" panose="020F0502020204030204" pitchFamily="34" charset="0"/>
              </a:rPr>
              <a:t> неудачно завершилось, само исключение </a:t>
            </a:r>
            <a:r>
              <a:rPr lang="ru-RU" sz="1800" dirty="0" err="1">
                <a:latin typeface="Calibri" panose="020F0502020204030204" pitchFamily="34" charset="0"/>
                <a:cs typeface="Calibri" panose="020F0502020204030204" pitchFamily="34" charset="0"/>
              </a:rPr>
              <a:t>ValueError</a:t>
            </a:r>
            <a:r>
              <a:rPr lang="ru-RU" sz="1800" dirty="0">
                <a:latin typeface="Calibri" panose="020F0502020204030204" pitchFamily="34" charset="0"/>
                <a:cs typeface="Calibri" panose="020F0502020204030204" pitchFamily="34" charset="0"/>
              </a:rPr>
              <a:t> посчиталось необработанным. </a:t>
            </a:r>
            <a:endParaRPr lang="en-US" sz="1800" dirty="0" smtClean="0">
              <a:latin typeface="Calibri" panose="020F0502020204030204" pitchFamily="34" charset="0"/>
              <a:cs typeface="Calibri" panose="020F0502020204030204" pitchFamily="34" charset="0"/>
            </a:endParaRPr>
          </a:p>
          <a:p>
            <a:pPr marL="357188" indent="1443038">
              <a:spcBef>
                <a:spcPts val="0"/>
              </a:spcBef>
              <a:buNone/>
            </a:pPr>
            <a:r>
              <a:rPr lang="en-US" sz="1800" b="1" dirty="0" smtClean="0">
                <a:solidFill>
                  <a:schemeClr val="accent1"/>
                </a:solidFill>
                <a:latin typeface="Calibri" panose="020F0502020204030204" pitchFamily="34" charset="0"/>
                <a:cs typeface="Calibri" panose="020F0502020204030204" pitchFamily="34" charset="0"/>
              </a:rPr>
              <a:t>…</a:t>
            </a:r>
          </a:p>
          <a:p>
            <a:pPr marL="357188" indent="1443038">
              <a:spcBef>
                <a:spcPts val="0"/>
              </a:spcBef>
              <a:buNone/>
            </a:pPr>
            <a:r>
              <a:rPr lang="en-US" sz="1800" b="1" dirty="0" smtClean="0">
                <a:solidFill>
                  <a:schemeClr val="accent1"/>
                </a:solidFill>
                <a:latin typeface="Calibri" panose="020F0502020204030204" pitchFamily="34" charset="0"/>
                <a:cs typeface="Calibri" panose="020F0502020204030204" pitchFamily="34" charset="0"/>
              </a:rPr>
              <a:t>except </a:t>
            </a:r>
            <a:r>
              <a:rPr lang="en-US" sz="1800" b="1" dirty="0" err="1">
                <a:solidFill>
                  <a:schemeClr val="accent1"/>
                </a:solidFill>
                <a:latin typeface="Calibri" panose="020F0502020204030204" pitchFamily="34" charset="0"/>
                <a:cs typeface="Calibri" panose="020F0502020204030204" pitchFamily="34" charset="0"/>
              </a:rPr>
              <a:t>ValueError</a:t>
            </a:r>
            <a:r>
              <a:rPr lang="en-US" sz="1800" b="1" dirty="0">
                <a:solidFill>
                  <a:schemeClr val="accent1"/>
                </a:solidFill>
                <a:latin typeface="Calibri" panose="020F0502020204030204" pitchFamily="34" charset="0"/>
                <a:cs typeface="Calibri" panose="020F0502020204030204" pitchFamily="34" charset="0"/>
              </a:rPr>
              <a:t>:</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print("</a:t>
            </a:r>
            <a:r>
              <a:rPr lang="ru-RU" sz="1800" b="1" dirty="0">
                <a:solidFill>
                  <a:schemeClr val="accent1"/>
                </a:solidFill>
                <a:latin typeface="Calibri" panose="020F0502020204030204" pitchFamily="34" charset="0"/>
                <a:cs typeface="Calibri" panose="020F0502020204030204" pitchFamily="34" charset="0"/>
              </a:rPr>
              <a:t>Вы что-то попутали с вводом")</a:t>
            </a:r>
          </a:p>
          <a:p>
            <a:pPr marL="357188" indent="1443038">
              <a:spcBef>
                <a:spcPts val="0"/>
              </a:spcBef>
              <a:buNone/>
            </a:pPr>
            <a:r>
              <a:rPr lang="ru-RU" sz="1800" b="1" dirty="0">
                <a:solidFill>
                  <a:schemeClr val="accent1"/>
                </a:solidFill>
                <a:latin typeface="Calibri" panose="020F0502020204030204" pitchFamily="34" charset="0"/>
                <a:cs typeface="Calibri" panose="020F0502020204030204" pitchFamily="34" charset="0"/>
              </a:rPr>
              <a:t>    </a:t>
            </a:r>
            <a:r>
              <a:rPr lang="en-US" sz="1800" b="1" dirty="0">
                <a:solidFill>
                  <a:schemeClr val="accent1"/>
                </a:solidFill>
                <a:latin typeface="Calibri" panose="020F0502020204030204" pitchFamily="34" charset="0"/>
                <a:cs typeface="Calibri" panose="020F0502020204030204" pitchFamily="34" charset="0"/>
              </a:rPr>
              <a:t>try:</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3 / 0</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except </a:t>
            </a:r>
            <a:r>
              <a:rPr lang="en-US" sz="1800" b="1" dirty="0" err="1">
                <a:solidFill>
                  <a:schemeClr val="accent1"/>
                </a:solidFill>
                <a:latin typeface="Calibri" panose="020F0502020204030204" pitchFamily="34" charset="0"/>
                <a:cs typeface="Calibri" panose="020F0502020204030204" pitchFamily="34" charset="0"/>
              </a:rPr>
              <a:t>ZeroDivisionError</a:t>
            </a:r>
            <a:r>
              <a:rPr lang="en-US" sz="1800" b="1" dirty="0">
                <a:solidFill>
                  <a:schemeClr val="accent1"/>
                </a:solidFill>
                <a:latin typeface="Calibri" panose="020F0502020204030204" pitchFamily="34" charset="0"/>
                <a:cs typeface="Calibri" panose="020F0502020204030204" pitchFamily="34" charset="0"/>
              </a:rPr>
              <a:t>:</a:t>
            </a:r>
          </a:p>
          <a:p>
            <a:pPr marL="357188" indent="1443038">
              <a:spcBef>
                <a:spcPts val="0"/>
              </a:spcBef>
              <a:buNone/>
            </a:pPr>
            <a:r>
              <a:rPr lang="en-US" sz="1800" b="1" dirty="0">
                <a:solidFill>
                  <a:schemeClr val="accent1"/>
                </a:solidFill>
                <a:latin typeface="Calibri" panose="020F0502020204030204" pitchFamily="34" charset="0"/>
                <a:cs typeface="Calibri" panose="020F0502020204030204" pitchFamily="34" charset="0"/>
              </a:rPr>
              <a:t>        print("</a:t>
            </a:r>
            <a:r>
              <a:rPr lang="ru-RU" sz="1800" b="1" dirty="0">
                <a:solidFill>
                  <a:schemeClr val="accent1"/>
                </a:solidFill>
                <a:latin typeface="Calibri" panose="020F0502020204030204" pitchFamily="34" charset="0"/>
                <a:cs typeface="Calibri" panose="020F0502020204030204" pitchFamily="34" charset="0"/>
              </a:rPr>
              <a:t>Деление на ноль</a:t>
            </a:r>
            <a:r>
              <a:rPr lang="ru-RU" sz="1800" b="1" dirty="0" smtClean="0">
                <a:solidFill>
                  <a:schemeClr val="accent1"/>
                </a:solidFill>
                <a:latin typeface="Calibri" panose="020F0502020204030204" pitchFamily="34" charset="0"/>
                <a:cs typeface="Calibri" panose="020F0502020204030204" pitchFamily="34" charset="0"/>
              </a:rPr>
              <a:t>")</a:t>
            </a:r>
            <a:endParaRPr lang="ru-RU" sz="1800" b="1" dirty="0">
              <a:solidFill>
                <a:schemeClr val="accent1"/>
              </a:solidFill>
              <a:latin typeface="Calibri" panose="020F0502020204030204" pitchFamily="34" charset="0"/>
              <a:cs typeface="Calibri" panose="020F0502020204030204" pitchFamily="34" charset="0"/>
            </a:endParaRPr>
          </a:p>
        </p:txBody>
      </p:sp>
      <p:sp>
        <p:nvSpPr>
          <p:cNvPr id="5" name="Заголовок 1"/>
          <p:cNvSpPr>
            <a:spLocks noGrp="1"/>
          </p:cNvSpPr>
          <p:nvPr>
            <p:ph type="title"/>
          </p:nvPr>
        </p:nvSpPr>
        <p:spPr>
          <a:xfrm>
            <a:off x="437323" y="410817"/>
            <a:ext cx="11068878" cy="768626"/>
          </a:xfrm>
        </p:spPr>
        <p:txBody>
          <a:bodyPr>
            <a:normAutofit fontScale="90000"/>
          </a:bodyPr>
          <a:lstStyle/>
          <a:p>
            <a:r>
              <a:rPr lang="ru-RU" sz="3200" b="1" dirty="0"/>
              <a:t>Ошибки и исключения. Обработка исключений</a:t>
            </a:r>
            <a:r>
              <a:rPr lang="ru-RU" dirty="0" smtClean="0"/>
              <a:t/>
            </a:r>
            <a:br>
              <a:rPr lang="ru-RU" dirty="0" smtClean="0"/>
            </a:br>
            <a:endParaRPr lang="ru-RU" dirty="0"/>
          </a:p>
        </p:txBody>
      </p:sp>
      <p:sp>
        <p:nvSpPr>
          <p:cNvPr id="6" name="Rectangle 3"/>
          <p:cNvSpPr>
            <a:spLocks noChangeArrowheads="1"/>
          </p:cNvSpPr>
          <p:nvPr/>
        </p:nvSpPr>
        <p:spPr bwMode="auto">
          <a:xfrm>
            <a:off x="809625" y="923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1pPr>
            <a:lvl2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2pPr>
            <a:lvl3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3pPr>
            <a:lvl4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4pPr>
            <a:lvl5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5pPr>
            <a:lvl6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6pPr>
            <a:lvl7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7pPr>
            <a:lvl8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8pPr>
            <a:lvl9pPr eaLnBrk="0" fontAlgn="base" hangingPunct="0">
              <a:spcBef>
                <a:spcPct val="0"/>
              </a:spcBef>
              <a:spcAft>
                <a:spcPct val="0"/>
              </a:spcAft>
              <a:tabLst>
                <a:tab pos="630238" algn="l"/>
                <a:tab pos="900113"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630238" algn="l"/>
                <a:tab pos="900113" algn="l"/>
              </a:tabLst>
            </a:pPr>
            <a:r>
              <a:rPr kumimoji="0" lang="ru-RU" altLang="ru-RU"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a:t>
            </a: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584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7077" y="1504122"/>
            <a:ext cx="11224593" cy="5353878"/>
          </a:xfrm>
        </p:spPr>
        <p:txBody>
          <a:bodyPr>
            <a:normAutofit/>
          </a:bodyPr>
          <a:lstStyle/>
          <a:p>
            <a:pPr marL="357188" indent="-357188">
              <a:spcBef>
                <a:spcPts val="300"/>
              </a:spcBef>
              <a:buNone/>
            </a:pPr>
            <a:r>
              <a:rPr lang="ru-RU" sz="2000" dirty="0">
                <a:latin typeface="Calibri" panose="020F0502020204030204" pitchFamily="34" charset="0"/>
                <a:cs typeface="Calibri" panose="020F0502020204030204" pitchFamily="34" charset="0"/>
              </a:rPr>
              <a:t>В компьютерных программах нередко требуется эмуляция случайности. Например, при разработке игр. Если в программе имеется некий генератор, т. е. производитель, случайного числа, то, используя полученное таким образом число, можно выбирать ту или иную ветку выполнения программы, или произвольный объект из коллекции. Другими словами, главное – сгенерировать число. Эмуляция случайности иного рода основывается на нем.</a:t>
            </a:r>
          </a:p>
          <a:p>
            <a:pPr marL="357188" indent="-357188">
              <a:spcBef>
                <a:spcPts val="300"/>
              </a:spcBef>
              <a:buNone/>
            </a:pPr>
            <a:r>
              <a:rPr lang="ru-RU" sz="2000" dirty="0" smtClean="0">
                <a:latin typeface="Calibri" panose="020F0502020204030204" pitchFamily="34" charset="0"/>
                <a:cs typeface="Calibri" panose="020F0502020204030204" pitchFamily="34" charset="0"/>
              </a:rPr>
              <a:t>В </a:t>
            </a:r>
            <a:r>
              <a:rPr lang="ru-RU" sz="2000" dirty="0">
                <a:latin typeface="Calibri" panose="020F0502020204030204" pitchFamily="34" charset="0"/>
                <a:cs typeface="Calibri" panose="020F0502020204030204" pitchFamily="34" charset="0"/>
              </a:rPr>
              <a:t>программировании настоящей случайности нет. Неоткуда взяться произвольному числу, нельзя запрограммировать его появление из ниоткуда. Можно лишь создать программу, которая в результате применения сложной формулы </a:t>
            </a:r>
            <a:r>
              <a:rPr lang="ru-RU" sz="2000" dirty="0" smtClean="0">
                <a:latin typeface="Calibri" panose="020F0502020204030204" pitchFamily="34" charset="0"/>
                <a:cs typeface="Calibri" panose="020F0502020204030204" pitchFamily="34" charset="0"/>
              </a:rPr>
              <a:t>к "зерну" будет </a:t>
            </a:r>
            <a:r>
              <a:rPr lang="ru-RU" sz="2000" dirty="0">
                <a:latin typeface="Calibri" panose="020F0502020204030204" pitchFamily="34" charset="0"/>
                <a:cs typeface="Calibri" panose="020F0502020204030204" pitchFamily="34" charset="0"/>
              </a:rPr>
              <a:t>выдавать число, и нам будет казаться, что это число случайно.</a:t>
            </a:r>
          </a:p>
          <a:p>
            <a:pPr marL="357188" indent="-357188">
              <a:spcBef>
                <a:spcPts val="300"/>
              </a:spcBef>
              <a:buNone/>
            </a:pPr>
            <a:r>
              <a:rPr lang="ru-RU" sz="2000" dirty="0" smtClean="0">
                <a:latin typeface="Calibri" panose="020F0502020204030204" pitchFamily="34" charset="0"/>
                <a:cs typeface="Calibri" panose="020F0502020204030204" pitchFamily="34" charset="0"/>
              </a:rPr>
              <a:t>"</a:t>
            </a:r>
            <a:r>
              <a:rPr lang="ru-RU" sz="2000" dirty="0">
                <a:latin typeface="Calibri" panose="020F0502020204030204" pitchFamily="34" charset="0"/>
                <a:cs typeface="Calibri" panose="020F0502020204030204" pitchFamily="34" charset="0"/>
              </a:rPr>
              <a:t>Зерно" – это исходные данные для формулы. Им может быть, например, системное время в миллисекундах, которое постоянно меняется. Следовательно, "зерно" будет постоянно разным. Или программист может задавать его самостоятельно.</a:t>
            </a:r>
          </a:p>
          <a:p>
            <a:pPr marL="357188" indent="-357188">
              <a:spcBef>
                <a:spcPts val="300"/>
              </a:spcBef>
              <a:buNone/>
            </a:pPr>
            <a:r>
              <a:rPr lang="ru-RU" sz="2000" dirty="0" smtClean="0">
                <a:latin typeface="Calibri" panose="020F0502020204030204" pitchFamily="34" charset="0"/>
                <a:cs typeface="Calibri" panose="020F0502020204030204" pitchFamily="34" charset="0"/>
              </a:rPr>
              <a:t>Подобную </a:t>
            </a:r>
            <a:r>
              <a:rPr lang="ru-RU" sz="2000" dirty="0">
                <a:latin typeface="Calibri" panose="020F0502020204030204" pitchFamily="34" charset="0"/>
                <a:cs typeface="Calibri" panose="020F0502020204030204" pitchFamily="34" charset="0"/>
              </a:rPr>
              <a:t>программу (в реальности модуль или функцию) называют генератором псевдослучайных чисел. В состав стандартной библиотеки языка </a:t>
            </a:r>
            <a:r>
              <a:rPr lang="ru-RU" sz="2000" dirty="0" err="1">
                <a:latin typeface="Calibri" panose="020F0502020204030204" pitchFamily="34" charset="0"/>
                <a:cs typeface="Calibri" panose="020F0502020204030204" pitchFamily="34" charset="0"/>
              </a:rPr>
              <a:t>Python</a:t>
            </a:r>
            <a:r>
              <a:rPr lang="ru-RU" sz="2000" dirty="0">
                <a:latin typeface="Calibri" panose="020F0502020204030204" pitchFamily="34" charset="0"/>
                <a:cs typeface="Calibri" panose="020F0502020204030204" pitchFamily="34" charset="0"/>
              </a:rPr>
              <a:t> входит модуль </a:t>
            </a:r>
            <a:r>
              <a:rPr lang="ru-RU" sz="2000" dirty="0" err="1">
                <a:latin typeface="Calibri" panose="020F0502020204030204" pitchFamily="34" charset="0"/>
                <a:cs typeface="Calibri" panose="020F0502020204030204" pitchFamily="34" charset="0"/>
              </a:rPr>
              <a:t>random</a:t>
            </a:r>
            <a:r>
              <a:rPr lang="ru-RU" sz="2000" dirty="0">
                <a:latin typeface="Calibri" panose="020F0502020204030204" pitchFamily="34" charset="0"/>
                <a:cs typeface="Calibri" panose="020F0502020204030204" pitchFamily="34" charset="0"/>
              </a:rPr>
              <a:t>. Он содержит множество функций, связанных с эмуляцией случайности (например, "перемешивание" элементов последовательности), а не только функции генерации псевдослучайных чисел.</a:t>
            </a:r>
          </a:p>
          <a:p>
            <a:endParaRPr lang="ru-RU" dirty="0"/>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Генератор псевдослучайных чисел – </a:t>
            </a:r>
            <a:r>
              <a:rPr lang="en-US" sz="3200" b="1" dirty="0"/>
              <a:t>random</a:t>
            </a:r>
            <a:endParaRPr lang="ru-RU" sz="3200" b="1" dirty="0"/>
          </a:p>
        </p:txBody>
      </p:sp>
    </p:spTree>
    <p:extLst>
      <p:ext uri="{BB962C8B-B14F-4D97-AF65-F5344CB8AC3E}">
        <p14:creationId xmlns:p14="http://schemas.microsoft.com/office/powerpoint/2010/main" val="2723025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7077" y="1351722"/>
            <a:ext cx="11330609" cy="5506278"/>
          </a:xfrm>
        </p:spPr>
        <p:txBody>
          <a:bodyPr>
            <a:normAutofit fontScale="85000" lnSpcReduction="20000"/>
          </a:bodyPr>
          <a:lstStyle/>
          <a:p>
            <a:pPr marL="357188" indent="-357188">
              <a:spcBef>
                <a:spcPts val="0"/>
              </a:spcBef>
              <a:buNone/>
            </a:pPr>
            <a:r>
              <a:rPr lang="ru-RU" sz="2100" dirty="0">
                <a:latin typeface="Calibri" panose="020F0502020204030204" pitchFamily="34" charset="0"/>
                <a:cs typeface="Calibri" panose="020F0502020204030204" pitchFamily="34" charset="0"/>
              </a:rPr>
              <a:t>Функция </a:t>
            </a:r>
            <a:r>
              <a:rPr lang="ru-RU" sz="2100" b="1" dirty="0" err="1">
                <a:solidFill>
                  <a:srgbClr val="C00000"/>
                </a:solidFill>
                <a:latin typeface="Calibri" panose="020F0502020204030204" pitchFamily="34" charset="0"/>
                <a:cs typeface="Calibri" panose="020F0502020204030204" pitchFamily="34" charset="0"/>
              </a:rPr>
              <a:t>random</a:t>
            </a:r>
            <a:r>
              <a:rPr lang="ru-RU" sz="2100" b="1" dirty="0">
                <a:solidFill>
                  <a:srgbClr val="C00000"/>
                </a:solidFill>
                <a:latin typeface="Calibri" panose="020F0502020204030204" pitchFamily="34" charset="0"/>
                <a:cs typeface="Calibri" panose="020F0502020204030204" pitchFamily="34" charset="0"/>
              </a:rPr>
              <a:t>() </a:t>
            </a:r>
            <a:r>
              <a:rPr lang="ru-RU" sz="2100" dirty="0">
                <a:latin typeface="Calibri" panose="020F0502020204030204" pitchFamily="34" charset="0"/>
                <a:cs typeface="Calibri" panose="020F0502020204030204" pitchFamily="34" charset="0"/>
              </a:rPr>
              <a:t>– "случайные" вещественные числа</a:t>
            </a:r>
          </a:p>
          <a:p>
            <a:pPr marL="357188" indent="-357188">
              <a:spcBef>
                <a:spcPts val="0"/>
              </a:spcBef>
              <a:buNone/>
            </a:pPr>
            <a:r>
              <a:rPr lang="ru-RU" sz="2100" dirty="0">
                <a:latin typeface="Calibri" panose="020F0502020204030204" pitchFamily="34" charset="0"/>
                <a:cs typeface="Calibri" panose="020F0502020204030204" pitchFamily="34" charset="0"/>
              </a:rPr>
              <a:t>Чтобы получить случайное вещественное число, или, как говорят, число с плавающей точкой, следует использовать функцию </a:t>
            </a:r>
            <a:r>
              <a:rPr lang="ru-RU" sz="2100" dirty="0" err="1">
                <a:latin typeface="Calibri" panose="020F0502020204030204" pitchFamily="34" charset="0"/>
                <a:cs typeface="Calibri" panose="020F0502020204030204" pitchFamily="34" charset="0"/>
              </a:rPr>
              <a:t>random</a:t>
            </a:r>
            <a:r>
              <a:rPr lang="ru-RU" sz="2100" dirty="0">
                <a:latin typeface="Calibri" panose="020F0502020204030204" pitchFamily="34" charset="0"/>
                <a:cs typeface="Calibri" panose="020F0502020204030204" pitchFamily="34" charset="0"/>
              </a:rPr>
              <a:t>() из одноименного модуля </a:t>
            </a:r>
            <a:r>
              <a:rPr lang="ru-RU" sz="2100" dirty="0" err="1">
                <a:latin typeface="Calibri" panose="020F0502020204030204" pitchFamily="34" charset="0"/>
                <a:cs typeface="Calibri" panose="020F0502020204030204" pitchFamily="34" charset="0"/>
              </a:rPr>
              <a:t>random</a:t>
            </a:r>
            <a:r>
              <a:rPr lang="ru-RU" sz="2100" dirty="0">
                <a:latin typeface="Calibri" panose="020F0502020204030204" pitchFamily="34" charset="0"/>
                <a:cs typeface="Calibri" panose="020F0502020204030204" pitchFamily="34" charset="0"/>
              </a:rPr>
              <a:t> языка </a:t>
            </a:r>
            <a:r>
              <a:rPr lang="ru-RU" sz="2100" dirty="0" err="1">
                <a:latin typeface="Calibri" panose="020F0502020204030204" pitchFamily="34" charset="0"/>
                <a:cs typeface="Calibri" panose="020F0502020204030204" pitchFamily="34" charset="0"/>
              </a:rPr>
              <a:t>Python</a:t>
            </a:r>
            <a:r>
              <a:rPr lang="ru-RU" sz="2100" dirty="0">
                <a:latin typeface="Calibri" panose="020F0502020204030204" pitchFamily="34" charset="0"/>
                <a:cs typeface="Calibri" panose="020F0502020204030204" pitchFamily="34" charset="0"/>
              </a:rPr>
              <a:t>. Она не принимает никаких аргументов и возвращает число от 0 до 1, не включая 1:</a:t>
            </a:r>
          </a:p>
          <a:p>
            <a:pPr marL="357188" indent="-357188">
              <a:spcBef>
                <a:spcPts val="0"/>
              </a:spcBef>
              <a:buNone/>
            </a:pPr>
            <a:r>
              <a:rPr lang="ru-RU" sz="2100" b="1" dirty="0">
                <a:solidFill>
                  <a:srgbClr val="FF0000"/>
                </a:solidFill>
                <a:latin typeface="Calibri" panose="020F0502020204030204" pitchFamily="34" charset="0"/>
                <a:cs typeface="Calibri" panose="020F0502020204030204" pitchFamily="34" charset="0"/>
              </a:rPr>
              <a:t>Пример </a:t>
            </a:r>
            <a:r>
              <a:rPr lang="ru-RU" sz="2100" b="1" dirty="0" smtClean="0">
                <a:solidFill>
                  <a:srgbClr val="FF0000"/>
                </a:solidFill>
                <a:latin typeface="Calibri" panose="020F0502020204030204" pitchFamily="34" charset="0"/>
                <a:cs typeface="Calibri" panose="020F0502020204030204" pitchFamily="34" charset="0"/>
              </a:rPr>
              <a:t>24.</a:t>
            </a:r>
            <a:r>
              <a:rPr lang="ru-RU" sz="2100" b="1" dirty="0">
                <a:solidFill>
                  <a:srgbClr val="FF0000"/>
                </a:solidFill>
                <a:latin typeface="Calibri" panose="020F0502020204030204" pitchFamily="34" charset="0"/>
                <a:cs typeface="Calibri" panose="020F0502020204030204" pitchFamily="34" charset="0"/>
              </a:rPr>
              <a:t>	</a:t>
            </a:r>
            <a:r>
              <a:rPr lang="ru-RU" sz="2100" b="1" dirty="0" smtClean="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smtClean="0">
                <a:solidFill>
                  <a:srgbClr val="FFC000"/>
                </a:solidFill>
                <a:latin typeface="Calibri" panose="020F0502020204030204" pitchFamily="34" charset="0"/>
                <a:cs typeface="Calibri" panose="020F0502020204030204" pitchFamily="34" charset="0"/>
              </a:rPr>
              <a:t># </a:t>
            </a:r>
            <a:r>
              <a:rPr lang="ru-RU" sz="2100" b="1" dirty="0" smtClean="0">
                <a:solidFill>
                  <a:srgbClr val="FFC000"/>
                </a:solidFill>
                <a:latin typeface="Calibri" panose="020F0502020204030204" pitchFamily="34" charset="0"/>
                <a:cs typeface="Calibri" panose="020F0502020204030204" pitchFamily="34" charset="0"/>
              </a:rPr>
              <a:t>0.17855729241927576</a:t>
            </a:r>
            <a:endParaRPr lang="ru-RU" sz="2100" b="1" dirty="0">
              <a:solidFill>
                <a:srgbClr val="FFC000"/>
              </a:solidFill>
              <a:latin typeface="Calibri" panose="020F0502020204030204" pitchFamily="34" charset="0"/>
              <a:cs typeface="Calibri" panose="020F0502020204030204" pitchFamily="34" charset="0"/>
            </a:endParaRP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0.3310978930421846</a:t>
            </a:r>
          </a:p>
          <a:p>
            <a:pPr marL="357188" indent="-357188">
              <a:spcBef>
                <a:spcPts val="0"/>
              </a:spcBef>
              <a:buNone/>
            </a:pPr>
            <a:r>
              <a:rPr lang="ru-RU" sz="2100" dirty="0">
                <a:latin typeface="Calibri" panose="020F0502020204030204" pitchFamily="34" charset="0"/>
                <a:cs typeface="Calibri" panose="020F0502020204030204" pitchFamily="34" charset="0"/>
              </a:rPr>
              <a:t>или</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0.025328854415995194</a:t>
            </a:r>
          </a:p>
          <a:p>
            <a:pPr marL="357188" indent="-357188">
              <a:spcBef>
                <a:spcPts val="0"/>
              </a:spcBef>
              <a:buNone/>
            </a:pPr>
            <a:r>
              <a:rPr lang="ru-RU" sz="2100" dirty="0">
                <a:latin typeface="Calibri" panose="020F0502020204030204" pitchFamily="34" charset="0"/>
                <a:cs typeface="Calibri" panose="020F0502020204030204" pitchFamily="34" charset="0"/>
              </a:rPr>
              <a:t>Результат содержит много знаков после запятой. Чтобы его округлить, можно воспользоваться встроенной в </a:t>
            </a:r>
            <a:r>
              <a:rPr lang="ru-RU" sz="2100" dirty="0" err="1">
                <a:latin typeface="Calibri" panose="020F0502020204030204" pitchFamily="34" charset="0"/>
                <a:cs typeface="Calibri" panose="020F0502020204030204" pitchFamily="34" charset="0"/>
              </a:rPr>
              <a:t>Python</a:t>
            </a:r>
            <a:r>
              <a:rPr lang="ru-RU" sz="2100" dirty="0">
                <a:latin typeface="Calibri" panose="020F0502020204030204" pitchFamily="34" charset="0"/>
                <a:cs typeface="Calibri" panose="020F0502020204030204" pitchFamily="34" charset="0"/>
              </a:rPr>
              <a:t> функцией </a:t>
            </a:r>
            <a:r>
              <a:rPr lang="ru-RU" sz="2100" dirty="0" err="1">
                <a:latin typeface="Calibri" panose="020F0502020204030204" pitchFamily="34" charset="0"/>
                <a:cs typeface="Calibri" panose="020F0502020204030204" pitchFamily="34" charset="0"/>
              </a:rPr>
              <a:t>round</a:t>
            </a:r>
            <a:r>
              <a:rPr lang="ru-RU" sz="2100" dirty="0">
                <a:latin typeface="Calibri" panose="020F0502020204030204" pitchFamily="34" charset="0"/>
                <a:cs typeface="Calibri" panose="020F0502020204030204" pitchFamily="34" charset="0"/>
              </a:rPr>
              <a:t>():</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 =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0.8366142721623201</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round</a:t>
            </a:r>
            <a:r>
              <a:rPr lang="ru-RU" sz="2100" b="1" dirty="0">
                <a:solidFill>
                  <a:srgbClr val="C00000"/>
                </a:solidFill>
                <a:latin typeface="Calibri" panose="020F0502020204030204" pitchFamily="34" charset="0"/>
                <a:cs typeface="Calibri" panose="020F0502020204030204" pitchFamily="34" charset="0"/>
              </a:rPr>
              <a:t>(a, 2</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0.84</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round</a:t>
            </a:r>
            <a:r>
              <a:rPr lang="ru-RU" sz="2100" b="1" dirty="0">
                <a:solidFill>
                  <a:srgbClr val="C00000"/>
                </a:solidFill>
                <a:latin typeface="Calibri" panose="020F0502020204030204" pitchFamily="34" charset="0"/>
                <a:cs typeface="Calibri" panose="020F0502020204030204" pitchFamily="34" charset="0"/>
              </a:rPr>
              <a:t>(</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3</a:t>
            </a:r>
            <a:r>
              <a:rPr lang="ru-RU" sz="2100" b="1" dirty="0" smtClean="0">
                <a:solidFill>
                  <a:srgbClr val="C00000"/>
                </a:solidFill>
                <a:latin typeface="Calibri" panose="020F0502020204030204" pitchFamily="34" charset="0"/>
                <a:cs typeface="Calibri" panose="020F0502020204030204" pitchFamily="34" charset="0"/>
              </a:rPr>
              <a:t>)</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0.629</a:t>
            </a:r>
          </a:p>
          <a:p>
            <a:pPr marL="357188" indent="-357188">
              <a:spcBef>
                <a:spcPts val="0"/>
              </a:spcBef>
              <a:buNone/>
            </a:pPr>
            <a:r>
              <a:rPr lang="ru-RU" sz="2100" dirty="0">
                <a:latin typeface="Calibri" panose="020F0502020204030204" pitchFamily="34" charset="0"/>
                <a:cs typeface="Calibri" panose="020F0502020204030204" pitchFamily="34" charset="0"/>
              </a:rPr>
              <a:t>Чтобы получать случайные вещественные числа в иных пределах, отличных от [0; 1), прибегают к математическим приемам. Так если умножить полученное из </a:t>
            </a:r>
            <a:r>
              <a:rPr lang="ru-RU" sz="2100" dirty="0" err="1">
                <a:latin typeface="Calibri" panose="020F0502020204030204" pitchFamily="34" charset="0"/>
                <a:cs typeface="Calibri" panose="020F0502020204030204" pitchFamily="34" charset="0"/>
              </a:rPr>
              <a:t>random</a:t>
            </a:r>
            <a:r>
              <a:rPr lang="ru-RU" sz="2100" dirty="0">
                <a:latin typeface="Calibri" panose="020F0502020204030204" pitchFamily="34" charset="0"/>
                <a:cs typeface="Calibri" panose="020F0502020204030204" pitchFamily="34" charset="0"/>
              </a:rPr>
              <a:t>() число на любое целое, то получится вещественное в диапазоне от 0 до этого целого, не включая его:</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a:t>
            </a:r>
            <a:r>
              <a:rPr lang="ru-RU" sz="2100" b="1" dirty="0" smtClean="0">
                <a:solidFill>
                  <a:srgbClr val="C00000"/>
                </a:solidFill>
                <a:latin typeface="Calibri" panose="020F0502020204030204" pitchFamily="34" charset="0"/>
                <a:cs typeface="Calibri" panose="020F0502020204030204" pitchFamily="34" charset="0"/>
              </a:rPr>
              <a:t>10</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2.510618091637596</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a:t>
            </a:r>
            <a:r>
              <a:rPr lang="ru-RU" sz="2100" b="1" dirty="0" smtClean="0">
                <a:solidFill>
                  <a:srgbClr val="C00000"/>
                </a:solidFill>
                <a:latin typeface="Calibri" panose="020F0502020204030204" pitchFamily="34" charset="0"/>
                <a:cs typeface="Calibri" panose="020F0502020204030204" pitchFamily="34" charset="0"/>
              </a:rPr>
              <a:t>10</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6.977540211221759</a:t>
            </a:r>
          </a:p>
          <a:p>
            <a:pPr marL="357188" indent="-357188">
              <a:spcBef>
                <a:spcPts val="0"/>
              </a:spcBef>
              <a:buNone/>
            </a:pPr>
            <a:r>
              <a:rPr lang="ru-RU" sz="2100" dirty="0">
                <a:latin typeface="Calibri" panose="020F0502020204030204" pitchFamily="34" charset="0"/>
                <a:cs typeface="Calibri" panose="020F0502020204030204" pitchFamily="34" charset="0"/>
              </a:rPr>
              <a:t>Если нижняя граница должна быть отличной от нуля, то число из </a:t>
            </a:r>
            <a:r>
              <a:rPr lang="ru-RU" sz="2100" dirty="0" err="1">
                <a:latin typeface="Calibri" panose="020F0502020204030204" pitchFamily="34" charset="0"/>
                <a:cs typeface="Calibri" panose="020F0502020204030204" pitchFamily="34" charset="0"/>
              </a:rPr>
              <a:t>random</a:t>
            </a:r>
            <a:r>
              <a:rPr lang="ru-RU" sz="2100" dirty="0">
                <a:latin typeface="Calibri" panose="020F0502020204030204" pitchFamily="34" charset="0"/>
                <a:cs typeface="Calibri" panose="020F0502020204030204" pitchFamily="34" charset="0"/>
              </a:rPr>
              <a:t>() надо умножать на разницу между верхней и нижней границами, после чего прибавить нижнюю:</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(10 - 4) + </a:t>
            </a:r>
            <a:r>
              <a:rPr lang="ru-RU" sz="2100" b="1" dirty="0" smtClean="0">
                <a:solidFill>
                  <a:srgbClr val="C00000"/>
                </a:solidFill>
                <a:latin typeface="Calibri" panose="020F0502020204030204" pitchFamily="34" charset="0"/>
                <a:cs typeface="Calibri" panose="020F0502020204030204" pitchFamily="34" charset="0"/>
              </a:rPr>
              <a:t>4</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9.517280589233597</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(10 - 4) + </a:t>
            </a:r>
            <a:r>
              <a:rPr lang="ru-RU" sz="2100" b="1" dirty="0" smtClean="0">
                <a:solidFill>
                  <a:srgbClr val="C00000"/>
                </a:solidFill>
                <a:latin typeface="Calibri" panose="020F0502020204030204" pitchFamily="34" charset="0"/>
                <a:cs typeface="Calibri" panose="020F0502020204030204" pitchFamily="34" charset="0"/>
              </a:rPr>
              <a:t>4</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6.4429124181215975</a:t>
            </a:r>
          </a:p>
          <a:p>
            <a:pPr marL="357188" indent="1431925">
              <a:spcBef>
                <a:spcPts val="0"/>
              </a:spcBef>
              <a:buNone/>
            </a:pPr>
            <a:r>
              <a:rPr lang="ru-RU" sz="2100" b="1" dirty="0">
                <a:solidFill>
                  <a:srgbClr val="C00000"/>
                </a:solidFill>
                <a:latin typeface="Calibri" panose="020F0502020204030204" pitchFamily="34" charset="0"/>
                <a:cs typeface="Calibri" panose="020F0502020204030204" pitchFamily="34" charset="0"/>
              </a:rPr>
              <a:t>&gt;&gt;&gt; </a:t>
            </a:r>
            <a:r>
              <a:rPr lang="ru-RU" sz="2100" b="1" dirty="0" err="1">
                <a:solidFill>
                  <a:srgbClr val="C00000"/>
                </a:solidFill>
                <a:latin typeface="Calibri" panose="020F0502020204030204" pitchFamily="34" charset="0"/>
                <a:cs typeface="Calibri" panose="020F0502020204030204" pitchFamily="34" charset="0"/>
              </a:rPr>
              <a:t>random.random</a:t>
            </a:r>
            <a:r>
              <a:rPr lang="ru-RU" sz="2100" b="1" dirty="0">
                <a:solidFill>
                  <a:srgbClr val="C00000"/>
                </a:solidFill>
                <a:latin typeface="Calibri" panose="020F0502020204030204" pitchFamily="34" charset="0"/>
                <a:cs typeface="Calibri" panose="020F0502020204030204" pitchFamily="34" charset="0"/>
              </a:rPr>
              <a:t>() * (10 - 4) + </a:t>
            </a:r>
            <a:r>
              <a:rPr lang="ru-RU" sz="2100" b="1" dirty="0" smtClean="0">
                <a:solidFill>
                  <a:srgbClr val="C00000"/>
                </a:solidFill>
                <a:latin typeface="Calibri" panose="020F0502020204030204" pitchFamily="34" charset="0"/>
                <a:cs typeface="Calibri" panose="020F0502020204030204" pitchFamily="34" charset="0"/>
              </a:rPr>
              <a:t>4</a:t>
            </a:r>
            <a:r>
              <a:rPr lang="en-US" sz="2100" b="1" dirty="0" smtClean="0">
                <a:solidFill>
                  <a:srgbClr val="C00000"/>
                </a:solidFill>
                <a:latin typeface="Calibri" panose="020F0502020204030204" pitchFamily="34" charset="0"/>
                <a:cs typeface="Calibri" panose="020F0502020204030204" pitchFamily="34" charset="0"/>
              </a:rPr>
              <a:t>	</a:t>
            </a:r>
            <a:r>
              <a:rPr lang="en-US" sz="2100" b="1" dirty="0">
                <a:solidFill>
                  <a:srgbClr val="FFC000"/>
                </a:solidFill>
                <a:latin typeface="Calibri" panose="020F0502020204030204" pitchFamily="34" charset="0"/>
                <a:cs typeface="Calibri" panose="020F0502020204030204" pitchFamily="34" charset="0"/>
              </a:rPr>
              <a:t># </a:t>
            </a:r>
            <a:r>
              <a:rPr lang="ru-RU" sz="2100" b="1" dirty="0">
                <a:solidFill>
                  <a:srgbClr val="FFC000"/>
                </a:solidFill>
                <a:latin typeface="Calibri" panose="020F0502020204030204" pitchFamily="34" charset="0"/>
                <a:cs typeface="Calibri" panose="020F0502020204030204" pitchFamily="34" charset="0"/>
              </a:rPr>
              <a:t>4.9231983600782385</a:t>
            </a:r>
          </a:p>
          <a:p>
            <a:pPr marL="357188" indent="-357188">
              <a:spcBef>
                <a:spcPts val="0"/>
              </a:spcBef>
              <a:buNone/>
            </a:pPr>
            <a:r>
              <a:rPr lang="ru-RU" sz="2100" dirty="0">
                <a:latin typeface="Calibri" panose="020F0502020204030204" pitchFamily="34" charset="0"/>
                <a:cs typeface="Calibri" panose="020F0502020204030204" pitchFamily="34" charset="0"/>
              </a:rPr>
              <a:t>В данном примере число умножается на 6. В результате получается число от 0 до 6. Прибавив 4, получаем число от 4 до 10.</a:t>
            </a:r>
          </a:p>
          <a:p>
            <a:pPr marL="357188" indent="-357188">
              <a:buNone/>
            </a:pPr>
            <a:endParaRPr lang="ru-RU" sz="2000" dirty="0">
              <a:latin typeface="Calibri" panose="020F0502020204030204" pitchFamily="34" charset="0"/>
              <a:cs typeface="Calibri" panose="020F0502020204030204" pitchFamily="34" charset="0"/>
            </a:endParaRPr>
          </a:p>
        </p:txBody>
      </p:sp>
      <p:sp>
        <p:nvSpPr>
          <p:cNvPr id="4" name="Заголовок 1"/>
          <p:cNvSpPr txBox="1">
            <a:spLocks/>
          </p:cNvSpPr>
          <p:nvPr/>
        </p:nvSpPr>
        <p:spPr>
          <a:xfrm>
            <a:off x="132522" y="183322"/>
            <a:ext cx="11569149" cy="1320800"/>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ru-RU" sz="3200" b="1" dirty="0"/>
              <a:t>Генератор псевдослучайных чисел – </a:t>
            </a:r>
            <a:r>
              <a:rPr lang="en-US" sz="3200" b="1" dirty="0"/>
              <a:t>random</a:t>
            </a:r>
            <a:endParaRPr lang="ru-RU" sz="3200" b="1" dirty="0"/>
          </a:p>
        </p:txBody>
      </p:sp>
    </p:spTree>
    <p:extLst>
      <p:ext uri="{BB962C8B-B14F-4D97-AF65-F5344CB8AC3E}">
        <p14:creationId xmlns:p14="http://schemas.microsoft.com/office/powerpoint/2010/main" val="4267339110"/>
      </p:ext>
    </p:extLst>
  </p:cSld>
  <p:clrMapOvr>
    <a:masterClrMapping/>
  </p:clrMapOvr>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TM04033937[[fn=След самолета]]</Template>
  <TotalTime>2256</TotalTime>
  <Words>949</Words>
  <Application>Microsoft Office PowerPoint</Application>
  <PresentationFormat>Широкоэкранный</PresentationFormat>
  <Paragraphs>174</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Century Gothic</vt:lpstr>
      <vt:lpstr>Times New Roman</vt:lpstr>
      <vt:lpstr>След самолета</vt:lpstr>
      <vt:lpstr>Алгоритмизация и программирование</vt:lpstr>
      <vt:lpstr>Ошибки и исключения. Обработка исключений </vt:lpstr>
      <vt:lpstr>Ошибки и исключения. Обработка исключений </vt:lpstr>
      <vt:lpstr>Ошибки и исключения. Обработка исключений </vt:lpstr>
      <vt:lpstr>Ошибки и исключения. Обработка исключений </vt:lpstr>
      <vt:lpstr>Ошибки и исключения. Обработка исключений </vt:lpstr>
      <vt:lpstr>Ошибки и исключения. Обработка исключений </vt:lpstr>
      <vt:lpstr>Презентация PowerPoint</vt:lpstr>
      <vt:lpstr>Презентация PowerPoint</vt:lpstr>
      <vt:lpstr>Презентация PowerPoint</vt:lpstr>
      <vt:lpstr>Презентация PowerPoint</vt:lpstr>
      <vt:lpstr>Презентация PowerPoint</vt:lpstr>
      <vt:lpstr>Ссылки на ресурсы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Алгоритмы и программирование</dc:title>
  <dc:creator>Samsung</dc:creator>
  <cp:lastModifiedBy>Samsung</cp:lastModifiedBy>
  <cp:revision>388</cp:revision>
  <dcterms:created xsi:type="dcterms:W3CDTF">2020-01-31T09:18:48Z</dcterms:created>
  <dcterms:modified xsi:type="dcterms:W3CDTF">2020-04-10T10:36:41Z</dcterms:modified>
</cp:coreProperties>
</file>