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notesMasterIdLst>
    <p:notesMasterId r:id="rId17"/>
  </p:notesMasterIdLst>
  <p:sldIdLst>
    <p:sldId id="292" r:id="rId2"/>
    <p:sldId id="389" r:id="rId3"/>
    <p:sldId id="390" r:id="rId4"/>
    <p:sldId id="391" r:id="rId5"/>
    <p:sldId id="392" r:id="rId6"/>
    <p:sldId id="394" r:id="rId7"/>
    <p:sldId id="395" r:id="rId8"/>
    <p:sldId id="393" r:id="rId9"/>
    <p:sldId id="396" r:id="rId10"/>
    <p:sldId id="397" r:id="rId11"/>
    <p:sldId id="398" r:id="rId12"/>
    <p:sldId id="399" r:id="rId13"/>
    <p:sldId id="402" r:id="rId14"/>
    <p:sldId id="401" r:id="rId15"/>
    <p:sldId id="28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Светлый стиль 3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515" autoAdjust="0"/>
    <p:restoredTop sz="94533" autoAdjust="0"/>
  </p:normalViewPr>
  <p:slideViewPr>
    <p:cSldViewPr snapToGrid="0">
      <p:cViewPr varScale="1">
        <p:scale>
          <a:sx n="72" d="100"/>
          <a:sy n="72" d="100"/>
        </p:scale>
        <p:origin x="43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D24ED5-9C4B-4858-A6EB-D7590714A7FF}" type="datetimeFigureOut">
              <a:rPr lang="ru-RU" smtClean="0"/>
              <a:t>30.04.2020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A78409-4D3B-4852-8E42-84B3A93B93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35097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4/30/2020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760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694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4/30/2020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06642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4/30/2020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031753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4/30/2020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79109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4/30/2020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355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4/30/2020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430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4864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4/30/2020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5332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559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4/30/2020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641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517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4/30/2020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111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4/30/2020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66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4/30/2020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396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352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615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4/30/2020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296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://www.itmathrepetitor.ru/100-zadach-po-programmirovaniyu-1-15/" TargetMode="External"/><Relationship Id="rId3" Type="http://schemas.openxmlformats.org/officeDocument/2006/relationships/hyperlink" Target="https://pythoner.name/tasks" TargetMode="External"/><Relationship Id="rId7" Type="http://schemas.openxmlformats.org/officeDocument/2006/relationships/hyperlink" Target="https://younglinux.info/python" TargetMode="External"/><Relationship Id="rId2" Type="http://schemas.openxmlformats.org/officeDocument/2006/relationships/hyperlink" Target="https://taskcode.ru/linear/var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ythontutor.ru/lessons/ifelse/" TargetMode="External"/><Relationship Id="rId5" Type="http://schemas.openxmlformats.org/officeDocument/2006/relationships/hyperlink" Target="http://kpolyakov.spb.ru/school/ege.htm" TargetMode="External"/><Relationship Id="rId4" Type="http://schemas.openxmlformats.org/officeDocument/2006/relationships/hyperlink" Target="http://lbz.ru/metodist/authors/informatika/3/eor10.php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79443" y="1803405"/>
            <a:ext cx="9640957" cy="1825096"/>
          </a:xfrm>
        </p:spPr>
        <p:txBody>
          <a:bodyPr>
            <a:normAutofit/>
          </a:bodyPr>
          <a:lstStyle/>
          <a:p>
            <a:pPr algn="r"/>
            <a:r>
              <a:rPr lang="ru-RU" sz="3400" b="1" dirty="0" smtClean="0"/>
              <a:t>Алгоритмизация и программирование</a:t>
            </a:r>
            <a:endParaRPr lang="ru-RU" sz="3400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ru-RU" b="1" dirty="0">
                <a:solidFill>
                  <a:srgbClr val="FF0000"/>
                </a:solidFill>
              </a:rPr>
              <a:t>Часть 3. Введение в программирование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ru-RU" b="1" dirty="0" smtClean="0">
                <a:solidFill>
                  <a:srgbClr val="FF0000"/>
                </a:solidFill>
              </a:rPr>
              <a:t>на </a:t>
            </a:r>
            <a:r>
              <a:rPr lang="en-US" b="1" dirty="0" smtClean="0">
                <a:solidFill>
                  <a:srgbClr val="FF0000"/>
                </a:solidFill>
              </a:rPr>
              <a:t>Python</a:t>
            </a:r>
            <a:r>
              <a:rPr lang="ru-RU" b="1" dirty="0" smtClean="0">
                <a:solidFill>
                  <a:srgbClr val="FF0000"/>
                </a:solidFill>
              </a:rPr>
              <a:t> </a:t>
            </a:r>
          </a:p>
          <a:p>
            <a:pPr algn="r"/>
            <a:endParaRPr lang="ru-RU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5122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08313" y="410817"/>
            <a:ext cx="9597887" cy="768626"/>
          </a:xfrm>
        </p:spPr>
        <p:txBody>
          <a:bodyPr>
            <a:normAutofit fontScale="90000"/>
          </a:bodyPr>
          <a:lstStyle/>
          <a:p>
            <a:r>
              <a:rPr lang="ru-RU" sz="3100" b="1" dirty="0"/>
              <a:t>Возврат значений из функции. Оператор </a:t>
            </a:r>
            <a:r>
              <a:rPr lang="ru-RU" sz="3100" b="1" dirty="0" err="1"/>
              <a:t>return</a:t>
            </a:r>
            <a:endParaRPr lang="ru-RU" sz="31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3826" y="1179443"/>
            <a:ext cx="11343861" cy="5678557"/>
          </a:xfrm>
        </p:spPr>
        <p:txBody>
          <a:bodyPr>
            <a:normAutofit fontScale="92500" lnSpcReduction="20000"/>
          </a:bodyPr>
          <a:lstStyle/>
          <a:p>
            <a:pPr marL="357188" indent="-357188">
              <a:spcBef>
                <a:spcPts val="300"/>
              </a:spcBef>
              <a:buNone/>
            </a:pPr>
            <a:r>
              <a:rPr lang="ru-RU" sz="2300" dirty="0">
                <a:latin typeface="Calibri" panose="020F0502020204030204" pitchFamily="34" charset="0"/>
                <a:cs typeface="Calibri" panose="020F0502020204030204" pitchFamily="34" charset="0"/>
              </a:rPr>
              <a:t>В функции может быть несколько операторов </a:t>
            </a:r>
            <a:r>
              <a:rPr lang="ru-RU" sz="2300" dirty="0" err="1">
                <a:latin typeface="Calibri" panose="020F0502020204030204" pitchFamily="34" charset="0"/>
                <a:cs typeface="Calibri" panose="020F0502020204030204" pitchFamily="34" charset="0"/>
              </a:rPr>
              <a:t>return</a:t>
            </a:r>
            <a:r>
              <a:rPr lang="ru-RU" sz="2300" dirty="0">
                <a:latin typeface="Calibri" panose="020F0502020204030204" pitchFamily="34" charset="0"/>
                <a:cs typeface="Calibri" panose="020F0502020204030204" pitchFamily="34" charset="0"/>
              </a:rPr>
              <a:t>. Однако всегда выполняется только один из них. Тот, которого первым достигнет поток выполнения. Допустим, мы решили обработать исключение, возникающее на некорректный ввод. Пусть тогда в ветке </a:t>
            </a:r>
            <a:r>
              <a:rPr lang="ru-RU" sz="2300" dirty="0" err="1">
                <a:latin typeface="Calibri" panose="020F0502020204030204" pitchFamily="34" charset="0"/>
                <a:cs typeface="Calibri" panose="020F0502020204030204" pitchFamily="34" charset="0"/>
              </a:rPr>
              <a:t>except</a:t>
            </a:r>
            <a:r>
              <a:rPr lang="ru-RU" sz="2300" dirty="0">
                <a:latin typeface="Calibri" panose="020F0502020204030204" pitchFamily="34" charset="0"/>
                <a:cs typeface="Calibri" panose="020F0502020204030204" pitchFamily="34" charset="0"/>
              </a:rPr>
              <a:t> обработчика исключений происходит выход из функции без всяких вычислений и передачи </a:t>
            </a:r>
            <a:r>
              <a:rPr lang="ru-RU" sz="2300" dirty="0" smtClean="0">
                <a:latin typeface="Calibri" panose="020F0502020204030204" pitchFamily="34" charset="0"/>
                <a:cs typeface="Calibri" panose="020F0502020204030204" pitchFamily="34" charset="0"/>
              </a:rPr>
              <a:t>значения.</a:t>
            </a:r>
          </a:p>
          <a:p>
            <a:pPr marL="357188" indent="-357188">
              <a:spcBef>
                <a:spcPts val="300"/>
              </a:spcBef>
              <a:buNone/>
            </a:pPr>
            <a:r>
              <a:rPr lang="ru-RU" sz="2300" b="1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Пример 33. </a:t>
            </a:r>
            <a:r>
              <a:rPr lang="ru-RU" sz="2300" dirty="0" smtClean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2300" b="1" dirty="0" err="1" smtClean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def</a:t>
            </a:r>
            <a:r>
              <a:rPr lang="en-US" sz="2300" b="1" dirty="0" smtClean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3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cylinder():</a:t>
            </a:r>
          </a:p>
          <a:p>
            <a:pPr marL="357188" indent="1431925">
              <a:spcBef>
                <a:spcPts val="300"/>
              </a:spcBef>
              <a:buNone/>
            </a:pPr>
            <a:r>
              <a:rPr lang="en-US" sz="23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lang="ru-RU" sz="2300" b="1" dirty="0" smtClean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2300" b="1" dirty="0" smtClean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3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try:</a:t>
            </a:r>
          </a:p>
          <a:p>
            <a:pPr marL="357188" indent="1431925">
              <a:spcBef>
                <a:spcPts val="300"/>
              </a:spcBef>
              <a:buNone/>
            </a:pPr>
            <a:r>
              <a:rPr lang="en-US" sz="23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lang="ru-RU" sz="2300" b="1" dirty="0" smtClean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lang="en-US" sz="2300" b="1" dirty="0" smtClean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 </a:t>
            </a:r>
            <a:r>
              <a:rPr lang="en-US" sz="23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 float(input())</a:t>
            </a:r>
          </a:p>
          <a:p>
            <a:pPr marL="357188" indent="1431925">
              <a:spcBef>
                <a:spcPts val="300"/>
              </a:spcBef>
              <a:buNone/>
            </a:pPr>
            <a:r>
              <a:rPr lang="en-US" sz="23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lang="ru-RU" sz="2300" b="1" dirty="0" smtClean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lang="en-US" sz="2300" b="1" dirty="0" smtClean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 </a:t>
            </a:r>
            <a:r>
              <a:rPr lang="en-US" sz="23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 float(input())</a:t>
            </a:r>
          </a:p>
          <a:p>
            <a:pPr marL="357188" indent="1431925">
              <a:spcBef>
                <a:spcPts val="300"/>
              </a:spcBef>
              <a:buNone/>
            </a:pPr>
            <a:r>
              <a:rPr lang="en-US" sz="23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ru-RU" sz="2300" b="1" dirty="0" smtClean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2300" b="1" dirty="0" smtClean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except </a:t>
            </a:r>
            <a:r>
              <a:rPr lang="en-US" sz="2300" b="1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ValueError</a:t>
            </a:r>
            <a:r>
              <a:rPr lang="en-US" sz="23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357188" indent="1431925">
              <a:spcBef>
                <a:spcPts val="300"/>
              </a:spcBef>
              <a:buNone/>
            </a:pPr>
            <a:r>
              <a:rPr lang="en-US" sz="23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lang="ru-RU" sz="2300" b="1" dirty="0" smtClean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lang="en-US" sz="2300" b="1" dirty="0" smtClean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return</a:t>
            </a:r>
            <a:endParaRPr lang="en-US" sz="2300" b="1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57188" indent="1431925">
              <a:spcBef>
                <a:spcPts val="300"/>
              </a:spcBef>
              <a:buNone/>
            </a:pPr>
            <a:r>
              <a:rPr lang="en-US" sz="23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ru-RU" sz="2300" b="1" dirty="0" smtClean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2300" b="1" dirty="0" smtClean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side </a:t>
            </a:r>
            <a:r>
              <a:rPr lang="en-US" sz="23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 2 * 3.14 * r * h</a:t>
            </a:r>
          </a:p>
          <a:p>
            <a:pPr marL="357188" indent="1431925">
              <a:spcBef>
                <a:spcPts val="300"/>
              </a:spcBef>
              <a:buNone/>
            </a:pPr>
            <a:r>
              <a:rPr lang="en-US" sz="23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ru-RU" sz="2300" b="1" dirty="0" smtClean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2300" b="1" dirty="0" smtClean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circle </a:t>
            </a:r>
            <a:r>
              <a:rPr lang="en-US" sz="23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 3.14 * r**2</a:t>
            </a:r>
          </a:p>
          <a:p>
            <a:pPr marL="357188" indent="1431925">
              <a:spcBef>
                <a:spcPts val="300"/>
              </a:spcBef>
              <a:buNone/>
            </a:pPr>
            <a:r>
              <a:rPr lang="en-US" sz="23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ru-RU" sz="2300" b="1" dirty="0" smtClean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2300" b="1" dirty="0" smtClean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full </a:t>
            </a:r>
            <a:r>
              <a:rPr lang="en-US" sz="23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 side + 2 * circle</a:t>
            </a:r>
          </a:p>
          <a:p>
            <a:pPr marL="357188" indent="1431925">
              <a:spcBef>
                <a:spcPts val="300"/>
              </a:spcBef>
              <a:buNone/>
            </a:pPr>
            <a:r>
              <a:rPr lang="en-US" sz="23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ru-RU" sz="2300" b="1" dirty="0" smtClean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2300" b="1" dirty="0" smtClean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return </a:t>
            </a:r>
            <a:r>
              <a:rPr lang="en-US" sz="23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full</a:t>
            </a:r>
          </a:p>
          <a:p>
            <a:pPr marL="357188" indent="1431925">
              <a:spcBef>
                <a:spcPts val="300"/>
              </a:spcBef>
              <a:buNone/>
            </a:pPr>
            <a:r>
              <a:rPr lang="en-US" sz="23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300" b="1" dirty="0" smtClean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print(cylinder())</a:t>
            </a:r>
            <a:endParaRPr lang="ru-RU" sz="2300" b="1" dirty="0" smtClean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57188" indent="-357188">
              <a:spcBef>
                <a:spcPts val="300"/>
              </a:spcBef>
              <a:buNone/>
            </a:pP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Если попытаться вместо цифр ввести буквы, то сработает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return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, вложенный в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except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. Он завершит выполнение функции, так что все нижеследующие вычисления, в том числе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return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full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, будут опущены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357188" indent="1431925">
              <a:spcBef>
                <a:spcPts val="300"/>
              </a:spcBef>
              <a:buNone/>
            </a:pPr>
            <a:r>
              <a:rPr lang="en-US" b="1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</a:p>
          <a:p>
            <a:pPr marL="357188" indent="1431925">
              <a:spcBef>
                <a:spcPts val="300"/>
              </a:spcBef>
              <a:buNone/>
            </a:pPr>
            <a:r>
              <a:rPr lang="en-US" b="1" dirty="0" smtClean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None</a:t>
            </a:r>
            <a:endParaRPr lang="ru-RU" b="1" dirty="0" smtClean="0">
              <a:solidFill>
                <a:srgbClr val="FFC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57188" indent="-357188">
              <a:spcBef>
                <a:spcPts val="300"/>
              </a:spcBef>
              <a:buNone/>
            </a:pP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Когда после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return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ничего не указывается, то по умолчанию считается, что там стоит объект </a:t>
            </a:r>
            <a:r>
              <a:rPr lang="ru-RU" b="1" dirty="0" err="1" smtClean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None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("</a:t>
            </a:r>
            <a:r>
              <a:rPr lang="ru-RU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ничто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").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800100" y="9620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800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800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800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800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800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800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800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800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800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800100" algn="l"/>
              </a:tabLst>
            </a:pP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.</a:t>
            </a: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800100" y="1981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67104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001078" y="410817"/>
            <a:ext cx="9505122" cy="768626"/>
          </a:xfrm>
        </p:spPr>
        <p:txBody>
          <a:bodyPr>
            <a:normAutofit fontScale="90000"/>
          </a:bodyPr>
          <a:lstStyle/>
          <a:p>
            <a:r>
              <a:rPr lang="ru-RU" sz="3100" b="1" dirty="0"/>
              <a:t>Возврат значений из функции. Оператор </a:t>
            </a:r>
            <a:r>
              <a:rPr lang="ru-RU" sz="3100" b="1" dirty="0" err="1"/>
              <a:t>return</a:t>
            </a:r>
            <a:endParaRPr lang="ru-RU" sz="31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9113" y="1513234"/>
            <a:ext cx="10817086" cy="5344766"/>
          </a:xfrm>
        </p:spPr>
        <p:txBody>
          <a:bodyPr>
            <a:normAutofit/>
          </a:bodyPr>
          <a:lstStyle/>
          <a:p>
            <a:pPr marL="357188" indent="-357188">
              <a:spcBef>
                <a:spcPts val="300"/>
              </a:spcBef>
              <a:buNone/>
            </a:pPr>
            <a:r>
              <a:rPr lang="ru-RU" sz="23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Возврат нескольких </a:t>
            </a:r>
            <a:r>
              <a:rPr lang="ru-RU" sz="2300" b="1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значений</a:t>
            </a:r>
          </a:p>
          <a:p>
            <a:pPr marL="357188" indent="-357188">
              <a:spcBef>
                <a:spcPts val="300"/>
              </a:spcBef>
              <a:buNone/>
            </a:pPr>
            <a:r>
              <a:rPr lang="ru-RU" sz="2000" dirty="0">
                <a:latin typeface="Calibri" panose="020F0502020204030204" pitchFamily="34" charset="0"/>
                <a:cs typeface="Calibri" panose="020F0502020204030204" pitchFamily="34" charset="0"/>
              </a:rPr>
              <a:t>В Питоне позволительно возвращать из функции несколько объектов, перечислив их через запятую после команды </a:t>
            </a:r>
            <a:r>
              <a:rPr lang="ru-RU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return</a:t>
            </a:r>
            <a:r>
              <a:rPr lang="ru-RU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357188" indent="-357188">
              <a:spcBef>
                <a:spcPts val="300"/>
              </a:spcBef>
              <a:buNone/>
            </a:pPr>
            <a:r>
              <a:rPr lang="ru-RU" sz="2000" b="1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Пример 34. </a:t>
            </a:r>
            <a:r>
              <a:rPr lang="ru-RU" sz="2000" b="1" dirty="0" smtClean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2000" b="1" dirty="0" err="1" smtClean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def</a:t>
            </a:r>
            <a:r>
              <a:rPr lang="en-US" sz="2000" b="1" dirty="0" smtClean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cylinder():</a:t>
            </a:r>
          </a:p>
          <a:p>
            <a:pPr marL="357188" indent="1431925">
              <a:spcBef>
                <a:spcPts val="0"/>
              </a:spcBef>
              <a:buNone/>
            </a:pPr>
            <a:r>
              <a:rPr lang="en-US" sz="20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ru-RU" sz="2000" b="1" dirty="0" smtClean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2000" b="1" dirty="0" smtClean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 </a:t>
            </a:r>
            <a:r>
              <a:rPr lang="en-US" sz="20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 float(input())</a:t>
            </a:r>
          </a:p>
          <a:p>
            <a:pPr marL="357188" indent="1431925">
              <a:spcBef>
                <a:spcPts val="0"/>
              </a:spcBef>
              <a:buNone/>
            </a:pPr>
            <a:r>
              <a:rPr lang="en-US" sz="20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ru-RU" sz="2000" b="1" dirty="0" smtClean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2000" b="1" dirty="0" smtClean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 </a:t>
            </a:r>
            <a:r>
              <a:rPr lang="en-US" sz="20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 float(input())</a:t>
            </a:r>
          </a:p>
          <a:p>
            <a:pPr marL="357188" indent="1431925">
              <a:spcBef>
                <a:spcPts val="0"/>
              </a:spcBef>
              <a:buNone/>
            </a:pPr>
            <a:r>
              <a:rPr lang="en-US" sz="20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lang="ru-RU" sz="2000" b="1" dirty="0" smtClean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2000" b="1" dirty="0" smtClean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side </a:t>
            </a:r>
            <a:r>
              <a:rPr lang="en-US" sz="20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 2 * 3.14 * r * h</a:t>
            </a:r>
          </a:p>
          <a:p>
            <a:pPr marL="357188" indent="1431925">
              <a:spcBef>
                <a:spcPts val="0"/>
              </a:spcBef>
              <a:buNone/>
            </a:pPr>
            <a:r>
              <a:rPr lang="en-US" sz="20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ru-RU" sz="2000" b="1" dirty="0" smtClean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2000" b="1" dirty="0" smtClean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circle </a:t>
            </a:r>
            <a:r>
              <a:rPr lang="en-US" sz="20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 3.14 * r**2</a:t>
            </a:r>
          </a:p>
          <a:p>
            <a:pPr marL="357188" indent="1431925">
              <a:spcBef>
                <a:spcPts val="0"/>
              </a:spcBef>
              <a:buNone/>
            </a:pPr>
            <a:r>
              <a:rPr lang="en-US" sz="20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ru-RU" sz="2000" b="1" dirty="0" smtClean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2000" b="1" dirty="0" smtClean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full </a:t>
            </a:r>
            <a:r>
              <a:rPr lang="en-US" sz="20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 side + 2 * circle</a:t>
            </a:r>
          </a:p>
          <a:p>
            <a:pPr marL="357188" indent="1431925">
              <a:spcBef>
                <a:spcPts val="0"/>
              </a:spcBef>
              <a:buNone/>
            </a:pPr>
            <a:r>
              <a:rPr lang="en-US" sz="20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ru-RU" sz="2000" b="1" dirty="0" smtClean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2000" b="1" dirty="0" smtClean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return </a:t>
            </a:r>
            <a:r>
              <a:rPr lang="en-US" sz="20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side, full</a:t>
            </a:r>
          </a:p>
          <a:p>
            <a:pPr marL="357188" indent="1431925">
              <a:spcBef>
                <a:spcPts val="0"/>
              </a:spcBef>
              <a:buNone/>
            </a:pPr>
            <a:r>
              <a:rPr lang="en-US" sz="2000" b="1" dirty="0" err="1" smtClean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sCyl</a:t>
            </a:r>
            <a:r>
              <a:rPr lang="en-US" sz="20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b="1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fCyl</a:t>
            </a:r>
            <a:r>
              <a:rPr lang="en-US" sz="20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cylinder()</a:t>
            </a:r>
          </a:p>
          <a:p>
            <a:pPr marL="357188" indent="1431925">
              <a:spcBef>
                <a:spcPts val="0"/>
              </a:spcBef>
              <a:buNone/>
            </a:pPr>
            <a:r>
              <a:rPr lang="en-US" sz="20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print("</a:t>
            </a:r>
            <a:r>
              <a:rPr lang="ru-RU" sz="20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Площадь боковой поверхности %.2</a:t>
            </a:r>
            <a:r>
              <a:rPr lang="en-US" sz="20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f" % </a:t>
            </a:r>
            <a:r>
              <a:rPr lang="en-US" sz="2000" b="1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sCyl</a:t>
            </a:r>
            <a:r>
              <a:rPr lang="en-US" sz="20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357188" indent="1431925">
              <a:spcBef>
                <a:spcPts val="0"/>
              </a:spcBef>
              <a:buNone/>
            </a:pPr>
            <a:r>
              <a:rPr lang="en-US" sz="20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print("</a:t>
            </a:r>
            <a:r>
              <a:rPr lang="ru-RU" sz="20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Полная площадь %.2</a:t>
            </a:r>
            <a:r>
              <a:rPr lang="en-US" sz="20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f" % </a:t>
            </a:r>
            <a:r>
              <a:rPr lang="en-US" sz="2000" b="1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fCyl</a:t>
            </a:r>
            <a:r>
              <a:rPr lang="en-US" sz="2000" b="1" dirty="0" smtClean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ru-RU" sz="2000" b="1" dirty="0" smtClean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57188" indent="-357188">
              <a:spcBef>
                <a:spcPts val="0"/>
              </a:spcBef>
              <a:buNone/>
            </a:pPr>
            <a:r>
              <a:rPr lang="ru-RU" sz="2000" dirty="0">
                <a:latin typeface="Calibri" panose="020F0502020204030204" pitchFamily="34" charset="0"/>
                <a:cs typeface="Calibri" panose="020F0502020204030204" pitchFamily="34" charset="0"/>
              </a:rPr>
              <a:t>Из функции </a:t>
            </a:r>
            <a:r>
              <a:rPr lang="ru-RU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cylinder</a:t>
            </a:r>
            <a:r>
              <a:rPr lang="ru-RU" sz="2000" dirty="0">
                <a:latin typeface="Calibri" panose="020F0502020204030204" pitchFamily="34" charset="0"/>
                <a:cs typeface="Calibri" panose="020F0502020204030204" pitchFamily="34" charset="0"/>
              </a:rPr>
              <a:t>() </a:t>
            </a:r>
            <a:r>
              <a:rPr lang="ru-RU" sz="2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возвращаются два значения</a:t>
            </a:r>
            <a:r>
              <a:rPr lang="ru-RU" sz="2000" dirty="0">
                <a:latin typeface="Calibri" panose="020F0502020204030204" pitchFamily="34" charset="0"/>
                <a:cs typeface="Calibri" panose="020F0502020204030204" pitchFamily="34" charset="0"/>
              </a:rPr>
              <a:t>. Первое из них присваивается переменной </a:t>
            </a:r>
            <a:r>
              <a:rPr lang="ru-RU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sCyl</a:t>
            </a:r>
            <a:r>
              <a:rPr lang="ru-RU" sz="2000" dirty="0">
                <a:latin typeface="Calibri" panose="020F0502020204030204" pitchFamily="34" charset="0"/>
                <a:cs typeface="Calibri" panose="020F0502020204030204" pitchFamily="34" charset="0"/>
              </a:rPr>
              <a:t>, второе – </a:t>
            </a:r>
            <a:r>
              <a:rPr lang="ru-RU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fCyl</a:t>
            </a:r>
            <a:r>
              <a:rPr lang="ru-RU" sz="2000" dirty="0">
                <a:latin typeface="Calibri" panose="020F0502020204030204" pitchFamily="34" charset="0"/>
                <a:cs typeface="Calibri" panose="020F0502020204030204" pitchFamily="34" charset="0"/>
              </a:rPr>
              <a:t>. Возможность такого </a:t>
            </a:r>
            <a:r>
              <a:rPr lang="ru-RU" sz="2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группового присвоения </a:t>
            </a:r>
            <a:r>
              <a:rPr lang="ru-RU" sz="2000" dirty="0">
                <a:latin typeface="Calibri" panose="020F0502020204030204" pitchFamily="34" charset="0"/>
                <a:cs typeface="Calibri" panose="020F0502020204030204" pitchFamily="34" charset="0"/>
              </a:rPr>
              <a:t>– особенность </a:t>
            </a:r>
            <a:r>
              <a:rPr lang="ru-RU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Python</a:t>
            </a:r>
            <a:r>
              <a:rPr lang="ru-RU" sz="2000" dirty="0">
                <a:latin typeface="Calibri" panose="020F0502020204030204" pitchFamily="34" charset="0"/>
                <a:cs typeface="Calibri" panose="020F0502020204030204" pitchFamily="34" charset="0"/>
              </a:rPr>
              <a:t>, обычно не характерная для других </a:t>
            </a:r>
            <a:r>
              <a:rPr lang="ru-RU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языков.</a:t>
            </a:r>
            <a:endParaRPr lang="ru-RU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800100" y="9620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800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800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800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800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800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800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800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800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800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800100" algn="l"/>
              </a:tabLst>
            </a:pP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.</a:t>
            </a: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800100" y="1981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37185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95600" y="410817"/>
            <a:ext cx="8610600" cy="768626"/>
          </a:xfrm>
        </p:spPr>
        <p:txBody>
          <a:bodyPr>
            <a:normAutofit/>
          </a:bodyPr>
          <a:lstStyle/>
          <a:p>
            <a:r>
              <a:rPr lang="ru-RU" sz="3100" b="1" dirty="0"/>
              <a:t>Параметры и аргументы функции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3826" y="1513234"/>
            <a:ext cx="6546574" cy="5344766"/>
          </a:xfrm>
        </p:spPr>
        <p:txBody>
          <a:bodyPr>
            <a:normAutofit fontScale="92500" lnSpcReduction="20000"/>
          </a:bodyPr>
          <a:lstStyle/>
          <a:p>
            <a:pPr marL="357188" indent="-357188">
              <a:spcBef>
                <a:spcPts val="300"/>
              </a:spcBef>
              <a:buNone/>
            </a:pPr>
            <a:r>
              <a:rPr lang="ru-RU" sz="2300" dirty="0">
                <a:latin typeface="Calibri" panose="020F0502020204030204" pitchFamily="34" charset="0"/>
                <a:cs typeface="Calibri" panose="020F0502020204030204" pitchFamily="34" charset="0"/>
              </a:rPr>
              <a:t>В программировании функции могут не только возвращать данные, но также принимать их, что реализуется с помощью так называемых параметров, которые указываются в скобках в заголовке функции. Количество параметров может быть любым.</a:t>
            </a:r>
          </a:p>
          <a:p>
            <a:pPr marL="357188" indent="-357188">
              <a:spcBef>
                <a:spcPts val="300"/>
              </a:spcBef>
              <a:buNone/>
            </a:pPr>
            <a:r>
              <a:rPr lang="ru-RU" sz="2300" dirty="0" smtClean="0">
                <a:latin typeface="Calibri" panose="020F0502020204030204" pitchFamily="34" charset="0"/>
                <a:cs typeface="Calibri" panose="020F0502020204030204" pitchFamily="34" charset="0"/>
              </a:rPr>
              <a:t>Параметры </a:t>
            </a:r>
            <a:r>
              <a:rPr lang="ru-RU" sz="2300" dirty="0">
                <a:latin typeface="Calibri" panose="020F0502020204030204" pitchFamily="34" charset="0"/>
                <a:cs typeface="Calibri" panose="020F0502020204030204" pitchFamily="34" charset="0"/>
              </a:rPr>
              <a:t>представляют собой локальные переменные, которым присваиваются значения в момент вызова функции. Конкретные значения, которые передаются в функцию при ее вызове, будем называть аргументами. Следует иметь в виду, что встречается иная терминология. Например, формальные параметры и фактические параметры. В </a:t>
            </a:r>
            <a:r>
              <a:rPr lang="ru-RU" sz="2300" dirty="0" err="1">
                <a:latin typeface="Calibri" panose="020F0502020204030204" pitchFamily="34" charset="0"/>
                <a:cs typeface="Calibri" panose="020F0502020204030204" pitchFamily="34" charset="0"/>
              </a:rPr>
              <a:t>Python</a:t>
            </a:r>
            <a:r>
              <a:rPr lang="ru-RU" sz="2300" dirty="0">
                <a:latin typeface="Calibri" panose="020F0502020204030204" pitchFamily="34" charset="0"/>
                <a:cs typeface="Calibri" panose="020F0502020204030204" pitchFamily="34" charset="0"/>
              </a:rPr>
              <a:t> же обычно все называют аргументами</a:t>
            </a:r>
            <a:r>
              <a:rPr lang="ru-RU" sz="23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357188" indent="-357188">
              <a:spcBef>
                <a:spcPts val="300"/>
              </a:spcBef>
              <a:buNone/>
            </a:pP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Когда функция вызывается, то ей передаются аргументы. В примере указаны глобальные переменные num1 и num2. Однако на самом деле передаются не эти переменные, а их значения. В данном случае числа 100 и 12. Другими словами, мы могли бы писать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mathem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(100, 12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).</a:t>
            </a:r>
          </a:p>
          <a:p>
            <a:pPr marL="357188" indent="-357188">
              <a:spcBef>
                <a:spcPts val="300"/>
              </a:spcBef>
              <a:buNone/>
            </a:pP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Изменение значений a и b в теле функции никак не скажется на значениях переменных num1 и num2. Они останутся прежними. 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800100" y="9620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800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800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800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800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800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800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800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800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800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800100" algn="l"/>
              </a:tabLst>
            </a:pP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.</a:t>
            </a: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15869" t="28202" r="39349" b="15926"/>
          <a:stretch/>
        </p:blipFill>
        <p:spPr>
          <a:xfrm>
            <a:off x="6732104" y="1396862"/>
            <a:ext cx="5459896" cy="3829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8782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95600" y="410817"/>
            <a:ext cx="8610600" cy="768626"/>
          </a:xfrm>
        </p:spPr>
        <p:txBody>
          <a:bodyPr>
            <a:normAutofit/>
          </a:bodyPr>
          <a:lstStyle/>
          <a:p>
            <a:r>
              <a:rPr lang="ru-RU" sz="3100" b="1" dirty="0"/>
              <a:t>Параметры и аргументы функции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3826" y="1311965"/>
            <a:ext cx="11410122" cy="5546035"/>
          </a:xfrm>
        </p:spPr>
        <p:txBody>
          <a:bodyPr>
            <a:normAutofit fontScale="85000" lnSpcReduction="20000"/>
          </a:bodyPr>
          <a:lstStyle/>
          <a:p>
            <a:pPr marL="357188" indent="-357188">
              <a:spcBef>
                <a:spcPts val="300"/>
              </a:spcBef>
              <a:buNone/>
            </a:pPr>
            <a:r>
              <a:rPr lang="ru-RU" sz="23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Произвольное количество </a:t>
            </a:r>
            <a:r>
              <a:rPr lang="ru-RU" sz="2300" b="1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аргументов</a:t>
            </a:r>
          </a:p>
          <a:p>
            <a:pPr marL="357188" indent="-357188">
              <a:spcBef>
                <a:spcPts val="300"/>
              </a:spcBef>
              <a:buNone/>
            </a:pP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Обратим внимание еще на один момент. Количество аргументов и параметров совпадает. Нельзя передать три аргумента, если функция принимает только два. Нельзя передать один аргумент, если функция требует два обязательных. В рассмотренном примере они обязательные.</a:t>
            </a:r>
          </a:p>
          <a:p>
            <a:pPr marL="357188" indent="-357188">
              <a:spcBef>
                <a:spcPts val="300"/>
              </a:spcBef>
              <a:buNone/>
            </a:pP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Однако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в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Python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у функций бывают параметры, которым уже присвоено значение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по-умолчанию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. В таком случае, при вызове можно не передавать соответствующие этим параметрам аргументы. Хотя можно и передать. Тогда значение по умолчанию заменится на переданное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357188" indent="-357188">
              <a:spcBef>
                <a:spcPts val="300"/>
              </a:spcBef>
              <a:buNone/>
            </a:pPr>
            <a:r>
              <a:rPr lang="ru-RU" sz="2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Пример </a:t>
            </a:r>
            <a:r>
              <a:rPr lang="ru-RU" sz="2400" b="1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35. </a:t>
            </a:r>
            <a:r>
              <a:rPr lang="ru-RU" sz="2000" b="1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b="1" dirty="0" err="1" smtClean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def</a:t>
            </a:r>
            <a:r>
              <a:rPr lang="en-US" b="1" dirty="0" smtClean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cylinder(h, r = 1):</a:t>
            </a:r>
          </a:p>
          <a:p>
            <a:pPr marL="357188" indent="1431925">
              <a:spcBef>
                <a:spcPts val="300"/>
              </a:spcBef>
              <a:buNone/>
            </a:pPr>
            <a:r>
              <a:rPr lang="en-US" b="1" dirty="0" smtClean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ru-RU" b="1" dirty="0" smtClean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b="1" dirty="0" smtClean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side = 2 * 3.14 * r * h</a:t>
            </a:r>
          </a:p>
          <a:p>
            <a:pPr marL="357188" indent="1431925">
              <a:spcBef>
                <a:spcPts val="300"/>
              </a:spcBef>
              <a:buNone/>
            </a:pPr>
            <a:r>
              <a:rPr lang="en-US" b="1" dirty="0" smtClean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lang="ru-RU" b="1" dirty="0" smtClean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b="1" dirty="0" smtClean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circle = 3.14 * r**2</a:t>
            </a:r>
          </a:p>
          <a:p>
            <a:pPr marL="357188" indent="1431925">
              <a:spcBef>
                <a:spcPts val="300"/>
              </a:spcBef>
              <a:buNone/>
            </a:pPr>
            <a:r>
              <a:rPr lang="en-US" b="1" dirty="0" smtClean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ru-RU" b="1" dirty="0" smtClean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b="1" dirty="0" smtClean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full = side + 2 * circle</a:t>
            </a:r>
          </a:p>
          <a:p>
            <a:pPr marL="357188" indent="1431925">
              <a:spcBef>
                <a:spcPts val="300"/>
              </a:spcBef>
              <a:buNone/>
            </a:pPr>
            <a:r>
              <a:rPr lang="en-US" b="1" dirty="0" smtClean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ru-RU" b="1" dirty="0" smtClean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b="1" dirty="0" smtClean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return full</a:t>
            </a:r>
          </a:p>
          <a:p>
            <a:pPr marL="357188" indent="1431925">
              <a:spcBef>
                <a:spcPts val="300"/>
              </a:spcBef>
              <a:buNone/>
            </a:pPr>
            <a:r>
              <a:rPr lang="en-US" b="1" dirty="0" smtClean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figure1 = cylinder(4, 3)</a:t>
            </a:r>
          </a:p>
          <a:p>
            <a:pPr marL="357188" indent="1431925">
              <a:spcBef>
                <a:spcPts val="300"/>
              </a:spcBef>
              <a:buNone/>
            </a:pPr>
            <a:r>
              <a:rPr lang="en-US" b="1" dirty="0" smtClean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figure2 = cylinder(5)</a:t>
            </a:r>
          </a:p>
          <a:p>
            <a:pPr marL="357188" indent="1431925">
              <a:spcBef>
                <a:spcPts val="300"/>
              </a:spcBef>
              <a:buNone/>
            </a:pPr>
            <a:r>
              <a:rPr lang="en-US" b="1" dirty="0" smtClean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print(figure1)</a:t>
            </a:r>
            <a:r>
              <a:rPr lang="ru-RU" b="1" dirty="0" smtClean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lang="en-US" b="1" dirty="0" smtClean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# </a:t>
            </a:r>
            <a:r>
              <a:rPr lang="en-US" b="1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figure1</a:t>
            </a:r>
            <a:r>
              <a:rPr lang="en-US" b="1" dirty="0" smtClean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=131.88</a:t>
            </a:r>
          </a:p>
          <a:p>
            <a:pPr marL="357188" indent="1431925">
              <a:spcBef>
                <a:spcPts val="300"/>
              </a:spcBef>
              <a:buNone/>
            </a:pPr>
            <a:r>
              <a:rPr lang="en-US" b="1" dirty="0" smtClean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print(figure2)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lang="en-US" b="1" dirty="0" smtClean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# figure2=37.68</a:t>
            </a:r>
          </a:p>
          <a:p>
            <a:pPr marL="357188" indent="-357188">
              <a:spcBef>
                <a:spcPts val="300"/>
              </a:spcBef>
              <a:buNone/>
            </a:pP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Согласно правилам синтаксиса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Python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при определении функции параметры, которым присваивается значение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по-умолчанию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должны следовать (находиться сзади) за параметрами, не имеющими значений по умолчанию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57188" indent="-357188">
              <a:spcBef>
                <a:spcPts val="300"/>
              </a:spcBef>
              <a:buNone/>
            </a:pP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А вот при вызове функции, можно явно указывать, какое значение соответствует какому параметру. В этом случае их порядок не играет 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роли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357188" indent="-357188">
              <a:spcBef>
                <a:spcPts val="300"/>
              </a:spcBef>
              <a:buNone/>
            </a:pP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Например,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figure4 = cylinder(r=2, h=10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# 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здесь порядок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не играет 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роли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endParaRPr lang="ru-RU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57188" indent="-357188">
              <a:spcBef>
                <a:spcPts val="300"/>
              </a:spcBef>
              <a:buNone/>
            </a:pP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В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Python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определения и вызовы функций имеют и другие 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нюансы, но о них расскажем далее.</a:t>
            </a:r>
            <a:endParaRPr lang="en-U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57188" indent="1431925">
              <a:spcBef>
                <a:spcPts val="300"/>
              </a:spcBef>
              <a:buNone/>
            </a:pP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800100" y="9620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800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800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800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800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800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800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800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800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800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800100" algn="l"/>
              </a:tabLst>
            </a:pP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.</a:t>
            </a: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97230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95600" y="410817"/>
            <a:ext cx="8610600" cy="768626"/>
          </a:xfrm>
        </p:spPr>
        <p:txBody>
          <a:bodyPr>
            <a:normAutofit/>
          </a:bodyPr>
          <a:lstStyle/>
          <a:p>
            <a:r>
              <a:rPr lang="ru-RU" sz="3100" b="1" dirty="0"/>
              <a:t>Встроенные функции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04800" y="1086679"/>
            <a:ext cx="11608903" cy="5771322"/>
          </a:xfrm>
        </p:spPr>
        <p:txBody>
          <a:bodyPr>
            <a:normAutofit fontScale="77500" lnSpcReduction="20000"/>
          </a:bodyPr>
          <a:lstStyle/>
          <a:p>
            <a:pPr marL="357188" indent="-357188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2500" dirty="0">
                <a:latin typeface="Calibri" panose="020F0502020204030204" pitchFamily="34" charset="0"/>
                <a:cs typeface="Calibri" panose="020F0502020204030204" pitchFamily="34" charset="0"/>
              </a:rPr>
              <a:t>Язык </a:t>
            </a:r>
            <a:r>
              <a:rPr lang="ru-RU" sz="2500" dirty="0" err="1">
                <a:latin typeface="Calibri" panose="020F0502020204030204" pitchFamily="34" charset="0"/>
                <a:cs typeface="Calibri" panose="020F0502020204030204" pitchFamily="34" charset="0"/>
              </a:rPr>
              <a:t>Python</a:t>
            </a:r>
            <a:r>
              <a:rPr lang="ru-RU" sz="2500" dirty="0">
                <a:latin typeface="Calibri" panose="020F0502020204030204" pitchFamily="34" charset="0"/>
                <a:cs typeface="Calibri" panose="020F0502020204030204" pitchFamily="34" charset="0"/>
              </a:rPr>
              <a:t> включает много уже определенных, т. е. встроенных в него, функций. Программист не видит их определений, они скрыты где-то в "недрах" языка. Достаточно знать, что эти функции принимают и что возвращают, то есть их интерфейс.</a:t>
            </a:r>
          </a:p>
          <a:p>
            <a:pPr marL="357188" indent="-357188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2500" dirty="0" smtClean="0">
                <a:latin typeface="Calibri" panose="020F0502020204030204" pitchFamily="34" charset="0"/>
                <a:cs typeface="Calibri" panose="020F0502020204030204" pitchFamily="34" charset="0"/>
              </a:rPr>
              <a:t>Ряд </a:t>
            </a:r>
            <a:r>
              <a:rPr lang="ru-RU" sz="2500" dirty="0">
                <a:latin typeface="Calibri" panose="020F0502020204030204" pitchFamily="34" charset="0"/>
                <a:cs typeface="Calibri" panose="020F0502020204030204" pitchFamily="34" charset="0"/>
              </a:rPr>
              <a:t>встроенных функций, касающихся ввода-вывода и типов данных, мы уже использовали. Это </a:t>
            </a:r>
            <a:r>
              <a:rPr lang="ru-RU" sz="2500" dirty="0" err="1">
                <a:latin typeface="Calibri" panose="020F0502020204030204" pitchFamily="34" charset="0"/>
                <a:cs typeface="Calibri" panose="020F0502020204030204" pitchFamily="34" charset="0"/>
              </a:rPr>
              <a:t>print</a:t>
            </a:r>
            <a:r>
              <a:rPr lang="ru-RU" sz="2500" dirty="0">
                <a:latin typeface="Calibri" panose="020F0502020204030204" pitchFamily="34" charset="0"/>
                <a:cs typeface="Calibri" panose="020F0502020204030204" pitchFamily="34" charset="0"/>
              </a:rPr>
              <a:t>(), </a:t>
            </a:r>
            <a:r>
              <a:rPr lang="ru-RU" sz="2500" dirty="0" err="1">
                <a:latin typeface="Calibri" panose="020F0502020204030204" pitchFamily="34" charset="0"/>
                <a:cs typeface="Calibri" panose="020F0502020204030204" pitchFamily="34" charset="0"/>
              </a:rPr>
              <a:t>input</a:t>
            </a:r>
            <a:r>
              <a:rPr lang="ru-RU" sz="2500" dirty="0">
                <a:latin typeface="Calibri" panose="020F0502020204030204" pitchFamily="34" charset="0"/>
                <a:cs typeface="Calibri" panose="020F0502020204030204" pitchFamily="34" charset="0"/>
              </a:rPr>
              <a:t>(), </a:t>
            </a:r>
            <a:r>
              <a:rPr lang="ru-RU" sz="250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ru-RU" sz="2500" dirty="0">
                <a:latin typeface="Calibri" panose="020F0502020204030204" pitchFamily="34" charset="0"/>
                <a:cs typeface="Calibri" panose="020F0502020204030204" pitchFamily="34" charset="0"/>
              </a:rPr>
              <a:t>(), </a:t>
            </a:r>
            <a:r>
              <a:rPr lang="ru-RU" sz="2500" dirty="0" err="1">
                <a:latin typeface="Calibri" panose="020F0502020204030204" pitchFamily="34" charset="0"/>
                <a:cs typeface="Calibri" panose="020F0502020204030204" pitchFamily="34" charset="0"/>
              </a:rPr>
              <a:t>float</a:t>
            </a:r>
            <a:r>
              <a:rPr lang="ru-RU" sz="2500" dirty="0">
                <a:latin typeface="Calibri" panose="020F0502020204030204" pitchFamily="34" charset="0"/>
                <a:cs typeface="Calibri" panose="020F0502020204030204" pitchFamily="34" charset="0"/>
              </a:rPr>
              <a:t>(), </a:t>
            </a:r>
            <a:r>
              <a:rPr lang="ru-RU" sz="2500" dirty="0" err="1">
                <a:latin typeface="Calibri" panose="020F0502020204030204" pitchFamily="34" charset="0"/>
                <a:cs typeface="Calibri" panose="020F0502020204030204" pitchFamily="34" charset="0"/>
              </a:rPr>
              <a:t>str</a:t>
            </a:r>
            <a:r>
              <a:rPr lang="ru-RU" sz="2500" dirty="0">
                <a:latin typeface="Calibri" panose="020F0502020204030204" pitchFamily="34" charset="0"/>
                <a:cs typeface="Calibri" panose="020F0502020204030204" pitchFamily="34" charset="0"/>
              </a:rPr>
              <a:t>(), </a:t>
            </a:r>
            <a:r>
              <a:rPr lang="ru-RU" sz="2500" dirty="0" err="1">
                <a:latin typeface="Calibri" panose="020F0502020204030204" pitchFamily="34" charset="0"/>
                <a:cs typeface="Calibri" panose="020F0502020204030204" pitchFamily="34" charset="0"/>
              </a:rPr>
              <a:t>bool</a:t>
            </a:r>
            <a:r>
              <a:rPr lang="ru-RU" sz="2500" dirty="0">
                <a:latin typeface="Calibri" panose="020F0502020204030204" pitchFamily="34" charset="0"/>
                <a:cs typeface="Calibri" panose="020F0502020204030204" pitchFamily="34" charset="0"/>
              </a:rPr>
              <a:t>(), </a:t>
            </a:r>
            <a:r>
              <a:rPr lang="ru-RU" sz="2500" dirty="0" err="1">
                <a:latin typeface="Calibri" panose="020F0502020204030204" pitchFamily="34" charset="0"/>
                <a:cs typeface="Calibri" panose="020F0502020204030204" pitchFamily="34" charset="0"/>
              </a:rPr>
              <a:t>type</a:t>
            </a:r>
            <a:r>
              <a:rPr lang="ru-RU" sz="2500" dirty="0">
                <a:latin typeface="Calibri" panose="020F0502020204030204" pitchFamily="34" charset="0"/>
                <a:cs typeface="Calibri" panose="020F0502020204030204" pitchFamily="34" charset="0"/>
              </a:rPr>
              <a:t>(). Перечень всех встроенных в </a:t>
            </a:r>
            <a:r>
              <a:rPr lang="ru-RU" sz="2500" dirty="0" err="1">
                <a:latin typeface="Calibri" panose="020F0502020204030204" pitchFamily="34" charset="0"/>
                <a:cs typeface="Calibri" panose="020F0502020204030204" pitchFamily="34" charset="0"/>
              </a:rPr>
              <a:t>Python</a:t>
            </a:r>
            <a:r>
              <a:rPr lang="ru-RU" sz="2500" dirty="0">
                <a:latin typeface="Calibri" panose="020F0502020204030204" pitchFamily="34" charset="0"/>
                <a:cs typeface="Calibri" panose="020F0502020204030204" pitchFamily="34" charset="0"/>
              </a:rPr>
              <a:t> функций можно найти в официальной документации по языку: </a:t>
            </a:r>
            <a:r>
              <a:rPr lang="ru-RU" sz="2500" u="sng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https://docs.python.org/3/library/functions.html </a:t>
            </a:r>
            <a:r>
              <a:rPr lang="ru-RU" sz="2500" dirty="0">
                <a:latin typeface="Calibri" panose="020F0502020204030204" pitchFamily="34" charset="0"/>
                <a:cs typeface="Calibri" panose="020F0502020204030204" pitchFamily="34" charset="0"/>
              </a:rPr>
              <a:t>. В переводе на русский можно посмотреть здесь: </a:t>
            </a:r>
            <a:r>
              <a:rPr lang="ru-RU" sz="2500" u="sng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https://pythoner.name/documentation/library/functions </a:t>
            </a:r>
            <a:r>
              <a:rPr lang="ru-RU" sz="25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357188" indent="-357188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2500" dirty="0" smtClean="0">
                <a:latin typeface="Calibri" panose="020F0502020204030204" pitchFamily="34" charset="0"/>
                <a:cs typeface="Calibri" panose="020F0502020204030204" pitchFamily="34" charset="0"/>
              </a:rPr>
              <a:t>Рассмотрим </a:t>
            </a:r>
            <a:r>
              <a:rPr lang="ru-RU" sz="2500" dirty="0">
                <a:latin typeface="Calibri" panose="020F0502020204030204" pitchFamily="34" charset="0"/>
                <a:cs typeface="Calibri" panose="020F0502020204030204" pitchFamily="34" charset="0"/>
              </a:rPr>
              <a:t>следующие встроенные функции, условно разбив их на группы:</a:t>
            </a:r>
          </a:p>
          <a:p>
            <a:pPr marL="357188" indent="0">
              <a:lnSpc>
                <a:spcPct val="110000"/>
              </a:lnSpc>
              <a:spcBef>
                <a:spcPts val="0"/>
              </a:spcBef>
            </a:pPr>
            <a:r>
              <a:rPr lang="ru-RU" sz="2500" dirty="0" smtClean="0">
                <a:latin typeface="Calibri" panose="020F0502020204030204" pitchFamily="34" charset="0"/>
                <a:cs typeface="Calibri" panose="020F0502020204030204" pitchFamily="34" charset="0"/>
              </a:rPr>
              <a:t>функции для работы с символами – </a:t>
            </a:r>
            <a:r>
              <a:rPr lang="ru-RU" sz="25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ord</a:t>
            </a:r>
            <a:r>
              <a:rPr lang="ru-RU" sz="2500" dirty="0" smtClean="0">
                <a:latin typeface="Calibri" panose="020F0502020204030204" pitchFamily="34" charset="0"/>
                <a:cs typeface="Calibri" panose="020F0502020204030204" pitchFamily="34" charset="0"/>
              </a:rPr>
              <a:t>(), </a:t>
            </a:r>
            <a:r>
              <a:rPr lang="ru-RU" sz="25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chr</a:t>
            </a:r>
            <a:r>
              <a:rPr lang="ru-RU" sz="2500" dirty="0" smtClean="0">
                <a:latin typeface="Calibri" panose="020F0502020204030204" pitchFamily="34" charset="0"/>
                <a:cs typeface="Calibri" panose="020F0502020204030204" pitchFamily="34" charset="0"/>
              </a:rPr>
              <a:t>(), </a:t>
            </a:r>
            <a:r>
              <a:rPr lang="ru-RU" sz="25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len</a:t>
            </a:r>
            <a:r>
              <a:rPr lang="ru-RU" sz="2500" dirty="0" smtClean="0">
                <a:latin typeface="Calibri" panose="020F0502020204030204" pitchFamily="34" charset="0"/>
                <a:cs typeface="Calibri" panose="020F0502020204030204" pitchFamily="34" charset="0"/>
              </a:rPr>
              <a:t>()</a:t>
            </a:r>
          </a:p>
          <a:p>
            <a:pPr marL="357188" indent="0">
              <a:lnSpc>
                <a:spcPct val="110000"/>
              </a:lnSpc>
              <a:spcBef>
                <a:spcPts val="0"/>
              </a:spcBef>
            </a:pPr>
            <a:r>
              <a:rPr lang="ru-RU" sz="2500" dirty="0" smtClean="0">
                <a:latin typeface="Calibri" panose="020F0502020204030204" pitchFamily="34" charset="0"/>
                <a:cs typeface="Calibri" panose="020F0502020204030204" pitchFamily="34" charset="0"/>
              </a:rPr>
              <a:t>математические функции – </a:t>
            </a:r>
            <a:r>
              <a:rPr lang="ru-RU" sz="25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abs</a:t>
            </a:r>
            <a:r>
              <a:rPr lang="ru-RU" sz="2500" dirty="0" smtClean="0">
                <a:latin typeface="Calibri" panose="020F0502020204030204" pitchFamily="34" charset="0"/>
                <a:cs typeface="Calibri" panose="020F0502020204030204" pitchFamily="34" charset="0"/>
              </a:rPr>
              <a:t>(), </a:t>
            </a:r>
            <a:r>
              <a:rPr lang="ru-RU" sz="25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round</a:t>
            </a:r>
            <a:r>
              <a:rPr lang="ru-RU" sz="2500" dirty="0" smtClean="0">
                <a:latin typeface="Calibri" panose="020F0502020204030204" pitchFamily="34" charset="0"/>
                <a:cs typeface="Calibri" panose="020F0502020204030204" pitchFamily="34" charset="0"/>
              </a:rPr>
              <a:t>(), </a:t>
            </a:r>
            <a:r>
              <a:rPr lang="ru-RU" sz="25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divmod</a:t>
            </a:r>
            <a:r>
              <a:rPr lang="ru-RU" sz="2500" dirty="0" smtClean="0">
                <a:latin typeface="Calibri" panose="020F0502020204030204" pitchFamily="34" charset="0"/>
                <a:cs typeface="Calibri" panose="020F0502020204030204" pitchFamily="34" charset="0"/>
              </a:rPr>
              <a:t>(), </a:t>
            </a:r>
            <a:r>
              <a:rPr lang="ru-RU" sz="25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pow</a:t>
            </a:r>
            <a:r>
              <a:rPr lang="ru-RU" sz="2500" dirty="0" smtClean="0">
                <a:latin typeface="Calibri" panose="020F0502020204030204" pitchFamily="34" charset="0"/>
                <a:cs typeface="Calibri" panose="020F0502020204030204" pitchFamily="34" charset="0"/>
              </a:rPr>
              <a:t>(), </a:t>
            </a:r>
            <a:r>
              <a:rPr lang="ru-RU" sz="25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max</a:t>
            </a:r>
            <a:r>
              <a:rPr lang="ru-RU" sz="2500" dirty="0" smtClean="0">
                <a:latin typeface="Calibri" panose="020F0502020204030204" pitchFamily="34" charset="0"/>
                <a:cs typeface="Calibri" panose="020F0502020204030204" pitchFamily="34" charset="0"/>
              </a:rPr>
              <a:t>(), </a:t>
            </a:r>
            <a:r>
              <a:rPr lang="ru-RU" sz="25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min</a:t>
            </a:r>
            <a:r>
              <a:rPr lang="ru-RU" sz="2500" dirty="0" smtClean="0">
                <a:latin typeface="Calibri" panose="020F0502020204030204" pitchFamily="34" charset="0"/>
                <a:cs typeface="Calibri" panose="020F0502020204030204" pitchFamily="34" charset="0"/>
              </a:rPr>
              <a:t>(), </a:t>
            </a:r>
            <a:r>
              <a:rPr lang="ru-RU" sz="25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sum</a:t>
            </a:r>
            <a:r>
              <a:rPr lang="ru-RU" sz="2500" dirty="0" smtClean="0">
                <a:latin typeface="Calibri" panose="020F0502020204030204" pitchFamily="34" charset="0"/>
                <a:cs typeface="Calibri" panose="020F0502020204030204" pitchFamily="34" charset="0"/>
              </a:rPr>
              <a:t>()</a:t>
            </a:r>
          </a:p>
          <a:p>
            <a:pPr marL="357188" indent="-357188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2500" dirty="0">
                <a:latin typeface="Calibri" panose="020F0502020204030204" pitchFamily="34" charset="0"/>
                <a:cs typeface="Calibri" panose="020F0502020204030204" pitchFamily="34" charset="0"/>
              </a:rPr>
              <a:t>Функция</a:t>
            </a:r>
            <a:r>
              <a:rPr lang="ru-RU" sz="25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2500" b="1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chr</a:t>
            </a:r>
            <a:r>
              <a:rPr lang="ru-RU" sz="25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 </a:t>
            </a:r>
            <a:r>
              <a:rPr lang="ru-RU" sz="2500" dirty="0">
                <a:latin typeface="Calibri" panose="020F0502020204030204" pitchFamily="34" charset="0"/>
                <a:cs typeface="Calibri" panose="020F0502020204030204" pitchFamily="34" charset="0"/>
              </a:rPr>
              <a:t>выполняет обратное действие. Она позволяет получить символ по его </a:t>
            </a:r>
            <a:r>
              <a:rPr lang="ru-RU" sz="2500" dirty="0" smtClean="0">
                <a:latin typeface="Calibri" panose="020F0502020204030204" pitchFamily="34" charset="0"/>
                <a:cs typeface="Calibri" panose="020F0502020204030204" pitchFamily="34" charset="0"/>
              </a:rPr>
              <a:t>номеру.</a:t>
            </a:r>
          </a:p>
          <a:p>
            <a:pPr marL="357188" indent="-357188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2500" dirty="0">
                <a:latin typeface="Calibri" panose="020F0502020204030204" pitchFamily="34" charset="0"/>
                <a:cs typeface="Calibri" panose="020F0502020204030204" pitchFamily="34" charset="0"/>
              </a:rPr>
              <a:t>Функция</a:t>
            </a:r>
            <a:r>
              <a:rPr lang="ru-RU" sz="25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2500" b="1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ord</a:t>
            </a:r>
            <a:r>
              <a:rPr lang="ru-RU" sz="25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 </a:t>
            </a:r>
            <a:r>
              <a:rPr lang="ru-RU" sz="2500" dirty="0">
                <a:latin typeface="Calibri" panose="020F0502020204030204" pitchFamily="34" charset="0"/>
                <a:cs typeface="Calibri" panose="020F0502020204030204" pitchFamily="34" charset="0"/>
              </a:rPr>
              <a:t>позволяет получить номер символа по таблице </a:t>
            </a:r>
            <a:r>
              <a:rPr lang="ru-RU" sz="2500" dirty="0" err="1">
                <a:latin typeface="Calibri" panose="020F0502020204030204" pitchFamily="34" charset="0"/>
                <a:cs typeface="Calibri" panose="020F0502020204030204" pitchFamily="34" charset="0"/>
              </a:rPr>
              <a:t>Unicode</a:t>
            </a:r>
            <a:r>
              <a:rPr lang="ru-RU" sz="2500" dirty="0">
                <a:latin typeface="Calibri" panose="020F0502020204030204" pitchFamily="34" charset="0"/>
                <a:cs typeface="Calibri" panose="020F0502020204030204" pitchFamily="34" charset="0"/>
              </a:rPr>
              <a:t>. Соответственно, принимает она в качестве аргумента одиночный символ, заключенный в </a:t>
            </a:r>
            <a:r>
              <a:rPr lang="ru-RU" sz="2500" dirty="0" smtClean="0">
                <a:latin typeface="Calibri" panose="020F0502020204030204" pitchFamily="34" charset="0"/>
                <a:cs typeface="Calibri" panose="020F0502020204030204" pitchFamily="34" charset="0"/>
              </a:rPr>
              <a:t>кавычки.</a:t>
            </a:r>
          </a:p>
          <a:p>
            <a:pPr marL="357188" indent="-357188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2500" dirty="0">
                <a:latin typeface="Calibri" panose="020F0502020204030204" pitchFamily="34" charset="0"/>
                <a:cs typeface="Calibri" panose="020F0502020204030204" pitchFamily="34" charset="0"/>
              </a:rPr>
              <a:t>Функция</a:t>
            </a:r>
            <a:r>
              <a:rPr lang="ru-RU" sz="25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2500" b="1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len</a:t>
            </a:r>
            <a:r>
              <a:rPr lang="ru-RU" sz="25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 </a:t>
            </a:r>
            <a:r>
              <a:rPr lang="ru-RU" sz="2500" dirty="0">
                <a:latin typeface="Calibri" panose="020F0502020204030204" pitchFamily="34" charset="0"/>
                <a:cs typeface="Calibri" panose="020F0502020204030204" pitchFamily="34" charset="0"/>
              </a:rPr>
              <a:t>в качестве аргумента принимает объект, который состоит из более простых объектов, количество которых она подсчитывает. </a:t>
            </a:r>
            <a:endParaRPr lang="ru-RU" sz="25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57188" indent="-357188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2500" dirty="0">
                <a:latin typeface="Calibri" panose="020F0502020204030204" pitchFamily="34" charset="0"/>
                <a:cs typeface="Calibri" panose="020F0502020204030204" pitchFamily="34" charset="0"/>
              </a:rPr>
              <a:t>Функция</a:t>
            </a:r>
            <a:r>
              <a:rPr lang="ru-RU" sz="25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2500" b="1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abs</a:t>
            </a:r>
            <a:r>
              <a:rPr lang="ru-RU" sz="25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 </a:t>
            </a:r>
            <a:r>
              <a:rPr lang="ru-RU" sz="2500" dirty="0">
                <a:latin typeface="Calibri" panose="020F0502020204030204" pitchFamily="34" charset="0"/>
                <a:cs typeface="Calibri" panose="020F0502020204030204" pitchFamily="34" charset="0"/>
              </a:rPr>
              <a:t>возвращает абсолютное значение </a:t>
            </a:r>
            <a:r>
              <a:rPr lang="ru-RU" sz="2500" dirty="0" smtClean="0">
                <a:latin typeface="Calibri" panose="020F0502020204030204" pitchFamily="34" charset="0"/>
                <a:cs typeface="Calibri" panose="020F0502020204030204" pitchFamily="34" charset="0"/>
              </a:rPr>
              <a:t>числа.</a:t>
            </a:r>
          </a:p>
          <a:p>
            <a:pPr marL="357188" indent="-357188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2500" dirty="0">
                <a:latin typeface="Calibri" panose="020F0502020204030204" pitchFamily="34" charset="0"/>
                <a:cs typeface="Calibri" panose="020F0502020204030204" pitchFamily="34" charset="0"/>
              </a:rPr>
              <a:t>Если требуется округлить вещественное число до определенного знака после запятой, то следует воспользоваться </a:t>
            </a:r>
            <a:r>
              <a:rPr lang="ru-RU" sz="25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функцией </a:t>
            </a:r>
            <a:r>
              <a:rPr lang="ru-RU" sz="2500" b="1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round</a:t>
            </a:r>
            <a:r>
              <a:rPr lang="ru-RU" sz="2500" b="1" dirty="0" smtClean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().</a:t>
            </a:r>
          </a:p>
          <a:p>
            <a:pPr marL="357188" indent="-357188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2500" dirty="0">
                <a:latin typeface="Calibri" panose="020F0502020204030204" pitchFamily="34" charset="0"/>
                <a:cs typeface="Calibri" panose="020F0502020204030204" pitchFamily="34" charset="0"/>
              </a:rPr>
              <a:t>Функция</a:t>
            </a:r>
            <a:r>
              <a:rPr lang="ru-RU" sz="25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2500" b="1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divmod</a:t>
            </a:r>
            <a:r>
              <a:rPr lang="ru-RU" sz="25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 </a:t>
            </a:r>
            <a:r>
              <a:rPr lang="ru-RU" sz="2500" dirty="0">
                <a:latin typeface="Calibri" panose="020F0502020204030204" pitchFamily="34" charset="0"/>
                <a:cs typeface="Calibri" panose="020F0502020204030204" pitchFamily="34" charset="0"/>
              </a:rPr>
              <a:t>выполняет одновременно деление нацело и нахождение остатка от </a:t>
            </a:r>
            <a:r>
              <a:rPr lang="ru-RU" sz="2500" dirty="0" smtClean="0">
                <a:latin typeface="Calibri" panose="020F0502020204030204" pitchFamily="34" charset="0"/>
                <a:cs typeface="Calibri" panose="020F0502020204030204" pitchFamily="34" charset="0"/>
              </a:rPr>
              <a:t>деления.</a:t>
            </a:r>
          </a:p>
          <a:p>
            <a:pPr marL="357188" indent="-357188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2500" dirty="0">
                <a:latin typeface="Calibri" panose="020F0502020204030204" pitchFamily="34" charset="0"/>
                <a:cs typeface="Calibri" panose="020F0502020204030204" pitchFamily="34" charset="0"/>
              </a:rPr>
              <a:t>Функция </a:t>
            </a:r>
            <a:r>
              <a:rPr lang="ru-RU" sz="2500" b="1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pow</a:t>
            </a:r>
            <a:r>
              <a:rPr lang="ru-RU" sz="25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 </a:t>
            </a:r>
            <a:r>
              <a:rPr lang="ru-RU" sz="2500" dirty="0">
                <a:latin typeface="Calibri" panose="020F0502020204030204" pitchFamily="34" charset="0"/>
                <a:cs typeface="Calibri" panose="020F0502020204030204" pitchFamily="34" charset="0"/>
              </a:rPr>
              <a:t>возводит в степень. Первое число – основание, второе – </a:t>
            </a:r>
            <a:r>
              <a:rPr lang="ru-RU" sz="2500" dirty="0" smtClean="0">
                <a:latin typeface="Calibri" panose="020F0502020204030204" pitchFamily="34" charset="0"/>
                <a:cs typeface="Calibri" panose="020F0502020204030204" pitchFamily="34" charset="0"/>
              </a:rPr>
              <a:t>показатель </a:t>
            </a:r>
            <a:r>
              <a:rPr lang="ru-RU" sz="2500" smtClean="0">
                <a:latin typeface="Calibri" panose="020F0502020204030204" pitchFamily="34" charset="0"/>
                <a:cs typeface="Calibri" panose="020F0502020204030204" pitchFamily="34" charset="0"/>
              </a:rPr>
              <a:t>и др.</a:t>
            </a:r>
            <a:endParaRPr lang="ru-RU" sz="25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57188" indent="-357188">
              <a:spcBef>
                <a:spcPts val="300"/>
              </a:spcBef>
              <a:buNone/>
            </a:pPr>
            <a:endParaRPr lang="ru-RU" sz="2300" b="1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800100" y="9620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800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800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800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800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800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800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800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800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800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800100" algn="l"/>
              </a:tabLst>
            </a:pP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.</a:t>
            </a: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18774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95600" y="410817"/>
            <a:ext cx="8610600" cy="768626"/>
          </a:xfrm>
        </p:spPr>
        <p:txBody>
          <a:bodyPr>
            <a:normAutofit fontScale="90000"/>
          </a:bodyPr>
          <a:lstStyle/>
          <a:p>
            <a:r>
              <a:rPr lang="ru-RU" b="1" dirty="0" smtClean="0"/>
              <a:t>Ссылки на ресурсы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3826" y="1338470"/>
            <a:ext cx="11304104" cy="5287617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ru-RU" dirty="0"/>
              <a:t>Решение задач по </a:t>
            </a:r>
            <a:r>
              <a:rPr lang="ru-RU" dirty="0" smtClean="0"/>
              <a:t>программированию (</a:t>
            </a:r>
            <a:r>
              <a:rPr lang="ru-RU" dirty="0" err="1" smtClean="0"/>
              <a:t>Pascal</a:t>
            </a:r>
            <a:r>
              <a:rPr lang="ru-RU" dirty="0"/>
              <a:t>, </a:t>
            </a:r>
            <a:r>
              <a:rPr lang="ru-RU" dirty="0" err="1"/>
              <a:t>Basic</a:t>
            </a:r>
            <a:r>
              <a:rPr lang="ru-RU" dirty="0"/>
              <a:t>, </a:t>
            </a:r>
            <a:r>
              <a:rPr lang="ru-RU" dirty="0" err="1"/>
              <a:t>КуМир</a:t>
            </a:r>
            <a:r>
              <a:rPr lang="ru-RU" dirty="0"/>
              <a:t>, C, </a:t>
            </a:r>
            <a:r>
              <a:rPr lang="ru-RU" dirty="0" err="1" smtClean="0"/>
              <a:t>Python</a:t>
            </a:r>
            <a:r>
              <a:rPr lang="ru-RU" dirty="0" smtClean="0"/>
              <a:t>):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taskcode.ru/linear/vars</a:t>
            </a:r>
            <a:endParaRPr lang="ru-RU" dirty="0" smtClean="0"/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Программирование на </a:t>
            </a:r>
            <a:r>
              <a:rPr lang="en-US" dirty="0" smtClean="0"/>
              <a:t>Python</a:t>
            </a:r>
            <a:r>
              <a:rPr lang="ru-RU" dirty="0" smtClean="0"/>
              <a:t> </a:t>
            </a:r>
            <a:r>
              <a:rPr lang="ru-RU" dirty="0" smtClean="0">
                <a:hlinkClick r:id="rId3"/>
              </a:rPr>
              <a:t> </a:t>
            </a: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://pythoner.name/tasks</a:t>
            </a:r>
            <a:endParaRPr lang="ru-RU" dirty="0" smtClean="0"/>
          </a:p>
          <a:p>
            <a:pPr marL="457200" indent="-457200">
              <a:buFont typeface="+mj-lt"/>
              <a:buAutoNum type="arabicPeriod"/>
            </a:pPr>
            <a:r>
              <a:rPr lang="ru-RU" dirty="0" err="1" smtClean="0"/>
              <a:t>Босова</a:t>
            </a:r>
            <a:r>
              <a:rPr lang="ru-RU" dirty="0" smtClean="0"/>
              <a:t> Л.Л. Электронное </a:t>
            </a:r>
            <a:r>
              <a:rPr lang="ru-RU" dirty="0"/>
              <a:t>приложение к учебнику «Информатика» для 10 </a:t>
            </a:r>
            <a:r>
              <a:rPr lang="ru-RU" dirty="0" smtClean="0"/>
              <a:t>класса </a:t>
            </a:r>
            <a:r>
              <a:rPr lang="en-US" dirty="0" smtClean="0">
                <a:hlinkClick r:id="rId4"/>
              </a:rPr>
              <a:t>http://lbz.ru/metodist/authors/informatika/3/eor10.php</a:t>
            </a:r>
            <a:endParaRPr lang="ru-RU" dirty="0" smtClean="0"/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ЕГЭ по информатике (2020</a:t>
            </a:r>
            <a:r>
              <a:rPr lang="ru-RU" dirty="0" smtClean="0"/>
              <a:t>) </a:t>
            </a:r>
            <a:r>
              <a:rPr lang="en-US" dirty="0" smtClean="0">
                <a:hlinkClick r:id="rId5"/>
              </a:rPr>
              <a:t>http</a:t>
            </a:r>
            <a:r>
              <a:rPr lang="en-US" dirty="0">
                <a:hlinkClick r:id="rId5"/>
              </a:rPr>
              <a:t>://</a:t>
            </a:r>
            <a:r>
              <a:rPr lang="en-US" dirty="0" smtClean="0">
                <a:hlinkClick r:id="rId5"/>
              </a:rPr>
              <a:t>kpolyakov.spb.ru/school/ege.htm</a:t>
            </a:r>
            <a:endParaRPr lang="ru-RU" dirty="0" smtClean="0"/>
          </a:p>
          <a:p>
            <a:pPr marL="457200" indent="-457200">
              <a:buFont typeface="+mj-lt"/>
              <a:buAutoNum type="arabicPeriod"/>
            </a:pPr>
            <a:r>
              <a:rPr lang="ru-RU" dirty="0" smtClean="0"/>
              <a:t>ПИТОНТЬЮТОР </a:t>
            </a:r>
            <a:r>
              <a:rPr lang="en-US" dirty="0" smtClean="0">
                <a:hlinkClick r:id="rId6"/>
              </a:rPr>
              <a:t>https</a:t>
            </a:r>
            <a:r>
              <a:rPr lang="en-US" dirty="0">
                <a:hlinkClick r:id="rId6"/>
              </a:rPr>
              <a:t>://pythontutor.ru/lessons/ifelse/</a:t>
            </a:r>
            <a:endParaRPr lang="ru-RU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Python. </a:t>
            </a:r>
            <a:r>
              <a:rPr lang="ru-RU" dirty="0"/>
              <a:t>Обучение </a:t>
            </a:r>
            <a:r>
              <a:rPr lang="ru-RU" dirty="0" smtClean="0"/>
              <a:t>программированию </a:t>
            </a:r>
            <a:r>
              <a:rPr lang="en-US" dirty="0">
                <a:hlinkClick r:id="rId7"/>
              </a:rPr>
              <a:t>https://</a:t>
            </a:r>
            <a:r>
              <a:rPr lang="en-US" dirty="0" smtClean="0">
                <a:hlinkClick r:id="rId7"/>
              </a:rPr>
              <a:t>younglinux.info/python</a:t>
            </a:r>
            <a:endParaRPr lang="ru-RU" dirty="0" smtClean="0"/>
          </a:p>
          <a:p>
            <a:pPr marL="457200" indent="-457200">
              <a:buFont typeface="+mj-lt"/>
              <a:buAutoNum type="arabicPeriod"/>
            </a:pPr>
            <a:r>
              <a:rPr lang="ru-RU" cap="all" dirty="0"/>
              <a:t>100 ЗАДАЧ ПО </a:t>
            </a:r>
            <a:r>
              <a:rPr lang="ru-RU" cap="all" dirty="0" smtClean="0"/>
              <a:t>ПРОГРАММИРОВАНИЮ </a:t>
            </a:r>
            <a:r>
              <a:rPr lang="en-US" dirty="0" smtClean="0">
                <a:hlinkClick r:id="rId8"/>
              </a:rPr>
              <a:t>http</a:t>
            </a:r>
            <a:r>
              <a:rPr lang="en-US" dirty="0">
                <a:hlinkClick r:id="rId8"/>
              </a:rPr>
              <a:t>://www.itmathrepetitor.ru/100-zadach-po-programmirovaniyu-1-15/</a:t>
            </a:r>
            <a:endParaRPr lang="ru-RU" dirty="0"/>
          </a:p>
          <a:p>
            <a:pPr marL="457200" indent="-457200">
              <a:buFont typeface="+mj-lt"/>
              <a:buAutoNum type="arabicPeriod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5052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95600" y="410817"/>
            <a:ext cx="8610600" cy="768626"/>
          </a:xfrm>
        </p:spPr>
        <p:txBody>
          <a:bodyPr>
            <a:normAutofit/>
          </a:bodyPr>
          <a:lstStyle/>
          <a:p>
            <a:r>
              <a:rPr lang="ru-RU" sz="3100" b="1" dirty="0"/>
              <a:t>Функции в </a:t>
            </a:r>
            <a:r>
              <a:rPr lang="ru-RU" sz="3100" b="1" dirty="0" smtClean="0"/>
              <a:t>программировании</a:t>
            </a:r>
            <a:endParaRPr lang="ru-RU" sz="31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3826" y="1351128"/>
            <a:ext cx="11042373" cy="5506872"/>
          </a:xfrm>
        </p:spPr>
        <p:txBody>
          <a:bodyPr>
            <a:normAutofit fontScale="92500" lnSpcReduction="10000"/>
          </a:bodyPr>
          <a:lstStyle/>
          <a:p>
            <a:pPr marL="357188" indent="-357188">
              <a:spcBef>
                <a:spcPts val="300"/>
              </a:spcBef>
              <a:buNone/>
            </a:pPr>
            <a:r>
              <a:rPr lang="ru-RU" sz="2300" b="1" dirty="0" err="1" smtClean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Фу́нкция</a:t>
            </a:r>
            <a:r>
              <a:rPr lang="ru-RU" sz="2300" b="1" dirty="0" smtClean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23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 программировании </a:t>
            </a:r>
            <a:r>
              <a:rPr lang="ru-RU" sz="2300" dirty="0">
                <a:latin typeface="Calibri" panose="020F0502020204030204" pitchFamily="34" charset="0"/>
                <a:cs typeface="Calibri" panose="020F0502020204030204" pitchFamily="34" charset="0"/>
              </a:rPr>
              <a:t>— фрагмент программного кода (подпрограмма), к которому можно обратиться из другого места программы. В большинстве случаев с функцией связывается идентификатор, но многие языки допускают и безымянные функции. ... </a:t>
            </a:r>
            <a:endParaRPr lang="ru-RU" sz="23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57188" indent="-357188">
              <a:spcBef>
                <a:spcPts val="300"/>
              </a:spcBef>
              <a:buNone/>
            </a:pPr>
            <a:r>
              <a:rPr lang="ru-RU" sz="2300" dirty="0" smtClean="0">
                <a:latin typeface="Calibri" panose="020F0502020204030204" pitchFamily="34" charset="0"/>
                <a:cs typeface="Calibri" panose="020F0502020204030204" pitchFamily="34" charset="0"/>
              </a:rPr>
              <a:t>Функции</a:t>
            </a:r>
            <a:r>
              <a:rPr lang="ru-RU" sz="2300" dirty="0">
                <a:latin typeface="Calibri" panose="020F0502020204030204" pitchFamily="34" charset="0"/>
                <a:cs typeface="Calibri" panose="020F0502020204030204" pitchFamily="34" charset="0"/>
              </a:rPr>
              <a:t>, которые возвращают пустое значение, часто называют </a:t>
            </a:r>
            <a:r>
              <a:rPr lang="ru-RU" sz="2300" b="1" dirty="0" smtClean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процедурами</a:t>
            </a:r>
            <a:r>
              <a:rPr lang="ru-RU" sz="23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357188" indent="-357188">
              <a:spcBef>
                <a:spcPts val="300"/>
              </a:spcBef>
              <a:buNone/>
            </a:pP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Функция в программировании представляет собой обособленный участок кода, который можно вызывать, обратившись к нему по имени, которым он был назван. При вызове происходит выполнение команд тела функции.</a:t>
            </a:r>
          </a:p>
          <a:p>
            <a:pPr marL="357188" indent="-357188">
              <a:spcBef>
                <a:spcPts val="300"/>
              </a:spcBef>
              <a:buNone/>
            </a:pP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Функции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можно сравнить с небольшими программками, которые сами по себе, т. е. автономно, не исполняются, а встраиваются в обычную программу. Нередко их так и называют – подпрограммы. Других ключевых отличий функций от программ нет. Функции также при необходимости могут получать и возвращать данные. Только обычно они их получают не с ввода (клавиатуры, файла и др.), а из вызывающей программы. Сюда же они возвращают результат своей работы.</a:t>
            </a:r>
          </a:p>
          <a:p>
            <a:pPr marL="357188" indent="-357188">
              <a:spcBef>
                <a:spcPts val="300"/>
              </a:spcBef>
              <a:buNone/>
            </a:pP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Существует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множество </a:t>
            </a:r>
            <a:r>
              <a:rPr lang="ru-RU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встроенных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в язык программирования </a:t>
            </a:r>
            <a:r>
              <a:rPr lang="ru-RU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функций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Это </a:t>
            </a:r>
            <a:r>
              <a:rPr lang="ru-RU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print</a:t>
            </a:r>
            <a:r>
              <a:rPr lang="ru-RU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(), </a:t>
            </a:r>
            <a:r>
              <a:rPr lang="ru-RU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input</a:t>
            </a:r>
            <a:r>
              <a:rPr lang="ru-RU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(), </a:t>
            </a:r>
            <a:r>
              <a:rPr lang="ru-RU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ru-RU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(), </a:t>
            </a:r>
            <a:r>
              <a:rPr lang="ru-RU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float</a:t>
            </a:r>
            <a:r>
              <a:rPr lang="ru-RU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(), </a:t>
            </a:r>
            <a:r>
              <a:rPr lang="ru-RU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</a:t>
            </a:r>
            <a:r>
              <a:rPr lang="ru-RU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(), </a:t>
            </a:r>
            <a:r>
              <a:rPr lang="ru-RU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type</a:t>
            </a:r>
            <a:r>
              <a:rPr lang="ru-RU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().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Код их тела нам не виден, он где-то "спрятан внутри языка". Нам же предоставляется только интерфейс – имя функции.</a:t>
            </a:r>
          </a:p>
          <a:p>
            <a:pPr marL="357188" indent="-357188">
              <a:spcBef>
                <a:spcPts val="300"/>
              </a:spcBef>
              <a:buNone/>
            </a:pP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С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другой стороны, программист всегда может определять свои функции. Их называют пользовательскими. </a:t>
            </a:r>
            <a:endParaRPr lang="ru-RU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57188" indent="-357188">
              <a:spcBef>
                <a:spcPts val="300"/>
              </a:spcBef>
              <a:buNone/>
            </a:pP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Внедрение функций позволяет решить проблему дублирования кода в разных местах программы. Благодаря им можно исполнять один и тот же участок кода не сразу, а только тогда, когда он понадобится.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800100" y="9620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800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800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800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800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800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800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800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800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800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800100" algn="l"/>
              </a:tabLst>
            </a:pP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.</a:t>
            </a: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800100" y="1981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66902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95600" y="410817"/>
            <a:ext cx="8610600" cy="768626"/>
          </a:xfrm>
        </p:spPr>
        <p:txBody>
          <a:bodyPr>
            <a:normAutofit/>
          </a:bodyPr>
          <a:lstStyle/>
          <a:p>
            <a:r>
              <a:rPr lang="ru-RU" sz="3100" b="1" dirty="0"/>
              <a:t>Функции в </a:t>
            </a:r>
            <a:r>
              <a:rPr lang="ru-RU" sz="3100" b="1" dirty="0" smtClean="0"/>
              <a:t>программировании</a:t>
            </a:r>
            <a:endParaRPr lang="ru-RU" sz="31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3826" y="1179443"/>
            <a:ext cx="11042373" cy="5678557"/>
          </a:xfrm>
        </p:spPr>
        <p:txBody>
          <a:bodyPr>
            <a:normAutofit fontScale="92500" lnSpcReduction="20000"/>
          </a:bodyPr>
          <a:lstStyle/>
          <a:p>
            <a:pPr marL="357188" indent="-357188">
              <a:spcBef>
                <a:spcPts val="300"/>
              </a:spcBef>
              <a:buNone/>
            </a:pPr>
            <a:r>
              <a:rPr lang="ru-RU" sz="23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Определение функции. Оператор </a:t>
            </a:r>
            <a:r>
              <a:rPr lang="en-US" sz="2300" b="1" dirty="0" err="1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def</a:t>
            </a:r>
            <a:endParaRPr lang="ru-RU" sz="2300" b="1" dirty="0" smtClean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57188" indent="-357188">
              <a:spcBef>
                <a:spcPts val="300"/>
              </a:spcBef>
              <a:buNone/>
            </a:pPr>
            <a:r>
              <a:rPr lang="ru-RU" sz="2300" dirty="0">
                <a:latin typeface="Calibri" panose="020F0502020204030204" pitchFamily="34" charset="0"/>
                <a:cs typeface="Calibri" panose="020F0502020204030204" pitchFamily="34" charset="0"/>
              </a:rPr>
              <a:t>Как и другие сложные инструкции вроде условного оператора и циклов </a:t>
            </a:r>
            <a:r>
              <a:rPr lang="ru-RU" sz="23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функция состоит из заголовка и тела</a:t>
            </a:r>
            <a:r>
              <a:rPr lang="ru-RU" sz="2300" dirty="0">
                <a:latin typeface="Calibri" panose="020F0502020204030204" pitchFamily="34" charset="0"/>
                <a:cs typeface="Calibri" panose="020F0502020204030204" pitchFamily="34" charset="0"/>
              </a:rPr>
              <a:t>. Заголовок оканчивается двоеточием и переходом на новую строку. Тело имеет отступ</a:t>
            </a:r>
            <a:r>
              <a:rPr lang="ru-RU" sz="23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357188" indent="-357188">
              <a:spcBef>
                <a:spcPts val="300"/>
              </a:spcBef>
              <a:buNone/>
            </a:pPr>
            <a:r>
              <a:rPr lang="ru-RU" sz="2300" b="1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Пример 27. </a:t>
            </a:r>
            <a:r>
              <a:rPr lang="ru-RU" sz="2300" b="1" dirty="0" smtClean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lang="en-US" sz="2300" b="1" dirty="0" err="1" smtClean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def</a:t>
            </a:r>
            <a:r>
              <a:rPr lang="en-US" sz="2300" b="1" dirty="0" smtClean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300" b="1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countFood</a:t>
            </a:r>
            <a:r>
              <a:rPr lang="en-US" sz="23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():</a:t>
            </a:r>
          </a:p>
          <a:p>
            <a:pPr marL="357188" indent="1430338">
              <a:spcBef>
                <a:spcPts val="300"/>
              </a:spcBef>
              <a:buNone/>
            </a:pPr>
            <a:r>
              <a:rPr lang="en-US" sz="23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ru-RU" sz="2300" b="1" dirty="0" smtClean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lang="en-US" sz="2300" b="1" dirty="0" smtClean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en-US" sz="23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 </a:t>
            </a:r>
            <a:r>
              <a:rPr lang="en-US" sz="2300" b="1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US" sz="23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(input())</a:t>
            </a:r>
          </a:p>
          <a:p>
            <a:pPr marL="357188" indent="1430338">
              <a:spcBef>
                <a:spcPts val="300"/>
              </a:spcBef>
              <a:buNone/>
            </a:pPr>
            <a:r>
              <a:rPr lang="en-US" sz="23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lang="ru-RU" sz="2300" b="1" dirty="0" smtClean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lang="en-US" sz="2300" b="1" dirty="0" smtClean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3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 = </a:t>
            </a:r>
            <a:r>
              <a:rPr lang="en-US" sz="2300" b="1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US" sz="23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(input())</a:t>
            </a:r>
          </a:p>
          <a:p>
            <a:pPr marL="357188" indent="1430338">
              <a:spcBef>
                <a:spcPts val="300"/>
              </a:spcBef>
              <a:buNone/>
            </a:pPr>
            <a:r>
              <a:rPr lang="en-US" sz="23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lang="ru-RU" sz="2300" b="1" dirty="0" smtClean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2300" b="1" dirty="0" smtClean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2300" b="1" dirty="0" smtClean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2300" b="1" dirty="0" smtClean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print</a:t>
            </a:r>
            <a:r>
              <a:rPr lang="en-US" sz="23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("</a:t>
            </a:r>
            <a:r>
              <a:rPr lang="en-US" sz="2300" b="1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Всего</a:t>
            </a:r>
            <a:r>
              <a:rPr lang="en-US" sz="23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", </a:t>
            </a:r>
            <a:r>
              <a:rPr lang="en-US" sz="2300" b="1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a+b</a:t>
            </a:r>
            <a:r>
              <a:rPr lang="en-US" sz="23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"</a:t>
            </a:r>
            <a:r>
              <a:rPr lang="en-US" sz="2300" b="1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шт</a:t>
            </a:r>
            <a:r>
              <a:rPr lang="en-US" sz="23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.")</a:t>
            </a:r>
            <a:endParaRPr lang="ru-RU" sz="2300" b="1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57188" indent="-357188">
              <a:spcBef>
                <a:spcPts val="300"/>
              </a:spcBef>
              <a:buNone/>
            </a:pPr>
            <a:r>
              <a:rPr lang="ru-RU" sz="2300" dirty="0" smtClean="0">
                <a:latin typeface="Calibri" panose="020F0502020204030204" pitchFamily="34" charset="0"/>
                <a:cs typeface="Calibri" panose="020F0502020204030204" pitchFamily="34" charset="0"/>
              </a:rPr>
              <a:t>Ключевое </a:t>
            </a:r>
            <a:r>
              <a:rPr lang="ru-RU" sz="2300" dirty="0">
                <a:latin typeface="Calibri" panose="020F0502020204030204" pitchFamily="34" charset="0"/>
                <a:cs typeface="Calibri" panose="020F0502020204030204" pitchFamily="34" charset="0"/>
              </a:rPr>
              <a:t>слово </a:t>
            </a:r>
            <a:r>
              <a:rPr lang="ru-RU" sz="2300" b="1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def</a:t>
            </a:r>
            <a:r>
              <a:rPr lang="ru-RU" sz="23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2300" dirty="0">
                <a:latin typeface="Calibri" panose="020F0502020204030204" pitchFamily="34" charset="0"/>
                <a:cs typeface="Calibri" panose="020F0502020204030204" pitchFamily="34" charset="0"/>
              </a:rPr>
              <a:t>сообщает интерпретатору, что перед ним </a:t>
            </a:r>
            <a:r>
              <a:rPr lang="ru-RU" sz="23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определение функции</a:t>
            </a:r>
            <a:r>
              <a:rPr lang="ru-RU" sz="2300" dirty="0">
                <a:latin typeface="Calibri" panose="020F0502020204030204" pitchFamily="34" charset="0"/>
                <a:cs typeface="Calibri" panose="020F0502020204030204" pitchFamily="34" charset="0"/>
              </a:rPr>
              <a:t>. За </a:t>
            </a:r>
            <a:r>
              <a:rPr lang="ru-RU" sz="2300" dirty="0" err="1">
                <a:latin typeface="Calibri" panose="020F0502020204030204" pitchFamily="34" charset="0"/>
                <a:cs typeface="Calibri" panose="020F0502020204030204" pitchFamily="34" charset="0"/>
              </a:rPr>
              <a:t>def</a:t>
            </a:r>
            <a:r>
              <a:rPr lang="ru-RU" sz="2300" dirty="0">
                <a:latin typeface="Calibri" panose="020F0502020204030204" pitchFamily="34" charset="0"/>
                <a:cs typeface="Calibri" panose="020F0502020204030204" pitchFamily="34" charset="0"/>
              </a:rPr>
              <a:t> следует имя функции. Оно может быть любым, также как и всякий идентификатор, например, переменная. В программировании весьма желательно давать всему осмысленные имена. Так в данном случае функция названа "</a:t>
            </a:r>
            <a:r>
              <a:rPr lang="ru-RU" sz="2300" dirty="0" err="1">
                <a:latin typeface="Calibri" panose="020F0502020204030204" pitchFamily="34" charset="0"/>
                <a:cs typeface="Calibri" panose="020F0502020204030204" pitchFamily="34" charset="0"/>
              </a:rPr>
              <a:t>посчитатьЕду</a:t>
            </a:r>
            <a:r>
              <a:rPr lang="ru-RU" sz="2300" dirty="0">
                <a:latin typeface="Calibri" panose="020F0502020204030204" pitchFamily="34" charset="0"/>
                <a:cs typeface="Calibri" panose="020F0502020204030204" pitchFamily="34" charset="0"/>
              </a:rPr>
              <a:t>" в переводе на русский.</a:t>
            </a:r>
          </a:p>
          <a:p>
            <a:pPr marL="357188" indent="-357188">
              <a:spcBef>
                <a:spcPts val="300"/>
              </a:spcBef>
              <a:buNone/>
            </a:pPr>
            <a:r>
              <a:rPr lang="ru-RU" sz="2300" dirty="0" smtClean="0">
                <a:latin typeface="Calibri" panose="020F0502020204030204" pitchFamily="34" charset="0"/>
                <a:cs typeface="Calibri" panose="020F0502020204030204" pitchFamily="34" charset="0"/>
              </a:rPr>
              <a:t>После </a:t>
            </a:r>
            <a:r>
              <a:rPr lang="ru-RU" sz="2300" dirty="0">
                <a:latin typeface="Calibri" panose="020F0502020204030204" pitchFamily="34" charset="0"/>
                <a:cs typeface="Calibri" panose="020F0502020204030204" pitchFamily="34" charset="0"/>
              </a:rPr>
              <a:t>имени функции ставятся скобки. В приведенном примере они пустые. Это значит, что </a:t>
            </a:r>
            <a:r>
              <a:rPr lang="ru-RU" sz="23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функция не принимает никакие данные из вызывающей ее программы</a:t>
            </a:r>
            <a:r>
              <a:rPr lang="ru-RU" sz="2300" dirty="0">
                <a:latin typeface="Calibri" panose="020F0502020204030204" pitchFamily="34" charset="0"/>
                <a:cs typeface="Calibri" panose="020F0502020204030204" pitchFamily="34" charset="0"/>
              </a:rPr>
              <a:t>. Однако она могла бы их принимать, и тогда в скобках были бы указаны так называемые </a:t>
            </a:r>
            <a:r>
              <a:rPr lang="ru-RU" sz="23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параметры</a:t>
            </a:r>
            <a:r>
              <a:rPr lang="ru-RU" sz="23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357188" indent="-357188">
              <a:spcBef>
                <a:spcPts val="300"/>
              </a:spcBef>
              <a:buNone/>
            </a:pPr>
            <a:r>
              <a:rPr lang="ru-RU" sz="2300" dirty="0" smtClean="0">
                <a:latin typeface="Calibri" panose="020F0502020204030204" pitchFamily="34" charset="0"/>
                <a:cs typeface="Calibri" panose="020F0502020204030204" pitchFamily="34" charset="0"/>
              </a:rPr>
              <a:t>После </a:t>
            </a:r>
            <a:r>
              <a:rPr lang="ru-RU" sz="2300" dirty="0">
                <a:latin typeface="Calibri" panose="020F0502020204030204" pitchFamily="34" charset="0"/>
                <a:cs typeface="Calibri" panose="020F0502020204030204" pitchFamily="34" charset="0"/>
              </a:rPr>
              <a:t>двоеточия следует тело, содержащее инструкции, которые выполняются при вызове функции. Следует различать определение функции и ее вызов. В программном коде они не рядом и не вместе. Можно определить функцию, но ни разу ее не вызвать. Нельзя вызвать функцию, которая не была определена. Определив функцию, но ни разу не вызвав ее, вы никогда не выполните ее тела.</a:t>
            </a: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800100" y="9620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800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800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800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800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800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800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800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800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800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800100" algn="l"/>
              </a:tabLst>
            </a:pP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.</a:t>
            </a: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800100" y="1981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8636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95600" y="410817"/>
            <a:ext cx="8610600" cy="768626"/>
          </a:xfrm>
        </p:spPr>
        <p:txBody>
          <a:bodyPr>
            <a:normAutofit/>
          </a:bodyPr>
          <a:lstStyle/>
          <a:p>
            <a:r>
              <a:rPr lang="ru-RU" sz="3100" b="1" dirty="0"/>
              <a:t>Функции в </a:t>
            </a:r>
            <a:r>
              <a:rPr lang="ru-RU" sz="3100" b="1" dirty="0" smtClean="0"/>
              <a:t>программировании</a:t>
            </a:r>
            <a:endParaRPr lang="ru-RU" sz="31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3826" y="1285461"/>
            <a:ext cx="11042373" cy="5572539"/>
          </a:xfrm>
        </p:spPr>
        <p:txBody>
          <a:bodyPr>
            <a:normAutofit fontScale="70000" lnSpcReduction="20000"/>
          </a:bodyPr>
          <a:lstStyle/>
          <a:p>
            <a:pPr marL="357188" indent="-357188">
              <a:spcBef>
                <a:spcPts val="0"/>
              </a:spcBef>
              <a:buNone/>
            </a:pPr>
            <a:r>
              <a:rPr lang="ru-RU" sz="2700" b="1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Пример 28.</a:t>
            </a:r>
            <a:r>
              <a:rPr lang="ru-RU" sz="2700" dirty="0" smtClean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2700" b="1" dirty="0" err="1" smtClean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def</a:t>
            </a:r>
            <a:r>
              <a:rPr lang="en-US" sz="2700" b="1" dirty="0" smtClean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700" b="1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countFood</a:t>
            </a:r>
            <a:r>
              <a:rPr lang="en-US" sz="27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():</a:t>
            </a:r>
          </a:p>
          <a:p>
            <a:pPr marL="357188" indent="1431925">
              <a:spcBef>
                <a:spcPts val="0"/>
              </a:spcBef>
              <a:buNone/>
            </a:pPr>
            <a:r>
              <a:rPr lang="en-US" sz="27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ru-RU" sz="2700" b="1" dirty="0" smtClean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2700" b="1" dirty="0" smtClean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en-US" sz="27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 </a:t>
            </a:r>
            <a:r>
              <a:rPr lang="en-US" sz="2700" b="1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US" sz="27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(input())</a:t>
            </a:r>
          </a:p>
          <a:p>
            <a:pPr marL="357188" indent="1431925">
              <a:spcBef>
                <a:spcPts val="0"/>
              </a:spcBef>
              <a:buNone/>
            </a:pPr>
            <a:r>
              <a:rPr lang="en-US" sz="27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lang="ru-RU" sz="2700" b="1" dirty="0" smtClean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2700" b="1" dirty="0" smtClean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7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 = </a:t>
            </a:r>
            <a:r>
              <a:rPr lang="en-US" sz="2700" b="1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US" sz="27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(input())</a:t>
            </a:r>
          </a:p>
          <a:p>
            <a:pPr marL="357188" indent="1431925">
              <a:spcBef>
                <a:spcPts val="0"/>
              </a:spcBef>
              <a:buNone/>
            </a:pPr>
            <a:r>
              <a:rPr lang="en-US" sz="27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ru-RU" sz="2700" b="1" dirty="0" smtClean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2700" b="1" dirty="0" smtClean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print</a:t>
            </a:r>
            <a:r>
              <a:rPr lang="en-US" sz="27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("</a:t>
            </a:r>
            <a:r>
              <a:rPr lang="ru-RU" sz="27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Всего", </a:t>
            </a:r>
            <a:r>
              <a:rPr lang="en-US" sz="2700" b="1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a+b</a:t>
            </a:r>
            <a:r>
              <a:rPr lang="en-US" sz="27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"</a:t>
            </a:r>
            <a:r>
              <a:rPr lang="ru-RU" sz="27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шт.")</a:t>
            </a:r>
          </a:p>
          <a:p>
            <a:pPr marL="357188" indent="1431925">
              <a:spcBef>
                <a:spcPts val="0"/>
              </a:spcBef>
              <a:buNone/>
            </a:pPr>
            <a:r>
              <a:rPr lang="ru-RU" sz="27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700" b="1" dirty="0" smtClean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#</a:t>
            </a:r>
            <a:r>
              <a:rPr lang="ru-RU" sz="2700" b="1" dirty="0" smtClean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  <a:endParaRPr lang="ru-RU" sz="2700" b="1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57188" indent="1431925">
              <a:spcBef>
                <a:spcPts val="0"/>
              </a:spcBef>
              <a:buNone/>
            </a:pPr>
            <a:r>
              <a:rPr lang="en-US" sz="27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print("</a:t>
            </a:r>
            <a:r>
              <a:rPr lang="ru-RU" sz="27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Сколько бананов и ананасов для обезьян?")</a:t>
            </a:r>
          </a:p>
          <a:p>
            <a:pPr marL="357188" indent="1431925">
              <a:spcBef>
                <a:spcPts val="0"/>
              </a:spcBef>
              <a:buNone/>
            </a:pPr>
            <a:r>
              <a:rPr lang="en-US" sz="2700" b="1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countFood</a:t>
            </a:r>
            <a:r>
              <a:rPr lang="en-US" sz="27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</a:t>
            </a:r>
          </a:p>
          <a:p>
            <a:pPr marL="357188" indent="1431925">
              <a:spcBef>
                <a:spcPts val="0"/>
              </a:spcBef>
              <a:buNone/>
            </a:pPr>
            <a:r>
              <a:rPr lang="en-US" sz="27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700" b="1" dirty="0" smtClean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#</a:t>
            </a:r>
            <a:r>
              <a:rPr lang="ru-RU" sz="2700" b="1" dirty="0" smtClean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  <a:endParaRPr lang="en-US" sz="2700" b="1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57188" indent="1431925">
              <a:spcBef>
                <a:spcPts val="0"/>
              </a:spcBef>
              <a:buNone/>
            </a:pPr>
            <a:r>
              <a:rPr lang="en-US" sz="27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print("</a:t>
            </a:r>
            <a:r>
              <a:rPr lang="ru-RU" sz="27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Сколько жуков и червей для ежей?")</a:t>
            </a:r>
          </a:p>
          <a:p>
            <a:pPr marL="357188" indent="1431925">
              <a:spcBef>
                <a:spcPts val="0"/>
              </a:spcBef>
              <a:buNone/>
            </a:pPr>
            <a:r>
              <a:rPr lang="en-US" sz="2700" b="1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countFood</a:t>
            </a:r>
            <a:r>
              <a:rPr lang="en-US" sz="27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</a:t>
            </a:r>
          </a:p>
          <a:p>
            <a:pPr marL="357188" indent="1431925">
              <a:spcBef>
                <a:spcPts val="0"/>
              </a:spcBef>
              <a:buNone/>
            </a:pPr>
            <a:r>
              <a:rPr lang="en-US" sz="27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700" b="1" dirty="0" smtClean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#</a:t>
            </a:r>
            <a:r>
              <a:rPr lang="ru-RU" sz="2700" b="1" dirty="0" smtClean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  <a:endParaRPr lang="en-US" sz="2700" b="1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57188" indent="1431925">
              <a:spcBef>
                <a:spcPts val="0"/>
              </a:spcBef>
              <a:buNone/>
            </a:pPr>
            <a:r>
              <a:rPr lang="en-US" sz="27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print("</a:t>
            </a:r>
            <a:r>
              <a:rPr lang="ru-RU" sz="27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Сколько рыб и моллюсков для выдр?")</a:t>
            </a:r>
          </a:p>
          <a:p>
            <a:pPr marL="357188" indent="1431925">
              <a:spcBef>
                <a:spcPts val="0"/>
              </a:spcBef>
              <a:buNone/>
            </a:pPr>
            <a:r>
              <a:rPr lang="en-US" sz="2700" b="1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countFood</a:t>
            </a:r>
            <a:r>
              <a:rPr lang="en-US" sz="2700" b="1" dirty="0" smtClean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</a:t>
            </a:r>
            <a:endParaRPr lang="ru-RU" sz="2700" b="1" dirty="0" smtClean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57188" indent="-357188">
              <a:spcBef>
                <a:spcPts val="0"/>
              </a:spcBef>
              <a:buNone/>
            </a:pPr>
            <a:r>
              <a:rPr lang="ru-RU" sz="2700" dirty="0">
                <a:latin typeface="Calibri" panose="020F0502020204030204" pitchFamily="34" charset="0"/>
                <a:cs typeface="Calibri" panose="020F0502020204030204" pitchFamily="34" charset="0"/>
              </a:rPr>
              <a:t>После вывода на экран каждого информационного сообщения осуществляется вызов функции, который выглядит просто как упоминание ее имени со скобками. Поскольку в функцию мы ничего не передаем скобки опять же пустые. В приведенном коде функция вызывается три раза.</a:t>
            </a:r>
          </a:p>
          <a:p>
            <a:pPr marL="357188" indent="-357188">
              <a:spcBef>
                <a:spcPts val="0"/>
              </a:spcBef>
              <a:buNone/>
            </a:pPr>
            <a:r>
              <a:rPr lang="ru-RU" sz="2700" dirty="0" smtClean="0">
                <a:latin typeface="Calibri" panose="020F0502020204030204" pitchFamily="34" charset="0"/>
                <a:cs typeface="Calibri" panose="020F0502020204030204" pitchFamily="34" charset="0"/>
              </a:rPr>
              <a:t>Когда </a:t>
            </a:r>
            <a:r>
              <a:rPr lang="ru-RU" sz="2700" dirty="0">
                <a:latin typeface="Calibri" panose="020F0502020204030204" pitchFamily="34" charset="0"/>
                <a:cs typeface="Calibri" panose="020F0502020204030204" pitchFamily="34" charset="0"/>
              </a:rPr>
              <a:t>функция вызывается, поток выполнения программы переходит к ее определению и начинает исполнять ее тело. После того, как тело функции исполнено, поток выполнения возвращается в основной код в то место, где функция вызывалась. Далее исполняется следующее за вызовом выражение.</a:t>
            </a:r>
          </a:p>
          <a:p>
            <a:pPr marL="357188" indent="-357188">
              <a:spcBef>
                <a:spcPts val="0"/>
              </a:spcBef>
              <a:buNone/>
            </a:pPr>
            <a:r>
              <a:rPr lang="ru-RU" sz="2700" dirty="0" smtClean="0">
                <a:latin typeface="Calibri" panose="020F0502020204030204" pitchFamily="34" charset="0"/>
                <a:cs typeface="Calibri" panose="020F0502020204030204" pitchFamily="34" charset="0"/>
              </a:rPr>
              <a:t>В </a:t>
            </a:r>
            <a:r>
              <a:rPr lang="ru-RU" sz="2700" dirty="0">
                <a:latin typeface="Calibri" panose="020F0502020204030204" pitchFamily="34" charset="0"/>
                <a:cs typeface="Calibri" panose="020F0502020204030204" pitchFamily="34" charset="0"/>
              </a:rPr>
              <a:t>языке </a:t>
            </a:r>
            <a:r>
              <a:rPr lang="ru-RU" sz="2700" dirty="0" err="1">
                <a:latin typeface="Calibri" panose="020F0502020204030204" pitchFamily="34" charset="0"/>
                <a:cs typeface="Calibri" panose="020F0502020204030204" pitchFamily="34" charset="0"/>
              </a:rPr>
              <a:t>Python</a:t>
            </a:r>
            <a:r>
              <a:rPr lang="ru-RU" sz="2700" dirty="0">
                <a:latin typeface="Calibri" panose="020F0502020204030204" pitchFamily="34" charset="0"/>
                <a:cs typeface="Calibri" panose="020F0502020204030204" pitchFamily="34" charset="0"/>
              </a:rPr>
              <a:t> определение функции должно предшествовать ее вызовам. Это связано с тем, что интерпретатор читает код строка за строкой и о том, что находится ниже по течению, ему еще неизвестно. Поэтому если вызов функции предшествует ее определению, то возникает ошибка (выбрасывается исключение </a:t>
            </a:r>
            <a:r>
              <a:rPr lang="ru-RU" sz="2700" dirty="0" err="1">
                <a:latin typeface="Calibri" panose="020F0502020204030204" pitchFamily="34" charset="0"/>
                <a:cs typeface="Calibri" panose="020F0502020204030204" pitchFamily="34" charset="0"/>
              </a:rPr>
              <a:t>NameError</a:t>
            </a:r>
            <a:r>
              <a:rPr lang="ru-RU" sz="2700" dirty="0" smtClean="0">
                <a:latin typeface="Calibri" panose="020F0502020204030204" pitchFamily="34" charset="0"/>
                <a:cs typeface="Calibri" panose="020F0502020204030204" pitchFamily="34" charset="0"/>
              </a:rPr>
              <a:t>).</a:t>
            </a:r>
            <a:endParaRPr lang="ru-RU" sz="27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57188" indent="-357188">
              <a:spcBef>
                <a:spcPts val="0"/>
              </a:spcBef>
              <a:buNone/>
            </a:pP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800100" y="9620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800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800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800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800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800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800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800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800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800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800100" algn="l"/>
              </a:tabLst>
            </a:pP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.</a:t>
            </a: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800100" y="1981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17000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95600" y="410817"/>
            <a:ext cx="8610600" cy="768626"/>
          </a:xfrm>
        </p:spPr>
        <p:txBody>
          <a:bodyPr>
            <a:normAutofit/>
          </a:bodyPr>
          <a:lstStyle/>
          <a:p>
            <a:r>
              <a:rPr lang="ru-RU" sz="3100" b="1" dirty="0"/>
              <a:t>Функции в </a:t>
            </a:r>
            <a:r>
              <a:rPr lang="ru-RU" sz="3100" b="1" dirty="0" smtClean="0"/>
              <a:t>программировании</a:t>
            </a:r>
            <a:endParaRPr lang="ru-RU" sz="31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3826" y="1513234"/>
            <a:ext cx="11042373" cy="5344766"/>
          </a:xfrm>
        </p:spPr>
        <p:txBody>
          <a:bodyPr>
            <a:normAutofit fontScale="77500" lnSpcReduction="20000"/>
          </a:bodyPr>
          <a:lstStyle/>
          <a:p>
            <a:pPr marL="357188" indent="-357188">
              <a:spcBef>
                <a:spcPts val="300"/>
              </a:spcBef>
              <a:buNone/>
            </a:pPr>
            <a:r>
              <a:rPr lang="ru-RU" sz="2300" b="1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Например 29. </a:t>
            </a:r>
            <a:r>
              <a:rPr lang="ru-RU" sz="2300" dirty="0" smtClean="0">
                <a:latin typeface="Calibri" panose="020F0502020204030204" pitchFamily="34" charset="0"/>
                <a:cs typeface="Calibri" panose="020F0502020204030204" pitchFamily="34" charset="0"/>
              </a:rPr>
              <a:t>Пусть </a:t>
            </a:r>
            <a:r>
              <a:rPr lang="ru-RU" sz="2300" dirty="0">
                <a:latin typeface="Calibri" panose="020F0502020204030204" pitchFamily="34" charset="0"/>
                <a:cs typeface="Calibri" panose="020F0502020204030204" pitchFamily="34" charset="0"/>
              </a:rPr>
              <a:t>надо написать программу, вычисляющую площади разных фигур</a:t>
            </a:r>
            <a:r>
              <a:rPr lang="ru-RU" sz="23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357188" indent="1431925">
              <a:lnSpc>
                <a:spcPct val="110000"/>
              </a:lnSpc>
              <a:spcBef>
                <a:spcPts val="0"/>
              </a:spcBef>
              <a:buNone/>
            </a:pPr>
            <a:r>
              <a:rPr lang="en-US" b="1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def</a:t>
            </a:r>
            <a:r>
              <a:rPr lang="en-US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rectangle</a:t>
            </a:r>
            <a:r>
              <a:rPr lang="en-US" b="1" dirty="0" smtClean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():</a:t>
            </a:r>
            <a:r>
              <a:rPr lang="ru-RU" b="1" dirty="0" smtClean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	</a:t>
            </a:r>
            <a:r>
              <a:rPr lang="en-US" b="1" dirty="0" smtClean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#</a:t>
            </a:r>
            <a:r>
              <a:rPr lang="ru-RU" b="1" dirty="0" smtClean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функция </a:t>
            </a:r>
            <a:r>
              <a:rPr lang="ru-RU" sz="2000" b="1" dirty="0" smtClean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вычисления </a:t>
            </a:r>
            <a:r>
              <a:rPr lang="ru-RU" sz="20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площади </a:t>
            </a:r>
            <a:r>
              <a:rPr lang="ru-RU" sz="2000" b="1" dirty="0" smtClean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прямоугольника</a:t>
            </a:r>
            <a:endParaRPr lang="en-US" b="1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57188" indent="1431925">
              <a:lnSpc>
                <a:spcPct val="11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lang="ru-RU" b="1" dirty="0" smtClean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b="1" dirty="0" smtClean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= float(input("</a:t>
            </a:r>
            <a:r>
              <a:rPr lang="ru-RU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Ширина: "))</a:t>
            </a:r>
          </a:p>
          <a:p>
            <a:pPr marL="357188" indent="1431925">
              <a:lnSpc>
                <a:spcPct val="110000"/>
              </a:lnSpc>
              <a:spcBef>
                <a:spcPts val="0"/>
              </a:spcBef>
              <a:buNone/>
            </a:pPr>
            <a:r>
              <a:rPr lang="ru-RU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lang="ru-RU" b="1" dirty="0" smtClean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 </a:t>
            </a:r>
            <a:r>
              <a:rPr lang="en-US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 = float(input("</a:t>
            </a:r>
            <a:r>
              <a:rPr lang="ru-RU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Высота: "))</a:t>
            </a:r>
          </a:p>
          <a:p>
            <a:pPr marL="357188" indent="1431925">
              <a:lnSpc>
                <a:spcPct val="110000"/>
              </a:lnSpc>
              <a:spcBef>
                <a:spcPts val="0"/>
              </a:spcBef>
              <a:buNone/>
            </a:pPr>
            <a:r>
              <a:rPr lang="ru-RU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lang="ru-RU" b="1" dirty="0" smtClean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 </a:t>
            </a:r>
            <a:r>
              <a:rPr lang="en-US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print("</a:t>
            </a:r>
            <a:r>
              <a:rPr lang="ru-RU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Площадь: %.2</a:t>
            </a:r>
            <a:r>
              <a:rPr lang="en-US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f" % (a*b))</a:t>
            </a:r>
          </a:p>
          <a:p>
            <a:pPr marL="357188" indent="1431925">
              <a:lnSpc>
                <a:spcPct val="11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 err="1" smtClean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def</a:t>
            </a:r>
            <a:r>
              <a:rPr lang="en-US" b="1" dirty="0" smtClean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triangle</a:t>
            </a:r>
            <a:r>
              <a:rPr lang="en-US" b="1" dirty="0" smtClean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():</a:t>
            </a:r>
            <a:r>
              <a:rPr lang="ru-RU" b="1" dirty="0" smtClean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	</a:t>
            </a:r>
            <a:r>
              <a:rPr lang="en-US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#</a:t>
            </a:r>
            <a:r>
              <a:rPr lang="ru-RU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функция </a:t>
            </a:r>
            <a:r>
              <a:rPr lang="ru-RU" sz="24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вычисления площади </a:t>
            </a:r>
            <a:r>
              <a:rPr lang="ru-RU" sz="2400" b="1" dirty="0" smtClean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треугольника</a:t>
            </a:r>
            <a:endParaRPr lang="en-US" b="1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57188" indent="1431925">
              <a:lnSpc>
                <a:spcPct val="11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lang="ru-RU" b="1" dirty="0" smtClean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b="1" dirty="0" smtClean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= float(input("</a:t>
            </a:r>
            <a:r>
              <a:rPr lang="ru-RU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Основание: "))</a:t>
            </a:r>
          </a:p>
          <a:p>
            <a:pPr marL="357188" indent="1431925">
              <a:lnSpc>
                <a:spcPct val="110000"/>
              </a:lnSpc>
              <a:spcBef>
                <a:spcPts val="0"/>
              </a:spcBef>
              <a:buNone/>
            </a:pPr>
            <a:r>
              <a:rPr lang="ru-RU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lang="ru-RU" b="1" dirty="0" smtClean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 </a:t>
            </a:r>
            <a:r>
              <a:rPr lang="en-US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 = float(input("</a:t>
            </a:r>
            <a:r>
              <a:rPr lang="ru-RU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Высота: "))</a:t>
            </a:r>
          </a:p>
          <a:p>
            <a:pPr marL="357188" indent="1431925">
              <a:lnSpc>
                <a:spcPct val="110000"/>
              </a:lnSpc>
              <a:spcBef>
                <a:spcPts val="0"/>
              </a:spcBef>
              <a:buNone/>
            </a:pPr>
            <a:r>
              <a:rPr lang="ru-RU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lang="ru-RU" b="1" dirty="0" smtClean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 </a:t>
            </a:r>
            <a:r>
              <a:rPr lang="en-US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print("</a:t>
            </a:r>
            <a:r>
              <a:rPr lang="ru-RU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Площадь: %.2</a:t>
            </a:r>
            <a:r>
              <a:rPr lang="en-US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f" % (0.5 * a * h))</a:t>
            </a:r>
          </a:p>
          <a:p>
            <a:pPr marL="357188" indent="1431925">
              <a:lnSpc>
                <a:spcPct val="11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 err="1" smtClean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def</a:t>
            </a:r>
            <a:r>
              <a:rPr lang="en-US" b="1" dirty="0" smtClean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circle</a:t>
            </a:r>
            <a:r>
              <a:rPr lang="en-US" b="1" dirty="0" smtClean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():</a:t>
            </a:r>
            <a:r>
              <a:rPr lang="ru-RU" b="1" dirty="0" smtClean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	</a:t>
            </a:r>
            <a:r>
              <a:rPr lang="en-US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#</a:t>
            </a:r>
            <a:r>
              <a:rPr lang="ru-RU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функция </a:t>
            </a:r>
            <a:r>
              <a:rPr lang="ru-RU" sz="24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вычисления площади </a:t>
            </a:r>
            <a:r>
              <a:rPr lang="ru-RU" sz="2400" b="1" dirty="0" smtClean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круга</a:t>
            </a:r>
            <a:endParaRPr lang="en-US" b="1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57188" indent="1431925">
              <a:lnSpc>
                <a:spcPct val="11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lang="ru-RU" b="1" dirty="0" smtClean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b="1" dirty="0" smtClean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 = float(input("</a:t>
            </a:r>
            <a:r>
              <a:rPr lang="ru-RU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Радиус: "))</a:t>
            </a:r>
          </a:p>
          <a:p>
            <a:pPr marL="357188" indent="1431925">
              <a:lnSpc>
                <a:spcPct val="110000"/>
              </a:lnSpc>
              <a:spcBef>
                <a:spcPts val="0"/>
              </a:spcBef>
              <a:buNone/>
            </a:pPr>
            <a:r>
              <a:rPr lang="ru-RU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ru-RU" b="1" dirty="0" smtClean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b="1" dirty="0" smtClean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print</a:t>
            </a:r>
            <a:r>
              <a:rPr lang="en-US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("</a:t>
            </a:r>
            <a:r>
              <a:rPr lang="ru-RU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Площадь: %.2</a:t>
            </a:r>
            <a:r>
              <a:rPr lang="en-US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f" % (3.14 * r**2))</a:t>
            </a:r>
          </a:p>
          <a:p>
            <a:pPr marL="357188" indent="1431925">
              <a:lnSpc>
                <a:spcPct val="110000"/>
              </a:lnSpc>
              <a:spcBef>
                <a:spcPts val="0"/>
              </a:spcBef>
              <a:buNone/>
            </a:pPr>
            <a:r>
              <a:rPr lang="en-US" b="1" dirty="0" smtClean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figure </a:t>
            </a:r>
            <a:r>
              <a:rPr lang="en-US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 input("1-</a:t>
            </a:r>
            <a:r>
              <a:rPr lang="ru-RU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прямоугольник, 2-треугольник, 3-круг: ")</a:t>
            </a:r>
          </a:p>
          <a:p>
            <a:pPr marL="357188" indent="1431925">
              <a:lnSpc>
                <a:spcPct val="11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if figure == '1':</a:t>
            </a:r>
          </a:p>
          <a:p>
            <a:pPr marL="357188" indent="1431925">
              <a:lnSpc>
                <a:spcPct val="11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ru-RU" b="1" dirty="0" smtClean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b="1" dirty="0" smtClean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rectangle</a:t>
            </a:r>
            <a:r>
              <a:rPr lang="en-US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</a:t>
            </a:r>
          </a:p>
          <a:p>
            <a:pPr marL="357188" indent="1431925">
              <a:lnSpc>
                <a:spcPct val="110000"/>
              </a:lnSpc>
              <a:spcBef>
                <a:spcPts val="0"/>
              </a:spcBef>
              <a:buNone/>
            </a:pPr>
            <a:r>
              <a:rPr lang="en-US" b="1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elif</a:t>
            </a:r>
            <a:r>
              <a:rPr lang="en-US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figure == '2':</a:t>
            </a:r>
          </a:p>
          <a:p>
            <a:pPr marL="357188" indent="1431925">
              <a:lnSpc>
                <a:spcPct val="110000"/>
              </a:lnSpc>
              <a:spcBef>
                <a:spcPts val="0"/>
              </a:spcBef>
              <a:buNone/>
            </a:pPr>
            <a:r>
              <a:rPr lang="ru-RU" b="1" dirty="0" smtClean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triangle()</a:t>
            </a:r>
          </a:p>
          <a:p>
            <a:pPr marL="357188" indent="1431925">
              <a:lnSpc>
                <a:spcPct val="110000"/>
              </a:lnSpc>
              <a:spcBef>
                <a:spcPts val="0"/>
              </a:spcBef>
              <a:buNone/>
            </a:pPr>
            <a:r>
              <a:rPr lang="en-US" b="1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elif</a:t>
            </a:r>
            <a:r>
              <a:rPr lang="en-US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figure == '3':</a:t>
            </a:r>
          </a:p>
          <a:p>
            <a:pPr marL="357188" indent="1431925">
              <a:lnSpc>
                <a:spcPct val="11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ru-RU" b="1" dirty="0" smtClean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b="1" dirty="0" smtClean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circle</a:t>
            </a:r>
            <a:r>
              <a:rPr lang="en-US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</a:t>
            </a:r>
          </a:p>
          <a:p>
            <a:pPr marL="357188" indent="1431925">
              <a:lnSpc>
                <a:spcPct val="11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else:</a:t>
            </a:r>
          </a:p>
          <a:p>
            <a:pPr marL="357188" indent="1431925">
              <a:lnSpc>
                <a:spcPct val="11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ru-RU" b="1" dirty="0" smtClean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b="1" dirty="0" smtClean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print</a:t>
            </a:r>
            <a:r>
              <a:rPr lang="en-US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("</a:t>
            </a:r>
            <a:r>
              <a:rPr lang="ru-RU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Ошибка ввода")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800100" y="9620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800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800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800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800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800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800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800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800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800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800100" algn="l"/>
              </a:tabLst>
            </a:pP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.</a:t>
            </a: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800100" y="1981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41883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95600" y="410817"/>
            <a:ext cx="8610600" cy="768626"/>
          </a:xfrm>
        </p:spPr>
        <p:txBody>
          <a:bodyPr>
            <a:normAutofit/>
          </a:bodyPr>
          <a:lstStyle/>
          <a:p>
            <a:r>
              <a:rPr lang="ru-RU" sz="3100" b="1" dirty="0"/>
              <a:t>Локальные и глобальные переменные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14399" y="1981200"/>
            <a:ext cx="10336697" cy="4876800"/>
          </a:xfrm>
        </p:spPr>
        <p:txBody>
          <a:bodyPr>
            <a:normAutofit/>
          </a:bodyPr>
          <a:lstStyle/>
          <a:p>
            <a:pPr marL="357188" indent="-357188">
              <a:spcBef>
                <a:spcPts val="300"/>
              </a:spcBef>
              <a:buNone/>
            </a:pPr>
            <a:r>
              <a:rPr lang="ru-RU" sz="2000" dirty="0">
                <a:latin typeface="Calibri" panose="020F0502020204030204" pitchFamily="34" charset="0"/>
                <a:cs typeface="Calibri" panose="020F0502020204030204" pitchFamily="34" charset="0"/>
              </a:rPr>
              <a:t>В программировании особое внимание уделяется концепции о локальных и глобальных переменных, а также связанное с ними представление об областях видимости. Соответственно, локальные переменные видны только в локальной области видимости, которой может выступать отдельно взятая функция. Глобальные переменные видны во всей программе. "Видны" – значит, известны, доступны. К ним можно обратиться по имени и получить связанное с ними значение.</a:t>
            </a:r>
          </a:p>
          <a:p>
            <a:pPr marL="357188" indent="-357188">
              <a:spcBef>
                <a:spcPts val="300"/>
              </a:spcBef>
              <a:buNone/>
            </a:pPr>
            <a:r>
              <a:rPr lang="ru-RU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К </a:t>
            </a:r>
            <a:r>
              <a:rPr lang="ru-RU" sz="2000" dirty="0">
                <a:latin typeface="Calibri" panose="020F0502020204030204" pitchFamily="34" charset="0"/>
                <a:cs typeface="Calibri" panose="020F0502020204030204" pitchFamily="34" charset="0"/>
              </a:rPr>
              <a:t>глобальной переменной можно обратиться из локальной области видимости. К локальной переменной нельзя обратиться из глобальной области видимости, потому что локальная переменная существует только в момент выполнения тела функции. При выходе из нее, локальные переменные исчезают. Компьютерная память, которая под них отводилась, освобождается. Когда функция будет снова вызвана, локальные переменные будут созданы заново</a:t>
            </a:r>
            <a:r>
              <a:rPr lang="ru-RU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800100" y="9620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800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800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800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800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800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800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800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800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800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800100" algn="l"/>
              </a:tabLst>
            </a:pP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.</a:t>
            </a: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800100" y="1981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12999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95600" y="410817"/>
            <a:ext cx="8610600" cy="768626"/>
          </a:xfrm>
        </p:spPr>
        <p:txBody>
          <a:bodyPr>
            <a:normAutofit/>
          </a:bodyPr>
          <a:lstStyle/>
          <a:p>
            <a:r>
              <a:rPr lang="ru-RU" sz="3100" b="1" dirty="0"/>
              <a:t>Локальные и глобальные переменные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4314" y="1086678"/>
            <a:ext cx="6798364" cy="5771322"/>
          </a:xfrm>
        </p:spPr>
        <p:txBody>
          <a:bodyPr>
            <a:noAutofit/>
          </a:bodyPr>
          <a:lstStyle/>
          <a:p>
            <a:pPr marL="357188" indent="-357188">
              <a:spcBef>
                <a:spcPts val="0"/>
              </a:spcBef>
              <a:buNone/>
            </a:pPr>
            <a:r>
              <a:rPr lang="ru-RU" sz="2000" dirty="0">
                <a:latin typeface="Calibri" panose="020F0502020204030204" pitchFamily="34" charset="0"/>
                <a:cs typeface="Calibri" panose="020F0502020204030204" pitchFamily="34" charset="0"/>
              </a:rPr>
              <a:t>Сколько здесь переменных? Какие из них являются </a:t>
            </a:r>
            <a:r>
              <a:rPr lang="ru-RU" sz="20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глобальными</a:t>
            </a:r>
            <a:r>
              <a:rPr lang="ru-RU" sz="2000" dirty="0">
                <a:latin typeface="Calibri" panose="020F0502020204030204" pitchFamily="34" charset="0"/>
                <a:cs typeface="Calibri" panose="020F0502020204030204" pitchFamily="34" charset="0"/>
              </a:rPr>
              <a:t>, а какие – </a:t>
            </a:r>
            <a:r>
              <a:rPr lang="ru-RU" sz="20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локальными</a:t>
            </a:r>
            <a:r>
              <a:rPr lang="ru-RU" sz="2000" dirty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</a:p>
          <a:p>
            <a:pPr marL="357188" indent="-357188">
              <a:spcBef>
                <a:spcPts val="0"/>
              </a:spcBef>
              <a:buNone/>
            </a:pPr>
            <a:r>
              <a:rPr lang="ru-RU" sz="2000" dirty="0">
                <a:latin typeface="Calibri" panose="020F0502020204030204" pitchFamily="34" charset="0"/>
                <a:cs typeface="Calibri" panose="020F0502020204030204" pitchFamily="34" charset="0"/>
              </a:rPr>
              <a:t>Здесь пять переменных. </a:t>
            </a:r>
            <a:r>
              <a:rPr lang="ru-RU" sz="2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Глобальной</a:t>
            </a:r>
            <a:r>
              <a:rPr lang="ru-RU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2000" dirty="0">
                <a:latin typeface="Calibri" panose="020F0502020204030204" pitchFamily="34" charset="0"/>
                <a:cs typeface="Calibri" panose="020F0502020204030204" pitchFamily="34" charset="0"/>
              </a:rPr>
              <a:t>является только </a:t>
            </a:r>
            <a:r>
              <a:rPr lang="ru-RU" sz="2000" b="1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figure</a:t>
            </a:r>
            <a:r>
              <a:rPr lang="ru-RU" sz="2000" dirty="0">
                <a:latin typeface="Calibri" panose="020F0502020204030204" pitchFamily="34" charset="0"/>
                <a:cs typeface="Calibri" panose="020F0502020204030204" pitchFamily="34" charset="0"/>
              </a:rPr>
              <a:t>. Переменные </a:t>
            </a:r>
            <a:r>
              <a:rPr lang="ru-RU" sz="2000" b="1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и b </a:t>
            </a:r>
            <a:r>
              <a:rPr lang="ru-RU" sz="2000" dirty="0">
                <a:latin typeface="Calibri" panose="020F0502020204030204" pitchFamily="34" charset="0"/>
                <a:cs typeface="Calibri" panose="020F0502020204030204" pitchFamily="34" charset="0"/>
              </a:rPr>
              <a:t>из функции </a:t>
            </a:r>
            <a:r>
              <a:rPr lang="ru-RU" sz="2000" b="1" dirty="0" err="1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rectangle</a:t>
            </a:r>
            <a:r>
              <a:rPr lang="ru-RU" sz="2000" b="1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(), </a:t>
            </a:r>
            <a:r>
              <a:rPr lang="ru-RU" sz="2000" dirty="0">
                <a:latin typeface="Calibri" panose="020F0502020204030204" pitchFamily="34" charset="0"/>
                <a:cs typeface="Calibri" panose="020F0502020204030204" pitchFamily="34" charset="0"/>
              </a:rPr>
              <a:t>а также </a:t>
            </a:r>
            <a:r>
              <a:rPr lang="ru-RU" sz="2000" b="1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и h </a:t>
            </a:r>
            <a:r>
              <a:rPr lang="ru-RU" sz="2000" dirty="0">
                <a:latin typeface="Calibri" panose="020F0502020204030204" pitchFamily="34" charset="0"/>
                <a:cs typeface="Calibri" panose="020F0502020204030204" pitchFamily="34" charset="0"/>
              </a:rPr>
              <a:t>из </a:t>
            </a:r>
            <a:r>
              <a:rPr lang="ru-RU" sz="2000" b="1" dirty="0" err="1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triangle</a:t>
            </a:r>
            <a:r>
              <a:rPr lang="ru-RU" sz="2000" b="1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 </a:t>
            </a:r>
            <a:r>
              <a:rPr lang="ru-RU" sz="2000" dirty="0">
                <a:latin typeface="Calibri" panose="020F0502020204030204" pitchFamily="34" charset="0"/>
                <a:cs typeface="Calibri" panose="020F0502020204030204" pitchFamily="34" charset="0"/>
              </a:rPr>
              <a:t>– </a:t>
            </a:r>
            <a:r>
              <a:rPr lang="ru-RU" sz="2000" b="1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локальные</a:t>
            </a:r>
            <a:r>
              <a:rPr lang="ru-RU" sz="2000" dirty="0">
                <a:latin typeface="Calibri" panose="020F0502020204030204" pitchFamily="34" charset="0"/>
                <a:cs typeface="Calibri" panose="020F0502020204030204" pitchFamily="34" charset="0"/>
              </a:rPr>
              <a:t>. При этом локальные переменные с одним и тем же идентификатором a, но объявленные в разных функциях, – разные переменные.</a:t>
            </a:r>
          </a:p>
          <a:p>
            <a:pPr marL="357188" indent="-357188">
              <a:spcBef>
                <a:spcPts val="0"/>
              </a:spcBef>
              <a:buNone/>
            </a:pPr>
            <a:r>
              <a:rPr lang="ru-RU" sz="2000" dirty="0">
                <a:latin typeface="Calibri" panose="020F0502020204030204" pitchFamily="34" charset="0"/>
                <a:cs typeface="Calibri" panose="020F0502020204030204" pitchFamily="34" charset="0"/>
              </a:rPr>
              <a:t>Следует отметить, что идентификаторы </a:t>
            </a:r>
            <a:r>
              <a:rPr lang="ru-RU" sz="20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rectangle</a:t>
            </a:r>
            <a:r>
              <a:rPr lang="ru-RU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2000" dirty="0">
                <a:latin typeface="Calibri" panose="020F0502020204030204" pitchFamily="34" charset="0"/>
                <a:cs typeface="Calibri" panose="020F0502020204030204" pitchFamily="34" charset="0"/>
              </a:rPr>
              <a:t>и </a:t>
            </a:r>
            <a:r>
              <a:rPr lang="ru-RU" sz="20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triangle</a:t>
            </a:r>
            <a:r>
              <a:rPr lang="ru-RU" sz="2000" dirty="0">
                <a:latin typeface="Calibri" panose="020F0502020204030204" pitchFamily="34" charset="0"/>
                <a:cs typeface="Calibri" panose="020F0502020204030204" pitchFamily="34" charset="0"/>
              </a:rPr>
              <a:t>, хотя и не являются именами переменных, а представляют собой имена функций, также имеют область видимости. В данном случае она </a:t>
            </a:r>
            <a:r>
              <a:rPr lang="ru-RU" sz="2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глобальная</a:t>
            </a:r>
            <a:r>
              <a:rPr lang="ru-RU" sz="2000" dirty="0">
                <a:latin typeface="Calibri" panose="020F0502020204030204" pitchFamily="34" charset="0"/>
                <a:cs typeface="Calibri" panose="020F0502020204030204" pitchFamily="34" charset="0"/>
              </a:rPr>
              <a:t>, так как функции объявлены непосредственно в основной ветке программы.</a:t>
            </a:r>
          </a:p>
          <a:p>
            <a:pPr marL="357188" indent="-357188">
              <a:spcBef>
                <a:spcPts val="0"/>
              </a:spcBef>
              <a:buNone/>
            </a:pPr>
            <a:r>
              <a:rPr lang="ru-RU" sz="2000" dirty="0">
                <a:latin typeface="Calibri" panose="020F0502020204030204" pitchFamily="34" charset="0"/>
                <a:cs typeface="Calibri" panose="020F0502020204030204" pitchFamily="34" charset="0"/>
              </a:rPr>
              <a:t>В приведенной программе к </a:t>
            </a:r>
            <a:r>
              <a:rPr lang="ru-RU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глобальной области </a:t>
            </a:r>
            <a:r>
              <a:rPr lang="ru-RU" sz="2000" dirty="0">
                <a:latin typeface="Calibri" panose="020F0502020204030204" pitchFamily="34" charset="0"/>
                <a:cs typeface="Calibri" panose="020F0502020204030204" pitchFamily="34" charset="0"/>
              </a:rPr>
              <a:t>видимости относятся </a:t>
            </a:r>
            <a:r>
              <a:rPr lang="ru-RU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заголовки объявлений функций, объявление и присваивание переменной </a:t>
            </a:r>
            <a:r>
              <a:rPr lang="ru-RU" sz="20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figure</a:t>
            </a:r>
            <a:r>
              <a:rPr lang="ru-RU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конструкция условного оператора</a:t>
            </a:r>
            <a:r>
              <a:rPr lang="ru-RU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357188" indent="-357188">
              <a:spcBef>
                <a:spcPts val="0"/>
              </a:spcBef>
              <a:buNone/>
            </a:pPr>
            <a:r>
              <a:rPr lang="ru-RU" sz="2000" dirty="0">
                <a:latin typeface="Calibri" panose="020F0502020204030204" pitchFamily="34" charset="0"/>
                <a:cs typeface="Calibri" panose="020F0502020204030204" pitchFamily="34" charset="0"/>
              </a:rPr>
              <a:t>К </a:t>
            </a:r>
            <a:r>
              <a:rPr lang="ru-RU" sz="2000" b="1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локальной области </a:t>
            </a:r>
            <a:r>
              <a:rPr lang="ru-RU" sz="2000" dirty="0">
                <a:latin typeface="Calibri" panose="020F0502020204030204" pitchFamily="34" charset="0"/>
                <a:cs typeface="Calibri" panose="020F0502020204030204" pitchFamily="34" charset="0"/>
              </a:rPr>
              <a:t>относятся </a:t>
            </a:r>
            <a:r>
              <a:rPr lang="ru-RU" sz="2000" b="1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тела функций</a:t>
            </a:r>
            <a:r>
              <a:rPr lang="ru-RU" sz="2000" dirty="0">
                <a:latin typeface="Calibri" panose="020F0502020204030204" pitchFamily="34" charset="0"/>
                <a:cs typeface="Calibri" panose="020F0502020204030204" pitchFamily="34" charset="0"/>
              </a:rPr>
              <a:t>. Если, находясь в глобальной области видимости, мы попытаемся обратиться к локальной переменной, то возникнет </a:t>
            </a:r>
            <a:r>
              <a:rPr lang="ru-RU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ошибка</a:t>
            </a:r>
            <a:r>
              <a:rPr lang="ru-RU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800100" y="9620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800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800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800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800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800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800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800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800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800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800100" algn="l"/>
              </a:tabLst>
            </a:pP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.</a:t>
            </a: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800100" y="1981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Объект 2"/>
          <p:cNvSpPr txBox="1">
            <a:spLocks/>
          </p:cNvSpPr>
          <p:nvPr/>
        </p:nvSpPr>
        <p:spPr>
          <a:xfrm>
            <a:off x="6917635" y="1086677"/>
            <a:ext cx="5035826" cy="57713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7188" indent="-357188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2000" b="1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Пример 30.</a:t>
            </a:r>
          </a:p>
          <a:p>
            <a:pPr marL="357188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 err="1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def</a:t>
            </a:r>
            <a:r>
              <a:rPr lang="en-US" sz="1800" b="1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rectangle()</a:t>
            </a:r>
            <a:r>
              <a:rPr lang="en-US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357188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ru-RU" sz="1800" b="1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1800" b="1" dirty="0" smtClean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1800" b="1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 float(input("</a:t>
            </a: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Ширина: "))</a:t>
            </a:r>
          </a:p>
          <a:p>
            <a:pPr marL="357188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ru-RU" sz="1800" b="1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1800" b="1" dirty="0" smtClean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sz="1800" b="1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 float(input("</a:t>
            </a: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Высота: "))</a:t>
            </a:r>
          </a:p>
          <a:p>
            <a:pPr marL="357188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ru-RU" sz="1800" b="1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1800" b="1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print</a:t>
            </a:r>
            <a:r>
              <a:rPr lang="en-US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("</a:t>
            </a: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Площадь: %.2</a:t>
            </a:r>
            <a:r>
              <a:rPr lang="en-US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f" % (a*b))</a:t>
            </a:r>
          </a:p>
          <a:p>
            <a:pPr marL="357188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def</a:t>
            </a:r>
            <a:r>
              <a:rPr lang="en-US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triangle()</a:t>
            </a:r>
            <a:r>
              <a:rPr lang="en-US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357188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ru-RU" sz="1800" b="1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1800" b="1" dirty="0" smtClean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en-US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 float(input("</a:t>
            </a: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Основание: "))</a:t>
            </a:r>
          </a:p>
          <a:p>
            <a:pPr marL="357188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ru-RU" sz="1800" b="1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1800" b="1" dirty="0" smtClean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en-US" sz="1800" b="1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 float(input("</a:t>
            </a: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Высота: "))</a:t>
            </a:r>
          </a:p>
          <a:p>
            <a:pPr marL="357188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ru-RU" sz="1800" b="1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1800" b="1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print</a:t>
            </a:r>
            <a:r>
              <a:rPr lang="en-US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("</a:t>
            </a: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Площадь: %.2</a:t>
            </a:r>
            <a:r>
              <a:rPr lang="en-US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f" % (0.5 * a * h))</a:t>
            </a:r>
          </a:p>
          <a:p>
            <a:pPr marL="357188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figure</a:t>
            </a:r>
            <a:r>
              <a:rPr lang="en-US" sz="1800" b="1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 input("1-</a:t>
            </a:r>
            <a:r>
              <a:rPr lang="ru-RU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прямоугольник, 2-треугольник: ")</a:t>
            </a:r>
          </a:p>
          <a:p>
            <a:pPr marL="357188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if figure == '1':</a:t>
            </a:r>
          </a:p>
          <a:p>
            <a:pPr marL="357188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18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rectangle()</a:t>
            </a:r>
          </a:p>
          <a:p>
            <a:pPr marL="357188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elif</a:t>
            </a:r>
            <a:r>
              <a:rPr lang="en-US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figure == '2':</a:t>
            </a:r>
          </a:p>
          <a:p>
            <a:pPr marL="357188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18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triangle</a:t>
            </a:r>
            <a:r>
              <a:rPr lang="en-US" sz="1800" b="1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</a:t>
            </a:r>
            <a:endParaRPr lang="ru-RU" sz="1800" b="1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93564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95600" y="410817"/>
            <a:ext cx="8610600" cy="768626"/>
          </a:xfrm>
        </p:spPr>
        <p:txBody>
          <a:bodyPr>
            <a:normAutofit/>
          </a:bodyPr>
          <a:lstStyle/>
          <a:p>
            <a:r>
              <a:rPr lang="ru-RU" sz="3100" b="1" dirty="0"/>
              <a:t>Локальные и глобальные переменные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3826" y="1179443"/>
            <a:ext cx="11042373" cy="5678557"/>
          </a:xfrm>
        </p:spPr>
        <p:txBody>
          <a:bodyPr>
            <a:normAutofit fontScale="85000" lnSpcReduction="20000"/>
          </a:bodyPr>
          <a:lstStyle/>
          <a:p>
            <a:pPr marL="357188" indent="-357188">
              <a:spcBef>
                <a:spcPts val="300"/>
              </a:spcBef>
              <a:buNone/>
            </a:pPr>
            <a:r>
              <a:rPr lang="ru-RU" sz="2300" dirty="0">
                <a:latin typeface="Calibri" panose="020F0502020204030204" pitchFamily="34" charset="0"/>
                <a:cs typeface="Calibri" panose="020F0502020204030204" pitchFamily="34" charset="0"/>
              </a:rPr>
              <a:t>На самом деле можно принудительно обратиться к глобальной переменной. Для этого существует команда </a:t>
            </a:r>
            <a:r>
              <a:rPr lang="ru-RU" sz="2300" b="1" dirty="0" err="1" smtClean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global</a:t>
            </a:r>
            <a:r>
              <a:rPr lang="ru-RU" sz="23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357188" indent="-357188">
              <a:spcBef>
                <a:spcPts val="300"/>
              </a:spcBef>
              <a:buNone/>
            </a:pPr>
            <a:r>
              <a:rPr lang="ru-RU" sz="2300" b="1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Пример 31. </a:t>
            </a:r>
            <a:r>
              <a:rPr lang="ru-RU" sz="2300" b="1" dirty="0" smtClean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b="1" dirty="0" smtClean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result </a:t>
            </a:r>
            <a:r>
              <a:rPr lang="en-US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 0</a:t>
            </a:r>
          </a:p>
          <a:p>
            <a:pPr marL="357188" indent="1431925">
              <a:spcBef>
                <a:spcPts val="300"/>
              </a:spcBef>
              <a:buNone/>
            </a:pPr>
            <a:r>
              <a:rPr lang="en-US" b="1" dirty="0" err="1" smtClean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def</a:t>
            </a:r>
            <a:r>
              <a:rPr lang="en-US" b="1" dirty="0" smtClean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rectangle():</a:t>
            </a:r>
          </a:p>
          <a:p>
            <a:pPr marL="357188" indent="1431925">
              <a:spcBef>
                <a:spcPts val="300"/>
              </a:spcBef>
              <a:buNone/>
            </a:pPr>
            <a:r>
              <a:rPr lang="en-US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ru-RU" b="1" dirty="0" smtClean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b="1" dirty="0" smtClean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en-US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 float(input("</a:t>
            </a:r>
            <a:r>
              <a:rPr lang="ru-RU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Ширина: "))</a:t>
            </a:r>
          </a:p>
          <a:p>
            <a:pPr marL="357188" indent="1431925">
              <a:spcBef>
                <a:spcPts val="300"/>
              </a:spcBef>
              <a:buNone/>
            </a:pPr>
            <a:r>
              <a:rPr lang="ru-RU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lang="ru-RU" b="1" dirty="0" smtClean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b="1" dirty="0" smtClean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 </a:t>
            </a:r>
            <a:r>
              <a:rPr lang="en-US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 float(input("</a:t>
            </a:r>
            <a:r>
              <a:rPr lang="ru-RU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Высота: "))</a:t>
            </a:r>
          </a:p>
          <a:p>
            <a:pPr marL="357188" indent="1431925">
              <a:spcBef>
                <a:spcPts val="300"/>
              </a:spcBef>
              <a:buNone/>
            </a:pPr>
            <a:r>
              <a:rPr lang="ru-RU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ru-RU" b="1" dirty="0" smtClean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b="1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global</a:t>
            </a:r>
            <a:r>
              <a:rPr lang="en-US" b="1" dirty="0" smtClean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result</a:t>
            </a:r>
          </a:p>
          <a:p>
            <a:pPr marL="357188" indent="1431925">
              <a:spcBef>
                <a:spcPts val="300"/>
              </a:spcBef>
              <a:buNone/>
            </a:pPr>
            <a:r>
              <a:rPr lang="en-US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ru-RU" b="1" dirty="0" smtClean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b="1" dirty="0" smtClean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result </a:t>
            </a:r>
            <a:r>
              <a:rPr lang="en-US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 a*b</a:t>
            </a:r>
          </a:p>
          <a:p>
            <a:pPr marL="357188" indent="1431925">
              <a:spcBef>
                <a:spcPts val="300"/>
              </a:spcBef>
              <a:buNone/>
            </a:pPr>
            <a:r>
              <a:rPr lang="en-US" b="1" dirty="0" err="1" smtClean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def</a:t>
            </a:r>
            <a:r>
              <a:rPr lang="en-US" b="1" dirty="0" smtClean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triangle():</a:t>
            </a:r>
          </a:p>
          <a:p>
            <a:pPr marL="357188" indent="1431925">
              <a:spcBef>
                <a:spcPts val="300"/>
              </a:spcBef>
              <a:buNone/>
            </a:pPr>
            <a:r>
              <a:rPr lang="en-US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ru-RU" b="1" dirty="0" smtClean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b="1" dirty="0" smtClean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en-US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 float(input("</a:t>
            </a:r>
            <a:r>
              <a:rPr lang="ru-RU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Основание: "))</a:t>
            </a:r>
          </a:p>
          <a:p>
            <a:pPr marL="357188" indent="1431925">
              <a:spcBef>
                <a:spcPts val="300"/>
              </a:spcBef>
              <a:buNone/>
            </a:pPr>
            <a:r>
              <a:rPr lang="ru-RU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ru-RU" b="1" dirty="0" smtClean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b="1" dirty="0" smtClean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 </a:t>
            </a:r>
            <a:r>
              <a:rPr lang="en-US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 float(input("</a:t>
            </a:r>
            <a:r>
              <a:rPr lang="ru-RU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Высота: "))</a:t>
            </a:r>
          </a:p>
          <a:p>
            <a:pPr marL="357188" indent="1431925">
              <a:spcBef>
                <a:spcPts val="300"/>
              </a:spcBef>
              <a:buNone/>
            </a:pPr>
            <a:r>
              <a:rPr lang="ru-RU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ru-RU" b="1" dirty="0" smtClean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b="1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global</a:t>
            </a:r>
            <a:r>
              <a:rPr lang="en-US" b="1" dirty="0" smtClean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result</a:t>
            </a:r>
          </a:p>
          <a:p>
            <a:pPr marL="357188" indent="1431925">
              <a:spcBef>
                <a:spcPts val="300"/>
              </a:spcBef>
              <a:buNone/>
            </a:pPr>
            <a:r>
              <a:rPr lang="en-US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ru-RU" b="1" dirty="0" smtClean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b="1" dirty="0" smtClean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result </a:t>
            </a:r>
            <a:r>
              <a:rPr lang="en-US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 0.5 * a * h</a:t>
            </a:r>
          </a:p>
          <a:p>
            <a:pPr marL="357188" indent="1431925">
              <a:spcBef>
                <a:spcPts val="300"/>
              </a:spcBef>
              <a:buNone/>
            </a:pPr>
            <a:r>
              <a:rPr lang="en-US" b="1" dirty="0" smtClean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figure </a:t>
            </a:r>
            <a:r>
              <a:rPr lang="en-US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 input("1-</a:t>
            </a:r>
            <a:r>
              <a:rPr lang="ru-RU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прямоугольник, 2-треугольник: ")</a:t>
            </a:r>
          </a:p>
          <a:p>
            <a:pPr marL="357188" indent="1431925">
              <a:spcBef>
                <a:spcPts val="300"/>
              </a:spcBef>
              <a:buNone/>
            </a:pPr>
            <a:r>
              <a:rPr lang="en-US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if figure == '1':</a:t>
            </a:r>
          </a:p>
          <a:p>
            <a:pPr marL="357188" indent="1431925">
              <a:spcBef>
                <a:spcPts val="300"/>
              </a:spcBef>
              <a:buNone/>
            </a:pPr>
            <a:r>
              <a:rPr lang="en-US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ru-RU" b="1" dirty="0" smtClean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b="1" dirty="0" smtClean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rectangle</a:t>
            </a:r>
            <a:r>
              <a:rPr lang="en-US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</a:t>
            </a:r>
          </a:p>
          <a:p>
            <a:pPr marL="357188" indent="1431925">
              <a:spcBef>
                <a:spcPts val="300"/>
              </a:spcBef>
              <a:buNone/>
            </a:pPr>
            <a:r>
              <a:rPr lang="en-US" b="1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elif</a:t>
            </a:r>
            <a:r>
              <a:rPr lang="en-US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figure == '2':</a:t>
            </a:r>
          </a:p>
          <a:p>
            <a:pPr marL="357188" indent="1431925">
              <a:spcBef>
                <a:spcPts val="300"/>
              </a:spcBef>
              <a:buNone/>
            </a:pPr>
            <a:r>
              <a:rPr lang="en-US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ru-RU" b="1" dirty="0" smtClean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b="1" dirty="0" smtClean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triangle</a:t>
            </a:r>
            <a:r>
              <a:rPr lang="en-US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</a:t>
            </a:r>
          </a:p>
          <a:p>
            <a:pPr marL="357188" indent="1431925">
              <a:spcBef>
                <a:spcPts val="300"/>
              </a:spcBef>
              <a:buNone/>
            </a:pPr>
            <a:r>
              <a:rPr lang="en-US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 smtClean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print</a:t>
            </a:r>
            <a:r>
              <a:rPr lang="en-US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("</a:t>
            </a:r>
            <a:r>
              <a:rPr lang="ru-RU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Площадь: %.2</a:t>
            </a:r>
            <a:r>
              <a:rPr lang="en-US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f" % result</a:t>
            </a:r>
            <a:r>
              <a:rPr lang="en-US" b="1" dirty="0" smtClean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ru-RU" b="1" dirty="0" smtClean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57188" indent="-357188">
              <a:spcBef>
                <a:spcPts val="300"/>
              </a:spcBef>
              <a:buNone/>
            </a:pP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Однако менять значения глобальных переменных в теле функции – плохая практика. В больших программах программисту трудно отследить, где, какая функция и почему изменила их значение. Программист смотрит на исходное значение глобальной переменной и может подумать, что оно остается таким же. Сложно заметить, что какая-то функция поменяла его. Подобное ведет к логическим ошибкам.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800100" y="9620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800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800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800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800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800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800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800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800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800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800100" algn="l"/>
              </a:tabLst>
            </a:pP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.</a:t>
            </a: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800100" y="1981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62693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87827" y="410817"/>
            <a:ext cx="9518374" cy="768626"/>
          </a:xfrm>
        </p:spPr>
        <p:txBody>
          <a:bodyPr>
            <a:normAutofit fontScale="90000"/>
          </a:bodyPr>
          <a:lstStyle/>
          <a:p>
            <a:r>
              <a:rPr lang="ru-RU" sz="3100" b="1" dirty="0"/>
              <a:t>Возврат значений из функции. Оператор </a:t>
            </a:r>
            <a:r>
              <a:rPr lang="ru-RU" sz="3100" b="1" dirty="0" err="1"/>
              <a:t>return</a:t>
            </a:r>
            <a:endParaRPr lang="ru-RU" sz="31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3826" y="1272209"/>
            <a:ext cx="11042373" cy="5585791"/>
          </a:xfrm>
        </p:spPr>
        <p:txBody>
          <a:bodyPr>
            <a:normAutofit/>
          </a:bodyPr>
          <a:lstStyle/>
          <a:p>
            <a:pPr marL="357188" indent="-357188">
              <a:spcBef>
                <a:spcPts val="300"/>
              </a:spcBef>
              <a:buNone/>
            </a:pPr>
            <a:r>
              <a:rPr lang="ru-RU" sz="2000" dirty="0">
                <a:latin typeface="Calibri" panose="020F0502020204030204" pitchFamily="34" charset="0"/>
                <a:cs typeface="Calibri" panose="020F0502020204030204" pitchFamily="34" charset="0"/>
              </a:rPr>
              <a:t>Функции могут передавать какие-либо данные из своих тел в основную ветку программы. Говорят, что функция возвращает значение. В большинстве языков программирования, в том числе </a:t>
            </a:r>
            <a:r>
              <a:rPr lang="ru-RU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Python</a:t>
            </a:r>
            <a:r>
              <a:rPr lang="ru-RU" sz="2000" dirty="0">
                <a:latin typeface="Calibri" panose="020F0502020204030204" pitchFamily="34" charset="0"/>
                <a:cs typeface="Calibri" panose="020F0502020204030204" pitchFamily="34" charset="0"/>
              </a:rPr>
              <a:t>, выход из функции и передача данных в то место, откуда она была вызвана, выполняется оператором </a:t>
            </a:r>
            <a:r>
              <a:rPr lang="ru-RU" sz="2000" b="1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return</a:t>
            </a:r>
            <a:r>
              <a:rPr lang="ru-RU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357188" indent="-357188">
              <a:spcBef>
                <a:spcPts val="300"/>
              </a:spcBef>
              <a:buNone/>
            </a:pPr>
            <a:r>
              <a:rPr lang="ru-RU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Если </a:t>
            </a:r>
            <a:r>
              <a:rPr lang="ru-RU" sz="2000" dirty="0">
                <a:latin typeface="Calibri" panose="020F0502020204030204" pitchFamily="34" charset="0"/>
                <a:cs typeface="Calibri" panose="020F0502020204030204" pitchFamily="34" charset="0"/>
              </a:rPr>
              <a:t>интерпретатор Питона, выполняя тело функции, встречает </a:t>
            </a:r>
            <a:r>
              <a:rPr lang="ru-RU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return</a:t>
            </a:r>
            <a:r>
              <a:rPr lang="ru-RU" sz="2000" dirty="0">
                <a:latin typeface="Calibri" panose="020F0502020204030204" pitchFamily="34" charset="0"/>
                <a:cs typeface="Calibri" panose="020F0502020204030204" pitchFamily="34" charset="0"/>
              </a:rPr>
              <a:t>, то он "забирает" значение, указанное </a:t>
            </a:r>
            <a:r>
              <a:rPr lang="ru-RU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после </a:t>
            </a:r>
            <a:r>
              <a:rPr lang="ru-RU" sz="2000" dirty="0">
                <a:latin typeface="Calibri" panose="020F0502020204030204" pitchFamily="34" charset="0"/>
                <a:cs typeface="Calibri" panose="020F0502020204030204" pitchFamily="34" charset="0"/>
              </a:rPr>
              <a:t>этой команды, и "уходит" из </a:t>
            </a:r>
            <a:r>
              <a:rPr lang="ru-RU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функции.</a:t>
            </a:r>
          </a:p>
          <a:p>
            <a:pPr marL="357188" indent="-357188">
              <a:spcBef>
                <a:spcPts val="300"/>
              </a:spcBef>
              <a:buNone/>
            </a:pPr>
            <a:r>
              <a:rPr lang="ru-RU" sz="2000" b="1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Пример 32.</a:t>
            </a:r>
            <a:r>
              <a:rPr lang="ru-RU" sz="2000" b="1" dirty="0" smtClean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2000" b="1" dirty="0" err="1" smtClean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def</a:t>
            </a:r>
            <a:r>
              <a:rPr lang="en-US" sz="2000" b="1" dirty="0" smtClean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cylinder():</a:t>
            </a:r>
          </a:p>
          <a:p>
            <a:pPr marL="357188" indent="1431925">
              <a:spcBef>
                <a:spcPts val="300"/>
              </a:spcBef>
              <a:buNone/>
            </a:pPr>
            <a:r>
              <a:rPr lang="en-US" sz="20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ru-RU" sz="2000" b="1" dirty="0" smtClean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2000" b="1" dirty="0" smtClean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 </a:t>
            </a:r>
            <a:r>
              <a:rPr lang="en-US" sz="20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 float(input())</a:t>
            </a:r>
          </a:p>
          <a:p>
            <a:pPr marL="357188" indent="1431925">
              <a:spcBef>
                <a:spcPts val="300"/>
              </a:spcBef>
              <a:buNone/>
            </a:pPr>
            <a:r>
              <a:rPr lang="en-US" sz="20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lang="ru-RU" sz="2000" b="1" dirty="0" smtClean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2000" b="1" dirty="0" smtClean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 = float(input())</a:t>
            </a:r>
          </a:p>
          <a:p>
            <a:pPr marL="357188" indent="1431925">
              <a:spcBef>
                <a:spcPts val="300"/>
              </a:spcBef>
              <a:buNone/>
            </a:pPr>
            <a:r>
              <a:rPr lang="en-US" sz="20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ru-RU" sz="2000" b="1" dirty="0" smtClean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2000" b="1" dirty="0" smtClean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# </a:t>
            </a:r>
            <a:r>
              <a:rPr lang="ru-RU" sz="20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площадь боковой поверхности цилиндра:</a:t>
            </a:r>
          </a:p>
          <a:p>
            <a:pPr marL="357188" indent="1431925">
              <a:spcBef>
                <a:spcPts val="300"/>
              </a:spcBef>
              <a:buNone/>
            </a:pPr>
            <a:r>
              <a:rPr lang="ru-RU" sz="20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lang="ru-RU" sz="2000" b="1" dirty="0" smtClean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 </a:t>
            </a:r>
            <a:r>
              <a:rPr lang="en-US" sz="20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side = 2 * 3.14 * r * h</a:t>
            </a:r>
          </a:p>
          <a:p>
            <a:pPr marL="357188" indent="1431925">
              <a:spcBef>
                <a:spcPts val="300"/>
              </a:spcBef>
              <a:buNone/>
            </a:pPr>
            <a:r>
              <a:rPr lang="en-US" sz="20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lang="ru-RU" sz="2000" b="1" dirty="0" smtClean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2000" b="1" dirty="0" smtClean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# </a:t>
            </a:r>
            <a:r>
              <a:rPr lang="ru-RU" sz="20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площадь одного основания цилиндра:</a:t>
            </a:r>
          </a:p>
          <a:p>
            <a:pPr marL="357188" indent="1431925">
              <a:spcBef>
                <a:spcPts val="300"/>
              </a:spcBef>
              <a:buNone/>
            </a:pPr>
            <a:r>
              <a:rPr lang="ru-RU" sz="20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lang="ru-RU" sz="2000" b="1" dirty="0" smtClean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 </a:t>
            </a:r>
            <a:r>
              <a:rPr lang="en-US" sz="20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circle = 3.14 * r**2</a:t>
            </a:r>
          </a:p>
          <a:p>
            <a:pPr marL="357188" indent="1431925">
              <a:spcBef>
                <a:spcPts val="300"/>
              </a:spcBef>
              <a:buNone/>
            </a:pPr>
            <a:r>
              <a:rPr lang="en-US" sz="20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ru-RU" sz="2000" b="1" dirty="0" smtClean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2000" b="1" dirty="0" smtClean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# </a:t>
            </a:r>
            <a:r>
              <a:rPr lang="ru-RU" sz="20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полная площадь цилиндра:</a:t>
            </a:r>
          </a:p>
          <a:p>
            <a:pPr marL="357188" indent="1431925">
              <a:spcBef>
                <a:spcPts val="300"/>
              </a:spcBef>
              <a:buNone/>
            </a:pPr>
            <a:r>
              <a:rPr lang="ru-RU" sz="20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ru-RU" sz="2000" b="1" dirty="0" smtClean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2000" b="1" dirty="0" smtClean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full </a:t>
            </a:r>
            <a:r>
              <a:rPr lang="en-US" sz="20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 side + 2 * circle</a:t>
            </a:r>
          </a:p>
          <a:p>
            <a:pPr marL="357188" indent="1431925">
              <a:spcBef>
                <a:spcPts val="300"/>
              </a:spcBef>
              <a:buNone/>
            </a:pPr>
            <a:r>
              <a:rPr lang="en-US" sz="20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ru-RU" sz="2000" b="1" dirty="0" smtClean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2000" b="1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return</a:t>
            </a:r>
            <a:r>
              <a:rPr lang="en-US" sz="2000" b="1" dirty="0" smtClean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full</a:t>
            </a:r>
          </a:p>
          <a:p>
            <a:pPr marL="357188" indent="1431925">
              <a:spcBef>
                <a:spcPts val="300"/>
              </a:spcBef>
              <a:buNone/>
            </a:pPr>
            <a:r>
              <a:rPr lang="en-US" sz="20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smtClean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square </a:t>
            </a:r>
            <a:r>
              <a:rPr lang="en-US" sz="20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 cylinder()</a:t>
            </a:r>
          </a:p>
          <a:p>
            <a:pPr marL="357188" indent="1431925">
              <a:spcBef>
                <a:spcPts val="300"/>
              </a:spcBef>
              <a:buNone/>
            </a:pPr>
            <a:r>
              <a:rPr lang="ru-RU" sz="2000" b="1" dirty="0" smtClean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smtClean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print(square</a:t>
            </a:r>
            <a:r>
              <a:rPr lang="en-US" sz="20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ru-RU" sz="2000" b="1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800100" y="9620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800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800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800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800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800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800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800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800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800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800100" algn="l"/>
              </a:tabLst>
            </a:pP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.</a:t>
            </a: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800100" y="1981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9558745"/>
      </p:ext>
    </p:extLst>
  </p:cSld>
  <p:clrMapOvr>
    <a:masterClrMapping/>
  </p:clrMapOvr>
</p:sld>
</file>

<file path=ppt/theme/theme1.xml><?xml version="1.0" encoding="utf-8"?>
<a:theme xmlns:a="http://schemas.openxmlformats.org/drawingml/2006/main" name="След самолета">
  <a:themeElements>
    <a:clrScheme name="След самолета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EA5A0C"/>
      </a:hlink>
      <a:folHlink>
        <a:srgbClr val="F09D3A"/>
      </a:folHlink>
    </a:clrScheme>
    <a:fontScheme name="След самолета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лед самолета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TM04033937[[fn=След самолета]]</Template>
  <TotalTime>2576</TotalTime>
  <Words>1452</Words>
  <Application>Microsoft Office PowerPoint</Application>
  <PresentationFormat>Широкоэкранный</PresentationFormat>
  <Paragraphs>204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0" baseType="lpstr">
      <vt:lpstr>Arial</vt:lpstr>
      <vt:lpstr>Calibri</vt:lpstr>
      <vt:lpstr>Century Gothic</vt:lpstr>
      <vt:lpstr>Times New Roman</vt:lpstr>
      <vt:lpstr>След самолета</vt:lpstr>
      <vt:lpstr>Алгоритмизация и программирование</vt:lpstr>
      <vt:lpstr>Функции в программировании</vt:lpstr>
      <vt:lpstr>Функции в программировании</vt:lpstr>
      <vt:lpstr>Функции в программировании</vt:lpstr>
      <vt:lpstr>Функции в программировании</vt:lpstr>
      <vt:lpstr>Локальные и глобальные переменные</vt:lpstr>
      <vt:lpstr>Локальные и глобальные переменные</vt:lpstr>
      <vt:lpstr>Локальные и глобальные переменные</vt:lpstr>
      <vt:lpstr>Возврат значений из функции. Оператор return</vt:lpstr>
      <vt:lpstr>Возврат значений из функции. Оператор return</vt:lpstr>
      <vt:lpstr>Возврат значений из функции. Оператор return</vt:lpstr>
      <vt:lpstr>Параметры и аргументы функции</vt:lpstr>
      <vt:lpstr>Параметры и аргументы функции</vt:lpstr>
      <vt:lpstr>Встроенные функции</vt:lpstr>
      <vt:lpstr>Ссылки на ресурсы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Алгоритмы и программирование</dc:title>
  <dc:creator>Samsung</dc:creator>
  <cp:lastModifiedBy>Samsung</cp:lastModifiedBy>
  <cp:revision>411</cp:revision>
  <dcterms:created xsi:type="dcterms:W3CDTF">2020-01-31T09:18:48Z</dcterms:created>
  <dcterms:modified xsi:type="dcterms:W3CDTF">2020-04-30T10:20:01Z</dcterms:modified>
</cp:coreProperties>
</file>