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2"/>
  </p:notesMasterIdLst>
  <p:sldIdLst>
    <p:sldId id="292" r:id="rId2"/>
    <p:sldId id="441" r:id="rId3"/>
    <p:sldId id="442" r:id="rId4"/>
    <p:sldId id="443" r:id="rId5"/>
    <p:sldId id="444" r:id="rId6"/>
    <p:sldId id="418" r:id="rId7"/>
    <p:sldId id="419" r:id="rId8"/>
    <p:sldId id="420" r:id="rId9"/>
    <p:sldId id="421" r:id="rId10"/>
    <p:sldId id="422" r:id="rId11"/>
    <p:sldId id="424" r:id="rId12"/>
    <p:sldId id="447" r:id="rId13"/>
    <p:sldId id="448" r:id="rId14"/>
    <p:sldId id="425" r:id="rId15"/>
    <p:sldId id="426" r:id="rId16"/>
    <p:sldId id="431" r:id="rId17"/>
    <p:sldId id="445" r:id="rId18"/>
    <p:sldId id="438" r:id="rId19"/>
    <p:sldId id="439" r:id="rId20"/>
    <p:sldId id="44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15" autoAdjust="0"/>
    <p:restoredTop sz="94533" autoAdjust="0"/>
  </p:normalViewPr>
  <p:slideViewPr>
    <p:cSldViewPr snapToGrid="0">
      <p:cViewPr varScale="1">
        <p:scale>
          <a:sx n="72" d="100"/>
          <a:sy n="72" d="100"/>
        </p:scale>
        <p:origin x="7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24ED5-9C4B-4858-A6EB-D7590714A7FF}" type="datetimeFigureOut">
              <a:rPr lang="ru-RU" smtClean="0"/>
              <a:t>13.05.2020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78409-4D3B-4852-8E42-84B3A93B9369}" type="slidenum">
              <a:rPr lang="ru-RU" smtClean="0"/>
              <a:t>‹#›</a:t>
            </a:fld>
            <a:endParaRPr lang="ru-RU"/>
          </a:p>
        </p:txBody>
      </p:sp>
    </p:spTree>
    <p:extLst>
      <p:ext uri="{BB962C8B-B14F-4D97-AF65-F5344CB8AC3E}">
        <p14:creationId xmlns:p14="http://schemas.microsoft.com/office/powerpoint/2010/main" val="232350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5/13/2020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576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69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066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3175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5/13/2020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7910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3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743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486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5/13/2020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33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755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64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751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911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56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39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smtClean="0"/>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35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261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929660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79443" y="1803405"/>
            <a:ext cx="9640957" cy="1825096"/>
          </a:xfrm>
        </p:spPr>
        <p:txBody>
          <a:bodyPr>
            <a:normAutofit/>
          </a:bodyPr>
          <a:lstStyle/>
          <a:p>
            <a:pPr algn="r"/>
            <a:r>
              <a:rPr lang="ru-RU" sz="3400" b="1" dirty="0" smtClean="0"/>
              <a:t>Алгоритмизация и программирование</a:t>
            </a:r>
            <a:endParaRPr lang="ru-RU" sz="3400" b="1" dirty="0"/>
          </a:p>
        </p:txBody>
      </p:sp>
      <p:sp>
        <p:nvSpPr>
          <p:cNvPr id="3" name="Подзаголовок 2"/>
          <p:cNvSpPr>
            <a:spLocks noGrp="1"/>
          </p:cNvSpPr>
          <p:nvPr>
            <p:ph type="subTitle" idx="1"/>
          </p:nvPr>
        </p:nvSpPr>
        <p:spPr/>
        <p:txBody>
          <a:bodyPr/>
          <a:lstStyle/>
          <a:p>
            <a:pPr algn="r"/>
            <a:r>
              <a:rPr lang="ru-RU" b="1" dirty="0">
                <a:solidFill>
                  <a:srgbClr val="FF0000"/>
                </a:solidFill>
              </a:rPr>
              <a:t>Часть 3. Введение в программирование</a:t>
            </a:r>
            <a:r>
              <a:rPr lang="en-US" b="1" dirty="0" smtClean="0">
                <a:solidFill>
                  <a:srgbClr val="FF0000"/>
                </a:solidFill>
              </a:rPr>
              <a:t> </a:t>
            </a:r>
            <a:r>
              <a:rPr lang="ru-RU" b="1" dirty="0" smtClean="0">
                <a:solidFill>
                  <a:srgbClr val="FF0000"/>
                </a:solidFill>
              </a:rPr>
              <a:t>на </a:t>
            </a:r>
            <a:r>
              <a:rPr lang="en-US" b="1" dirty="0" smtClean="0">
                <a:solidFill>
                  <a:srgbClr val="FF0000"/>
                </a:solidFill>
              </a:rPr>
              <a:t>Python</a:t>
            </a:r>
            <a:r>
              <a:rPr lang="ru-RU" b="1" dirty="0" smtClean="0">
                <a:solidFill>
                  <a:srgbClr val="FF0000"/>
                </a:solidFill>
              </a:rPr>
              <a:t> </a:t>
            </a:r>
          </a:p>
          <a:p>
            <a:pPr algn="r"/>
            <a:endParaRPr lang="ru-RU" b="1" dirty="0">
              <a:solidFill>
                <a:srgbClr val="FF0000"/>
              </a:solidFill>
            </a:endParaRPr>
          </a:p>
        </p:txBody>
      </p:sp>
    </p:spTree>
    <p:extLst>
      <p:ext uri="{BB962C8B-B14F-4D97-AF65-F5344CB8AC3E}">
        <p14:creationId xmlns:p14="http://schemas.microsoft.com/office/powerpoint/2010/main" val="8751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575" y="1152939"/>
            <a:ext cx="11396868" cy="5705062"/>
          </a:xfrm>
        </p:spPr>
        <p:txBody>
          <a:bodyPr>
            <a:normAutofit fontScale="92500" lnSpcReduction="20000"/>
          </a:bodyPr>
          <a:lstStyle/>
          <a:p>
            <a:pPr marL="357188" indent="-357188">
              <a:spcBef>
                <a:spcPts val="0"/>
              </a:spcBef>
              <a:buNone/>
            </a:pPr>
            <a:r>
              <a:rPr lang="ru-RU" sz="2000" b="1" dirty="0">
                <a:solidFill>
                  <a:srgbClr val="FF0000"/>
                </a:solidFill>
                <a:latin typeface="Calibri" panose="020F0502020204030204" pitchFamily="34" charset="0"/>
                <a:cs typeface="Calibri" panose="020F0502020204030204" pitchFamily="34" charset="0"/>
              </a:rPr>
              <a:t>Функция </a:t>
            </a:r>
            <a:r>
              <a:rPr lang="ru-RU" sz="2000" b="1" dirty="0" err="1">
                <a:solidFill>
                  <a:srgbClr val="FF0000"/>
                </a:solidFill>
                <a:latin typeface="Calibri" panose="020F0502020204030204" pitchFamily="34" charset="0"/>
                <a:cs typeface="Calibri" panose="020F0502020204030204" pitchFamily="34" charset="0"/>
              </a:rPr>
              <a:t>enumerate</a:t>
            </a:r>
            <a:r>
              <a:rPr lang="ru-RU" sz="2000" b="1" dirty="0">
                <a:solidFill>
                  <a:srgbClr val="FF0000"/>
                </a:solidFill>
                <a:latin typeface="Calibri" panose="020F0502020204030204" pitchFamily="34" charset="0"/>
                <a:cs typeface="Calibri" panose="020F0502020204030204" pitchFamily="34" charset="0"/>
              </a:rPr>
              <a:t>()</a:t>
            </a:r>
          </a:p>
          <a:p>
            <a:pPr marL="357188" indent="-357188">
              <a:spcBef>
                <a:spcPts val="0"/>
              </a:spcBef>
              <a:buNone/>
            </a:pPr>
            <a:r>
              <a:rPr lang="ru-RU" sz="2000" dirty="0">
                <a:latin typeface="Calibri" panose="020F0502020204030204" pitchFamily="34" charset="0"/>
                <a:cs typeface="Calibri" panose="020F0502020204030204" pitchFamily="34" charset="0"/>
              </a:rPr>
              <a:t>В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есть еще одна встроенная функция, которая часто используется в заголовке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Это функция </a:t>
            </a:r>
            <a:r>
              <a:rPr lang="ru-RU" sz="2000" dirty="0" err="1">
                <a:latin typeface="Calibri" panose="020F0502020204030204" pitchFamily="34" charset="0"/>
                <a:cs typeface="Calibri" panose="020F0502020204030204" pitchFamily="34" charset="0"/>
              </a:rPr>
              <a:t>enumerate</a:t>
            </a:r>
            <a:r>
              <a:rPr lang="ru-RU" sz="2000" dirty="0">
                <a:latin typeface="Calibri" panose="020F0502020204030204" pitchFamily="34" charset="0"/>
                <a:cs typeface="Calibri" panose="020F0502020204030204" pitchFamily="34" charset="0"/>
              </a:rPr>
              <a:t>(). Если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позволяет получить только индексы элементов списка, то </a:t>
            </a:r>
            <a:r>
              <a:rPr lang="ru-RU" sz="2000" dirty="0" err="1">
                <a:latin typeface="Calibri" panose="020F0502020204030204" pitchFamily="34" charset="0"/>
                <a:cs typeface="Calibri" panose="020F0502020204030204" pitchFamily="34" charset="0"/>
              </a:rPr>
              <a:t>enumerate</a:t>
            </a:r>
            <a:r>
              <a:rPr lang="ru-RU" sz="2000" dirty="0">
                <a:latin typeface="Calibri" panose="020F0502020204030204" pitchFamily="34" charset="0"/>
                <a:cs typeface="Calibri" panose="020F0502020204030204" pitchFamily="34" charset="0"/>
              </a:rPr>
              <a:t>() генерирует пары кортежей, состоящих из индекса элемента и значения элемента.</a:t>
            </a:r>
          </a:p>
          <a:p>
            <a:pPr marL="357188" indent="-357188">
              <a:spcBef>
                <a:spcPts val="0"/>
              </a:spcBef>
              <a:buNone/>
            </a:pPr>
            <a:r>
              <a:rPr lang="ru-RU" sz="2000" b="1" dirty="0">
                <a:solidFill>
                  <a:srgbClr val="FF0000"/>
                </a:solidFill>
                <a:latin typeface="Calibri" panose="020F0502020204030204" pitchFamily="34" charset="0"/>
                <a:cs typeface="Calibri" panose="020F0502020204030204" pitchFamily="34" charset="0"/>
              </a:rPr>
              <a:t>Пример </a:t>
            </a:r>
            <a:r>
              <a:rPr lang="ru-RU" sz="2000" b="1" dirty="0" smtClean="0">
                <a:solidFill>
                  <a:srgbClr val="FF0000"/>
                </a:solidFill>
                <a:latin typeface="Calibri" panose="020F0502020204030204" pitchFamily="34" charset="0"/>
                <a:cs typeface="Calibri" panose="020F0502020204030204" pitchFamily="34" charset="0"/>
              </a:rPr>
              <a:t>40. 	</a:t>
            </a: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spisok</a:t>
            </a:r>
            <a:r>
              <a:rPr lang="ru-RU" sz="2000" b="1" dirty="0">
                <a:solidFill>
                  <a:schemeClr val="accent1"/>
                </a:solidFill>
                <a:latin typeface="Calibri" panose="020F0502020204030204" pitchFamily="34" charset="0"/>
                <a:cs typeface="Calibri" panose="020F0502020204030204" pitchFamily="34" charset="0"/>
              </a:rPr>
              <a:t> = [16, 46, 26, 36]</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for</a:t>
            </a:r>
            <a:r>
              <a:rPr lang="ru-RU" sz="2000" b="1" dirty="0">
                <a:solidFill>
                  <a:schemeClr val="accent1"/>
                </a:solidFill>
                <a:latin typeface="Calibri" panose="020F0502020204030204" pitchFamily="34" charset="0"/>
                <a:cs typeface="Calibri" panose="020F0502020204030204" pitchFamily="34" charset="0"/>
              </a:rPr>
              <a:t> i </a:t>
            </a:r>
            <a:r>
              <a:rPr lang="ru-RU" sz="2000" b="1" dirty="0" err="1">
                <a:solidFill>
                  <a:schemeClr val="accent1"/>
                </a:solidFill>
                <a:latin typeface="Calibri" panose="020F0502020204030204" pitchFamily="34" charset="0"/>
                <a:cs typeface="Calibri" panose="020F0502020204030204" pitchFamily="34" charset="0"/>
              </a:rPr>
              <a:t>in</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enumerate</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spisok</a:t>
            </a:r>
            <a:r>
              <a:rPr lang="ru-RU" sz="2000" b="1" dirty="0">
                <a:solidFill>
                  <a:schemeClr val="accent1"/>
                </a:solidFill>
                <a:latin typeface="Calibri" panose="020F0502020204030204" pitchFamily="34" charset="0"/>
                <a:cs typeface="Calibri" panose="020F0502020204030204" pitchFamily="34" charset="0"/>
              </a:rPr>
              <a:t>):</a:t>
            </a:r>
          </a:p>
          <a:p>
            <a:pPr marL="814388" lvl="1" indent="1431925">
              <a:spcBef>
                <a:spcPts val="0"/>
              </a:spcBef>
              <a:buNone/>
            </a:pPr>
            <a:r>
              <a:rPr lang="ru-RU" sz="1800" b="1" dirty="0" smtClean="0">
                <a:solidFill>
                  <a:schemeClr val="accent1"/>
                </a:solidFill>
                <a:latin typeface="Calibri" panose="020F0502020204030204" pitchFamily="34" charset="0"/>
                <a:cs typeface="Calibri" panose="020F0502020204030204" pitchFamily="34" charset="0"/>
              </a:rPr>
              <a:t>	</a:t>
            </a:r>
            <a:r>
              <a:rPr lang="ru-RU" sz="1800" b="1" dirty="0" err="1" smtClean="0">
                <a:solidFill>
                  <a:schemeClr val="accent1"/>
                </a:solidFill>
                <a:latin typeface="Calibri" panose="020F0502020204030204" pitchFamily="34" charset="0"/>
                <a:cs typeface="Calibri" panose="020F0502020204030204" pitchFamily="34" charset="0"/>
              </a:rPr>
              <a:t>print</a:t>
            </a:r>
            <a:r>
              <a:rPr lang="ru-RU" sz="1800" b="1" dirty="0" smtClean="0">
                <a:solidFill>
                  <a:schemeClr val="accent1"/>
                </a:solidFill>
                <a:latin typeface="Calibri" panose="020F0502020204030204" pitchFamily="34" charset="0"/>
                <a:cs typeface="Calibri" panose="020F0502020204030204" pitchFamily="34" charset="0"/>
              </a:rPr>
              <a:t>(i</a:t>
            </a:r>
            <a:r>
              <a:rPr lang="ru-RU" sz="18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0, 16)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(1, 46)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(2, 26)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(3, 36)</a:t>
            </a:r>
          </a:p>
          <a:p>
            <a:pPr marL="357188" indent="-357188">
              <a:spcBef>
                <a:spcPts val="0"/>
              </a:spcBef>
              <a:buNone/>
            </a:pPr>
            <a:r>
              <a:rPr lang="ru-RU" sz="2000" dirty="0">
                <a:latin typeface="Calibri" panose="020F0502020204030204" pitchFamily="34" charset="0"/>
                <a:cs typeface="Calibri" panose="020F0502020204030204" pitchFamily="34" charset="0"/>
              </a:rPr>
              <a:t>Эти кортежи можно распаковывать, то есть извлекать индекс и значение, в теле цикла:</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for</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item</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in</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enumerate</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spisok</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		</a:t>
            </a:r>
            <a:r>
              <a:rPr lang="ru-RU" sz="2000" b="1" dirty="0" err="1" smtClean="0">
                <a:solidFill>
                  <a:schemeClr val="accent1"/>
                </a:solidFill>
                <a:latin typeface="Calibri" panose="020F0502020204030204" pitchFamily="34" charset="0"/>
                <a:cs typeface="Calibri" panose="020F0502020204030204" pitchFamily="34" charset="0"/>
              </a:rPr>
              <a:t>print</a:t>
            </a:r>
            <a:r>
              <a:rPr lang="ru-RU" sz="2000" b="1" dirty="0" smtClean="0">
                <a:solidFill>
                  <a:schemeClr val="accent1"/>
                </a:solidFill>
                <a:latin typeface="Calibri" panose="020F0502020204030204" pitchFamily="34" charset="0"/>
                <a:cs typeface="Calibri" panose="020F0502020204030204" pitchFamily="34" charset="0"/>
              </a:rPr>
              <a:t>(</a:t>
            </a:r>
            <a:r>
              <a:rPr lang="ru-RU" sz="2000" b="1" dirty="0" err="1" smtClean="0">
                <a:solidFill>
                  <a:schemeClr val="accent1"/>
                </a:solidFill>
                <a:latin typeface="Calibri" panose="020F0502020204030204" pitchFamily="34" charset="0"/>
                <a:cs typeface="Calibri" panose="020F0502020204030204" pitchFamily="34" charset="0"/>
              </a:rPr>
              <a:t>item</a:t>
            </a:r>
            <a:r>
              <a:rPr lang="ru-RU" sz="2000" b="1" dirty="0" smtClean="0">
                <a:solidFill>
                  <a:schemeClr val="accent1"/>
                </a:solidFill>
                <a:latin typeface="Calibri" panose="020F0502020204030204" pitchFamily="34" charset="0"/>
                <a:cs typeface="Calibri" panose="020F0502020204030204" pitchFamily="34" charset="0"/>
              </a:rPr>
              <a:t>[0</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item</a:t>
            </a:r>
            <a:r>
              <a:rPr lang="ru-RU" sz="2000" b="1" dirty="0">
                <a:solidFill>
                  <a:schemeClr val="accent1"/>
                </a:solidFill>
                <a:latin typeface="Calibri" panose="020F0502020204030204" pitchFamily="34" charset="0"/>
                <a:cs typeface="Calibri" panose="020F0502020204030204" pitchFamily="34" charset="0"/>
              </a:rPr>
              <a:t>[1])</a:t>
            </a:r>
          </a:p>
          <a:p>
            <a:pPr marL="357188" indent="1431925">
              <a:spcBef>
                <a:spcPts val="0"/>
              </a:spcBef>
              <a:buNone/>
            </a:pPr>
            <a:r>
              <a:rPr lang="ru-RU" sz="2000" b="1" dirty="0" smtClean="0">
                <a:solidFill>
                  <a:srgbClr val="FFC000"/>
                </a:solidFill>
                <a:latin typeface="Calibri" panose="020F0502020204030204" pitchFamily="34" charset="0"/>
                <a:cs typeface="Calibri" panose="020F0502020204030204" pitchFamily="34" charset="0"/>
              </a:rPr>
              <a:t>0 </a:t>
            </a:r>
            <a:r>
              <a:rPr lang="ru-RU" sz="2000" b="1" dirty="0">
                <a:solidFill>
                  <a:srgbClr val="FFC000"/>
                </a:solidFill>
                <a:latin typeface="Calibri" panose="020F0502020204030204" pitchFamily="34" charset="0"/>
                <a:cs typeface="Calibri" panose="020F0502020204030204" pitchFamily="34" charset="0"/>
              </a:rPr>
              <a:t>16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1 46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2 26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3 36</a:t>
            </a:r>
          </a:p>
          <a:p>
            <a:pPr marL="357188" indent="-357188">
              <a:spcBef>
                <a:spcPts val="0"/>
              </a:spcBef>
              <a:buNone/>
            </a:pPr>
            <a:r>
              <a:rPr lang="ru-RU" sz="2000" dirty="0">
                <a:latin typeface="Calibri" panose="020F0502020204030204" pitchFamily="34" charset="0"/>
                <a:cs typeface="Calibri" panose="020F0502020204030204" pitchFamily="34" charset="0"/>
              </a:rPr>
              <a:t>Однако чаще это делают еще в заголовке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используя две переменные перед </a:t>
            </a:r>
            <a:r>
              <a:rPr lang="ru-RU" sz="2000" dirty="0" err="1">
                <a:latin typeface="Calibri" panose="020F0502020204030204" pitchFamily="34" charset="0"/>
                <a:cs typeface="Calibri" panose="020F0502020204030204" pitchFamily="34" charset="0"/>
              </a:rPr>
              <a:t>in</a:t>
            </a:r>
            <a:r>
              <a:rPr lang="ru-RU" sz="2000" dirty="0">
                <a:latin typeface="Calibri" panose="020F0502020204030204" pitchFamily="34" charset="0"/>
                <a:cs typeface="Calibri" panose="020F0502020204030204" pitchFamily="34" charset="0"/>
              </a:rPr>
              <a:t>:</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for</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id</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val</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in</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enumerate</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spisok</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	</a:t>
            </a:r>
            <a:r>
              <a:rPr lang="ru-RU" sz="2000" b="1" dirty="0" smtClean="0">
                <a:solidFill>
                  <a:schemeClr val="accent1"/>
                </a:solidFill>
                <a:latin typeface="Calibri" panose="020F0502020204030204" pitchFamily="34" charset="0"/>
                <a:cs typeface="Calibri" panose="020F0502020204030204" pitchFamily="34" charset="0"/>
              </a:rPr>
              <a:t>	</a:t>
            </a:r>
            <a:r>
              <a:rPr lang="ru-RU" sz="2000" b="1" dirty="0" err="1" smtClean="0">
                <a:solidFill>
                  <a:schemeClr val="accent1"/>
                </a:solidFill>
                <a:latin typeface="Calibri" panose="020F0502020204030204" pitchFamily="34" charset="0"/>
                <a:cs typeface="Calibri" panose="020F0502020204030204" pitchFamily="34" charset="0"/>
              </a:rPr>
              <a:t>print</a:t>
            </a:r>
            <a:r>
              <a:rPr lang="ru-RU" sz="2000" b="1" dirty="0" smtClean="0">
                <a:solidFill>
                  <a:schemeClr val="accent1"/>
                </a:solidFill>
                <a:latin typeface="Calibri" panose="020F0502020204030204" pitchFamily="34" charset="0"/>
                <a:cs typeface="Calibri" panose="020F0502020204030204" pitchFamily="34" charset="0"/>
              </a:rPr>
              <a:t>(</a:t>
            </a:r>
            <a:r>
              <a:rPr lang="ru-RU" sz="2000" b="1" dirty="0" err="1" smtClean="0">
                <a:solidFill>
                  <a:schemeClr val="accent1"/>
                </a:solidFill>
                <a:latin typeface="Calibri" panose="020F0502020204030204" pitchFamily="34" charset="0"/>
                <a:cs typeface="Calibri" panose="020F0502020204030204" pitchFamily="34" charset="0"/>
              </a:rPr>
              <a:t>id</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val</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smtClean="0">
                <a:solidFill>
                  <a:srgbClr val="FFC000"/>
                </a:solidFill>
                <a:latin typeface="Calibri" panose="020F0502020204030204" pitchFamily="34" charset="0"/>
                <a:cs typeface="Calibri" panose="020F0502020204030204" pitchFamily="34" charset="0"/>
              </a:rPr>
              <a:t>0 </a:t>
            </a:r>
            <a:r>
              <a:rPr lang="ru-RU" sz="2000" b="1" dirty="0">
                <a:solidFill>
                  <a:srgbClr val="FFC000"/>
                </a:solidFill>
                <a:latin typeface="Calibri" panose="020F0502020204030204" pitchFamily="34" charset="0"/>
                <a:cs typeface="Calibri" panose="020F0502020204030204" pitchFamily="34" charset="0"/>
              </a:rPr>
              <a:t>16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1 46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2 26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3 36</a:t>
            </a:r>
          </a:p>
          <a:p>
            <a:pPr marL="357188" indent="-357188">
              <a:spcBef>
                <a:spcPts val="0"/>
              </a:spcBef>
              <a:buNone/>
            </a:pPr>
            <a:r>
              <a:rPr lang="ru-RU" sz="2000" dirty="0" smtClean="0">
                <a:latin typeface="Calibri" panose="020F0502020204030204" pitchFamily="34" charset="0"/>
                <a:cs typeface="Calibri" panose="020F0502020204030204" pitchFamily="34" charset="0"/>
              </a:rPr>
              <a:t>Функция </a:t>
            </a:r>
            <a:r>
              <a:rPr lang="ru-RU" sz="2000" dirty="0" err="1">
                <a:latin typeface="Calibri" panose="020F0502020204030204" pitchFamily="34" charset="0"/>
                <a:cs typeface="Calibri" panose="020F0502020204030204" pitchFamily="34" charset="0"/>
              </a:rPr>
              <a:t>enumerate</a:t>
            </a:r>
            <a:r>
              <a:rPr lang="ru-RU" sz="2000" dirty="0">
                <a:latin typeface="Calibri" panose="020F0502020204030204" pitchFamily="34" charset="0"/>
                <a:cs typeface="Calibri" panose="020F0502020204030204" pitchFamily="34" charset="0"/>
              </a:rPr>
              <a:t>() возвращает так называемый объект-итератор. Когда такие объекты </a:t>
            </a:r>
            <a:r>
              <a:rPr lang="ru-RU" sz="2000" dirty="0" smtClean="0">
                <a:latin typeface="Calibri" panose="020F0502020204030204" pitchFamily="34" charset="0"/>
                <a:cs typeface="Calibri" panose="020F0502020204030204" pitchFamily="34" charset="0"/>
              </a:rPr>
              <a:t>закончили свою работу их значения</a:t>
            </a:r>
            <a:r>
              <a:rPr lang="ru-RU" sz="2000" dirty="0">
                <a:latin typeface="Calibri" panose="020F0502020204030204" pitchFamily="34" charset="0"/>
                <a:cs typeface="Calibri" panose="020F0502020204030204" pitchFamily="34" charset="0"/>
              </a:rPr>
              <a:t>, то становятся "пустыми". Второй раз по ним пройтись нельзя.</a:t>
            </a: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smtClean="0"/>
              <a:t>Еще раз о </a:t>
            </a:r>
            <a:r>
              <a:rPr lang="ru-RU" sz="3200" b="1" smtClean="0"/>
              <a:t>цикле </a:t>
            </a:r>
            <a:r>
              <a:rPr lang="en-US" sz="3200" b="1" smtClean="0"/>
              <a:t>for</a:t>
            </a:r>
            <a:endParaRPr lang="ru-RU" sz="3200" b="1" dirty="0"/>
          </a:p>
        </p:txBody>
      </p:sp>
    </p:spTree>
    <p:extLst>
      <p:ext uri="{BB962C8B-B14F-4D97-AF65-F5344CB8AC3E}">
        <p14:creationId xmlns:p14="http://schemas.microsoft.com/office/powerpoint/2010/main" val="188377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575" y="1258957"/>
            <a:ext cx="11396868" cy="5599043"/>
          </a:xfrm>
        </p:spPr>
        <p:txBody>
          <a:bodyPr>
            <a:normAutofit fontScale="92500" lnSpcReduction="20000"/>
          </a:bodyPr>
          <a:lstStyle/>
          <a:p>
            <a:pPr marL="357188" indent="-357188">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Строка</a:t>
            </a:r>
            <a:r>
              <a:rPr lang="ru-RU" sz="2000" dirty="0" smtClean="0">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 это последовательность символов, заключенных в </a:t>
            </a:r>
            <a:r>
              <a:rPr lang="ru-RU" sz="2000" dirty="0" smtClean="0">
                <a:latin typeface="Calibri" panose="020F0502020204030204" pitchFamily="34" charset="0"/>
                <a:cs typeface="Calibri" panose="020F0502020204030204" pitchFamily="34" charset="0"/>
              </a:rPr>
              <a:t>одинарные, двойные, тройные </a:t>
            </a:r>
            <a:r>
              <a:rPr lang="ru-RU" sz="2000" dirty="0">
                <a:latin typeface="Calibri" panose="020F0502020204030204" pitchFamily="34" charset="0"/>
                <a:cs typeface="Calibri" panose="020F0502020204030204" pitchFamily="34" charset="0"/>
              </a:rPr>
              <a:t>кавычки.</a:t>
            </a:r>
          </a:p>
          <a:p>
            <a:pPr marL="357188" indent="-357188">
              <a:spcBef>
                <a:spcPts val="0"/>
              </a:spcBef>
              <a:buNone/>
            </a:pPr>
            <a:r>
              <a:rPr lang="ru-RU" sz="2000" dirty="0" smtClean="0">
                <a:latin typeface="Calibri" panose="020F0502020204030204" pitchFamily="34" charset="0"/>
                <a:cs typeface="Calibri" panose="020F0502020204030204" pitchFamily="34" charset="0"/>
              </a:rPr>
              <a:t>В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нет символьного типа, т. е. типа данных, объектами которого являются одиночные символы. Однако язык позволяет рассматривать строки как объекты, состоящие из подстрок длинной в один и более символов. </a:t>
            </a:r>
            <a:endParaRPr lang="ru-RU" sz="2000" dirty="0" smtClean="0">
              <a:latin typeface="Calibri" panose="020F0502020204030204" pitchFamily="34" charset="0"/>
              <a:cs typeface="Calibri" panose="020F0502020204030204" pitchFamily="34" charset="0"/>
            </a:endParaRPr>
          </a:p>
          <a:p>
            <a:pPr marL="357188" indent="-357188">
              <a:spcBef>
                <a:spcPts val="0"/>
              </a:spcBef>
              <a:buNone/>
            </a:pPr>
            <a:r>
              <a:rPr lang="ru-RU" sz="2000" dirty="0" smtClean="0">
                <a:latin typeface="Calibri" panose="020F0502020204030204" pitchFamily="34" charset="0"/>
                <a:cs typeface="Calibri" panose="020F0502020204030204" pitchFamily="34" charset="0"/>
              </a:rPr>
              <a:t>С другой стороны, строка, как и список, – это упорядоченная последовательность элементов. Следовательно, из нее можно извлекать отдельные символы и срезы.</a:t>
            </a:r>
          </a:p>
          <a:p>
            <a:pPr marL="357188" indent="-357188">
              <a:spcBef>
                <a:spcPts val="0"/>
              </a:spcBef>
              <a:buNone/>
            </a:pPr>
            <a:r>
              <a:rPr lang="ru-RU" b="1" dirty="0" smtClean="0">
                <a:solidFill>
                  <a:srgbClr val="FF0000"/>
                </a:solidFill>
                <a:latin typeface="Calibri" panose="020F0502020204030204" pitchFamily="34" charset="0"/>
                <a:cs typeface="Calibri" panose="020F0502020204030204" pitchFamily="34" charset="0"/>
              </a:rPr>
              <a:t>Пример 41.</a:t>
            </a:r>
            <a:r>
              <a:rPr lang="ru-RU" sz="2000" b="1" dirty="0" smtClean="0">
                <a:solidFill>
                  <a:schemeClr val="accent1"/>
                </a:solidFill>
                <a:latin typeface="Calibri" panose="020F0502020204030204" pitchFamily="34" charset="0"/>
                <a:cs typeface="Calibri" panose="020F0502020204030204" pitchFamily="34" charset="0"/>
              </a:rPr>
              <a:t>	&gt;&gt;&gt; </a:t>
            </a:r>
            <a:r>
              <a:rPr lang="ru-RU" sz="2000" b="1" dirty="0">
                <a:solidFill>
                  <a:schemeClr val="accent1"/>
                </a:solidFill>
                <a:latin typeface="Calibri" panose="020F0502020204030204" pitchFamily="34" charset="0"/>
                <a:cs typeface="Calibri" panose="020F0502020204030204" pitchFamily="34" charset="0"/>
              </a:rPr>
              <a:t>s = "</a:t>
            </a:r>
            <a:r>
              <a:rPr lang="ru-RU" sz="2000" b="1" dirty="0" err="1">
                <a:solidFill>
                  <a:schemeClr val="accent1"/>
                </a:solidFill>
                <a:latin typeface="Calibri" panose="020F0502020204030204" pitchFamily="34" charset="0"/>
                <a:cs typeface="Calibri" panose="020F0502020204030204" pitchFamily="34" charset="0"/>
              </a:rPr>
              <a:t>Hello</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World</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s[0]</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'H'</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s[7:]</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World</a:t>
            </a:r>
            <a:r>
              <a:rPr lang="ru-RU" sz="2000" b="1" dirty="0">
                <a:solidFill>
                  <a:srgbClr val="FFC000"/>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s[::2]</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Hlo</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ol</a:t>
            </a:r>
            <a:r>
              <a:rPr lang="ru-RU" sz="2000" b="1" dirty="0">
                <a:solidFill>
                  <a:srgbClr val="FFC000"/>
                </a:solidFill>
                <a:latin typeface="Calibri" panose="020F0502020204030204" pitchFamily="34" charset="0"/>
                <a:cs typeface="Calibri" panose="020F0502020204030204" pitchFamily="34" charset="0"/>
              </a:rPr>
              <a:t>!'</a:t>
            </a:r>
          </a:p>
          <a:p>
            <a:pPr marL="357188" indent="-357188">
              <a:spcBef>
                <a:spcPts val="0"/>
              </a:spcBef>
              <a:buNone/>
            </a:pPr>
            <a:r>
              <a:rPr lang="ru-RU" sz="2000" dirty="0">
                <a:latin typeface="Calibri" panose="020F0502020204030204" pitchFamily="34" charset="0"/>
                <a:cs typeface="Calibri" panose="020F0502020204030204" pitchFamily="34" charset="0"/>
              </a:rPr>
              <a:t>В последнем случае извлечение идет с шагом, равным двум, т. е. извлекается каждый второй символ. </a:t>
            </a:r>
            <a:endParaRPr lang="ru-RU" sz="2000" dirty="0" smtClean="0">
              <a:latin typeface="Calibri" panose="020F0502020204030204" pitchFamily="34" charset="0"/>
              <a:cs typeface="Calibri" panose="020F0502020204030204" pitchFamily="34" charset="0"/>
            </a:endParaRPr>
          </a:p>
          <a:p>
            <a:pPr marL="357188" indent="-357188">
              <a:spcBef>
                <a:spcPts val="0"/>
              </a:spcBef>
              <a:buNone/>
            </a:pPr>
            <a:r>
              <a:rPr lang="ru-RU" sz="2000" dirty="0">
                <a:latin typeface="Calibri" panose="020F0502020204030204" pitchFamily="34" charset="0"/>
                <a:cs typeface="Calibri" panose="020F0502020204030204" pitchFamily="34" charset="0"/>
              </a:rPr>
              <a:t>Важным отличием от списков является неизменяемость строк в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Нельзя перезаписать какой-то отдельный символ или срез в строке:</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s[-1] = '.'</a:t>
            </a:r>
          </a:p>
          <a:p>
            <a:pPr marL="357188" indent="1431925">
              <a:spcBef>
                <a:spcPts val="0"/>
              </a:spcBef>
              <a:buNone/>
            </a:pPr>
            <a:r>
              <a:rPr lang="ru-RU" sz="2000" b="1" dirty="0" err="1">
                <a:solidFill>
                  <a:srgbClr val="FFC000"/>
                </a:solidFill>
                <a:latin typeface="Calibri" panose="020F0502020204030204" pitchFamily="34" charset="0"/>
                <a:cs typeface="Calibri" panose="020F0502020204030204" pitchFamily="34" charset="0"/>
              </a:rPr>
              <a:t>Traceback</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most</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recent</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call</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last</a:t>
            </a:r>
            <a:r>
              <a:rPr lang="ru-RU" sz="2000" b="1" dirty="0">
                <a:solidFill>
                  <a:srgbClr val="FFC000"/>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File</a:t>
            </a:r>
            <a:r>
              <a:rPr lang="ru-RU" sz="2000" b="1" dirty="0">
                <a:solidFill>
                  <a:srgbClr val="FFC000"/>
                </a:solidFill>
                <a:latin typeface="Calibri" panose="020F0502020204030204" pitchFamily="34" charset="0"/>
                <a:cs typeface="Calibri" panose="020F0502020204030204" pitchFamily="34" charset="0"/>
              </a:rPr>
              <a:t> "&lt;</a:t>
            </a:r>
            <a:r>
              <a:rPr lang="ru-RU" sz="2000" b="1" dirty="0" err="1">
                <a:solidFill>
                  <a:srgbClr val="FFC000"/>
                </a:solidFill>
                <a:latin typeface="Calibri" panose="020F0502020204030204" pitchFamily="34" charset="0"/>
                <a:cs typeface="Calibri" panose="020F0502020204030204" pitchFamily="34" charset="0"/>
              </a:rPr>
              <a:t>stdin</a:t>
            </a:r>
            <a:r>
              <a:rPr lang="ru-RU" sz="2000" b="1" dirty="0">
                <a:solidFill>
                  <a:srgbClr val="FFC000"/>
                </a:solidFill>
                <a:latin typeface="Calibri" panose="020F0502020204030204" pitchFamily="34" charset="0"/>
                <a:cs typeface="Calibri" panose="020F0502020204030204" pitchFamily="34" charset="0"/>
              </a:rPr>
              <a:t>&gt;", </a:t>
            </a:r>
            <a:r>
              <a:rPr lang="ru-RU" sz="2000" b="1" dirty="0" err="1">
                <a:solidFill>
                  <a:srgbClr val="FFC000"/>
                </a:solidFill>
                <a:latin typeface="Calibri" panose="020F0502020204030204" pitchFamily="34" charset="0"/>
                <a:cs typeface="Calibri" panose="020F0502020204030204" pitchFamily="34" charset="0"/>
              </a:rPr>
              <a:t>line</a:t>
            </a:r>
            <a:r>
              <a:rPr lang="ru-RU" sz="2000" b="1" dirty="0">
                <a:solidFill>
                  <a:srgbClr val="FFC000"/>
                </a:solidFill>
                <a:latin typeface="Calibri" panose="020F0502020204030204" pitchFamily="34" charset="0"/>
                <a:cs typeface="Calibri" panose="020F0502020204030204" pitchFamily="34" charset="0"/>
              </a:rPr>
              <a:t> 1, </a:t>
            </a:r>
            <a:r>
              <a:rPr lang="ru-RU" sz="2000" b="1" dirty="0" err="1">
                <a:solidFill>
                  <a:srgbClr val="FFC000"/>
                </a:solidFill>
                <a:latin typeface="Calibri" panose="020F0502020204030204" pitchFamily="34" charset="0"/>
                <a:cs typeface="Calibri" panose="020F0502020204030204" pitchFamily="34" charset="0"/>
              </a:rPr>
              <a:t>in</a:t>
            </a:r>
            <a:r>
              <a:rPr lang="ru-RU" sz="2000" b="1" dirty="0">
                <a:solidFill>
                  <a:srgbClr val="FFC000"/>
                </a:solidFill>
                <a:latin typeface="Calibri" panose="020F0502020204030204" pitchFamily="34" charset="0"/>
                <a:cs typeface="Calibri" panose="020F0502020204030204" pitchFamily="34" charset="0"/>
              </a:rPr>
              <a:t> &lt;</a:t>
            </a:r>
            <a:r>
              <a:rPr lang="ru-RU" sz="2000" b="1" dirty="0" err="1">
                <a:solidFill>
                  <a:srgbClr val="FFC000"/>
                </a:solidFill>
                <a:latin typeface="Calibri" panose="020F0502020204030204" pitchFamily="34" charset="0"/>
                <a:cs typeface="Calibri" panose="020F0502020204030204" pitchFamily="34" charset="0"/>
              </a:rPr>
              <a:t>module</a:t>
            </a:r>
            <a:r>
              <a:rPr lang="ru-RU" sz="2000" b="1" dirty="0">
                <a:solidFill>
                  <a:srgbClr val="FFC000"/>
                </a:solidFill>
                <a:latin typeface="Calibri" panose="020F0502020204030204" pitchFamily="34" charset="0"/>
                <a:cs typeface="Calibri" panose="020F0502020204030204" pitchFamily="34" charset="0"/>
              </a:rPr>
              <a:t>&gt;</a:t>
            </a:r>
          </a:p>
          <a:p>
            <a:pPr marL="357188" indent="1431925">
              <a:spcBef>
                <a:spcPts val="0"/>
              </a:spcBef>
              <a:buNone/>
            </a:pPr>
            <a:r>
              <a:rPr lang="ru-RU" sz="2000" b="1" dirty="0" err="1">
                <a:solidFill>
                  <a:srgbClr val="FFC000"/>
                </a:solidFill>
                <a:latin typeface="Calibri" panose="020F0502020204030204" pitchFamily="34" charset="0"/>
                <a:cs typeface="Calibri" panose="020F0502020204030204" pitchFamily="34" charset="0"/>
              </a:rPr>
              <a:t>TypeError</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str</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object</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does</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not</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support</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item</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assignment</a:t>
            </a:r>
            <a:endParaRPr lang="ru-RU" sz="2000" b="1" dirty="0">
              <a:solidFill>
                <a:srgbClr val="FFC000"/>
              </a:solidFill>
              <a:latin typeface="Calibri" panose="020F0502020204030204" pitchFamily="34" charset="0"/>
              <a:cs typeface="Calibri" panose="020F0502020204030204" pitchFamily="34" charset="0"/>
            </a:endParaRPr>
          </a:p>
          <a:p>
            <a:pPr marL="357188" indent="-357188">
              <a:spcBef>
                <a:spcPts val="0"/>
              </a:spcBef>
              <a:buNone/>
            </a:pPr>
            <a:r>
              <a:rPr lang="ru-RU" sz="2000" dirty="0">
                <a:latin typeface="Calibri" panose="020F0502020204030204" pitchFamily="34" charset="0"/>
                <a:cs typeface="Calibri" panose="020F0502020204030204" pitchFamily="34" charset="0"/>
              </a:rPr>
              <a:t>Интерпретатор сообщает, что объект типа </a:t>
            </a:r>
            <a:r>
              <a:rPr lang="ru-RU" sz="2000" dirty="0" err="1">
                <a:latin typeface="Calibri" panose="020F0502020204030204" pitchFamily="34" charset="0"/>
                <a:cs typeface="Calibri" panose="020F0502020204030204" pitchFamily="34" charset="0"/>
              </a:rPr>
              <a:t>str</a:t>
            </a:r>
            <a:r>
              <a:rPr lang="ru-RU" sz="2000" dirty="0">
                <a:latin typeface="Calibri" panose="020F0502020204030204" pitchFamily="34" charset="0"/>
                <a:cs typeface="Calibri" panose="020F0502020204030204" pitchFamily="34" charset="0"/>
              </a:rPr>
              <a:t> не поддерживает присвоение элементам.</a:t>
            </a:r>
          </a:p>
          <a:p>
            <a:pPr marL="357188" indent="-357188">
              <a:spcBef>
                <a:spcPts val="0"/>
              </a:spcBef>
              <a:buNone/>
            </a:pPr>
            <a:r>
              <a:rPr lang="ru-RU" sz="2000" dirty="0">
                <a:latin typeface="Calibri" panose="020F0502020204030204" pitchFamily="34" charset="0"/>
                <a:cs typeface="Calibri" panose="020F0502020204030204" pitchFamily="34" charset="0"/>
              </a:rPr>
              <a:t>Если требуется изменить строку, то следует создать новую из срезов старой:</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s = s[0:-1] + '.'</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s</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Hello</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World</a:t>
            </a:r>
            <a:r>
              <a:rPr lang="ru-RU" sz="2000" b="1" dirty="0">
                <a:solidFill>
                  <a:srgbClr val="FFC000"/>
                </a:solidFill>
                <a:latin typeface="Calibri" panose="020F0502020204030204" pitchFamily="34" charset="0"/>
                <a:cs typeface="Calibri" panose="020F0502020204030204" pitchFamily="34" charset="0"/>
              </a:rPr>
              <a:t>.'</a:t>
            </a:r>
          </a:p>
          <a:p>
            <a:pPr marL="357188" indent="-357188">
              <a:spcBef>
                <a:spcPts val="0"/>
              </a:spcBef>
              <a:buNone/>
            </a:pPr>
            <a:r>
              <a:rPr lang="ru-RU" sz="2000" dirty="0">
                <a:latin typeface="Calibri" panose="020F0502020204030204" pitchFamily="34" charset="0"/>
                <a:cs typeface="Calibri" panose="020F0502020204030204" pitchFamily="34" charset="0"/>
              </a:rPr>
              <a:t>В примере берется срез из исходной строки, соединяется с другой строкой. Получается новая строка, которая присваивается переменной s. Ее старое значение при этом теряется</a:t>
            </a:r>
            <a:r>
              <a:rPr lang="ru-RU" sz="2000" dirty="0" smtClean="0">
                <a:latin typeface="Calibri" panose="020F0502020204030204" pitchFamily="34" charset="0"/>
                <a:cs typeface="Calibri" panose="020F0502020204030204" pitchFamily="34" charset="0"/>
              </a:rPr>
              <a:t>.</a:t>
            </a:r>
            <a:endParaRPr lang="ru-RU" sz="2000" dirty="0">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Строки</a:t>
            </a:r>
          </a:p>
        </p:txBody>
      </p:sp>
    </p:spTree>
    <p:extLst>
      <p:ext uri="{BB962C8B-B14F-4D97-AF65-F5344CB8AC3E}">
        <p14:creationId xmlns:p14="http://schemas.microsoft.com/office/powerpoint/2010/main" val="275522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96534" y="183322"/>
            <a:ext cx="9805136" cy="1320800"/>
          </a:xfrm>
        </p:spPr>
        <p:txBody>
          <a:bodyPr>
            <a:normAutofit/>
          </a:bodyPr>
          <a:lstStyle/>
          <a:p>
            <a:r>
              <a:rPr lang="ru-RU" sz="3600" b="1" dirty="0"/>
              <a:t>Строки. </a:t>
            </a:r>
            <a:r>
              <a:rPr lang="ru-RU" sz="3600" b="1" dirty="0" smtClean="0"/>
              <a:t>Срезы.</a:t>
            </a:r>
            <a:endParaRPr lang="ru-RU" sz="3600" b="1" dirty="0"/>
          </a:p>
        </p:txBody>
      </p:sp>
      <p:sp>
        <p:nvSpPr>
          <p:cNvPr id="3" name="Объект 2"/>
          <p:cNvSpPr>
            <a:spLocks noGrp="1"/>
          </p:cNvSpPr>
          <p:nvPr>
            <p:ph idx="1"/>
          </p:nvPr>
        </p:nvSpPr>
        <p:spPr>
          <a:xfrm>
            <a:off x="358795" y="1166191"/>
            <a:ext cx="11674179" cy="5691809"/>
          </a:xfrm>
        </p:spPr>
        <p:txBody>
          <a:bodyPr>
            <a:normAutofit lnSpcReduction="10000"/>
          </a:bodyPr>
          <a:lstStyle/>
          <a:p>
            <a:pPr marL="357188" indent="-357188">
              <a:spcBef>
                <a:spcPts val="300"/>
              </a:spcBef>
              <a:buNone/>
            </a:pPr>
            <a:r>
              <a:rPr lang="ru-RU" sz="1900" dirty="0" smtClean="0">
                <a:latin typeface="Calibri" panose="020F0502020204030204" pitchFamily="34" charset="0"/>
                <a:cs typeface="Calibri" panose="020F0502020204030204" pitchFamily="34" charset="0"/>
              </a:rPr>
              <a:t>Строка </a:t>
            </a:r>
            <a:r>
              <a:rPr lang="ru-RU" sz="1900" dirty="0">
                <a:latin typeface="Calibri" panose="020F0502020204030204" pitchFamily="34" charset="0"/>
                <a:cs typeface="Calibri" panose="020F0502020204030204" pitchFamily="34" charset="0"/>
              </a:rPr>
              <a:t>считывается со стандартного ввода функцией </a:t>
            </a:r>
            <a:r>
              <a:rPr lang="ru-RU" sz="1900" dirty="0" err="1">
                <a:latin typeface="Calibri" panose="020F0502020204030204" pitchFamily="34" charset="0"/>
                <a:cs typeface="Calibri" panose="020F0502020204030204" pitchFamily="34" charset="0"/>
              </a:rPr>
              <a:t>input</a:t>
            </a:r>
            <a:r>
              <a:rPr lang="ru-RU" sz="1900" dirty="0">
                <a:latin typeface="Calibri" panose="020F0502020204030204" pitchFamily="34" charset="0"/>
                <a:cs typeface="Calibri" panose="020F0502020204030204" pitchFamily="34" charset="0"/>
              </a:rPr>
              <a:t>(). Напомним, что для двух строк определена </a:t>
            </a:r>
            <a:r>
              <a:rPr lang="ru-RU" sz="1900" b="1" dirty="0">
                <a:solidFill>
                  <a:schemeClr val="accent1"/>
                </a:solidFill>
                <a:latin typeface="Calibri" panose="020F0502020204030204" pitchFamily="34" charset="0"/>
                <a:cs typeface="Calibri" panose="020F0502020204030204" pitchFamily="34" charset="0"/>
              </a:rPr>
              <a:t>операция сложения (конкатенации)</a:t>
            </a:r>
            <a:r>
              <a:rPr lang="ru-RU" sz="1900" dirty="0">
                <a:latin typeface="Calibri" panose="020F0502020204030204" pitchFamily="34" charset="0"/>
                <a:cs typeface="Calibri" panose="020F0502020204030204" pitchFamily="34" charset="0"/>
              </a:rPr>
              <a:t>, также определена </a:t>
            </a:r>
            <a:r>
              <a:rPr lang="ru-RU" sz="1900" b="1" dirty="0">
                <a:solidFill>
                  <a:schemeClr val="accent1"/>
                </a:solidFill>
                <a:latin typeface="Calibri" panose="020F0502020204030204" pitchFamily="34" charset="0"/>
                <a:cs typeface="Calibri" panose="020F0502020204030204" pitchFamily="34" charset="0"/>
              </a:rPr>
              <a:t>операция умножения строки на число</a:t>
            </a:r>
            <a:r>
              <a:rPr lang="ru-RU" sz="1900" dirty="0">
                <a:latin typeface="Calibri" panose="020F0502020204030204" pitchFamily="34" charset="0"/>
                <a:cs typeface="Calibri" panose="020F0502020204030204" pitchFamily="34" charset="0"/>
              </a:rPr>
              <a:t>.</a:t>
            </a:r>
          </a:p>
          <a:p>
            <a:pPr marL="357188" indent="-357188">
              <a:spcBef>
                <a:spcPts val="300"/>
              </a:spcBef>
              <a:buNone/>
            </a:pPr>
            <a:r>
              <a:rPr lang="ru-RU" sz="1900" dirty="0" smtClean="0">
                <a:latin typeface="Calibri" panose="020F0502020204030204" pitchFamily="34" charset="0"/>
                <a:cs typeface="Calibri" panose="020F0502020204030204" pitchFamily="34" charset="0"/>
              </a:rPr>
              <a:t>Строка </a:t>
            </a:r>
            <a:r>
              <a:rPr lang="ru-RU" sz="1900" dirty="0">
                <a:latin typeface="Calibri" panose="020F0502020204030204" pitchFamily="34" charset="0"/>
                <a:cs typeface="Calibri" panose="020F0502020204030204" pitchFamily="34" charset="0"/>
              </a:rPr>
              <a:t>состоит из последовательности символов. Узнать количество символов (</a:t>
            </a:r>
            <a:r>
              <a:rPr lang="ru-RU" sz="1900" b="1" dirty="0">
                <a:solidFill>
                  <a:schemeClr val="accent1"/>
                </a:solidFill>
                <a:latin typeface="Calibri" panose="020F0502020204030204" pitchFamily="34" charset="0"/>
                <a:cs typeface="Calibri" panose="020F0502020204030204" pitchFamily="34" charset="0"/>
              </a:rPr>
              <a:t>длину строки</a:t>
            </a:r>
            <a:r>
              <a:rPr lang="ru-RU" sz="1900" dirty="0">
                <a:latin typeface="Calibri" panose="020F0502020204030204" pitchFamily="34" charset="0"/>
                <a:cs typeface="Calibri" panose="020F0502020204030204" pitchFamily="34" charset="0"/>
              </a:rPr>
              <a:t>) можно при помощи функции </a:t>
            </a:r>
            <a:r>
              <a:rPr lang="ru-RU" sz="1900" dirty="0" err="1">
                <a:latin typeface="Calibri" panose="020F0502020204030204" pitchFamily="34" charset="0"/>
                <a:cs typeface="Calibri" panose="020F0502020204030204" pitchFamily="34" charset="0"/>
              </a:rPr>
              <a:t>len</a:t>
            </a:r>
            <a:r>
              <a:rPr lang="ru-RU" sz="1900" dirty="0">
                <a:latin typeface="Calibri" panose="020F0502020204030204" pitchFamily="34" charset="0"/>
                <a:cs typeface="Calibri" panose="020F0502020204030204" pitchFamily="34" charset="0"/>
              </a:rPr>
              <a:t>.</a:t>
            </a:r>
          </a:p>
          <a:p>
            <a:pPr marL="357188" indent="-357188">
              <a:spcBef>
                <a:spcPts val="300"/>
              </a:spcBef>
              <a:buNone/>
            </a:pPr>
            <a:r>
              <a:rPr lang="ru-RU" sz="1900" dirty="0" smtClean="0">
                <a:latin typeface="Calibri" panose="020F0502020204030204" pitchFamily="34" charset="0"/>
                <a:cs typeface="Calibri" panose="020F0502020204030204" pitchFamily="34" charset="0"/>
              </a:rPr>
              <a:t>Любой </a:t>
            </a:r>
            <a:r>
              <a:rPr lang="ru-RU" sz="1900" dirty="0">
                <a:latin typeface="Calibri" panose="020F0502020204030204" pitchFamily="34" charset="0"/>
                <a:cs typeface="Calibri" panose="020F0502020204030204" pitchFamily="34" charset="0"/>
              </a:rPr>
              <a:t>другой объект </a:t>
            </a:r>
            <a:r>
              <a:rPr lang="ru-RU" sz="1900" dirty="0" smtClean="0">
                <a:latin typeface="Calibri" panose="020F0502020204030204" pitchFamily="34" charset="0"/>
                <a:cs typeface="Calibri" panose="020F0502020204030204" pitchFamily="34" charset="0"/>
              </a:rPr>
              <a:t>можно </a:t>
            </a:r>
            <a:r>
              <a:rPr lang="ru-RU" sz="1900" dirty="0">
                <a:latin typeface="Calibri" panose="020F0502020204030204" pitchFamily="34" charset="0"/>
                <a:cs typeface="Calibri" panose="020F0502020204030204" pitchFamily="34" charset="0"/>
              </a:rPr>
              <a:t>перевести к строке, которая ему соответствует. Для этого нужно вызвать функцию </a:t>
            </a:r>
            <a:r>
              <a:rPr lang="ru-RU" sz="1900" dirty="0" err="1">
                <a:latin typeface="Calibri" panose="020F0502020204030204" pitchFamily="34" charset="0"/>
                <a:cs typeface="Calibri" panose="020F0502020204030204" pitchFamily="34" charset="0"/>
              </a:rPr>
              <a:t>str</a:t>
            </a:r>
            <a:r>
              <a:rPr lang="ru-RU" sz="1900" dirty="0">
                <a:latin typeface="Calibri" panose="020F0502020204030204" pitchFamily="34" charset="0"/>
                <a:cs typeface="Calibri" panose="020F0502020204030204" pitchFamily="34" charset="0"/>
              </a:rPr>
              <a:t>(), передав ей в качестве параметра объект, переводимый в строку</a:t>
            </a:r>
            <a:r>
              <a:rPr lang="ru-RU" sz="1900" dirty="0" smtClean="0">
                <a:latin typeface="Calibri" panose="020F0502020204030204" pitchFamily="34" charset="0"/>
                <a:cs typeface="Calibri" panose="020F0502020204030204" pitchFamily="34" charset="0"/>
              </a:rPr>
              <a:t>.</a:t>
            </a:r>
          </a:p>
          <a:p>
            <a:pPr marL="357188" indent="-357188">
              <a:spcBef>
                <a:spcPts val="300"/>
              </a:spcBef>
              <a:buNone/>
            </a:pPr>
            <a:r>
              <a:rPr lang="ru-RU" sz="1900" b="1" dirty="0">
                <a:solidFill>
                  <a:schemeClr val="accent1"/>
                </a:solidFill>
                <a:latin typeface="Calibri" panose="020F0502020204030204" pitchFamily="34" charset="0"/>
                <a:cs typeface="Calibri" panose="020F0502020204030204" pitchFamily="34" charset="0"/>
              </a:rPr>
              <a:t>Срез (</a:t>
            </a:r>
            <a:r>
              <a:rPr lang="ru-RU" sz="1900" b="1" dirty="0" err="1">
                <a:solidFill>
                  <a:schemeClr val="accent1"/>
                </a:solidFill>
                <a:latin typeface="Calibri" panose="020F0502020204030204" pitchFamily="34" charset="0"/>
                <a:cs typeface="Calibri" panose="020F0502020204030204" pitchFamily="34" charset="0"/>
              </a:rPr>
              <a:t>slice</a:t>
            </a:r>
            <a:r>
              <a:rPr lang="ru-RU" sz="1900" b="1" dirty="0">
                <a:solidFill>
                  <a:schemeClr val="accent1"/>
                </a:solidFill>
                <a:latin typeface="Calibri" panose="020F0502020204030204" pitchFamily="34" charset="0"/>
                <a:cs typeface="Calibri" panose="020F0502020204030204" pitchFamily="34" charset="0"/>
              </a:rPr>
              <a:t>) </a:t>
            </a:r>
            <a:r>
              <a:rPr lang="ru-RU" sz="1900" dirty="0">
                <a:latin typeface="Calibri" panose="020F0502020204030204" pitchFamily="34" charset="0"/>
                <a:cs typeface="Calibri" panose="020F0502020204030204" pitchFamily="34" charset="0"/>
              </a:rPr>
              <a:t>— извлечение из данной строки одного символа или некоторого фрагмента подстроки или </a:t>
            </a:r>
            <a:r>
              <a:rPr lang="ru-RU" sz="1900" dirty="0" err="1">
                <a:latin typeface="Calibri" panose="020F0502020204030204" pitchFamily="34" charset="0"/>
                <a:cs typeface="Calibri" panose="020F0502020204030204" pitchFamily="34" charset="0"/>
              </a:rPr>
              <a:t>подпоследовательности</a:t>
            </a:r>
            <a:r>
              <a:rPr lang="ru-RU" sz="1900" dirty="0">
                <a:latin typeface="Calibri" panose="020F0502020204030204" pitchFamily="34" charset="0"/>
                <a:cs typeface="Calibri" panose="020F0502020204030204" pitchFamily="34" charset="0"/>
              </a:rPr>
              <a:t>.</a:t>
            </a:r>
          </a:p>
          <a:p>
            <a:pPr marL="357188" indent="-357188">
              <a:spcBef>
                <a:spcPts val="300"/>
              </a:spcBef>
              <a:buNone/>
            </a:pPr>
            <a:r>
              <a:rPr lang="ru-RU" sz="1900" dirty="0" smtClean="0">
                <a:latin typeface="Calibri" panose="020F0502020204030204" pitchFamily="34" charset="0"/>
                <a:cs typeface="Calibri" panose="020F0502020204030204" pitchFamily="34" charset="0"/>
              </a:rPr>
              <a:t>Есть </a:t>
            </a:r>
            <a:r>
              <a:rPr lang="ru-RU" sz="1900" dirty="0">
                <a:latin typeface="Calibri" panose="020F0502020204030204" pitchFamily="34" charset="0"/>
                <a:cs typeface="Calibri" panose="020F0502020204030204" pitchFamily="34" charset="0"/>
              </a:rPr>
              <a:t>три формы срезов. Самая простая форма среза: взятие одного символа строки, а именно, S[i] — это срез, состоящий из одного символа, который имеет номер i. При этом считается, что нумерация начинается с числа 0. </a:t>
            </a:r>
            <a:endParaRPr lang="ru-RU" sz="1900" dirty="0" smtClean="0">
              <a:latin typeface="Calibri" panose="020F0502020204030204" pitchFamily="34" charset="0"/>
              <a:cs typeface="Calibri" panose="020F0502020204030204" pitchFamily="34" charset="0"/>
            </a:endParaRPr>
          </a:p>
          <a:p>
            <a:pPr marL="357188" indent="-357188">
              <a:spcBef>
                <a:spcPts val="300"/>
              </a:spcBef>
              <a:buNone/>
            </a:pPr>
            <a:r>
              <a:rPr lang="ru-RU" sz="1900" b="1" dirty="0" smtClean="0">
                <a:solidFill>
                  <a:srgbClr val="FF0000"/>
                </a:solidFill>
                <a:latin typeface="Calibri" panose="020F0502020204030204" pitchFamily="34" charset="0"/>
                <a:cs typeface="Calibri" panose="020F0502020204030204" pitchFamily="34" charset="0"/>
              </a:rPr>
              <a:t>Пример 42.</a:t>
            </a:r>
            <a:r>
              <a:rPr lang="ru-RU" sz="1900" dirty="0" smtClean="0">
                <a:latin typeface="Calibri" panose="020F0502020204030204" pitchFamily="34" charset="0"/>
                <a:cs typeface="Calibri" panose="020F0502020204030204" pitchFamily="34" charset="0"/>
              </a:rPr>
              <a:t> </a:t>
            </a:r>
            <a:r>
              <a:rPr lang="ru-RU" sz="1900" b="1" dirty="0" smtClean="0">
                <a:solidFill>
                  <a:schemeClr val="accent1"/>
                </a:solidFill>
                <a:latin typeface="Calibri" panose="020F0502020204030204" pitchFamily="34" charset="0"/>
                <a:cs typeface="Calibri" panose="020F0502020204030204" pitchFamily="34" charset="0"/>
              </a:rPr>
              <a:t>S </a:t>
            </a:r>
            <a:r>
              <a:rPr lang="ru-RU" sz="1900" b="1" dirty="0">
                <a:solidFill>
                  <a:schemeClr val="accent1"/>
                </a:solidFill>
                <a:latin typeface="Calibri" panose="020F0502020204030204" pitchFamily="34" charset="0"/>
                <a:cs typeface="Calibri" panose="020F0502020204030204" pitchFamily="34" charset="0"/>
              </a:rPr>
              <a:t>= '</a:t>
            </a:r>
            <a:r>
              <a:rPr lang="ru-RU" sz="1900" b="1" dirty="0" err="1">
                <a:solidFill>
                  <a:schemeClr val="accent1"/>
                </a:solidFill>
                <a:latin typeface="Calibri" panose="020F0502020204030204" pitchFamily="34" charset="0"/>
                <a:cs typeface="Calibri" panose="020F0502020204030204" pitchFamily="34" charset="0"/>
              </a:rPr>
              <a:t>Hello</a:t>
            </a:r>
            <a:r>
              <a:rPr lang="ru-RU" sz="1900" b="1" dirty="0">
                <a:solidFill>
                  <a:schemeClr val="accent1"/>
                </a:solidFill>
                <a:latin typeface="Calibri" panose="020F0502020204030204" pitchFamily="34" charset="0"/>
                <a:cs typeface="Calibri" panose="020F0502020204030204" pitchFamily="34" charset="0"/>
              </a:rPr>
              <a:t>', то S[0] == 'H', S[1] == 'e', S[2] == 'l', S[3] == 'l', S[4] == 'o'. </a:t>
            </a:r>
            <a:r>
              <a:rPr lang="ru-RU" sz="1900" dirty="0">
                <a:latin typeface="Calibri" panose="020F0502020204030204" pitchFamily="34" charset="0"/>
                <a:cs typeface="Calibri" panose="020F0502020204030204" pitchFamily="34" charset="0"/>
              </a:rPr>
              <a:t>Если указать отрицательное значение индекса, то номер будет отсчитываться с конца, начиная с номера -1. То есть </a:t>
            </a:r>
            <a:r>
              <a:rPr lang="ru-RU" sz="1900" b="1" dirty="0">
                <a:solidFill>
                  <a:schemeClr val="accent1"/>
                </a:solidFill>
                <a:latin typeface="Calibri" panose="020F0502020204030204" pitchFamily="34" charset="0"/>
                <a:cs typeface="Calibri" panose="020F0502020204030204" pitchFamily="34" charset="0"/>
              </a:rPr>
              <a:t>S[-1] == 'o', S[-2] == 'l', S[-3] == 'l', S[-4] == 'e', S[-5] == 'H'.</a:t>
            </a:r>
            <a:endParaRPr lang="ru-RU" sz="1900" b="1" dirty="0" smtClean="0">
              <a:solidFill>
                <a:schemeClr val="accent1"/>
              </a:solidFill>
              <a:latin typeface="Calibri" panose="020F0502020204030204" pitchFamily="34" charset="0"/>
              <a:cs typeface="Calibri" panose="020F0502020204030204" pitchFamily="34" charset="0"/>
            </a:endParaRPr>
          </a:p>
          <a:p>
            <a:pPr marL="357188" indent="-357188">
              <a:spcBef>
                <a:spcPts val="300"/>
              </a:spcBef>
              <a:buNone/>
            </a:pPr>
            <a:r>
              <a:rPr lang="ru-RU" sz="1900" dirty="0">
                <a:latin typeface="Calibri" panose="020F0502020204030204" pitchFamily="34" charset="0"/>
                <a:cs typeface="Calibri" panose="020F0502020204030204" pitchFamily="34" charset="0"/>
              </a:rPr>
              <a:t>Если же номер символа в срезе строки S больше либо равен </a:t>
            </a:r>
            <a:r>
              <a:rPr lang="ru-RU" sz="1900" dirty="0" err="1">
                <a:latin typeface="Calibri" panose="020F0502020204030204" pitchFamily="34" charset="0"/>
                <a:cs typeface="Calibri" panose="020F0502020204030204" pitchFamily="34" charset="0"/>
              </a:rPr>
              <a:t>len</a:t>
            </a:r>
            <a:r>
              <a:rPr lang="ru-RU" sz="1900" dirty="0">
                <a:latin typeface="Calibri" panose="020F0502020204030204" pitchFamily="34" charset="0"/>
                <a:cs typeface="Calibri" panose="020F0502020204030204" pitchFamily="34" charset="0"/>
              </a:rPr>
              <a:t>(S), или меньше, чем -</a:t>
            </a:r>
            <a:r>
              <a:rPr lang="ru-RU" sz="1900" dirty="0" err="1">
                <a:latin typeface="Calibri" panose="020F0502020204030204" pitchFamily="34" charset="0"/>
                <a:cs typeface="Calibri" panose="020F0502020204030204" pitchFamily="34" charset="0"/>
              </a:rPr>
              <a:t>len</a:t>
            </a:r>
            <a:r>
              <a:rPr lang="ru-RU" sz="1900" dirty="0">
                <a:latin typeface="Calibri" panose="020F0502020204030204" pitchFamily="34" charset="0"/>
                <a:cs typeface="Calibri" panose="020F0502020204030204" pitchFamily="34" charset="0"/>
              </a:rPr>
              <a:t>(S), то при обращении к этому символу строки произойдет ошибка </a:t>
            </a:r>
            <a:r>
              <a:rPr lang="ru-RU" sz="1900" dirty="0" err="1">
                <a:latin typeface="Calibri" panose="020F0502020204030204" pitchFamily="34" charset="0"/>
                <a:cs typeface="Calibri" panose="020F0502020204030204" pitchFamily="34" charset="0"/>
              </a:rPr>
              <a:t>IndexError</a:t>
            </a:r>
            <a:r>
              <a:rPr lang="ru-RU" sz="1900" dirty="0">
                <a:latin typeface="Calibri" panose="020F0502020204030204" pitchFamily="34" charset="0"/>
                <a:cs typeface="Calibri" panose="020F0502020204030204" pitchFamily="34" charset="0"/>
              </a:rPr>
              <a:t>: </a:t>
            </a:r>
            <a:r>
              <a:rPr lang="ru-RU" sz="1900" dirty="0" err="1">
                <a:latin typeface="Calibri" panose="020F0502020204030204" pitchFamily="34" charset="0"/>
                <a:cs typeface="Calibri" panose="020F0502020204030204" pitchFamily="34" charset="0"/>
              </a:rPr>
              <a:t>string</a:t>
            </a:r>
            <a:r>
              <a:rPr lang="ru-RU" sz="1900" dirty="0">
                <a:latin typeface="Calibri" panose="020F0502020204030204" pitchFamily="34" charset="0"/>
                <a:cs typeface="Calibri" panose="020F0502020204030204" pitchFamily="34" charset="0"/>
              </a:rPr>
              <a:t> </a:t>
            </a:r>
            <a:r>
              <a:rPr lang="ru-RU" sz="1900" dirty="0" err="1">
                <a:latin typeface="Calibri" panose="020F0502020204030204" pitchFamily="34" charset="0"/>
                <a:cs typeface="Calibri" panose="020F0502020204030204" pitchFamily="34" charset="0"/>
              </a:rPr>
              <a:t>index</a:t>
            </a:r>
            <a:r>
              <a:rPr lang="ru-RU" sz="1900" dirty="0">
                <a:latin typeface="Calibri" panose="020F0502020204030204" pitchFamily="34" charset="0"/>
                <a:cs typeface="Calibri" panose="020F0502020204030204" pitchFamily="34" charset="0"/>
              </a:rPr>
              <a:t> </a:t>
            </a:r>
            <a:r>
              <a:rPr lang="ru-RU" sz="1900" dirty="0" err="1">
                <a:latin typeface="Calibri" panose="020F0502020204030204" pitchFamily="34" charset="0"/>
                <a:cs typeface="Calibri" panose="020F0502020204030204" pitchFamily="34" charset="0"/>
              </a:rPr>
              <a:t>out</a:t>
            </a:r>
            <a:r>
              <a:rPr lang="ru-RU" sz="1900" dirty="0">
                <a:latin typeface="Calibri" panose="020F0502020204030204" pitchFamily="34" charset="0"/>
                <a:cs typeface="Calibri" panose="020F0502020204030204" pitchFamily="34" charset="0"/>
              </a:rPr>
              <a:t> </a:t>
            </a:r>
            <a:r>
              <a:rPr lang="ru-RU" sz="1900" dirty="0" err="1">
                <a:latin typeface="Calibri" panose="020F0502020204030204" pitchFamily="34" charset="0"/>
                <a:cs typeface="Calibri" panose="020F0502020204030204" pitchFamily="34" charset="0"/>
              </a:rPr>
              <a:t>of</a:t>
            </a:r>
            <a:r>
              <a:rPr lang="ru-RU" sz="1900" dirty="0">
                <a:latin typeface="Calibri" panose="020F0502020204030204" pitchFamily="34" charset="0"/>
                <a:cs typeface="Calibri" panose="020F0502020204030204" pitchFamily="34" charset="0"/>
              </a:rPr>
              <a:t> </a:t>
            </a:r>
            <a:r>
              <a:rPr lang="ru-RU" sz="1900" dirty="0" err="1">
                <a:latin typeface="Calibri" panose="020F0502020204030204" pitchFamily="34" charset="0"/>
                <a:cs typeface="Calibri" panose="020F0502020204030204" pitchFamily="34" charset="0"/>
              </a:rPr>
              <a:t>range</a:t>
            </a:r>
            <a:r>
              <a:rPr lang="ru-RU" sz="1900" dirty="0" smtClean="0">
                <a:latin typeface="Calibri" panose="020F0502020204030204" pitchFamily="34" charset="0"/>
                <a:cs typeface="Calibri" panose="020F0502020204030204" pitchFamily="34" charset="0"/>
              </a:rPr>
              <a:t>.</a:t>
            </a:r>
          </a:p>
          <a:p>
            <a:pPr marL="357188" indent="-357188">
              <a:spcBef>
                <a:spcPts val="300"/>
              </a:spcBef>
              <a:buNone/>
            </a:pPr>
            <a:r>
              <a:rPr lang="ru-RU" sz="1900" dirty="0">
                <a:latin typeface="Calibri" panose="020F0502020204030204" pitchFamily="34" charset="0"/>
                <a:cs typeface="Calibri" panose="020F0502020204030204" pitchFamily="34" charset="0"/>
              </a:rPr>
              <a:t>Срез с двумя параметрами</a:t>
            </a:r>
            <a:r>
              <a:rPr lang="ru-RU" sz="1900" b="1" dirty="0">
                <a:solidFill>
                  <a:schemeClr val="accent1"/>
                </a:solidFill>
                <a:latin typeface="Calibri" panose="020F0502020204030204" pitchFamily="34" charset="0"/>
                <a:cs typeface="Calibri" panose="020F0502020204030204" pitchFamily="34" charset="0"/>
              </a:rPr>
              <a:t>: S[</a:t>
            </a:r>
            <a:r>
              <a:rPr lang="ru-RU" sz="1900" b="1" dirty="0" err="1">
                <a:solidFill>
                  <a:schemeClr val="accent1"/>
                </a:solidFill>
                <a:latin typeface="Calibri" panose="020F0502020204030204" pitchFamily="34" charset="0"/>
                <a:cs typeface="Calibri" panose="020F0502020204030204" pitchFamily="34" charset="0"/>
              </a:rPr>
              <a:t>a:b</a:t>
            </a:r>
            <a:r>
              <a:rPr lang="ru-RU" sz="1900" b="1" dirty="0">
                <a:solidFill>
                  <a:schemeClr val="accent1"/>
                </a:solidFill>
                <a:latin typeface="Calibri" panose="020F0502020204030204" pitchFamily="34" charset="0"/>
                <a:cs typeface="Calibri" panose="020F0502020204030204" pitchFamily="34" charset="0"/>
              </a:rPr>
              <a:t>] </a:t>
            </a:r>
            <a:r>
              <a:rPr lang="ru-RU" sz="1900" dirty="0">
                <a:latin typeface="Calibri" panose="020F0502020204030204" pitchFamily="34" charset="0"/>
                <a:cs typeface="Calibri" panose="020F0502020204030204" pitchFamily="34" charset="0"/>
              </a:rPr>
              <a:t>возвращает подстроку из b - a символов, начиная с символа c индексом a, то есть до символа с индексом b, не включая его. </a:t>
            </a:r>
            <a:endParaRPr lang="ru-RU" sz="1900" dirty="0" smtClean="0">
              <a:latin typeface="Calibri" panose="020F0502020204030204" pitchFamily="34" charset="0"/>
              <a:cs typeface="Calibri" panose="020F0502020204030204" pitchFamily="34" charset="0"/>
            </a:endParaRPr>
          </a:p>
          <a:p>
            <a:pPr marL="357188" indent="-357188">
              <a:spcBef>
                <a:spcPts val="300"/>
              </a:spcBef>
              <a:buNone/>
            </a:pPr>
            <a:r>
              <a:rPr lang="ru-RU" sz="1900" b="1" dirty="0" smtClean="0">
                <a:solidFill>
                  <a:srgbClr val="FF0000"/>
                </a:solidFill>
                <a:latin typeface="Calibri" panose="020F0502020204030204" pitchFamily="34" charset="0"/>
                <a:cs typeface="Calibri" panose="020F0502020204030204" pitchFamily="34" charset="0"/>
              </a:rPr>
              <a:t>Пример 42</a:t>
            </a:r>
            <a:r>
              <a:rPr lang="ru-RU" sz="1900" dirty="0" smtClean="0">
                <a:latin typeface="Calibri" panose="020F0502020204030204" pitchFamily="34" charset="0"/>
                <a:cs typeface="Calibri" panose="020F0502020204030204" pitchFamily="34" charset="0"/>
              </a:rPr>
              <a:t>, </a:t>
            </a:r>
            <a:r>
              <a:rPr lang="ru-RU" sz="1900" b="1" dirty="0">
                <a:solidFill>
                  <a:schemeClr val="accent1"/>
                </a:solidFill>
                <a:latin typeface="Calibri" panose="020F0502020204030204" pitchFamily="34" charset="0"/>
                <a:cs typeface="Calibri" panose="020F0502020204030204" pitchFamily="34" charset="0"/>
              </a:rPr>
              <a:t>S[1:4] == '</a:t>
            </a:r>
            <a:r>
              <a:rPr lang="ru-RU" sz="1900" b="1" dirty="0" err="1">
                <a:solidFill>
                  <a:schemeClr val="accent1"/>
                </a:solidFill>
                <a:latin typeface="Calibri" panose="020F0502020204030204" pitchFamily="34" charset="0"/>
                <a:cs typeface="Calibri" panose="020F0502020204030204" pitchFamily="34" charset="0"/>
              </a:rPr>
              <a:t>ell</a:t>
            </a:r>
            <a:r>
              <a:rPr lang="ru-RU" sz="1900" b="1" dirty="0">
                <a:solidFill>
                  <a:schemeClr val="accent1"/>
                </a:solidFill>
                <a:latin typeface="Calibri" panose="020F0502020204030204" pitchFamily="34" charset="0"/>
                <a:cs typeface="Calibri" panose="020F0502020204030204" pitchFamily="34" charset="0"/>
              </a:rPr>
              <a:t>', </a:t>
            </a:r>
            <a:r>
              <a:rPr lang="ru-RU" sz="1900" dirty="0">
                <a:latin typeface="Calibri" panose="020F0502020204030204" pitchFamily="34" charset="0"/>
                <a:cs typeface="Calibri" panose="020F0502020204030204" pitchFamily="34" charset="0"/>
              </a:rPr>
              <a:t>то же самое получится если написать </a:t>
            </a:r>
            <a:r>
              <a:rPr lang="ru-RU" sz="1900" b="1" dirty="0">
                <a:solidFill>
                  <a:schemeClr val="accent1"/>
                </a:solidFill>
                <a:latin typeface="Calibri" panose="020F0502020204030204" pitchFamily="34" charset="0"/>
                <a:cs typeface="Calibri" panose="020F0502020204030204" pitchFamily="34" charset="0"/>
              </a:rPr>
              <a:t>S[-4:-1]. </a:t>
            </a:r>
            <a:r>
              <a:rPr lang="ru-RU" sz="1900" dirty="0">
                <a:latin typeface="Calibri" panose="020F0502020204030204" pitchFamily="34" charset="0"/>
                <a:cs typeface="Calibri" panose="020F0502020204030204" pitchFamily="34" charset="0"/>
              </a:rPr>
              <a:t>Можно использовать как положительные, так и отрицательные индексы в одном срезе, например, </a:t>
            </a:r>
            <a:r>
              <a:rPr lang="ru-RU" sz="1900" b="1" dirty="0">
                <a:solidFill>
                  <a:schemeClr val="accent1"/>
                </a:solidFill>
                <a:latin typeface="Calibri" panose="020F0502020204030204" pitchFamily="34" charset="0"/>
                <a:cs typeface="Calibri" panose="020F0502020204030204" pitchFamily="34" charset="0"/>
              </a:rPr>
              <a:t>S[1:-1] — это строка без первого и последнего символа </a:t>
            </a:r>
            <a:r>
              <a:rPr lang="ru-RU" sz="1900" dirty="0">
                <a:latin typeface="Calibri" panose="020F0502020204030204" pitchFamily="34" charset="0"/>
                <a:cs typeface="Calibri" panose="020F0502020204030204" pitchFamily="34" charset="0"/>
              </a:rPr>
              <a:t>(срез начинается с символа с индексом 1 и </a:t>
            </a:r>
            <a:r>
              <a:rPr lang="ru-RU" sz="1900" dirty="0" smtClean="0">
                <a:latin typeface="Calibri" panose="020F0502020204030204" pitchFamily="34" charset="0"/>
                <a:cs typeface="Calibri" panose="020F0502020204030204" pitchFamily="34" charset="0"/>
              </a:rPr>
              <a:t>заканчивается </a:t>
            </a:r>
            <a:r>
              <a:rPr lang="ru-RU" sz="1900" dirty="0">
                <a:latin typeface="Calibri" panose="020F0502020204030204" pitchFamily="34" charset="0"/>
                <a:cs typeface="Calibri" panose="020F0502020204030204" pitchFamily="34" charset="0"/>
              </a:rPr>
              <a:t>индексом -1, не включая его).</a:t>
            </a: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9571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96534" y="183322"/>
            <a:ext cx="9805136" cy="1320800"/>
          </a:xfrm>
        </p:spPr>
        <p:txBody>
          <a:bodyPr>
            <a:normAutofit/>
          </a:bodyPr>
          <a:lstStyle/>
          <a:p>
            <a:r>
              <a:rPr lang="ru-RU" sz="3600" b="1" dirty="0"/>
              <a:t>Строки. </a:t>
            </a:r>
            <a:r>
              <a:rPr lang="ru-RU" sz="3600" b="1" dirty="0" smtClean="0"/>
              <a:t>Срезы</a:t>
            </a:r>
            <a:endParaRPr lang="ru-RU" sz="3600" b="1" dirty="0"/>
          </a:p>
        </p:txBody>
      </p:sp>
      <p:sp>
        <p:nvSpPr>
          <p:cNvPr id="3" name="Объект 2"/>
          <p:cNvSpPr>
            <a:spLocks noGrp="1"/>
          </p:cNvSpPr>
          <p:nvPr>
            <p:ph idx="1"/>
          </p:nvPr>
        </p:nvSpPr>
        <p:spPr>
          <a:xfrm>
            <a:off x="358795" y="1166191"/>
            <a:ext cx="11674179" cy="5691809"/>
          </a:xfrm>
        </p:spPr>
        <p:txBody>
          <a:bodyPr>
            <a:normAutofit lnSpcReduction="10000"/>
          </a:bodyPr>
          <a:lstStyle/>
          <a:p>
            <a:pPr marL="357188" indent="-357188">
              <a:spcBef>
                <a:spcPts val="300"/>
              </a:spcBef>
              <a:buNone/>
            </a:pPr>
            <a:r>
              <a:rPr lang="ru-RU" sz="1900" dirty="0">
                <a:latin typeface="Calibri" panose="020F0502020204030204" pitchFamily="34" charset="0"/>
                <a:cs typeface="Calibri" panose="020F0502020204030204" pitchFamily="34" charset="0"/>
              </a:rPr>
              <a:t>Если </a:t>
            </a:r>
            <a:r>
              <a:rPr lang="ru-RU" sz="1900" b="1" dirty="0">
                <a:solidFill>
                  <a:schemeClr val="accent1"/>
                </a:solidFill>
                <a:latin typeface="Calibri" panose="020F0502020204030204" pitchFamily="34" charset="0"/>
                <a:cs typeface="Calibri" panose="020F0502020204030204" pitchFamily="34" charset="0"/>
              </a:rPr>
              <a:t>опустить второй параметр (но поставить двоеточие), то срез берется до конца строки</a:t>
            </a:r>
            <a:r>
              <a:rPr lang="ru-RU" sz="1900" dirty="0">
                <a:latin typeface="Calibri" panose="020F0502020204030204" pitchFamily="34" charset="0"/>
                <a:cs typeface="Calibri" panose="020F0502020204030204" pitchFamily="34" charset="0"/>
              </a:rPr>
              <a:t>. </a:t>
            </a:r>
            <a:endParaRPr lang="ru-RU" sz="1900" dirty="0" smtClean="0">
              <a:latin typeface="Calibri" panose="020F0502020204030204" pitchFamily="34" charset="0"/>
              <a:cs typeface="Calibri" panose="020F0502020204030204" pitchFamily="34" charset="0"/>
            </a:endParaRPr>
          </a:p>
          <a:p>
            <a:pPr marL="357188" indent="-357188">
              <a:spcBef>
                <a:spcPts val="300"/>
              </a:spcBef>
              <a:buNone/>
            </a:pPr>
            <a:r>
              <a:rPr lang="ru-RU" sz="1900" b="1" dirty="0" smtClean="0">
                <a:solidFill>
                  <a:srgbClr val="FF0000"/>
                </a:solidFill>
                <a:latin typeface="Calibri" panose="020F0502020204030204" pitchFamily="34" charset="0"/>
                <a:cs typeface="Calibri" panose="020F0502020204030204" pitchFamily="34" charset="0"/>
              </a:rPr>
              <a:t>Например</a:t>
            </a:r>
            <a:r>
              <a:rPr lang="ru-RU" sz="1900" dirty="0">
                <a:latin typeface="Calibri" panose="020F0502020204030204" pitchFamily="34" charset="0"/>
                <a:cs typeface="Calibri" panose="020F0502020204030204" pitchFamily="34" charset="0"/>
              </a:rPr>
              <a:t>, чтобы удалить из строки первый символ (его индекс равен 0), можно взять срез S[1:]. Аналогично если опустить первый параметр, то можно взять срез от начала строки. То есть </a:t>
            </a:r>
            <a:r>
              <a:rPr lang="ru-RU" sz="1900" b="1" dirty="0">
                <a:solidFill>
                  <a:schemeClr val="accent1"/>
                </a:solidFill>
                <a:latin typeface="Calibri" panose="020F0502020204030204" pitchFamily="34" charset="0"/>
                <a:cs typeface="Calibri" panose="020F0502020204030204" pitchFamily="34" charset="0"/>
              </a:rPr>
              <a:t>удалить из строки последний символ </a:t>
            </a:r>
            <a:r>
              <a:rPr lang="ru-RU" sz="1900" dirty="0">
                <a:latin typeface="Calibri" panose="020F0502020204030204" pitchFamily="34" charset="0"/>
                <a:cs typeface="Calibri" panose="020F0502020204030204" pitchFamily="34" charset="0"/>
              </a:rPr>
              <a:t>можно при помощи среза </a:t>
            </a:r>
            <a:r>
              <a:rPr lang="ru-RU" sz="1900" b="1" dirty="0">
                <a:solidFill>
                  <a:schemeClr val="accent1"/>
                </a:solidFill>
                <a:latin typeface="Calibri" panose="020F0502020204030204" pitchFamily="34" charset="0"/>
                <a:cs typeface="Calibri" panose="020F0502020204030204" pitchFamily="34" charset="0"/>
              </a:rPr>
              <a:t>S[:-1]. </a:t>
            </a:r>
            <a:r>
              <a:rPr lang="ru-RU" sz="1900" dirty="0">
                <a:latin typeface="Calibri" panose="020F0502020204030204" pitchFamily="34" charset="0"/>
                <a:cs typeface="Calibri" panose="020F0502020204030204" pitchFamily="34" charset="0"/>
              </a:rPr>
              <a:t>Срез S[:] совпадает с самой строкой S</a:t>
            </a:r>
            <a:r>
              <a:rPr lang="ru-RU" sz="1900" dirty="0" smtClean="0">
                <a:latin typeface="Calibri" panose="020F0502020204030204" pitchFamily="34" charset="0"/>
                <a:cs typeface="Calibri" panose="020F0502020204030204" pitchFamily="34" charset="0"/>
              </a:rPr>
              <a:t>.</a:t>
            </a:r>
          </a:p>
          <a:p>
            <a:pPr marL="357188" indent="-357188">
              <a:spcBef>
                <a:spcPts val="300"/>
              </a:spcBef>
              <a:buNone/>
            </a:pPr>
            <a:r>
              <a:rPr lang="ru-RU" sz="1900" dirty="0">
                <a:latin typeface="Calibri" panose="020F0502020204030204" pitchFamily="34" charset="0"/>
                <a:cs typeface="Calibri" panose="020F0502020204030204" pitchFamily="34" charset="0"/>
              </a:rPr>
              <a:t>Если задать </a:t>
            </a:r>
            <a:r>
              <a:rPr lang="ru-RU" sz="1900" b="1" dirty="0">
                <a:solidFill>
                  <a:schemeClr val="accent1"/>
                </a:solidFill>
                <a:latin typeface="Calibri" panose="020F0502020204030204" pitchFamily="34" charset="0"/>
                <a:cs typeface="Calibri" panose="020F0502020204030204" pitchFamily="34" charset="0"/>
              </a:rPr>
              <a:t>срез с тремя параметрами S[</a:t>
            </a:r>
            <a:r>
              <a:rPr lang="ru-RU" sz="1900" b="1" dirty="0" err="1">
                <a:solidFill>
                  <a:schemeClr val="accent1"/>
                </a:solidFill>
                <a:latin typeface="Calibri" panose="020F0502020204030204" pitchFamily="34" charset="0"/>
                <a:cs typeface="Calibri" panose="020F0502020204030204" pitchFamily="34" charset="0"/>
              </a:rPr>
              <a:t>a:b:d</a:t>
            </a:r>
            <a:r>
              <a:rPr lang="ru-RU" sz="1900" b="1" dirty="0">
                <a:solidFill>
                  <a:schemeClr val="accent1"/>
                </a:solidFill>
                <a:latin typeface="Calibri" panose="020F0502020204030204" pitchFamily="34" charset="0"/>
                <a:cs typeface="Calibri" panose="020F0502020204030204" pitchFamily="34" charset="0"/>
              </a:rPr>
              <a:t>], </a:t>
            </a:r>
            <a:r>
              <a:rPr lang="ru-RU" sz="1900" dirty="0">
                <a:latin typeface="Calibri" panose="020F0502020204030204" pitchFamily="34" charset="0"/>
                <a:cs typeface="Calibri" panose="020F0502020204030204" pitchFamily="34" charset="0"/>
              </a:rPr>
              <a:t>то третий параметр </a:t>
            </a:r>
            <a:r>
              <a:rPr lang="ru-RU" sz="1900" b="1" dirty="0">
                <a:solidFill>
                  <a:schemeClr val="accent1"/>
                </a:solidFill>
                <a:latin typeface="Calibri" panose="020F0502020204030204" pitchFamily="34" charset="0"/>
                <a:cs typeface="Calibri" panose="020F0502020204030204" pitchFamily="34" charset="0"/>
              </a:rPr>
              <a:t>задает шаг</a:t>
            </a:r>
            <a:r>
              <a:rPr lang="ru-RU" sz="1900" dirty="0">
                <a:latin typeface="Calibri" panose="020F0502020204030204" pitchFamily="34" charset="0"/>
                <a:cs typeface="Calibri" panose="020F0502020204030204" pitchFamily="34" charset="0"/>
              </a:rPr>
              <a:t>, как в случае с функцией </a:t>
            </a:r>
            <a:r>
              <a:rPr lang="ru-RU" sz="1900" dirty="0" err="1">
                <a:latin typeface="Calibri" panose="020F0502020204030204" pitchFamily="34" charset="0"/>
                <a:cs typeface="Calibri" panose="020F0502020204030204" pitchFamily="34" charset="0"/>
              </a:rPr>
              <a:t>range</a:t>
            </a:r>
            <a:r>
              <a:rPr lang="ru-RU" sz="1900" dirty="0">
                <a:latin typeface="Calibri" panose="020F0502020204030204" pitchFamily="34" charset="0"/>
                <a:cs typeface="Calibri" panose="020F0502020204030204" pitchFamily="34" charset="0"/>
              </a:rPr>
              <a:t>, то есть будут взяты символы с индексами a, a + d, a + 2 * d и т. д. При задании значения третьего параметра, равному 2, в срез попадет </a:t>
            </a:r>
            <a:r>
              <a:rPr lang="ru-RU" sz="1900" dirty="0" smtClean="0">
                <a:latin typeface="Calibri" panose="020F0502020204030204" pitchFamily="34" charset="0"/>
                <a:cs typeface="Calibri" panose="020F0502020204030204" pitchFamily="34" charset="0"/>
              </a:rPr>
              <a:t>каждый </a:t>
            </a:r>
            <a:r>
              <a:rPr lang="ru-RU" sz="1900" dirty="0">
                <a:latin typeface="Calibri" panose="020F0502020204030204" pitchFamily="34" charset="0"/>
                <a:cs typeface="Calibri" panose="020F0502020204030204" pitchFamily="34" charset="0"/>
              </a:rPr>
              <a:t>второй символ, а если взять значение среза, равное -1, то символы будут идти в обратном порядке. </a:t>
            </a:r>
            <a:endParaRPr lang="ru-RU" sz="1900" dirty="0" smtClean="0">
              <a:latin typeface="Calibri" panose="020F0502020204030204" pitchFamily="34" charset="0"/>
              <a:cs typeface="Calibri" panose="020F0502020204030204" pitchFamily="34" charset="0"/>
            </a:endParaRPr>
          </a:p>
          <a:p>
            <a:pPr marL="357188" indent="-357188">
              <a:spcBef>
                <a:spcPts val="300"/>
              </a:spcBef>
              <a:buNone/>
            </a:pPr>
            <a:r>
              <a:rPr lang="ru-RU" sz="1900" dirty="0" smtClean="0">
                <a:latin typeface="Calibri" panose="020F0502020204030204" pitchFamily="34" charset="0"/>
                <a:cs typeface="Calibri" panose="020F0502020204030204" pitchFamily="34" charset="0"/>
              </a:rPr>
              <a:t>Например, можно перевернуть строку срезом S[::-1].</a:t>
            </a:r>
          </a:p>
          <a:p>
            <a:pPr marL="357188" indent="-357188">
              <a:spcBef>
                <a:spcPts val="300"/>
              </a:spcBef>
              <a:buNone/>
            </a:pPr>
            <a:r>
              <a:rPr lang="ru-RU" sz="1900" b="1" dirty="0" smtClean="0">
                <a:solidFill>
                  <a:srgbClr val="FF0000"/>
                </a:solidFill>
                <a:latin typeface="Calibri" panose="020F0502020204030204" pitchFamily="34" charset="0"/>
                <a:cs typeface="Calibri" panose="020F0502020204030204" pitchFamily="34" charset="0"/>
              </a:rPr>
              <a:t>Пример 42. </a:t>
            </a:r>
            <a:r>
              <a:rPr lang="ru-RU" sz="1900" dirty="0" smtClean="0">
                <a:latin typeface="Calibri" panose="020F0502020204030204" pitchFamily="34" charset="0"/>
                <a:cs typeface="Calibri" panose="020F0502020204030204" pitchFamily="34" charset="0"/>
              </a:rPr>
              <a:t>Примеры срезов:</a:t>
            </a:r>
            <a:r>
              <a:rPr lang="ru-RU" sz="1900" b="1" dirty="0" smtClean="0">
                <a:solidFill>
                  <a:srgbClr val="FF0000"/>
                </a:solidFill>
                <a:latin typeface="Calibri" panose="020F0502020204030204" pitchFamily="34" charset="0"/>
                <a:cs typeface="Calibri" panose="020F0502020204030204" pitchFamily="34" charset="0"/>
              </a:rPr>
              <a:t>	</a:t>
            </a:r>
            <a:endParaRPr lang="en-US" sz="1900" b="1" dirty="0" smtClean="0">
              <a:solidFill>
                <a:srgbClr val="FF0000"/>
              </a:solidFill>
              <a:latin typeface="Calibri" panose="020F0502020204030204" pitchFamily="34" charset="0"/>
              <a:cs typeface="Calibri" panose="020F0502020204030204" pitchFamily="34" charset="0"/>
            </a:endParaRPr>
          </a:p>
          <a:p>
            <a:pPr marL="357188" indent="720725">
              <a:spcBef>
                <a:spcPts val="300"/>
              </a:spcBef>
              <a:buNone/>
            </a:pPr>
            <a:r>
              <a:rPr lang="en-US"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s </a:t>
            </a:r>
            <a:r>
              <a:rPr lang="en-US"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a:t>
            </a:r>
            <a:r>
              <a:rPr lang="en-US" sz="1900" b="1" dirty="0" err="1" smtClean="0">
                <a:solidFill>
                  <a:schemeClr val="accent1"/>
                </a:solidFill>
                <a:latin typeface="Calibri" panose="020F0502020204030204" pitchFamily="34" charset="0"/>
                <a:cs typeface="Calibri" panose="020F0502020204030204" pitchFamily="34" charset="0"/>
              </a:rPr>
              <a:t>abcdefg</a:t>
            </a:r>
            <a:r>
              <a:rPr lang="en-US" sz="1900" b="1" dirty="0" smtClean="0">
                <a:solidFill>
                  <a:schemeClr val="accent1"/>
                </a:solidFill>
                <a:latin typeface="Calibri" panose="020F0502020204030204" pitchFamily="34" charset="0"/>
                <a:cs typeface="Calibri" panose="020F0502020204030204" pitchFamily="34" charset="0"/>
              </a:rPr>
              <a:t>‘</a:t>
            </a:r>
            <a:endParaRPr lang="ru-RU" sz="1900" b="1" dirty="0" smtClean="0">
              <a:solidFill>
                <a:schemeClr val="accent1"/>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print(s[1])</a:t>
            </a:r>
            <a:r>
              <a:rPr lang="ru-RU" sz="1900" b="1" dirty="0" smtClean="0">
                <a:solidFill>
                  <a:schemeClr val="accent1"/>
                </a:solidFill>
                <a:latin typeface="Calibri" panose="020F0502020204030204" pitchFamily="34" charset="0"/>
                <a:cs typeface="Calibri" panose="020F0502020204030204" pitchFamily="34" charset="0"/>
              </a:rPr>
              <a:t>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a:solidFill>
                  <a:srgbClr val="FFC000"/>
                </a:solidFill>
                <a:latin typeface="Calibri" panose="020F0502020204030204" pitchFamily="34" charset="0"/>
                <a:cs typeface="Calibri" panose="020F0502020204030204" pitchFamily="34" charset="0"/>
              </a:rPr>
              <a:t>b</a:t>
            </a:r>
            <a:endParaRPr lang="ru-RU" sz="1900" b="1" dirty="0" smtClean="0">
              <a:solidFill>
                <a:srgbClr val="FFC000"/>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a:t>
            </a:r>
            <a:r>
              <a:rPr lang="en-US" sz="1900" b="1" dirty="0">
                <a:solidFill>
                  <a:schemeClr val="accent1"/>
                </a:solidFill>
                <a:latin typeface="Calibri" panose="020F0502020204030204" pitchFamily="34" charset="0"/>
                <a:cs typeface="Calibri" panose="020F0502020204030204" pitchFamily="34" charset="0"/>
              </a:rPr>
              <a:t>[-1</a:t>
            </a:r>
            <a:r>
              <a:rPr lang="en-US" sz="1900" b="1" dirty="0" smtClean="0">
                <a:solidFill>
                  <a:schemeClr val="accent1"/>
                </a:solidFill>
                <a:latin typeface="Calibri" panose="020F0502020204030204" pitchFamily="34" charset="0"/>
                <a:cs typeface="Calibri" panose="020F0502020204030204" pitchFamily="34" charset="0"/>
              </a:rPr>
              <a:t>])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a:solidFill>
                  <a:srgbClr val="FFC000"/>
                </a:solidFill>
                <a:latin typeface="Calibri" panose="020F0502020204030204" pitchFamily="34" charset="0"/>
                <a:cs typeface="Calibri" panose="020F0502020204030204" pitchFamily="34" charset="0"/>
              </a:rPr>
              <a:t>g</a:t>
            </a:r>
            <a:endParaRPr lang="ru-RU" sz="1900" b="1" dirty="0" smtClean="0">
              <a:solidFill>
                <a:srgbClr val="FFC000"/>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print(s[1:3])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err="1" smtClean="0">
                <a:solidFill>
                  <a:srgbClr val="FFC000"/>
                </a:solidFill>
                <a:latin typeface="Calibri" panose="020F0502020204030204" pitchFamily="34" charset="0"/>
                <a:cs typeface="Calibri" panose="020F0502020204030204" pitchFamily="34" charset="0"/>
              </a:rPr>
              <a:t>bc</a:t>
            </a:r>
            <a:endParaRPr lang="ru-RU" sz="1900" b="1" dirty="0" smtClean="0">
              <a:solidFill>
                <a:srgbClr val="FFC000"/>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print(s[1</a:t>
            </a:r>
            <a:r>
              <a:rPr lang="en-US" sz="1900" b="1" dirty="0">
                <a:solidFill>
                  <a:schemeClr val="accent1"/>
                </a:solidFill>
                <a:latin typeface="Calibri" panose="020F0502020204030204" pitchFamily="34" charset="0"/>
                <a:cs typeface="Calibri" panose="020F0502020204030204" pitchFamily="34" charset="0"/>
              </a:rPr>
              <a:t>:-1</a:t>
            </a:r>
            <a:r>
              <a:rPr lang="en-US" sz="1900" b="1" dirty="0" smtClean="0">
                <a:solidFill>
                  <a:schemeClr val="accent1"/>
                </a:solidFill>
                <a:latin typeface="Calibri" panose="020F0502020204030204" pitchFamily="34" charset="0"/>
                <a:cs typeface="Calibri" panose="020F0502020204030204" pitchFamily="34" charset="0"/>
              </a:rPr>
              <a:t>])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err="1" smtClean="0">
                <a:solidFill>
                  <a:srgbClr val="FFC000"/>
                </a:solidFill>
                <a:latin typeface="Calibri" panose="020F0502020204030204" pitchFamily="34" charset="0"/>
                <a:cs typeface="Calibri" panose="020F0502020204030204" pitchFamily="34" charset="0"/>
              </a:rPr>
              <a:t>bcdef</a:t>
            </a:r>
            <a:endParaRPr lang="ru-RU" sz="1900" b="1" dirty="0" smtClean="0">
              <a:solidFill>
                <a:srgbClr val="FFC000"/>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a:t>
            </a:r>
            <a:r>
              <a:rPr lang="en-US" sz="1900" b="1" dirty="0">
                <a:solidFill>
                  <a:schemeClr val="accent1"/>
                </a:solidFill>
                <a:latin typeface="Calibri" panose="020F0502020204030204" pitchFamily="34" charset="0"/>
                <a:cs typeface="Calibri" panose="020F0502020204030204" pitchFamily="34" charset="0"/>
              </a:rPr>
              <a:t>[:3</a:t>
            </a:r>
            <a:r>
              <a:rPr lang="en-US" sz="1900" b="1" dirty="0" smtClean="0">
                <a:solidFill>
                  <a:schemeClr val="accent1"/>
                </a:solidFill>
                <a:latin typeface="Calibri" panose="020F0502020204030204" pitchFamily="34" charset="0"/>
                <a:cs typeface="Calibri" panose="020F0502020204030204" pitchFamily="34" charset="0"/>
              </a:rPr>
              <a:t>])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err="1">
                <a:solidFill>
                  <a:srgbClr val="FFC000"/>
                </a:solidFill>
                <a:latin typeface="Calibri" panose="020F0502020204030204" pitchFamily="34" charset="0"/>
                <a:cs typeface="Calibri" panose="020F0502020204030204" pitchFamily="34" charset="0"/>
              </a:rPr>
              <a:t>abc</a:t>
            </a:r>
            <a:endParaRPr lang="ru-RU" sz="1900" b="1" dirty="0" smtClean="0">
              <a:solidFill>
                <a:srgbClr val="FFC000"/>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print(s[2:])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err="1">
                <a:solidFill>
                  <a:srgbClr val="FFC000"/>
                </a:solidFill>
                <a:latin typeface="Calibri" panose="020F0502020204030204" pitchFamily="34" charset="0"/>
                <a:cs typeface="Calibri" panose="020F0502020204030204" pitchFamily="34" charset="0"/>
              </a:rPr>
              <a:t>cdefg</a:t>
            </a:r>
            <a:endParaRPr lang="ru-RU" sz="1900" b="1" dirty="0" smtClean="0">
              <a:solidFill>
                <a:srgbClr val="FFC000"/>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a:t>
            </a:r>
            <a:r>
              <a:rPr lang="en-US" sz="1900" b="1" dirty="0">
                <a:solidFill>
                  <a:schemeClr val="accent1"/>
                </a:solidFill>
                <a:latin typeface="Calibri" panose="020F0502020204030204" pitchFamily="34" charset="0"/>
                <a:cs typeface="Calibri" panose="020F0502020204030204" pitchFamily="34" charset="0"/>
              </a:rPr>
              <a:t>[:-1</a:t>
            </a:r>
            <a:r>
              <a:rPr lang="en-US" sz="1900" b="1" dirty="0" smtClean="0">
                <a:solidFill>
                  <a:schemeClr val="accent1"/>
                </a:solidFill>
                <a:latin typeface="Calibri" panose="020F0502020204030204" pitchFamily="34" charset="0"/>
                <a:cs typeface="Calibri" panose="020F0502020204030204" pitchFamily="34" charset="0"/>
              </a:rPr>
              <a:t>])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err="1">
                <a:solidFill>
                  <a:srgbClr val="FFC000"/>
                </a:solidFill>
                <a:latin typeface="Calibri" panose="020F0502020204030204" pitchFamily="34" charset="0"/>
                <a:cs typeface="Calibri" panose="020F0502020204030204" pitchFamily="34" charset="0"/>
              </a:rPr>
              <a:t>abcdef</a:t>
            </a:r>
            <a:endParaRPr lang="ru-RU" sz="1900" b="1" dirty="0" smtClean="0">
              <a:solidFill>
                <a:srgbClr val="FFC000"/>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a:t>
            </a:r>
            <a:r>
              <a:rPr lang="en-US" sz="1900" b="1" dirty="0">
                <a:solidFill>
                  <a:schemeClr val="accent1"/>
                </a:solidFill>
                <a:latin typeface="Calibri" panose="020F0502020204030204" pitchFamily="34" charset="0"/>
                <a:cs typeface="Calibri" panose="020F0502020204030204" pitchFamily="34" charset="0"/>
              </a:rPr>
              <a:t>[::2</a:t>
            </a:r>
            <a:r>
              <a:rPr lang="en-US" sz="1900" b="1" dirty="0" smtClean="0">
                <a:solidFill>
                  <a:schemeClr val="accent1"/>
                </a:solidFill>
                <a:latin typeface="Calibri" panose="020F0502020204030204" pitchFamily="34" charset="0"/>
                <a:cs typeface="Calibri" panose="020F0502020204030204" pitchFamily="34" charset="0"/>
              </a:rPr>
              <a:t>])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err="1">
                <a:solidFill>
                  <a:srgbClr val="FFC000"/>
                </a:solidFill>
                <a:latin typeface="Calibri" panose="020F0502020204030204" pitchFamily="34" charset="0"/>
                <a:cs typeface="Calibri" panose="020F0502020204030204" pitchFamily="34" charset="0"/>
              </a:rPr>
              <a:t>aceg</a:t>
            </a:r>
            <a:endParaRPr lang="ru-RU" sz="1900" b="1" dirty="0" smtClean="0">
              <a:solidFill>
                <a:srgbClr val="FFC000"/>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print(s[1</a:t>
            </a:r>
            <a:r>
              <a:rPr lang="en-US" sz="1900" b="1" dirty="0">
                <a:solidFill>
                  <a:schemeClr val="accent1"/>
                </a:solidFill>
                <a:latin typeface="Calibri" panose="020F0502020204030204" pitchFamily="34" charset="0"/>
                <a:cs typeface="Calibri" panose="020F0502020204030204" pitchFamily="34" charset="0"/>
              </a:rPr>
              <a:t>::2</a:t>
            </a:r>
            <a:r>
              <a:rPr lang="en-US" sz="1900" b="1" dirty="0" smtClean="0">
                <a:solidFill>
                  <a:schemeClr val="accent1"/>
                </a:solidFill>
                <a:latin typeface="Calibri" panose="020F0502020204030204" pitchFamily="34" charset="0"/>
                <a:cs typeface="Calibri" panose="020F0502020204030204" pitchFamily="34" charset="0"/>
              </a:rPr>
              <a:t>])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err="1">
                <a:solidFill>
                  <a:srgbClr val="FFC000"/>
                </a:solidFill>
                <a:latin typeface="Calibri" panose="020F0502020204030204" pitchFamily="34" charset="0"/>
                <a:cs typeface="Calibri" panose="020F0502020204030204" pitchFamily="34" charset="0"/>
              </a:rPr>
              <a:t>bdf</a:t>
            </a:r>
            <a:endParaRPr lang="ru-RU" sz="1900" b="1" dirty="0" smtClean="0">
              <a:solidFill>
                <a:srgbClr val="FFC000"/>
              </a:solidFill>
              <a:latin typeface="Calibri" panose="020F0502020204030204" pitchFamily="34" charset="0"/>
              <a:cs typeface="Calibri" panose="020F0502020204030204" pitchFamily="34" charset="0"/>
            </a:endParaRPr>
          </a:p>
          <a:p>
            <a:pPr marL="357188" indent="720725">
              <a:spcBef>
                <a:spcPts val="300"/>
              </a:spcBef>
              <a:buNone/>
            </a:pPr>
            <a:r>
              <a:rPr lang="ru-RU" sz="1900" b="1" dirty="0">
                <a:solidFill>
                  <a:schemeClr val="accent1"/>
                </a:solidFill>
                <a:latin typeface="Calibri" panose="020F0502020204030204" pitchFamily="34" charset="0"/>
                <a:cs typeface="Calibri" panose="020F0502020204030204" pitchFamily="34" charset="0"/>
              </a:rPr>
              <a:t>	</a:t>
            </a:r>
            <a:r>
              <a:rPr lang="en-US" sz="1900" b="1" dirty="0" smtClean="0">
                <a:solidFill>
                  <a:schemeClr val="accent1"/>
                </a:solidFill>
                <a:latin typeface="Calibri" panose="020F0502020204030204" pitchFamily="34" charset="0"/>
                <a:cs typeface="Calibri" panose="020F0502020204030204" pitchFamily="34" charset="0"/>
              </a:rPr>
              <a:t>print(s</a:t>
            </a:r>
            <a:r>
              <a:rPr lang="en-US" sz="1900" b="1" dirty="0">
                <a:solidFill>
                  <a:schemeClr val="accent1"/>
                </a:solidFill>
                <a:latin typeface="Calibri" panose="020F0502020204030204" pitchFamily="34" charset="0"/>
                <a:cs typeface="Calibri" panose="020F0502020204030204" pitchFamily="34" charset="0"/>
              </a:rPr>
              <a:t>[::-1</a:t>
            </a:r>
            <a:r>
              <a:rPr lang="en-US" sz="1900" b="1" dirty="0" smtClean="0">
                <a:solidFill>
                  <a:schemeClr val="accent1"/>
                </a:solidFill>
                <a:latin typeface="Calibri" panose="020F0502020204030204" pitchFamily="34" charset="0"/>
                <a:cs typeface="Calibri" panose="020F0502020204030204" pitchFamily="34" charset="0"/>
              </a:rPr>
              <a:t>])	</a:t>
            </a:r>
            <a:r>
              <a:rPr lang="en-US" sz="1900" b="1" dirty="0" smtClean="0">
                <a:solidFill>
                  <a:srgbClr val="FFC000"/>
                </a:solidFill>
                <a:latin typeface="Calibri" panose="020F0502020204030204" pitchFamily="34" charset="0"/>
                <a:cs typeface="Calibri" panose="020F0502020204030204" pitchFamily="34" charset="0"/>
              </a:rPr>
              <a:t># </a:t>
            </a:r>
            <a:r>
              <a:rPr lang="en-US" sz="1900" b="1" dirty="0" err="1" smtClean="0">
                <a:solidFill>
                  <a:srgbClr val="FFC000"/>
                </a:solidFill>
                <a:latin typeface="Calibri" panose="020F0502020204030204" pitchFamily="34" charset="0"/>
                <a:cs typeface="Calibri" panose="020F0502020204030204" pitchFamily="34" charset="0"/>
              </a:rPr>
              <a:t>gfedcba</a:t>
            </a:r>
            <a:endParaRPr lang="en-US" sz="1900" b="1" dirty="0">
              <a:solidFill>
                <a:srgbClr val="FFC000"/>
              </a:solidFill>
              <a:latin typeface="Calibri" panose="020F0502020204030204" pitchFamily="34" charset="0"/>
              <a:cs typeface="Calibri" panose="020F0502020204030204" pitchFamily="34" charset="0"/>
            </a:endParaRPr>
          </a:p>
          <a:p>
            <a:pPr marL="357188" indent="720725">
              <a:spcBef>
                <a:spcPts val="300"/>
              </a:spcBef>
              <a:buNone/>
            </a:pPr>
            <a:endParaRPr lang="ru-RU" sz="19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2253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575" y="1258957"/>
            <a:ext cx="11396868" cy="5599043"/>
          </a:xfrm>
        </p:spPr>
        <p:txBody>
          <a:bodyPr>
            <a:normAutofit fontScale="92500" lnSpcReduction="20000"/>
          </a:bodyPr>
          <a:lstStyle/>
          <a:p>
            <a:pPr marL="357188" indent="-357188">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Методы </a:t>
            </a:r>
            <a:r>
              <a:rPr lang="ru-RU" sz="2000" b="1" dirty="0" err="1">
                <a:solidFill>
                  <a:schemeClr val="accent1"/>
                </a:solidFill>
                <a:latin typeface="Calibri" panose="020F0502020204030204" pitchFamily="34" charset="0"/>
                <a:cs typeface="Calibri" panose="020F0502020204030204" pitchFamily="34" charset="0"/>
              </a:rPr>
              <a:t>split</a:t>
            </a:r>
            <a:r>
              <a:rPr lang="ru-RU" sz="2000" b="1" dirty="0">
                <a:solidFill>
                  <a:schemeClr val="accent1"/>
                </a:solidFill>
                <a:latin typeface="Calibri" panose="020F0502020204030204" pitchFamily="34" charset="0"/>
                <a:cs typeface="Calibri" panose="020F0502020204030204" pitchFamily="34" charset="0"/>
              </a:rPr>
              <a:t>() и </a:t>
            </a:r>
            <a:r>
              <a:rPr lang="ru-RU" sz="2000" b="1" dirty="0" err="1">
                <a:solidFill>
                  <a:schemeClr val="accent1"/>
                </a:solidFill>
                <a:latin typeface="Calibri" panose="020F0502020204030204" pitchFamily="34" charset="0"/>
                <a:cs typeface="Calibri" panose="020F0502020204030204" pitchFamily="34" charset="0"/>
              </a:rPr>
              <a:t>join</a:t>
            </a:r>
            <a:r>
              <a:rPr lang="ru-RU" sz="2000" b="1" dirty="0">
                <a:solidFill>
                  <a:schemeClr val="accent1"/>
                </a:solidFill>
                <a:latin typeface="Calibri" panose="020F0502020204030204" pitchFamily="34" charset="0"/>
                <a:cs typeface="Calibri" panose="020F0502020204030204" pitchFamily="34" charset="0"/>
              </a:rPr>
              <a:t>()</a:t>
            </a:r>
          </a:p>
          <a:p>
            <a:pPr marL="357188" indent="-357188">
              <a:spcBef>
                <a:spcPts val="0"/>
              </a:spcBef>
              <a:buNone/>
            </a:pPr>
            <a:r>
              <a:rPr lang="ru-RU" sz="2000" dirty="0">
                <a:latin typeface="Calibri" panose="020F0502020204030204" pitchFamily="34" charset="0"/>
                <a:cs typeface="Calibri" panose="020F0502020204030204" pitchFamily="34" charset="0"/>
              </a:rPr>
              <a:t>Метод </a:t>
            </a:r>
            <a:r>
              <a:rPr lang="ru-RU" sz="2000" b="1" dirty="0" err="1">
                <a:solidFill>
                  <a:schemeClr val="accent1"/>
                </a:solidFill>
                <a:latin typeface="Calibri" panose="020F0502020204030204" pitchFamily="34" charset="0"/>
                <a:cs typeface="Calibri" panose="020F0502020204030204" pitchFamily="34" charset="0"/>
              </a:rPr>
              <a:t>split</a:t>
            </a:r>
            <a:r>
              <a:rPr lang="ru-RU" sz="2000" b="1" dirty="0">
                <a:solidFill>
                  <a:schemeClr val="accent1"/>
                </a:solidFill>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позволяет разбить строку по пробелам. В результате получается список слов. Если пользователь вводит в одной строке ряд слов или чисел, каждое из которых должно в программе обрабатываться отдельно, то без </a:t>
            </a:r>
            <a:r>
              <a:rPr lang="ru-RU" sz="2000" dirty="0" err="1">
                <a:latin typeface="Calibri" panose="020F0502020204030204" pitchFamily="34" charset="0"/>
                <a:cs typeface="Calibri" panose="020F0502020204030204" pitchFamily="34" charset="0"/>
              </a:rPr>
              <a:t>split</a:t>
            </a:r>
            <a:r>
              <a:rPr lang="ru-RU" sz="2000" dirty="0">
                <a:latin typeface="Calibri" panose="020F0502020204030204" pitchFamily="34" charset="0"/>
                <a:cs typeface="Calibri" panose="020F0502020204030204" pitchFamily="34" charset="0"/>
              </a:rPr>
              <a:t>() не обойтись.</a:t>
            </a:r>
          </a:p>
          <a:p>
            <a:pPr marL="357188" indent="-357188">
              <a:spcBef>
                <a:spcPts val="0"/>
              </a:spcBef>
              <a:buNone/>
            </a:pPr>
            <a:r>
              <a:rPr lang="ru-RU" sz="2000" b="1" dirty="0" smtClean="0">
                <a:solidFill>
                  <a:srgbClr val="FF0000"/>
                </a:solidFill>
                <a:latin typeface="Calibri" panose="020F0502020204030204" pitchFamily="34" charset="0"/>
                <a:cs typeface="Calibri" panose="020F0502020204030204" pitchFamily="34" charset="0"/>
              </a:rPr>
              <a:t>Пример 43. </a:t>
            </a:r>
            <a:r>
              <a:rPr lang="ru-RU" sz="2000" b="1" dirty="0" smtClean="0">
                <a:solidFill>
                  <a:schemeClr val="accent1"/>
                </a:solidFill>
                <a:latin typeface="Calibri" panose="020F0502020204030204" pitchFamily="34" charset="0"/>
                <a:cs typeface="Calibri" panose="020F0502020204030204" pitchFamily="34" charset="0"/>
              </a:rPr>
              <a:t>	&gt;&gt;&gt; </a:t>
            </a:r>
            <a:r>
              <a:rPr lang="ru-RU" sz="2000" b="1" dirty="0">
                <a:solidFill>
                  <a:schemeClr val="accent1"/>
                </a:solidFill>
                <a:latin typeface="Calibri" panose="020F0502020204030204" pitchFamily="34" charset="0"/>
                <a:cs typeface="Calibri" panose="020F0502020204030204" pitchFamily="34" charset="0"/>
              </a:rPr>
              <a:t>s = </a:t>
            </a:r>
            <a:r>
              <a:rPr lang="ru-RU" sz="2000" b="1" dirty="0" err="1">
                <a:solidFill>
                  <a:schemeClr val="accent1"/>
                </a:solidFill>
                <a:latin typeface="Calibri" panose="020F0502020204030204" pitchFamily="34" charset="0"/>
                <a:cs typeface="Calibri" panose="020F0502020204030204" pitchFamily="34" charset="0"/>
              </a:rPr>
              <a:t>input</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err="1">
                <a:solidFill>
                  <a:srgbClr val="FFC000"/>
                </a:solidFill>
                <a:latin typeface="Calibri" panose="020F0502020204030204" pitchFamily="34" charset="0"/>
                <a:cs typeface="Calibri" panose="020F0502020204030204" pitchFamily="34" charset="0"/>
              </a:rPr>
              <a:t>red</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blue</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orange</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white</a:t>
            </a:r>
            <a:endParaRPr lang="ru-RU" sz="2000" b="1" dirty="0">
              <a:solidFill>
                <a:srgbClr val="FFC000"/>
              </a:solidFill>
              <a:latin typeface="Calibri" panose="020F0502020204030204" pitchFamily="34" charset="0"/>
              <a:cs typeface="Calibri" panose="020F0502020204030204" pitchFamily="34" charset="0"/>
            </a:endParaRP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s</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red</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blue</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orange</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white</a:t>
            </a:r>
            <a:r>
              <a:rPr lang="ru-RU" sz="2000" b="1" dirty="0">
                <a:solidFill>
                  <a:srgbClr val="FFC000"/>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sl</a:t>
            </a:r>
            <a:r>
              <a:rPr lang="ru-RU" sz="2000" b="1" dirty="0">
                <a:solidFill>
                  <a:schemeClr val="accent1"/>
                </a:solidFill>
                <a:latin typeface="Calibri" panose="020F0502020204030204" pitchFamily="34" charset="0"/>
                <a:cs typeface="Calibri" panose="020F0502020204030204" pitchFamily="34" charset="0"/>
              </a:rPr>
              <a:t> = </a:t>
            </a:r>
            <a:r>
              <a:rPr lang="ru-RU" sz="2000" b="1" dirty="0" err="1">
                <a:solidFill>
                  <a:schemeClr val="accent1"/>
                </a:solidFill>
                <a:latin typeface="Calibri" panose="020F0502020204030204" pitchFamily="34" charset="0"/>
                <a:cs typeface="Calibri" panose="020F0502020204030204" pitchFamily="34" charset="0"/>
              </a:rPr>
              <a:t>s.split</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sl</a:t>
            </a:r>
            <a:endParaRPr lang="ru-RU" sz="2000" b="1" dirty="0">
              <a:solidFill>
                <a:schemeClr val="accent1"/>
              </a:solidFill>
              <a:latin typeface="Calibri" panose="020F0502020204030204" pitchFamily="34" charset="0"/>
              <a:cs typeface="Calibri" panose="020F0502020204030204" pitchFamily="34" charset="0"/>
            </a:endParaRP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red</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blue</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orange</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white</a:t>
            </a:r>
            <a:r>
              <a:rPr lang="ru-RU" sz="2000" b="1" dirty="0">
                <a:solidFill>
                  <a:srgbClr val="FFC000"/>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s</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red</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blue</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orange</a:t>
            </a:r>
            <a:r>
              <a:rPr lang="ru-RU" sz="2000" b="1" dirty="0">
                <a:solidFill>
                  <a:srgbClr val="FFC000"/>
                </a:solidFill>
                <a:latin typeface="Calibri" panose="020F0502020204030204" pitchFamily="34" charset="0"/>
                <a:cs typeface="Calibri" panose="020F0502020204030204" pitchFamily="34" charset="0"/>
              </a:rPr>
              <a:t> </a:t>
            </a:r>
            <a:r>
              <a:rPr lang="ru-RU" sz="2000" b="1" dirty="0" err="1" smtClean="0">
                <a:solidFill>
                  <a:srgbClr val="FFC000"/>
                </a:solidFill>
                <a:latin typeface="Calibri" panose="020F0502020204030204" pitchFamily="34" charset="0"/>
                <a:cs typeface="Calibri" panose="020F0502020204030204" pitchFamily="34" charset="0"/>
              </a:rPr>
              <a:t>white</a:t>
            </a:r>
            <a:r>
              <a:rPr lang="ru-RU" sz="2000" b="1" dirty="0" smtClean="0">
                <a:solidFill>
                  <a:srgbClr val="FFC000"/>
                </a:solidFill>
                <a:latin typeface="Calibri" panose="020F0502020204030204" pitchFamily="34" charset="0"/>
                <a:cs typeface="Calibri" panose="020F0502020204030204" pitchFamily="34" charset="0"/>
              </a:rPr>
              <a:t>‘</a:t>
            </a:r>
          </a:p>
          <a:p>
            <a:pPr marL="357188" indent="-357188">
              <a:spcBef>
                <a:spcPts val="0"/>
              </a:spcBef>
              <a:buNone/>
            </a:pPr>
            <a:r>
              <a:rPr lang="ru-RU" sz="2000" dirty="0" smtClean="0">
                <a:latin typeface="Calibri" panose="020F0502020204030204" pitchFamily="34" charset="0"/>
                <a:cs typeface="Calibri" panose="020F0502020204030204" pitchFamily="34" charset="0"/>
              </a:rPr>
              <a:t>Метод </a:t>
            </a:r>
            <a:r>
              <a:rPr lang="ru-RU" sz="2000" b="1" dirty="0" err="1">
                <a:solidFill>
                  <a:schemeClr val="accent1"/>
                </a:solidFill>
                <a:latin typeface="Calibri" panose="020F0502020204030204" pitchFamily="34" charset="0"/>
                <a:cs typeface="Calibri" panose="020F0502020204030204" pitchFamily="34" charset="0"/>
              </a:rPr>
              <a:t>split</a:t>
            </a:r>
            <a:r>
              <a:rPr lang="ru-RU" sz="2000" b="1" dirty="0">
                <a:solidFill>
                  <a:schemeClr val="accent1"/>
                </a:solidFill>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может принимать необязательный аргумент-строку, указывающей по какому символу или подстроке следует выполнить разделение:</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s.split</a:t>
            </a:r>
            <a:r>
              <a:rPr lang="ru-RU" sz="2000" b="1" dirty="0">
                <a:solidFill>
                  <a:schemeClr val="accent1"/>
                </a:solidFill>
                <a:latin typeface="Calibri" panose="020F0502020204030204" pitchFamily="34" charset="0"/>
                <a:cs typeface="Calibri" panose="020F0502020204030204" pitchFamily="34" charset="0"/>
              </a:rPr>
              <a:t>('e')</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['r', 'd </a:t>
            </a:r>
            <a:r>
              <a:rPr lang="ru-RU" sz="2000" b="1" dirty="0" err="1">
                <a:solidFill>
                  <a:srgbClr val="FFC000"/>
                </a:solidFill>
                <a:latin typeface="Calibri" panose="020F0502020204030204" pitchFamily="34" charset="0"/>
                <a:cs typeface="Calibri" panose="020F0502020204030204" pitchFamily="34" charset="0"/>
              </a:rPr>
              <a:t>blu</a:t>
            </a:r>
            <a:r>
              <a:rPr lang="ru-RU" sz="2000" b="1" dirty="0">
                <a:solidFill>
                  <a:srgbClr val="FFC000"/>
                </a:solidFill>
                <a:latin typeface="Calibri" panose="020F0502020204030204" pitchFamily="34" charset="0"/>
                <a:cs typeface="Calibri" panose="020F0502020204030204" pitchFamily="34" charset="0"/>
              </a:rPr>
              <a:t>', ' </a:t>
            </a:r>
            <a:r>
              <a:rPr lang="ru-RU" sz="2000" b="1" dirty="0" err="1">
                <a:solidFill>
                  <a:srgbClr val="FFC000"/>
                </a:solidFill>
                <a:latin typeface="Calibri" panose="020F0502020204030204" pitchFamily="34" charset="0"/>
                <a:cs typeface="Calibri" panose="020F0502020204030204" pitchFamily="34" charset="0"/>
              </a:rPr>
              <a:t>orang</a:t>
            </a:r>
            <a:r>
              <a:rPr lang="ru-RU" sz="2000" b="1" dirty="0">
                <a:solidFill>
                  <a:srgbClr val="FFC000"/>
                </a:solidFill>
                <a:latin typeface="Calibri" panose="020F0502020204030204" pitchFamily="34" charset="0"/>
                <a:cs typeface="Calibri" panose="020F0502020204030204" pitchFamily="34" charset="0"/>
              </a:rPr>
              <a:t>', ' </a:t>
            </a:r>
            <a:r>
              <a:rPr lang="ru-RU" sz="2000" b="1" dirty="0" err="1">
                <a:solidFill>
                  <a:srgbClr val="FFC000"/>
                </a:solidFill>
                <a:latin typeface="Calibri" panose="020F0502020204030204" pitchFamily="34" charset="0"/>
                <a:cs typeface="Calibri" panose="020F0502020204030204" pitchFamily="34" charset="0"/>
              </a:rPr>
              <a:t>whit</a:t>
            </a:r>
            <a:r>
              <a:rPr lang="ru-RU" sz="2000" b="1" dirty="0">
                <a:solidFill>
                  <a:srgbClr val="FFC000"/>
                </a:solidFill>
                <a:latin typeface="Calibri" panose="020F0502020204030204" pitchFamily="34" charset="0"/>
                <a:cs typeface="Calibri" panose="020F0502020204030204" pitchFamily="34" charset="0"/>
              </a:rPr>
              <a:t>', '']</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'40030023'.split('00')</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['4', '3', '23']</a:t>
            </a:r>
          </a:p>
          <a:p>
            <a:pPr marL="357188" indent="-357188">
              <a:spcBef>
                <a:spcPts val="0"/>
              </a:spcBef>
              <a:buNone/>
            </a:pPr>
            <a:r>
              <a:rPr lang="ru-RU" sz="2000" dirty="0">
                <a:latin typeface="Calibri" panose="020F0502020204030204" pitchFamily="34" charset="0"/>
                <a:cs typeface="Calibri" panose="020F0502020204030204" pitchFamily="34" charset="0"/>
              </a:rPr>
              <a:t>Метод строк </a:t>
            </a:r>
            <a:r>
              <a:rPr lang="ru-RU" sz="2000" b="1" dirty="0" err="1">
                <a:solidFill>
                  <a:schemeClr val="accent1"/>
                </a:solidFill>
                <a:latin typeface="Calibri" panose="020F0502020204030204" pitchFamily="34" charset="0"/>
                <a:cs typeface="Calibri" panose="020F0502020204030204" pitchFamily="34" charset="0"/>
              </a:rPr>
              <a:t>join</a:t>
            </a:r>
            <a:r>
              <a:rPr lang="ru-RU" sz="2000" b="1" dirty="0">
                <a:solidFill>
                  <a:schemeClr val="accent1"/>
                </a:solidFill>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выполняет обратное действие. Он формирует из списка строку. Поскольку это метод строки, то впереди ставится строка-разделитель, а в скобках — передается список:</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join</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sl</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red-blue-orange-white</a:t>
            </a:r>
            <a:r>
              <a:rPr lang="ru-RU" sz="2000" b="1" dirty="0">
                <a:solidFill>
                  <a:srgbClr val="FFC000"/>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Если разделитель не нужен, то метод применяется к пустой строке:</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join</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sl</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redblueorangewhite</a:t>
            </a:r>
            <a:r>
              <a:rPr lang="ru-RU" sz="2000" b="1" dirty="0">
                <a:solidFill>
                  <a:srgbClr val="FFC000"/>
                </a:solidFill>
                <a:latin typeface="Calibri" panose="020F0502020204030204" pitchFamily="34" charset="0"/>
                <a:cs typeface="Calibri" panose="020F0502020204030204" pitchFamily="34" charset="0"/>
              </a:rPr>
              <a:t>'</a:t>
            </a: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smtClean="0"/>
              <a:t>Методы Строк</a:t>
            </a:r>
            <a:endParaRPr lang="ru-RU" sz="3200" b="1" dirty="0"/>
          </a:p>
        </p:txBody>
      </p:sp>
    </p:spTree>
    <p:extLst>
      <p:ext uri="{BB962C8B-B14F-4D97-AF65-F5344CB8AC3E}">
        <p14:creationId xmlns:p14="http://schemas.microsoft.com/office/powerpoint/2010/main" val="361551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575" y="1258957"/>
            <a:ext cx="11396868" cy="5599043"/>
          </a:xfrm>
        </p:spPr>
        <p:txBody>
          <a:bodyPr>
            <a:normAutofit fontScale="92500" lnSpcReduction="20000"/>
          </a:bodyPr>
          <a:lstStyle/>
          <a:p>
            <a:pPr marL="357188" indent="-357188">
              <a:spcBef>
                <a:spcPts val="0"/>
              </a:spcBef>
              <a:buNone/>
            </a:pPr>
            <a:r>
              <a:rPr lang="ru-RU" sz="2000" b="1" dirty="0">
                <a:solidFill>
                  <a:schemeClr val="accent1"/>
                </a:solidFill>
                <a:latin typeface="Calibri" panose="020F0502020204030204" pitchFamily="34" charset="0"/>
                <a:cs typeface="Calibri" panose="020F0502020204030204" pitchFamily="34" charset="0"/>
              </a:rPr>
              <a:t>Методы </a:t>
            </a:r>
            <a:r>
              <a:rPr lang="ru-RU" sz="2000" b="1" dirty="0" err="1">
                <a:solidFill>
                  <a:schemeClr val="accent1"/>
                </a:solidFill>
                <a:latin typeface="Calibri" panose="020F0502020204030204" pitchFamily="34" charset="0"/>
                <a:cs typeface="Calibri" panose="020F0502020204030204" pitchFamily="34" charset="0"/>
              </a:rPr>
              <a:t>find</a:t>
            </a:r>
            <a:r>
              <a:rPr lang="ru-RU" sz="2000" b="1" dirty="0" smtClean="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rfind</a:t>
            </a:r>
            <a:r>
              <a:rPr lang="ru-RU" sz="2000" b="1" dirty="0">
                <a:solidFill>
                  <a:schemeClr val="accent1"/>
                </a:solidFill>
                <a:latin typeface="Calibri" panose="020F0502020204030204" pitchFamily="34" charset="0"/>
                <a:cs typeface="Calibri" panose="020F0502020204030204" pitchFamily="34" charset="0"/>
              </a:rPr>
              <a:t> </a:t>
            </a:r>
            <a:r>
              <a:rPr lang="ru-RU" sz="2000" b="1" dirty="0" smtClean="0">
                <a:solidFill>
                  <a:schemeClr val="accent1"/>
                </a:solidFill>
                <a:latin typeface="Calibri" panose="020F0502020204030204" pitchFamily="34" charset="0"/>
                <a:cs typeface="Calibri" panose="020F0502020204030204" pitchFamily="34" charset="0"/>
              </a:rPr>
              <a:t>() и </a:t>
            </a:r>
            <a:r>
              <a:rPr lang="ru-RU" sz="2000" b="1" dirty="0" err="1">
                <a:solidFill>
                  <a:schemeClr val="accent1"/>
                </a:solidFill>
                <a:latin typeface="Calibri" panose="020F0502020204030204" pitchFamily="34" charset="0"/>
                <a:cs typeface="Calibri" panose="020F0502020204030204" pitchFamily="34" charset="0"/>
              </a:rPr>
              <a:t>replace</a:t>
            </a:r>
            <a:r>
              <a:rPr lang="ru-RU" sz="2000" b="1" dirty="0">
                <a:solidFill>
                  <a:schemeClr val="accent1"/>
                </a:solidFill>
                <a:latin typeface="Calibri" panose="020F0502020204030204" pitchFamily="34" charset="0"/>
                <a:cs typeface="Calibri" panose="020F0502020204030204" pitchFamily="34" charset="0"/>
              </a:rPr>
              <a:t>()</a:t>
            </a:r>
          </a:p>
          <a:p>
            <a:pPr marL="357188" indent="-357188">
              <a:spcBef>
                <a:spcPts val="0"/>
              </a:spcBef>
              <a:buNone/>
            </a:pPr>
            <a:r>
              <a:rPr lang="ru-RU" sz="2000" dirty="0">
                <a:latin typeface="Calibri" panose="020F0502020204030204" pitchFamily="34" charset="0"/>
                <a:cs typeface="Calibri" panose="020F0502020204030204" pitchFamily="34" charset="0"/>
              </a:rPr>
              <a:t>Данные методы строк работают с подстроками. Методы </a:t>
            </a:r>
            <a:r>
              <a:rPr lang="ru-RU" sz="2000" dirty="0" err="1">
                <a:latin typeface="Calibri" panose="020F0502020204030204" pitchFamily="34" charset="0"/>
                <a:cs typeface="Calibri" panose="020F0502020204030204" pitchFamily="34" charset="0"/>
              </a:rPr>
              <a:t>find</a:t>
            </a:r>
            <a:r>
              <a:rPr lang="ru-RU" sz="2000" dirty="0">
                <a:latin typeface="Calibri" panose="020F0502020204030204" pitchFamily="34" charset="0"/>
                <a:cs typeface="Calibri" panose="020F0502020204030204" pitchFamily="34" charset="0"/>
              </a:rPr>
              <a:t>() ищет подстроку в строке и возвращает индекс первого элемента найденной подстроки. Если подстрока не найдена, то возвращает -1.</a:t>
            </a:r>
          </a:p>
          <a:p>
            <a:pPr marL="357188" indent="-357188">
              <a:spcBef>
                <a:spcPts val="0"/>
              </a:spcBef>
              <a:buNone/>
            </a:pPr>
            <a:r>
              <a:rPr lang="ru-RU" sz="2000" b="1" dirty="0" smtClean="0">
                <a:solidFill>
                  <a:srgbClr val="FF0000"/>
                </a:solidFill>
                <a:latin typeface="Calibri" panose="020F0502020204030204" pitchFamily="34" charset="0"/>
                <a:cs typeface="Calibri" panose="020F0502020204030204" pitchFamily="34" charset="0"/>
              </a:rPr>
              <a:t>Пример 44. </a:t>
            </a:r>
            <a:r>
              <a:rPr lang="ru-RU" sz="2000" b="1" dirty="0" smtClean="0">
                <a:solidFill>
                  <a:schemeClr val="accent1"/>
                </a:solidFill>
                <a:latin typeface="Calibri" panose="020F0502020204030204" pitchFamily="34" charset="0"/>
                <a:cs typeface="Calibri" panose="020F0502020204030204" pitchFamily="34" charset="0"/>
              </a:rPr>
              <a:t>	&gt;&gt;&gt; </a:t>
            </a:r>
            <a:r>
              <a:rPr lang="ru-RU" sz="2000" b="1" dirty="0">
                <a:solidFill>
                  <a:schemeClr val="accent1"/>
                </a:solidFill>
                <a:latin typeface="Calibri" panose="020F0502020204030204" pitchFamily="34" charset="0"/>
                <a:cs typeface="Calibri" panose="020F0502020204030204" pitchFamily="34" charset="0"/>
              </a:rPr>
              <a:t>s</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red</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blue</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orange</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white</a:t>
            </a:r>
            <a:r>
              <a:rPr lang="ru-RU" sz="2000" b="1" dirty="0">
                <a:solidFill>
                  <a:srgbClr val="FFC000"/>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s.find</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blue</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4</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s.find</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green</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-1</a:t>
            </a:r>
          </a:p>
          <a:p>
            <a:pPr marL="357188" indent="-357188">
              <a:spcBef>
                <a:spcPts val="0"/>
              </a:spcBef>
              <a:buNone/>
            </a:pPr>
            <a:r>
              <a:rPr lang="ru-RU" sz="2000" dirty="0">
                <a:latin typeface="Calibri" panose="020F0502020204030204" pitchFamily="34" charset="0"/>
                <a:cs typeface="Calibri" panose="020F0502020204030204" pitchFamily="34" charset="0"/>
              </a:rPr>
              <a:t>Поиск может производиться не во всей строке, а лишь на каком-то ее отрезке. В этом случае указывается первый и последний индексы отрезка. Если последний не указан, то ищется до конца строки:</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letters</a:t>
            </a:r>
            <a:r>
              <a:rPr lang="ru-RU" sz="2000" b="1" dirty="0">
                <a:solidFill>
                  <a:schemeClr val="accent1"/>
                </a:solidFill>
                <a:latin typeface="Calibri" panose="020F0502020204030204" pitchFamily="34" charset="0"/>
                <a:cs typeface="Calibri" panose="020F0502020204030204" pitchFamily="34" charset="0"/>
              </a:rPr>
              <a:t> = 'ABCDACFDA'</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letters.find</a:t>
            </a:r>
            <a:r>
              <a:rPr lang="ru-RU" sz="2000" b="1" dirty="0">
                <a:solidFill>
                  <a:schemeClr val="accent1"/>
                </a:solidFill>
                <a:latin typeface="Calibri" panose="020F0502020204030204" pitchFamily="34" charset="0"/>
                <a:cs typeface="Calibri" panose="020F0502020204030204" pitchFamily="34" charset="0"/>
              </a:rPr>
              <a:t>('A', 3)</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4</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letters.find</a:t>
            </a:r>
            <a:r>
              <a:rPr lang="ru-RU" sz="2000" b="1" dirty="0">
                <a:solidFill>
                  <a:schemeClr val="accent1"/>
                </a:solidFill>
                <a:latin typeface="Calibri" panose="020F0502020204030204" pitchFamily="34" charset="0"/>
                <a:cs typeface="Calibri" panose="020F0502020204030204" pitchFamily="34" charset="0"/>
              </a:rPr>
              <a:t>('DA', 0, 6)</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3</a:t>
            </a:r>
          </a:p>
          <a:p>
            <a:pPr marL="357188" indent="-357188">
              <a:spcBef>
                <a:spcPts val="0"/>
              </a:spcBef>
              <a:buNone/>
            </a:pPr>
            <a:r>
              <a:rPr lang="ru-RU" sz="2000" dirty="0">
                <a:latin typeface="Calibri" panose="020F0502020204030204" pitchFamily="34" charset="0"/>
                <a:cs typeface="Calibri" panose="020F0502020204030204" pitchFamily="34" charset="0"/>
              </a:rPr>
              <a:t>Здесь мы ищем с третьего индекса и до конца, а также с первого и до шестого. Обратите внимания, что метод </a:t>
            </a:r>
            <a:r>
              <a:rPr lang="ru-RU" sz="2000" dirty="0" err="1">
                <a:latin typeface="Calibri" panose="020F0502020204030204" pitchFamily="34" charset="0"/>
                <a:cs typeface="Calibri" panose="020F0502020204030204" pitchFamily="34" charset="0"/>
              </a:rPr>
              <a:t>find</a:t>
            </a:r>
            <a:r>
              <a:rPr lang="ru-RU" sz="2000" dirty="0">
                <a:latin typeface="Calibri" panose="020F0502020204030204" pitchFamily="34" charset="0"/>
                <a:cs typeface="Calibri" panose="020F0502020204030204" pitchFamily="34" charset="0"/>
              </a:rPr>
              <a:t>() возвращает только первое вхождение. Так выражение </a:t>
            </a:r>
            <a:r>
              <a:rPr lang="ru-RU" sz="2000" dirty="0" err="1">
                <a:latin typeface="Calibri" panose="020F0502020204030204" pitchFamily="34" charset="0"/>
                <a:cs typeface="Calibri" panose="020F0502020204030204" pitchFamily="34" charset="0"/>
              </a:rPr>
              <a:t>letters.find</a:t>
            </a:r>
            <a:r>
              <a:rPr lang="ru-RU" sz="2000" dirty="0">
                <a:latin typeface="Calibri" panose="020F0502020204030204" pitchFamily="34" charset="0"/>
                <a:cs typeface="Calibri" panose="020F0502020204030204" pitchFamily="34" charset="0"/>
              </a:rPr>
              <a:t>('A', 3) последнюю букву 'A' не находит, так как 'A' ему уже встретилась под индексом 4</a:t>
            </a:r>
            <a:r>
              <a:rPr lang="ru-RU" sz="2000" dirty="0" smtClean="0">
                <a:latin typeface="Calibri" panose="020F0502020204030204" pitchFamily="34" charset="0"/>
                <a:cs typeface="Calibri" panose="020F0502020204030204" pitchFamily="34" charset="0"/>
              </a:rPr>
              <a:t>.</a:t>
            </a:r>
          </a:p>
          <a:p>
            <a:pPr marL="357188" indent="-357188">
              <a:spcBef>
                <a:spcPts val="300"/>
              </a:spcBef>
              <a:buNone/>
            </a:pPr>
            <a:r>
              <a:rPr lang="ru-RU" sz="2000" dirty="0" smtClean="0">
                <a:latin typeface="Calibri" panose="020F0502020204030204" pitchFamily="34" charset="0"/>
                <a:cs typeface="Calibri" panose="020F0502020204030204" pitchFamily="34" charset="0"/>
              </a:rPr>
              <a:t>Метод </a:t>
            </a:r>
            <a:r>
              <a:rPr lang="ru-RU" sz="2000" dirty="0" err="1" smtClean="0">
                <a:latin typeface="Calibri" panose="020F0502020204030204" pitchFamily="34" charset="0"/>
                <a:cs typeface="Calibri" panose="020F0502020204030204" pitchFamily="34" charset="0"/>
              </a:rPr>
              <a:t>find</a:t>
            </a:r>
            <a:r>
              <a:rPr lang="ru-RU" sz="2000" dirty="0" smtClean="0">
                <a:latin typeface="Calibri" panose="020F0502020204030204" pitchFamily="34" charset="0"/>
                <a:cs typeface="Calibri" panose="020F0502020204030204" pitchFamily="34" charset="0"/>
              </a:rPr>
              <a:t> находит в данной строке (к которой применяется метод) данную </a:t>
            </a:r>
            <a:r>
              <a:rPr lang="ru-RU" sz="2000" b="1" dirty="0" smtClean="0">
                <a:solidFill>
                  <a:schemeClr val="accent1"/>
                </a:solidFill>
                <a:latin typeface="Calibri" panose="020F0502020204030204" pitchFamily="34" charset="0"/>
                <a:cs typeface="Calibri" panose="020F0502020204030204" pitchFamily="34" charset="0"/>
              </a:rPr>
              <a:t>подстроку</a:t>
            </a:r>
            <a:r>
              <a:rPr lang="ru-RU" sz="2000" dirty="0" smtClean="0">
                <a:latin typeface="Calibri" panose="020F0502020204030204" pitchFamily="34" charset="0"/>
                <a:cs typeface="Calibri" panose="020F0502020204030204" pitchFamily="34" charset="0"/>
              </a:rPr>
              <a:t> (которая передается в качестве параметра). </a:t>
            </a:r>
          </a:p>
          <a:p>
            <a:pPr marL="357188" indent="-357188">
              <a:spcBef>
                <a:spcPts val="300"/>
              </a:spcBef>
              <a:buNone/>
            </a:pPr>
            <a:r>
              <a:rPr lang="ru-RU" sz="2000" b="1" dirty="0" smtClean="0">
                <a:solidFill>
                  <a:srgbClr val="FF0000"/>
                </a:solidFill>
                <a:latin typeface="Calibri" panose="020F0502020204030204" pitchFamily="34" charset="0"/>
                <a:cs typeface="Calibri" panose="020F0502020204030204" pitchFamily="34" charset="0"/>
              </a:rPr>
              <a:t>		</a:t>
            </a:r>
            <a:r>
              <a:rPr lang="ru-RU" sz="2000" b="1" dirty="0">
                <a:solidFill>
                  <a:srgbClr val="FF0000"/>
                </a:solidFill>
                <a:latin typeface="Calibri" panose="020F0502020204030204" pitchFamily="34" charset="0"/>
                <a:cs typeface="Calibri" panose="020F0502020204030204" pitchFamily="34" charset="0"/>
              </a:rPr>
              <a:t>	 </a:t>
            </a:r>
            <a:r>
              <a:rPr lang="en-US" sz="2000" b="1" dirty="0">
                <a:solidFill>
                  <a:schemeClr val="accent1"/>
                </a:solidFill>
                <a:latin typeface="Calibri" panose="020F0502020204030204" pitchFamily="34" charset="0"/>
                <a:cs typeface="Calibri" panose="020F0502020204030204" pitchFamily="34" charset="0"/>
              </a:rPr>
              <a:t>S = 'Hello‘</a:t>
            </a:r>
            <a:endParaRPr lang="ru-RU" sz="2000" b="1" dirty="0">
              <a:solidFill>
                <a:schemeClr val="accent1"/>
              </a:solidFill>
              <a:latin typeface="Calibri" panose="020F0502020204030204" pitchFamily="34" charset="0"/>
              <a:cs typeface="Calibri" panose="020F0502020204030204" pitchFamily="34" charset="0"/>
            </a:endParaRPr>
          </a:p>
          <a:p>
            <a:pPr marL="357188" indent="715963">
              <a:spcBef>
                <a:spcPts val="300"/>
              </a:spcBef>
              <a:buNone/>
            </a:pPr>
            <a:r>
              <a:rPr lang="ru-RU" sz="2000" b="1" dirty="0">
                <a:solidFill>
                  <a:schemeClr val="accent1"/>
                </a:solidFill>
                <a:latin typeface="Calibri" panose="020F0502020204030204" pitchFamily="34" charset="0"/>
                <a:cs typeface="Calibri" panose="020F0502020204030204" pitchFamily="34" charset="0"/>
              </a:rPr>
              <a:t>	</a:t>
            </a:r>
            <a:r>
              <a:rPr lang="en-US" sz="2000" b="1" dirty="0">
                <a:solidFill>
                  <a:schemeClr val="accent1"/>
                </a:solidFill>
                <a:latin typeface="Calibri" panose="020F0502020204030204" pitchFamily="34" charset="0"/>
                <a:cs typeface="Calibri" panose="020F0502020204030204" pitchFamily="34" charset="0"/>
              </a:rPr>
              <a:t>print(</a:t>
            </a:r>
            <a:r>
              <a:rPr lang="en-US" sz="2000" b="1" dirty="0" err="1">
                <a:solidFill>
                  <a:schemeClr val="accent1"/>
                </a:solidFill>
                <a:latin typeface="Calibri" panose="020F0502020204030204" pitchFamily="34" charset="0"/>
                <a:cs typeface="Calibri" panose="020F0502020204030204" pitchFamily="34" charset="0"/>
              </a:rPr>
              <a:t>S.find</a:t>
            </a:r>
            <a:r>
              <a:rPr lang="en-US" sz="2000" b="1" dirty="0">
                <a:solidFill>
                  <a:schemeClr val="accent1"/>
                </a:solidFill>
                <a:latin typeface="Calibri" panose="020F0502020204030204" pitchFamily="34" charset="0"/>
                <a:cs typeface="Calibri" panose="020F0502020204030204" pitchFamily="34" charset="0"/>
              </a:rPr>
              <a:t>('e'))</a:t>
            </a:r>
            <a:r>
              <a:rPr lang="ru-RU" sz="2000" b="1" dirty="0">
                <a:solidFill>
                  <a:schemeClr val="accent1"/>
                </a:solidFill>
                <a:latin typeface="Calibri" panose="020F0502020204030204" pitchFamily="34" charset="0"/>
                <a:cs typeface="Calibri" panose="020F0502020204030204" pitchFamily="34" charset="0"/>
              </a:rPr>
              <a:t>		</a:t>
            </a:r>
            <a:r>
              <a:rPr lang="en-US" sz="2000" b="1" dirty="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вернёт 1</a:t>
            </a:r>
          </a:p>
          <a:p>
            <a:pPr marL="357188" indent="715963">
              <a:spcBef>
                <a:spcPts val="300"/>
              </a:spcBef>
              <a:buNone/>
            </a:pPr>
            <a:r>
              <a:rPr lang="ru-RU" sz="2000" b="1" dirty="0">
                <a:solidFill>
                  <a:schemeClr val="accent1"/>
                </a:solidFill>
                <a:latin typeface="Calibri" panose="020F0502020204030204" pitchFamily="34" charset="0"/>
                <a:cs typeface="Calibri" panose="020F0502020204030204" pitchFamily="34" charset="0"/>
              </a:rPr>
              <a:t>	</a:t>
            </a:r>
            <a:r>
              <a:rPr lang="en-US" sz="2000" b="1" dirty="0">
                <a:solidFill>
                  <a:schemeClr val="accent1"/>
                </a:solidFill>
                <a:latin typeface="Calibri" panose="020F0502020204030204" pitchFamily="34" charset="0"/>
                <a:cs typeface="Calibri" panose="020F0502020204030204" pitchFamily="34" charset="0"/>
              </a:rPr>
              <a:t>print(</a:t>
            </a:r>
            <a:r>
              <a:rPr lang="en-US" sz="2000" b="1" dirty="0" err="1">
                <a:solidFill>
                  <a:schemeClr val="accent1"/>
                </a:solidFill>
                <a:latin typeface="Calibri" panose="020F0502020204030204" pitchFamily="34" charset="0"/>
                <a:cs typeface="Calibri" panose="020F0502020204030204" pitchFamily="34" charset="0"/>
              </a:rPr>
              <a:t>S.find</a:t>
            </a:r>
            <a:r>
              <a:rPr lang="en-US" sz="2000" b="1" dirty="0">
                <a:solidFill>
                  <a:schemeClr val="accent1"/>
                </a:solidFill>
                <a:latin typeface="Calibri" panose="020F0502020204030204" pitchFamily="34" charset="0"/>
                <a:cs typeface="Calibri" panose="020F0502020204030204" pitchFamily="34" charset="0"/>
              </a:rPr>
              <a:t>('ll'))</a:t>
            </a:r>
            <a:r>
              <a:rPr lang="ru-RU" sz="2000" b="1" dirty="0">
                <a:solidFill>
                  <a:schemeClr val="accent1"/>
                </a:solidFill>
                <a:latin typeface="Calibri" panose="020F0502020204030204" pitchFamily="34" charset="0"/>
                <a:cs typeface="Calibri" panose="020F0502020204030204" pitchFamily="34" charset="0"/>
              </a:rPr>
              <a:t>		</a:t>
            </a:r>
            <a:r>
              <a:rPr lang="en-US" sz="2000" b="1" dirty="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вернёт 2</a:t>
            </a:r>
          </a:p>
          <a:p>
            <a:pPr marL="357188" indent="715963">
              <a:spcBef>
                <a:spcPts val="300"/>
              </a:spcBef>
              <a:buNone/>
            </a:pPr>
            <a:r>
              <a:rPr lang="ru-RU" sz="2000" b="1" dirty="0">
                <a:solidFill>
                  <a:schemeClr val="accent1"/>
                </a:solidFill>
                <a:latin typeface="Calibri" panose="020F0502020204030204" pitchFamily="34" charset="0"/>
                <a:cs typeface="Calibri" panose="020F0502020204030204" pitchFamily="34" charset="0"/>
              </a:rPr>
              <a:t>	</a:t>
            </a:r>
            <a:r>
              <a:rPr lang="en-US" sz="2000" b="1" dirty="0">
                <a:solidFill>
                  <a:schemeClr val="accent1"/>
                </a:solidFill>
                <a:latin typeface="Calibri" panose="020F0502020204030204" pitchFamily="34" charset="0"/>
                <a:cs typeface="Calibri" panose="020F0502020204030204" pitchFamily="34" charset="0"/>
              </a:rPr>
              <a:t>print(</a:t>
            </a:r>
            <a:r>
              <a:rPr lang="en-US" sz="2000" b="1" dirty="0" err="1">
                <a:solidFill>
                  <a:schemeClr val="accent1"/>
                </a:solidFill>
                <a:latin typeface="Calibri" panose="020F0502020204030204" pitchFamily="34" charset="0"/>
                <a:cs typeface="Calibri" panose="020F0502020204030204" pitchFamily="34" charset="0"/>
              </a:rPr>
              <a:t>S.find</a:t>
            </a:r>
            <a:r>
              <a:rPr lang="en-US" sz="2000" b="1" dirty="0">
                <a:solidFill>
                  <a:schemeClr val="accent1"/>
                </a:solidFill>
                <a:latin typeface="Calibri" panose="020F0502020204030204" pitchFamily="34" charset="0"/>
                <a:cs typeface="Calibri" panose="020F0502020204030204" pitchFamily="34" charset="0"/>
              </a:rPr>
              <a:t>('L'))</a:t>
            </a:r>
            <a:r>
              <a:rPr lang="ru-RU" sz="2000" b="1" dirty="0">
                <a:solidFill>
                  <a:schemeClr val="accent1"/>
                </a:solidFill>
                <a:latin typeface="Calibri" panose="020F0502020204030204" pitchFamily="34" charset="0"/>
                <a:cs typeface="Calibri" panose="020F0502020204030204" pitchFamily="34" charset="0"/>
              </a:rPr>
              <a:t>		</a:t>
            </a:r>
            <a:r>
              <a:rPr lang="en-US" sz="2000" b="1" dirty="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вернёт -1</a:t>
            </a:r>
          </a:p>
          <a:p>
            <a:pPr marL="357188" indent="-357188">
              <a:spcBef>
                <a:spcPts val="0"/>
              </a:spcBef>
              <a:buNone/>
            </a:pPr>
            <a:endParaRPr lang="ru-RU" sz="2000" dirty="0">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smtClean="0"/>
              <a:t>Строки</a:t>
            </a:r>
            <a:endParaRPr lang="ru-RU" sz="3200" b="1" dirty="0"/>
          </a:p>
        </p:txBody>
      </p:sp>
    </p:spTree>
    <p:extLst>
      <p:ext uri="{BB962C8B-B14F-4D97-AF65-F5344CB8AC3E}">
        <p14:creationId xmlns:p14="http://schemas.microsoft.com/office/powerpoint/2010/main" val="480918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96534" y="183322"/>
            <a:ext cx="9805136" cy="1320800"/>
          </a:xfrm>
        </p:spPr>
        <p:txBody>
          <a:bodyPr>
            <a:normAutofit/>
          </a:bodyPr>
          <a:lstStyle/>
          <a:p>
            <a:r>
              <a:rPr lang="ru-RU" sz="3600" b="1" dirty="0" smtClean="0"/>
              <a:t>Строки</a:t>
            </a:r>
            <a:endParaRPr lang="ru-RU" sz="3600" b="1" dirty="0"/>
          </a:p>
        </p:txBody>
      </p:sp>
      <p:sp>
        <p:nvSpPr>
          <p:cNvPr id="3" name="Объект 2"/>
          <p:cNvSpPr>
            <a:spLocks noGrp="1"/>
          </p:cNvSpPr>
          <p:nvPr>
            <p:ph idx="1"/>
          </p:nvPr>
        </p:nvSpPr>
        <p:spPr>
          <a:xfrm>
            <a:off x="358795" y="1298713"/>
            <a:ext cx="11674179" cy="5559287"/>
          </a:xfrm>
        </p:spPr>
        <p:txBody>
          <a:bodyPr>
            <a:normAutofit lnSpcReduction="10000"/>
          </a:bodyPr>
          <a:lstStyle/>
          <a:p>
            <a:pPr marL="357188" indent="-357188">
              <a:spcBef>
                <a:spcPts val="300"/>
              </a:spcBef>
              <a:buNone/>
            </a:pPr>
            <a:r>
              <a:rPr lang="ru-RU" sz="1800" dirty="0" smtClean="0">
                <a:latin typeface="Calibri" panose="020F0502020204030204" pitchFamily="34" charset="0"/>
                <a:cs typeface="Calibri" panose="020F0502020204030204" pitchFamily="34" charset="0"/>
              </a:rPr>
              <a:t>Аналогично</a:t>
            </a:r>
            <a:r>
              <a:rPr lang="ru-RU" sz="1800" dirty="0">
                <a:latin typeface="Calibri" panose="020F0502020204030204" pitchFamily="34" charset="0"/>
                <a:cs typeface="Calibri" panose="020F0502020204030204" pitchFamily="34" charset="0"/>
              </a:rPr>
              <a:t>, </a:t>
            </a:r>
            <a:r>
              <a:rPr lang="ru-RU" sz="1800" b="1" dirty="0">
                <a:solidFill>
                  <a:schemeClr val="accent1"/>
                </a:solidFill>
                <a:latin typeface="Calibri" panose="020F0502020204030204" pitchFamily="34" charset="0"/>
                <a:cs typeface="Calibri" panose="020F0502020204030204" pitchFamily="34" charset="0"/>
              </a:rPr>
              <a:t>метод </a:t>
            </a:r>
            <a:r>
              <a:rPr lang="ru-RU" sz="1800" b="1" dirty="0" err="1">
                <a:solidFill>
                  <a:schemeClr val="accent1"/>
                </a:solidFill>
                <a:latin typeface="Calibri" panose="020F0502020204030204" pitchFamily="34" charset="0"/>
                <a:cs typeface="Calibri" panose="020F0502020204030204" pitchFamily="34" charset="0"/>
              </a:rPr>
              <a:t>rfind</a:t>
            </a:r>
            <a:r>
              <a:rPr lang="ru-RU" sz="1800" b="1" dirty="0">
                <a:solidFill>
                  <a:schemeClr val="accent1"/>
                </a:solidFill>
                <a:latin typeface="Calibri" panose="020F0502020204030204" pitchFamily="34" charset="0"/>
                <a:cs typeface="Calibri" panose="020F0502020204030204" pitchFamily="34" charset="0"/>
              </a:rPr>
              <a:t> </a:t>
            </a:r>
            <a:r>
              <a:rPr lang="ru-RU" sz="1800" dirty="0">
                <a:latin typeface="Calibri" panose="020F0502020204030204" pitchFamily="34" charset="0"/>
                <a:cs typeface="Calibri" panose="020F0502020204030204" pitchFamily="34" charset="0"/>
              </a:rPr>
              <a:t>возвращает индекс последнего вхождения данной строки </a:t>
            </a:r>
            <a:r>
              <a:rPr lang="ru-RU" sz="1800" b="1" dirty="0">
                <a:solidFill>
                  <a:schemeClr val="accent1"/>
                </a:solidFill>
                <a:latin typeface="Calibri" panose="020F0502020204030204" pitchFamily="34" charset="0"/>
                <a:cs typeface="Calibri" panose="020F0502020204030204" pitchFamily="34" charset="0"/>
              </a:rPr>
              <a:t>(“поиск справа</a:t>
            </a:r>
            <a:r>
              <a:rPr lang="ru-RU" sz="1800" b="1" dirty="0" smtClean="0">
                <a:solidFill>
                  <a:schemeClr val="accent1"/>
                </a:solidFill>
                <a:latin typeface="Calibri" panose="020F0502020204030204" pitchFamily="34" charset="0"/>
                <a:cs typeface="Calibri" panose="020F0502020204030204" pitchFamily="34" charset="0"/>
              </a:rPr>
              <a:t>”).</a:t>
            </a:r>
          </a:p>
          <a:p>
            <a:pPr marL="357188" indent="-357188">
              <a:spcBef>
                <a:spcPts val="300"/>
              </a:spcBef>
              <a:buNone/>
            </a:pPr>
            <a:r>
              <a:rPr lang="ru-RU" sz="1800" b="1" dirty="0" smtClean="0">
                <a:solidFill>
                  <a:schemeClr val="accent1"/>
                </a:solidFill>
                <a:latin typeface="Calibri" panose="020F0502020204030204" pitchFamily="34" charset="0"/>
                <a:cs typeface="Calibri" panose="020F0502020204030204" pitchFamily="34" charset="0"/>
              </a:rPr>
              <a:t>	</a:t>
            </a:r>
            <a:r>
              <a:rPr lang="ru-RU" sz="1800" b="1" dirty="0" smtClean="0">
                <a:solidFill>
                  <a:srgbClr val="FF0000"/>
                </a:solidFill>
                <a:latin typeface="Calibri" panose="020F0502020204030204" pitchFamily="34" charset="0"/>
                <a:cs typeface="Calibri" panose="020F0502020204030204" pitchFamily="34" charset="0"/>
              </a:rPr>
              <a:t>Пример 44. </a:t>
            </a:r>
            <a:r>
              <a:rPr lang="ru-RU" sz="1800" b="1" dirty="0" smtClean="0">
                <a:solidFill>
                  <a:schemeClr val="accent1"/>
                </a:solidFill>
                <a:latin typeface="Calibri" panose="020F0502020204030204" pitchFamily="34" charset="0"/>
                <a:cs typeface="Calibri" panose="020F0502020204030204" pitchFamily="34" charset="0"/>
              </a:rPr>
              <a:t>	</a:t>
            </a:r>
            <a:r>
              <a:rPr lang="en-US" sz="1800" b="1" dirty="0" smtClean="0">
                <a:solidFill>
                  <a:schemeClr val="accent1"/>
                </a:solidFill>
                <a:latin typeface="Calibri" panose="020F0502020204030204" pitchFamily="34" charset="0"/>
                <a:cs typeface="Calibri" panose="020F0502020204030204" pitchFamily="34" charset="0"/>
              </a:rPr>
              <a:t>S </a:t>
            </a:r>
            <a:r>
              <a:rPr lang="en-US" sz="1800" b="1" dirty="0">
                <a:solidFill>
                  <a:schemeClr val="accent1"/>
                </a:solidFill>
                <a:latin typeface="Calibri" panose="020F0502020204030204" pitchFamily="34" charset="0"/>
                <a:cs typeface="Calibri" panose="020F0502020204030204" pitchFamily="34" charset="0"/>
              </a:rPr>
              <a:t>= </a:t>
            </a:r>
            <a:r>
              <a:rPr lang="en-US" sz="1800" b="1" dirty="0" smtClean="0">
                <a:solidFill>
                  <a:schemeClr val="accent1"/>
                </a:solidFill>
                <a:latin typeface="Calibri" panose="020F0502020204030204" pitchFamily="34" charset="0"/>
                <a:cs typeface="Calibri" panose="020F0502020204030204" pitchFamily="34" charset="0"/>
              </a:rPr>
              <a:t>'Hello‘</a:t>
            </a:r>
            <a:endParaRPr lang="ru-RU" sz="1800" b="1" dirty="0" smtClean="0">
              <a:solidFill>
                <a:schemeClr val="accent1"/>
              </a:solidFill>
              <a:latin typeface="Calibri" panose="020F0502020204030204" pitchFamily="34" charset="0"/>
              <a:cs typeface="Calibri" panose="020F0502020204030204" pitchFamily="34" charset="0"/>
            </a:endParaRPr>
          </a:p>
          <a:p>
            <a:pPr marL="357188" indent="715963">
              <a:spcBef>
                <a:spcPts val="300"/>
              </a:spcBef>
              <a:buNone/>
            </a:pPr>
            <a:r>
              <a:rPr lang="ru-RU" sz="1800" b="1" dirty="0" smtClean="0">
                <a:solidFill>
                  <a:schemeClr val="accent1"/>
                </a:solidFill>
                <a:latin typeface="Calibri" panose="020F0502020204030204" pitchFamily="34" charset="0"/>
                <a:cs typeface="Calibri" panose="020F0502020204030204" pitchFamily="34" charset="0"/>
              </a:rPr>
              <a:t>	</a:t>
            </a:r>
            <a:r>
              <a:rPr lang="en-US" sz="1800" b="1" dirty="0" smtClean="0">
                <a:solidFill>
                  <a:schemeClr val="accent1"/>
                </a:solidFill>
                <a:latin typeface="Calibri" panose="020F0502020204030204" pitchFamily="34" charset="0"/>
                <a:cs typeface="Calibri" panose="020F0502020204030204" pitchFamily="34" charset="0"/>
              </a:rPr>
              <a:t>print(</a:t>
            </a:r>
            <a:r>
              <a:rPr lang="en-US" sz="1800" b="1" dirty="0" err="1" smtClean="0">
                <a:solidFill>
                  <a:schemeClr val="accent1"/>
                </a:solidFill>
                <a:latin typeface="Calibri" panose="020F0502020204030204" pitchFamily="34" charset="0"/>
                <a:cs typeface="Calibri" panose="020F0502020204030204" pitchFamily="34" charset="0"/>
              </a:rPr>
              <a:t>S.find</a:t>
            </a:r>
            <a:r>
              <a:rPr lang="en-US" sz="1800" b="1" dirty="0">
                <a:solidFill>
                  <a:schemeClr val="accent1"/>
                </a:solidFill>
                <a:latin typeface="Calibri" panose="020F0502020204030204" pitchFamily="34" charset="0"/>
                <a:cs typeface="Calibri" panose="020F0502020204030204" pitchFamily="34" charset="0"/>
              </a:rPr>
              <a:t>('l</a:t>
            </a:r>
            <a:r>
              <a:rPr lang="en-US" sz="1800" b="1" dirty="0" smtClean="0">
                <a:solidFill>
                  <a:schemeClr val="accent1"/>
                </a:solidFill>
                <a:latin typeface="Calibri" panose="020F0502020204030204" pitchFamily="34" charset="0"/>
                <a:cs typeface="Calibri" panose="020F0502020204030204" pitchFamily="34" charset="0"/>
              </a:rPr>
              <a:t>'))</a:t>
            </a:r>
            <a:r>
              <a:rPr lang="ru-RU" sz="1800" b="1" dirty="0" smtClean="0">
                <a:solidFill>
                  <a:schemeClr val="accent1"/>
                </a:solidFill>
                <a:latin typeface="Calibri" panose="020F0502020204030204" pitchFamily="34" charset="0"/>
                <a:cs typeface="Calibri" panose="020F0502020204030204" pitchFamily="34" charset="0"/>
              </a:rPr>
              <a:t>		</a:t>
            </a:r>
            <a:r>
              <a:rPr lang="en-US" sz="1800" b="1" dirty="0" smtClean="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вернёт </a:t>
            </a:r>
            <a:r>
              <a:rPr lang="ru-RU" sz="1800" b="1" dirty="0" smtClean="0">
                <a:solidFill>
                  <a:srgbClr val="FFC000"/>
                </a:solidFill>
                <a:latin typeface="Calibri" panose="020F0502020204030204" pitchFamily="34" charset="0"/>
                <a:cs typeface="Calibri" panose="020F0502020204030204" pitchFamily="34" charset="0"/>
              </a:rPr>
              <a:t>2</a:t>
            </a:r>
          </a:p>
          <a:p>
            <a:pPr marL="357188" indent="715963">
              <a:spcBef>
                <a:spcPts val="300"/>
              </a:spcBef>
              <a:buNone/>
            </a:pPr>
            <a:r>
              <a:rPr lang="ru-RU" sz="1800" b="1" dirty="0" smtClean="0">
                <a:solidFill>
                  <a:schemeClr val="accent1"/>
                </a:solidFill>
                <a:latin typeface="Calibri" panose="020F0502020204030204" pitchFamily="34" charset="0"/>
                <a:cs typeface="Calibri" panose="020F0502020204030204" pitchFamily="34" charset="0"/>
              </a:rPr>
              <a:t>	</a:t>
            </a:r>
            <a:r>
              <a:rPr lang="en-US" sz="1800" b="1" dirty="0" smtClean="0">
                <a:solidFill>
                  <a:schemeClr val="accent1"/>
                </a:solidFill>
                <a:latin typeface="Calibri" panose="020F0502020204030204" pitchFamily="34" charset="0"/>
                <a:cs typeface="Calibri" panose="020F0502020204030204" pitchFamily="34" charset="0"/>
              </a:rPr>
              <a:t>print(</a:t>
            </a:r>
            <a:r>
              <a:rPr lang="en-US" sz="1800" b="1" dirty="0" err="1" smtClean="0">
                <a:solidFill>
                  <a:schemeClr val="accent1"/>
                </a:solidFill>
                <a:latin typeface="Calibri" panose="020F0502020204030204" pitchFamily="34" charset="0"/>
                <a:cs typeface="Calibri" panose="020F0502020204030204" pitchFamily="34" charset="0"/>
              </a:rPr>
              <a:t>S.rfind</a:t>
            </a:r>
            <a:r>
              <a:rPr lang="en-US" sz="1800" b="1" dirty="0">
                <a:solidFill>
                  <a:schemeClr val="accent1"/>
                </a:solidFill>
                <a:latin typeface="Calibri" panose="020F0502020204030204" pitchFamily="34" charset="0"/>
                <a:cs typeface="Calibri" panose="020F0502020204030204" pitchFamily="34" charset="0"/>
              </a:rPr>
              <a:t>('l</a:t>
            </a:r>
            <a:r>
              <a:rPr lang="en-US" sz="1800" b="1" dirty="0" smtClean="0">
                <a:solidFill>
                  <a:schemeClr val="accent1"/>
                </a:solidFill>
                <a:latin typeface="Calibri" panose="020F0502020204030204" pitchFamily="34" charset="0"/>
                <a:cs typeface="Calibri" panose="020F0502020204030204" pitchFamily="34" charset="0"/>
              </a:rPr>
              <a:t>'))</a:t>
            </a:r>
            <a:r>
              <a:rPr lang="ru-RU" sz="1800" b="1" dirty="0" smtClean="0">
                <a:solidFill>
                  <a:schemeClr val="accent1"/>
                </a:solidFill>
                <a:latin typeface="Calibri" panose="020F0502020204030204" pitchFamily="34" charset="0"/>
                <a:cs typeface="Calibri" panose="020F0502020204030204" pitchFamily="34" charset="0"/>
              </a:rPr>
              <a:t>		</a:t>
            </a:r>
            <a:r>
              <a:rPr lang="en-US" sz="1800" b="1" dirty="0" smtClean="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вернёт </a:t>
            </a:r>
            <a:r>
              <a:rPr lang="ru-RU" sz="1800" b="1" dirty="0" smtClean="0">
                <a:solidFill>
                  <a:srgbClr val="FFC000"/>
                </a:solidFill>
                <a:latin typeface="Calibri" panose="020F0502020204030204" pitchFamily="34" charset="0"/>
                <a:cs typeface="Calibri" panose="020F0502020204030204" pitchFamily="34" charset="0"/>
              </a:rPr>
              <a:t>3</a:t>
            </a:r>
          </a:p>
          <a:p>
            <a:pPr marL="357188" indent="-357188">
              <a:spcBef>
                <a:spcPts val="300"/>
              </a:spcBef>
              <a:buNone/>
            </a:pPr>
            <a:r>
              <a:rPr lang="ru-RU" sz="1800" dirty="0">
                <a:latin typeface="Calibri" panose="020F0502020204030204" pitchFamily="34" charset="0"/>
                <a:cs typeface="Calibri" panose="020F0502020204030204" pitchFamily="34" charset="0"/>
              </a:rPr>
              <a:t>Если вызвать метод </a:t>
            </a:r>
            <a:r>
              <a:rPr lang="ru-RU" sz="1800" b="1" dirty="0" err="1">
                <a:solidFill>
                  <a:schemeClr val="accent1"/>
                </a:solidFill>
                <a:latin typeface="Calibri" panose="020F0502020204030204" pitchFamily="34" charset="0"/>
                <a:cs typeface="Calibri" panose="020F0502020204030204" pitchFamily="34" charset="0"/>
              </a:rPr>
              <a:t>find</a:t>
            </a:r>
            <a:r>
              <a:rPr lang="ru-RU" sz="1800" b="1" dirty="0">
                <a:solidFill>
                  <a:schemeClr val="accent1"/>
                </a:solidFill>
                <a:latin typeface="Calibri" panose="020F0502020204030204" pitchFamily="34" charset="0"/>
                <a:cs typeface="Calibri" panose="020F0502020204030204" pitchFamily="34" charset="0"/>
              </a:rPr>
              <a:t> с тремя параметрами </a:t>
            </a:r>
            <a:r>
              <a:rPr lang="ru-RU" sz="1800" b="1" dirty="0" err="1">
                <a:solidFill>
                  <a:schemeClr val="accent1"/>
                </a:solidFill>
                <a:latin typeface="Calibri" panose="020F0502020204030204" pitchFamily="34" charset="0"/>
                <a:cs typeface="Calibri" panose="020F0502020204030204" pitchFamily="34" charset="0"/>
              </a:rPr>
              <a:t>S.find</a:t>
            </a:r>
            <a:r>
              <a:rPr lang="ru-RU" sz="1800" b="1" dirty="0">
                <a:solidFill>
                  <a:schemeClr val="accent1"/>
                </a:solidFill>
                <a:latin typeface="Calibri" panose="020F0502020204030204" pitchFamily="34" charset="0"/>
                <a:cs typeface="Calibri" panose="020F0502020204030204" pitchFamily="34" charset="0"/>
              </a:rPr>
              <a:t>(T, a, b), </a:t>
            </a:r>
            <a:r>
              <a:rPr lang="ru-RU" sz="1800" dirty="0">
                <a:latin typeface="Calibri" panose="020F0502020204030204" pitchFamily="34" charset="0"/>
                <a:cs typeface="Calibri" panose="020F0502020204030204" pitchFamily="34" charset="0"/>
              </a:rPr>
              <a:t>то поиск будет осуществляться </a:t>
            </a:r>
            <a:r>
              <a:rPr lang="ru-RU" sz="1800" b="1" dirty="0">
                <a:solidFill>
                  <a:schemeClr val="accent1"/>
                </a:solidFill>
                <a:latin typeface="Calibri" panose="020F0502020204030204" pitchFamily="34" charset="0"/>
                <a:cs typeface="Calibri" panose="020F0502020204030204" pitchFamily="34" charset="0"/>
              </a:rPr>
              <a:t>в срезе S[</a:t>
            </a:r>
            <a:r>
              <a:rPr lang="ru-RU" sz="1800" b="1" dirty="0" err="1">
                <a:solidFill>
                  <a:schemeClr val="accent1"/>
                </a:solidFill>
                <a:latin typeface="Calibri" panose="020F0502020204030204" pitchFamily="34" charset="0"/>
                <a:cs typeface="Calibri" panose="020F0502020204030204" pitchFamily="34" charset="0"/>
              </a:rPr>
              <a:t>a:b</a:t>
            </a:r>
            <a:r>
              <a:rPr lang="ru-RU" sz="1800" b="1" dirty="0">
                <a:solidFill>
                  <a:schemeClr val="accent1"/>
                </a:solidFill>
                <a:latin typeface="Calibri" panose="020F0502020204030204" pitchFamily="34" charset="0"/>
                <a:cs typeface="Calibri" panose="020F0502020204030204" pitchFamily="34" charset="0"/>
              </a:rPr>
              <a:t>]. </a:t>
            </a:r>
            <a:r>
              <a:rPr lang="ru-RU" sz="1800" dirty="0">
                <a:latin typeface="Calibri" panose="020F0502020204030204" pitchFamily="34" charset="0"/>
                <a:cs typeface="Calibri" panose="020F0502020204030204" pitchFamily="34" charset="0"/>
              </a:rPr>
              <a:t>Если указать только два параметра </a:t>
            </a:r>
            <a:r>
              <a:rPr lang="ru-RU" sz="1800" dirty="0" err="1">
                <a:latin typeface="Calibri" panose="020F0502020204030204" pitchFamily="34" charset="0"/>
                <a:cs typeface="Calibri" panose="020F0502020204030204" pitchFamily="34" charset="0"/>
              </a:rPr>
              <a:t>S.find</a:t>
            </a:r>
            <a:r>
              <a:rPr lang="ru-RU" sz="1800" dirty="0">
                <a:latin typeface="Calibri" panose="020F0502020204030204" pitchFamily="34" charset="0"/>
                <a:cs typeface="Calibri" panose="020F0502020204030204" pitchFamily="34" charset="0"/>
              </a:rPr>
              <a:t>(T, a), то поиск будет осуществляться в срезе S[a:], то есть начиная с символа с индексом a и до конца строки. </a:t>
            </a:r>
            <a:endParaRPr lang="ru-RU" sz="1800" dirty="0" smtClean="0">
              <a:latin typeface="Calibri" panose="020F0502020204030204" pitchFamily="34" charset="0"/>
              <a:cs typeface="Calibri" panose="020F0502020204030204" pitchFamily="34" charset="0"/>
            </a:endParaRPr>
          </a:p>
          <a:p>
            <a:pPr marL="357188" indent="-357188">
              <a:spcBef>
                <a:spcPts val="0"/>
              </a:spcBef>
              <a:buNone/>
            </a:pPr>
            <a:r>
              <a:rPr lang="ru-RU" sz="1800" b="1" dirty="0">
                <a:solidFill>
                  <a:schemeClr val="accent1"/>
                </a:solidFill>
                <a:latin typeface="Calibri" panose="020F0502020204030204" pitchFamily="34" charset="0"/>
                <a:cs typeface="Calibri" panose="020F0502020204030204" pitchFamily="34" charset="0"/>
              </a:rPr>
              <a:t>Метод</a:t>
            </a:r>
            <a:r>
              <a:rPr lang="ru-RU" sz="1800" dirty="0">
                <a:latin typeface="Calibri" panose="020F0502020204030204" pitchFamily="34" charset="0"/>
                <a:cs typeface="Calibri" panose="020F0502020204030204" pitchFamily="34" charset="0"/>
              </a:rPr>
              <a:t> </a:t>
            </a:r>
            <a:r>
              <a:rPr lang="ru-RU" sz="1800" b="1" dirty="0" err="1">
                <a:solidFill>
                  <a:schemeClr val="accent1"/>
                </a:solidFill>
                <a:latin typeface="Calibri" panose="020F0502020204030204" pitchFamily="34" charset="0"/>
                <a:cs typeface="Calibri" panose="020F0502020204030204" pitchFamily="34" charset="0"/>
              </a:rPr>
              <a:t>replace</a:t>
            </a:r>
            <a:r>
              <a:rPr lang="ru-RU" sz="1800" b="1" dirty="0">
                <a:solidFill>
                  <a:schemeClr val="accent1"/>
                </a:solidFill>
                <a:latin typeface="Calibri" panose="020F0502020204030204" pitchFamily="34" charset="0"/>
                <a:cs typeface="Calibri" panose="020F0502020204030204" pitchFamily="34" charset="0"/>
              </a:rPr>
              <a:t>() </a:t>
            </a:r>
            <a:r>
              <a:rPr lang="ru-RU" sz="1800" dirty="0">
                <a:latin typeface="Calibri" panose="020F0502020204030204" pitchFamily="34" charset="0"/>
                <a:cs typeface="Calibri" panose="020F0502020204030204" pitchFamily="34" charset="0"/>
              </a:rPr>
              <a:t>заменяет одну подстроку на другую:</a:t>
            </a:r>
          </a:p>
          <a:p>
            <a:pPr marL="357188" indent="-357188">
              <a:spcBef>
                <a:spcPts val="0"/>
              </a:spcBef>
              <a:buNone/>
            </a:pPr>
            <a:r>
              <a:rPr lang="ru-RU" sz="1800" b="1" dirty="0" smtClean="0">
                <a:solidFill>
                  <a:srgbClr val="FF0000"/>
                </a:solidFill>
                <a:latin typeface="Calibri" panose="020F0502020204030204" pitchFamily="34" charset="0"/>
                <a:cs typeface="Calibri" panose="020F0502020204030204" pitchFamily="34" charset="0"/>
              </a:rPr>
              <a:t>Пример 45. </a:t>
            </a:r>
            <a:r>
              <a:rPr lang="ru-RU" sz="1800" b="1" dirty="0" smtClean="0">
                <a:solidFill>
                  <a:schemeClr val="accent1"/>
                </a:solidFill>
                <a:latin typeface="Calibri" panose="020F0502020204030204" pitchFamily="34" charset="0"/>
                <a:cs typeface="Calibri" panose="020F0502020204030204" pitchFamily="34" charset="0"/>
              </a:rPr>
              <a:t>	&gt;&gt;&gt; </a:t>
            </a:r>
            <a:r>
              <a:rPr lang="ru-RU" sz="1800" b="1" dirty="0" err="1">
                <a:solidFill>
                  <a:schemeClr val="accent1"/>
                </a:solidFill>
                <a:latin typeface="Calibri" panose="020F0502020204030204" pitchFamily="34" charset="0"/>
                <a:cs typeface="Calibri" panose="020F0502020204030204" pitchFamily="34" charset="0"/>
              </a:rPr>
              <a:t>letters.replace</a:t>
            </a:r>
            <a:r>
              <a:rPr lang="ru-RU" sz="1800" b="1" dirty="0">
                <a:solidFill>
                  <a:schemeClr val="accent1"/>
                </a:solidFill>
                <a:latin typeface="Calibri" panose="020F0502020204030204" pitchFamily="34" charset="0"/>
                <a:cs typeface="Calibri" panose="020F0502020204030204" pitchFamily="34" charset="0"/>
              </a:rPr>
              <a:t>('DA', 'NET')</a:t>
            </a:r>
          </a:p>
          <a:p>
            <a:pPr marL="357188" indent="1431925">
              <a:spcBef>
                <a:spcPts val="0"/>
              </a:spcBef>
              <a:buNone/>
            </a:pPr>
            <a:r>
              <a:rPr lang="ru-RU" sz="1800" b="1" dirty="0">
                <a:solidFill>
                  <a:srgbClr val="FFC000"/>
                </a:solidFill>
                <a:latin typeface="Calibri" panose="020F0502020204030204" pitchFamily="34" charset="0"/>
                <a:cs typeface="Calibri" panose="020F0502020204030204" pitchFamily="34" charset="0"/>
              </a:rPr>
              <a:t>'ABCNETCFNET'</a:t>
            </a:r>
          </a:p>
          <a:p>
            <a:pPr marL="357188" indent="-357188">
              <a:spcBef>
                <a:spcPts val="0"/>
              </a:spcBef>
              <a:buNone/>
            </a:pPr>
            <a:r>
              <a:rPr lang="ru-RU" sz="1800" dirty="0">
                <a:latin typeface="Calibri" panose="020F0502020204030204" pitchFamily="34" charset="0"/>
                <a:cs typeface="Calibri" panose="020F0502020204030204" pitchFamily="34" charset="0"/>
              </a:rPr>
              <a:t>Исходная строка, конечно, не меняется:</a:t>
            </a:r>
          </a:p>
          <a:p>
            <a:pPr marL="357188" indent="1431925">
              <a:spcBef>
                <a:spcPts val="0"/>
              </a:spcBef>
              <a:buNone/>
            </a:pPr>
            <a:r>
              <a:rPr lang="ru-RU" sz="1800" b="1" dirty="0">
                <a:solidFill>
                  <a:schemeClr val="accent1"/>
                </a:solidFill>
                <a:latin typeface="Calibri" panose="020F0502020204030204" pitchFamily="34" charset="0"/>
                <a:cs typeface="Calibri" panose="020F0502020204030204" pitchFamily="34" charset="0"/>
              </a:rPr>
              <a:t>&gt;&gt;&gt; </a:t>
            </a:r>
            <a:r>
              <a:rPr lang="ru-RU" sz="1800" b="1" dirty="0" err="1">
                <a:solidFill>
                  <a:schemeClr val="accent1"/>
                </a:solidFill>
                <a:latin typeface="Calibri" panose="020F0502020204030204" pitchFamily="34" charset="0"/>
                <a:cs typeface="Calibri" panose="020F0502020204030204" pitchFamily="34" charset="0"/>
              </a:rPr>
              <a:t>letters</a:t>
            </a:r>
            <a:endParaRPr lang="ru-RU" sz="1800" b="1" dirty="0">
              <a:solidFill>
                <a:schemeClr val="accent1"/>
              </a:solidFill>
              <a:latin typeface="Calibri" panose="020F0502020204030204" pitchFamily="34" charset="0"/>
              <a:cs typeface="Calibri" panose="020F0502020204030204" pitchFamily="34" charset="0"/>
            </a:endParaRPr>
          </a:p>
          <a:p>
            <a:pPr marL="357188" indent="1431925">
              <a:spcBef>
                <a:spcPts val="0"/>
              </a:spcBef>
              <a:buNone/>
            </a:pPr>
            <a:r>
              <a:rPr lang="ru-RU" sz="1800" b="1" dirty="0">
                <a:solidFill>
                  <a:srgbClr val="FFC000"/>
                </a:solidFill>
                <a:latin typeface="Calibri" panose="020F0502020204030204" pitchFamily="34" charset="0"/>
                <a:cs typeface="Calibri" panose="020F0502020204030204" pitchFamily="34" charset="0"/>
              </a:rPr>
              <a:t>'ABCDACFDA'</a:t>
            </a:r>
          </a:p>
          <a:p>
            <a:pPr marL="357188" indent="-357188">
              <a:spcBef>
                <a:spcPts val="0"/>
              </a:spcBef>
              <a:buNone/>
            </a:pPr>
            <a:r>
              <a:rPr lang="ru-RU" sz="1800" dirty="0">
                <a:latin typeface="Calibri" panose="020F0502020204030204" pitchFamily="34" charset="0"/>
                <a:cs typeface="Calibri" panose="020F0502020204030204" pitchFamily="34" charset="0"/>
              </a:rPr>
              <a:t>Так что если результат надо сохранить, то его надо присвоить переменной.</a:t>
            </a:r>
          </a:p>
          <a:p>
            <a:pPr marL="357188" indent="-357188">
              <a:spcBef>
                <a:spcPts val="300"/>
              </a:spcBef>
              <a:buNone/>
            </a:pPr>
            <a:r>
              <a:rPr lang="ru-RU" sz="1800" b="1" dirty="0" smtClean="0">
                <a:solidFill>
                  <a:schemeClr val="accent1"/>
                </a:solidFill>
                <a:latin typeface="Calibri" panose="020F0502020204030204" pitchFamily="34" charset="0"/>
                <a:cs typeface="Calibri" panose="020F0502020204030204" pitchFamily="34" charset="0"/>
              </a:rPr>
              <a:t>Метод </a:t>
            </a:r>
            <a:r>
              <a:rPr lang="en-US" sz="1800" b="1" dirty="0">
                <a:solidFill>
                  <a:schemeClr val="accent1"/>
                </a:solidFill>
                <a:latin typeface="Calibri" panose="020F0502020204030204" pitchFamily="34" charset="0"/>
                <a:cs typeface="Calibri" panose="020F0502020204030204" pitchFamily="34" charset="0"/>
              </a:rPr>
              <a:t>count</a:t>
            </a:r>
            <a:endParaRPr lang="ru-RU" sz="1800" b="1" dirty="0">
              <a:solidFill>
                <a:schemeClr val="accent1"/>
              </a:solidFill>
              <a:latin typeface="Calibri" panose="020F0502020204030204" pitchFamily="34" charset="0"/>
              <a:cs typeface="Calibri" panose="020F0502020204030204" pitchFamily="34" charset="0"/>
            </a:endParaRPr>
          </a:p>
          <a:p>
            <a:pPr marL="357188" indent="-357188">
              <a:spcBef>
                <a:spcPts val="300"/>
              </a:spcBef>
              <a:buNone/>
            </a:pPr>
            <a:r>
              <a:rPr lang="ru-RU" sz="1800" dirty="0">
                <a:latin typeface="Calibri" panose="020F0502020204030204" pitchFamily="34" charset="0"/>
                <a:cs typeface="Calibri" panose="020F0502020204030204" pitchFamily="34" charset="0"/>
              </a:rPr>
              <a:t>Подсчитывает количество вхождений одной строки в другую строку. Простейшая форма вызова </a:t>
            </a:r>
            <a:r>
              <a:rPr lang="ru-RU" sz="1800" dirty="0" err="1">
                <a:latin typeface="Calibri" panose="020F0502020204030204" pitchFamily="34" charset="0"/>
                <a:cs typeface="Calibri" panose="020F0502020204030204" pitchFamily="34" charset="0"/>
              </a:rPr>
              <a:t>S.count</a:t>
            </a:r>
            <a:r>
              <a:rPr lang="ru-RU" sz="1800" dirty="0">
                <a:latin typeface="Calibri" panose="020F0502020204030204" pitchFamily="34" charset="0"/>
                <a:cs typeface="Calibri" panose="020F0502020204030204" pitchFamily="34" charset="0"/>
              </a:rPr>
              <a:t>(T)  возвращает число вхождений строки T внутри строки S. При этом подсчитываются только непересекающиеся вхождения.</a:t>
            </a:r>
          </a:p>
          <a:p>
            <a:pPr marL="357188" indent="-357188">
              <a:spcBef>
                <a:spcPts val="300"/>
              </a:spcBef>
              <a:buNone/>
            </a:pPr>
            <a:r>
              <a:rPr lang="ru-RU" sz="1800" b="1" dirty="0">
                <a:solidFill>
                  <a:srgbClr val="FF0000"/>
                </a:solidFill>
                <a:latin typeface="Calibri" panose="020F0502020204030204" pitchFamily="34" charset="0"/>
                <a:cs typeface="Calibri" panose="020F0502020204030204" pitchFamily="34" charset="0"/>
              </a:rPr>
              <a:t>Пример </a:t>
            </a:r>
            <a:r>
              <a:rPr lang="ru-RU" sz="1800" b="1" dirty="0" smtClean="0">
                <a:solidFill>
                  <a:srgbClr val="FF0000"/>
                </a:solidFill>
                <a:latin typeface="Calibri" panose="020F0502020204030204" pitchFamily="34" charset="0"/>
                <a:cs typeface="Calibri" panose="020F0502020204030204" pitchFamily="34" charset="0"/>
              </a:rPr>
              <a:t>45.</a:t>
            </a:r>
            <a:r>
              <a:rPr lang="ru-RU" sz="1800" b="1" dirty="0">
                <a:solidFill>
                  <a:srgbClr val="FF0000"/>
                </a:solidFill>
                <a:latin typeface="Calibri" panose="020F0502020204030204" pitchFamily="34" charset="0"/>
                <a:cs typeface="Calibri" panose="020F0502020204030204" pitchFamily="34" charset="0"/>
              </a:rPr>
              <a:t>	</a:t>
            </a:r>
            <a:r>
              <a:rPr lang="en-US" sz="1800" b="1" dirty="0">
                <a:solidFill>
                  <a:srgbClr val="FF0000"/>
                </a:solidFill>
                <a:latin typeface="Calibri" panose="020F0502020204030204" pitchFamily="34" charset="0"/>
                <a:cs typeface="Calibri" panose="020F0502020204030204" pitchFamily="34" charset="0"/>
              </a:rPr>
              <a:t> </a:t>
            </a:r>
            <a:r>
              <a:rPr lang="en-US" sz="1800" b="1" dirty="0">
                <a:solidFill>
                  <a:schemeClr val="accent1"/>
                </a:solidFill>
                <a:latin typeface="Calibri" panose="020F0502020204030204" pitchFamily="34" charset="0"/>
                <a:cs typeface="Calibri" panose="020F0502020204030204" pitchFamily="34" charset="0"/>
              </a:rPr>
              <a:t>print('</a:t>
            </a:r>
            <a:r>
              <a:rPr lang="en-US" sz="1800" b="1" dirty="0" err="1">
                <a:solidFill>
                  <a:schemeClr val="accent1"/>
                </a:solidFill>
                <a:latin typeface="Calibri" panose="020F0502020204030204" pitchFamily="34" charset="0"/>
                <a:cs typeface="Calibri" panose="020F0502020204030204" pitchFamily="34" charset="0"/>
              </a:rPr>
              <a:t>Abracadabra'.count</a:t>
            </a:r>
            <a:r>
              <a:rPr lang="en-US" sz="1800" b="1" dirty="0">
                <a:solidFill>
                  <a:schemeClr val="accent1"/>
                </a:solidFill>
                <a:latin typeface="Calibri" panose="020F0502020204030204" pitchFamily="34" charset="0"/>
                <a:cs typeface="Calibri" panose="020F0502020204030204" pitchFamily="34" charset="0"/>
              </a:rPr>
              <a:t>('a'))</a:t>
            </a:r>
            <a:r>
              <a:rPr lang="ru-RU" sz="1800" b="1" dirty="0">
                <a:solidFill>
                  <a:schemeClr val="accent1"/>
                </a:solidFill>
                <a:latin typeface="Calibri" panose="020F0502020204030204" pitchFamily="34" charset="0"/>
                <a:cs typeface="Calibri" panose="020F0502020204030204" pitchFamily="34" charset="0"/>
              </a:rPr>
              <a:t>		</a:t>
            </a:r>
            <a:r>
              <a:rPr lang="en-US" sz="1800" b="1" dirty="0" smtClean="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вернёт 4</a:t>
            </a:r>
          </a:p>
          <a:p>
            <a:pPr marL="357188" indent="-357188">
              <a:spcBef>
                <a:spcPts val="300"/>
              </a:spcBef>
              <a:buNone/>
            </a:pPr>
            <a:r>
              <a:rPr lang="ru-RU" sz="1800" b="1" dirty="0">
                <a:solidFill>
                  <a:schemeClr val="accent1"/>
                </a:solidFill>
                <a:latin typeface="Calibri" panose="020F0502020204030204" pitchFamily="34" charset="0"/>
                <a:cs typeface="Calibri" panose="020F0502020204030204" pitchFamily="34" charset="0"/>
              </a:rPr>
              <a:t>			 </a:t>
            </a:r>
            <a:r>
              <a:rPr lang="en-US" sz="1800" b="1" dirty="0">
                <a:solidFill>
                  <a:schemeClr val="accent1"/>
                </a:solidFill>
                <a:latin typeface="Calibri" panose="020F0502020204030204" pitchFamily="34" charset="0"/>
                <a:cs typeface="Calibri" panose="020F0502020204030204" pitchFamily="34" charset="0"/>
              </a:rPr>
              <a:t>print(('a' * 10).count('aa'))</a:t>
            </a:r>
            <a:r>
              <a:rPr lang="ru-RU" sz="1800" b="1" dirty="0">
                <a:solidFill>
                  <a:schemeClr val="accent1"/>
                </a:solidFill>
                <a:latin typeface="Calibri" panose="020F0502020204030204" pitchFamily="34" charset="0"/>
                <a:cs typeface="Calibri" panose="020F0502020204030204" pitchFamily="34" charset="0"/>
              </a:rPr>
              <a:t>			</a:t>
            </a:r>
            <a:r>
              <a:rPr lang="en-US" sz="1800" b="1" dirty="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вернёт 5</a:t>
            </a:r>
          </a:p>
          <a:p>
            <a:pPr marL="357188" indent="-357188">
              <a:spcBef>
                <a:spcPts val="300"/>
              </a:spcBef>
              <a:buNone/>
            </a:pPr>
            <a:r>
              <a:rPr lang="ru-RU" sz="1800" dirty="0">
                <a:latin typeface="Calibri" panose="020F0502020204030204" pitchFamily="34" charset="0"/>
                <a:cs typeface="Calibri" panose="020F0502020204030204" pitchFamily="34" charset="0"/>
              </a:rPr>
              <a:t>При указании трех параметров </a:t>
            </a:r>
            <a:r>
              <a:rPr lang="ru-RU" sz="1800" dirty="0" err="1">
                <a:latin typeface="Calibri" panose="020F0502020204030204" pitchFamily="34" charset="0"/>
                <a:cs typeface="Calibri" panose="020F0502020204030204" pitchFamily="34" charset="0"/>
              </a:rPr>
              <a:t>S.count</a:t>
            </a:r>
            <a:r>
              <a:rPr lang="ru-RU" sz="1800" dirty="0">
                <a:latin typeface="Calibri" panose="020F0502020204030204" pitchFamily="34" charset="0"/>
                <a:cs typeface="Calibri" panose="020F0502020204030204" pitchFamily="34" charset="0"/>
              </a:rPr>
              <a:t>(T, a, b), будет выполнен подсчет числа вхождений строки T в срезе S[</a:t>
            </a:r>
            <a:r>
              <a:rPr lang="ru-RU" sz="1800" dirty="0" err="1">
                <a:latin typeface="Calibri" panose="020F0502020204030204" pitchFamily="34" charset="0"/>
                <a:cs typeface="Calibri" panose="020F0502020204030204" pitchFamily="34" charset="0"/>
              </a:rPr>
              <a:t>a:b</a:t>
            </a:r>
            <a:r>
              <a:rPr lang="ru-RU" sz="1800"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marL="357188" indent="-357188">
              <a:spcBef>
                <a:spcPts val="300"/>
              </a:spcBef>
              <a:buNone/>
            </a:pPr>
            <a:endParaRPr lang="ru-RU"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1225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575" y="1258957"/>
            <a:ext cx="11396868" cy="5599043"/>
          </a:xfrm>
        </p:spPr>
        <p:txBody>
          <a:bodyPr>
            <a:normAutofit fontScale="92500" lnSpcReduction="10000"/>
          </a:bodyPr>
          <a:lstStyle/>
          <a:p>
            <a:pPr marL="357188" indent="-357188">
              <a:spcBef>
                <a:spcPts val="0"/>
              </a:spcBef>
              <a:buNone/>
            </a:pPr>
            <a:r>
              <a:rPr lang="ru-RU" sz="2000" b="1" dirty="0">
                <a:solidFill>
                  <a:srgbClr val="FF0000"/>
                </a:solidFill>
                <a:latin typeface="Calibri" panose="020F0502020204030204" pitchFamily="34" charset="0"/>
                <a:cs typeface="Calibri" panose="020F0502020204030204" pitchFamily="34" charset="0"/>
              </a:rPr>
              <a:t>Метод </a:t>
            </a:r>
            <a:r>
              <a:rPr lang="en-US" sz="2000" b="1" dirty="0">
                <a:solidFill>
                  <a:srgbClr val="FF0000"/>
                </a:solidFill>
                <a:latin typeface="Calibri" panose="020F0502020204030204" pitchFamily="34" charset="0"/>
                <a:cs typeface="Calibri" panose="020F0502020204030204" pitchFamily="34" charset="0"/>
              </a:rPr>
              <a:t>format()</a:t>
            </a:r>
          </a:p>
          <a:p>
            <a:pPr marL="357188" indent="-357188">
              <a:spcBef>
                <a:spcPts val="0"/>
              </a:spcBef>
              <a:buNone/>
            </a:pPr>
            <a:r>
              <a:rPr lang="ru-RU" sz="2000" dirty="0">
                <a:latin typeface="Calibri" panose="020F0502020204030204" pitchFamily="34" charset="0"/>
                <a:cs typeface="Calibri" panose="020F0502020204030204" pitchFamily="34" charset="0"/>
              </a:rPr>
              <a:t>Строковый метод </a:t>
            </a:r>
            <a:r>
              <a:rPr lang="en-US" sz="2000" dirty="0">
                <a:latin typeface="Calibri" panose="020F0502020204030204" pitchFamily="34" charset="0"/>
                <a:cs typeface="Calibri" panose="020F0502020204030204" pitchFamily="34" charset="0"/>
              </a:rPr>
              <a:t>format() </a:t>
            </a:r>
            <a:r>
              <a:rPr lang="ru-RU" sz="2000" dirty="0">
                <a:latin typeface="Calibri" panose="020F0502020204030204" pitchFamily="34" charset="0"/>
                <a:cs typeface="Calibri" panose="020F0502020204030204" pitchFamily="34" charset="0"/>
              </a:rPr>
              <a:t>уже упоминался при рассмотрении вывода на экран с помощью функции </a:t>
            </a:r>
            <a:r>
              <a:rPr lang="en-US" sz="2000" dirty="0">
                <a:latin typeface="Calibri" panose="020F0502020204030204" pitchFamily="34" charset="0"/>
                <a:cs typeface="Calibri" panose="020F0502020204030204" pitchFamily="34" charset="0"/>
              </a:rPr>
              <a:t>print</a:t>
            </a:r>
            <a:r>
              <a:rPr lang="en-US" sz="2000" dirty="0" smtClean="0">
                <a:latin typeface="Calibri" panose="020F0502020204030204" pitchFamily="34" charset="0"/>
                <a:cs typeface="Calibri" panose="020F0502020204030204" pitchFamily="34" charset="0"/>
              </a:rPr>
              <a:t>():</a:t>
            </a:r>
            <a:endParaRPr lang="ru-RU" sz="2000" dirty="0" smtClean="0">
              <a:latin typeface="Calibri" panose="020F0502020204030204" pitchFamily="34" charset="0"/>
              <a:cs typeface="Calibri" panose="020F0502020204030204" pitchFamily="34" charset="0"/>
            </a:endParaRPr>
          </a:p>
          <a:p>
            <a:pPr marL="357188" indent="-357188">
              <a:spcBef>
                <a:spcPts val="0"/>
              </a:spcBef>
              <a:buNone/>
            </a:pPr>
            <a:r>
              <a:rPr lang="ru-RU" sz="2000" b="1" dirty="0" smtClean="0">
                <a:solidFill>
                  <a:srgbClr val="FF0000"/>
                </a:solidFill>
                <a:latin typeface="Calibri" panose="020F0502020204030204" pitchFamily="34" charset="0"/>
                <a:cs typeface="Calibri" panose="020F0502020204030204" pitchFamily="34" charset="0"/>
              </a:rPr>
              <a:t>Пример 46.</a:t>
            </a:r>
            <a:r>
              <a:rPr lang="ru-RU" sz="2000" b="1" dirty="0" smtClean="0">
                <a:solidFill>
                  <a:schemeClr val="accent1"/>
                </a:solidFill>
                <a:latin typeface="Calibri" panose="020F0502020204030204" pitchFamily="34" charset="0"/>
                <a:cs typeface="Calibri" panose="020F0502020204030204" pitchFamily="34" charset="0"/>
              </a:rPr>
              <a:t>	</a:t>
            </a:r>
            <a:r>
              <a:rPr lang="en-US" sz="2000" b="1" dirty="0" smtClean="0">
                <a:solidFill>
                  <a:schemeClr val="accent1"/>
                </a:solidFill>
                <a:latin typeface="Calibri" panose="020F0502020204030204" pitchFamily="34" charset="0"/>
                <a:cs typeface="Calibri" panose="020F0502020204030204" pitchFamily="34" charset="0"/>
              </a:rPr>
              <a:t>&gt;&gt;&gt; </a:t>
            </a:r>
            <a:r>
              <a:rPr lang="en-US" sz="2000" b="1" dirty="0">
                <a:solidFill>
                  <a:schemeClr val="accent1"/>
                </a:solidFill>
                <a:latin typeface="Calibri" panose="020F0502020204030204" pitchFamily="34" charset="0"/>
                <a:cs typeface="Calibri" panose="020F0502020204030204" pitchFamily="34" charset="0"/>
              </a:rPr>
              <a:t>print("This is a {0}. It's {1}.".format("ball", "red"))</a:t>
            </a:r>
          </a:p>
          <a:p>
            <a:pPr marL="357188" indent="1431925">
              <a:spcBef>
                <a:spcPts val="0"/>
              </a:spcBef>
              <a:buNone/>
            </a:pPr>
            <a:r>
              <a:rPr lang="en-US" sz="2100" b="1" dirty="0">
                <a:solidFill>
                  <a:srgbClr val="FFC000"/>
                </a:solidFill>
                <a:latin typeface="Calibri" panose="020F0502020204030204" pitchFamily="34" charset="0"/>
                <a:cs typeface="Calibri" panose="020F0502020204030204" pitchFamily="34" charset="0"/>
              </a:rPr>
              <a:t>This is a ball. It's red.</a:t>
            </a:r>
          </a:p>
          <a:p>
            <a:pPr marL="357188" indent="-357188">
              <a:spcBef>
                <a:spcPts val="0"/>
              </a:spcBef>
              <a:buNone/>
            </a:pPr>
            <a:r>
              <a:rPr lang="ru-RU" sz="2000" dirty="0">
                <a:latin typeface="Calibri" panose="020F0502020204030204" pitchFamily="34" charset="0"/>
                <a:cs typeface="Calibri" panose="020F0502020204030204" pitchFamily="34" charset="0"/>
              </a:rPr>
              <a:t>Однако к </a:t>
            </a:r>
            <a:r>
              <a:rPr lang="en-US" sz="2000" dirty="0">
                <a:latin typeface="Calibri" panose="020F0502020204030204" pitchFamily="34" charset="0"/>
                <a:cs typeface="Calibri" panose="020F0502020204030204" pitchFamily="34" charset="0"/>
              </a:rPr>
              <a:t>print() </a:t>
            </a:r>
            <a:r>
              <a:rPr lang="ru-RU" sz="2000" dirty="0">
                <a:latin typeface="Calibri" panose="020F0502020204030204" pitchFamily="34" charset="0"/>
                <a:cs typeface="Calibri" panose="020F0502020204030204" pitchFamily="34" charset="0"/>
              </a:rPr>
              <a:t>он никакого отношения не имеет, а применяется к строкам. Лишь потом заново сформированная строка передается в функцию вывода.</a:t>
            </a:r>
          </a:p>
          <a:p>
            <a:pPr marL="357188" indent="-357188">
              <a:spcBef>
                <a:spcPts val="0"/>
              </a:spcBef>
              <a:buNone/>
            </a:pPr>
            <a:r>
              <a:rPr lang="ru-RU" sz="2000" dirty="0" smtClean="0">
                <a:latin typeface="Calibri" panose="020F0502020204030204" pitchFamily="34" charset="0"/>
                <a:cs typeface="Calibri" panose="020F0502020204030204" pitchFamily="34" charset="0"/>
              </a:rPr>
              <a:t>Возможности </a:t>
            </a:r>
            <a:r>
              <a:rPr lang="en-US" sz="2000" dirty="0">
                <a:latin typeface="Calibri" panose="020F0502020204030204" pitchFamily="34" charset="0"/>
                <a:cs typeface="Calibri" panose="020F0502020204030204" pitchFamily="34" charset="0"/>
              </a:rPr>
              <a:t>format() </a:t>
            </a:r>
            <a:r>
              <a:rPr lang="ru-RU" sz="2000" dirty="0">
                <a:latin typeface="Calibri" panose="020F0502020204030204" pitchFamily="34" charset="0"/>
                <a:cs typeface="Calibri" panose="020F0502020204030204" pitchFamily="34" charset="0"/>
              </a:rPr>
              <a:t>широкие, рассмотрим основные.</a:t>
            </a:r>
          </a:p>
          <a:p>
            <a:pPr marL="357188" indent="1431925">
              <a:spcBef>
                <a:spcPts val="0"/>
              </a:spcBef>
              <a:buNone/>
            </a:pPr>
            <a:r>
              <a:rPr lang="ru-RU" sz="2100" b="1" dirty="0">
                <a:solidFill>
                  <a:schemeClr val="accent1"/>
                </a:solidFill>
                <a:latin typeface="Calibri" panose="020F0502020204030204" pitchFamily="34" charset="0"/>
                <a:cs typeface="Calibri" panose="020F0502020204030204" pitchFamily="34" charset="0"/>
              </a:rPr>
              <a:t>&gt;&gt;&gt; </a:t>
            </a:r>
            <a:r>
              <a:rPr lang="en-US" sz="2100" b="1" dirty="0">
                <a:solidFill>
                  <a:schemeClr val="accent1"/>
                </a:solidFill>
                <a:latin typeface="Calibri" panose="020F0502020204030204" pitchFamily="34" charset="0"/>
                <a:cs typeface="Calibri" panose="020F0502020204030204" pitchFamily="34" charset="0"/>
              </a:rPr>
              <a:t>size1 = "length - {}, width - {}, height - {}"</a:t>
            </a:r>
          </a:p>
          <a:p>
            <a:pPr marL="357188" indent="1431925">
              <a:spcBef>
                <a:spcPts val="0"/>
              </a:spcBef>
              <a:buNone/>
            </a:pPr>
            <a:r>
              <a:rPr lang="en-US" sz="2100" b="1" dirty="0">
                <a:solidFill>
                  <a:schemeClr val="accent1"/>
                </a:solidFill>
                <a:latin typeface="Calibri" panose="020F0502020204030204" pitchFamily="34" charset="0"/>
                <a:cs typeface="Calibri" panose="020F0502020204030204" pitchFamily="34" charset="0"/>
              </a:rPr>
              <a:t>&gt;&gt;&gt; size1.format(3, 6, 2.3)</a:t>
            </a:r>
          </a:p>
          <a:p>
            <a:pPr marL="357188" indent="1431925">
              <a:spcBef>
                <a:spcPts val="0"/>
              </a:spcBef>
              <a:buNone/>
            </a:pPr>
            <a:r>
              <a:rPr lang="en-US" sz="2100" b="1" dirty="0">
                <a:solidFill>
                  <a:srgbClr val="FFC000"/>
                </a:solidFill>
                <a:latin typeface="Calibri" panose="020F0502020204030204" pitchFamily="34" charset="0"/>
                <a:cs typeface="Calibri" panose="020F0502020204030204" pitchFamily="34" charset="0"/>
              </a:rPr>
              <a:t>'length - 3, width - 6, height — 2.3'</a:t>
            </a:r>
          </a:p>
          <a:p>
            <a:pPr marL="357188" indent="-357188">
              <a:spcBef>
                <a:spcPts val="0"/>
              </a:spcBef>
              <a:buNone/>
            </a:pPr>
            <a:r>
              <a:rPr lang="ru-RU" sz="2000" dirty="0">
                <a:latin typeface="Calibri" panose="020F0502020204030204" pitchFamily="34" charset="0"/>
                <a:cs typeface="Calibri" panose="020F0502020204030204" pitchFamily="34" charset="0"/>
              </a:rPr>
              <a:t>Если фигурные скобки исходной строки пусты, то подстановка аргументов идет согласно порядку их следования. Если в фигурных скобках строки указаны индексы аргументов, порядок подстановки может быть изменен:</a:t>
            </a:r>
          </a:p>
          <a:p>
            <a:pPr marL="357188" indent="1431925">
              <a:spcBef>
                <a:spcPts val="0"/>
              </a:spcBef>
              <a:buNone/>
            </a:pPr>
            <a:r>
              <a:rPr lang="ru-RU" sz="2100" b="1" dirty="0">
                <a:solidFill>
                  <a:schemeClr val="accent1"/>
                </a:solidFill>
                <a:latin typeface="Calibri" panose="020F0502020204030204" pitchFamily="34" charset="0"/>
                <a:cs typeface="Calibri" panose="020F0502020204030204" pitchFamily="34" charset="0"/>
              </a:rPr>
              <a:t>&gt;&gt;&gt; </a:t>
            </a:r>
            <a:r>
              <a:rPr lang="en-US" sz="2100" b="1" dirty="0">
                <a:solidFill>
                  <a:schemeClr val="accent1"/>
                </a:solidFill>
                <a:latin typeface="Calibri" panose="020F0502020204030204" pitchFamily="34" charset="0"/>
                <a:cs typeface="Calibri" panose="020F0502020204030204" pitchFamily="34" charset="0"/>
              </a:rPr>
              <a:t>size2 = "height - {2}, length - {0}, width - {1}"</a:t>
            </a:r>
          </a:p>
          <a:p>
            <a:pPr marL="357188" indent="1431925">
              <a:spcBef>
                <a:spcPts val="0"/>
              </a:spcBef>
              <a:buNone/>
            </a:pPr>
            <a:r>
              <a:rPr lang="en-US" sz="2100" b="1" dirty="0">
                <a:solidFill>
                  <a:schemeClr val="accent1"/>
                </a:solidFill>
                <a:latin typeface="Calibri" panose="020F0502020204030204" pitchFamily="34" charset="0"/>
                <a:cs typeface="Calibri" panose="020F0502020204030204" pitchFamily="34" charset="0"/>
              </a:rPr>
              <a:t>&gt;&gt;&gt; size2.format(3, 6, 2.3)</a:t>
            </a:r>
          </a:p>
          <a:p>
            <a:pPr marL="357188" indent="1431925">
              <a:spcBef>
                <a:spcPts val="0"/>
              </a:spcBef>
              <a:buNone/>
            </a:pPr>
            <a:r>
              <a:rPr lang="en-US" sz="2100" b="1" dirty="0">
                <a:solidFill>
                  <a:srgbClr val="FFC000"/>
                </a:solidFill>
                <a:latin typeface="Calibri" panose="020F0502020204030204" pitchFamily="34" charset="0"/>
                <a:cs typeface="Calibri" panose="020F0502020204030204" pitchFamily="34" charset="0"/>
              </a:rPr>
              <a:t>'height - 2.3, length - 3, width - 6'</a:t>
            </a:r>
          </a:p>
          <a:p>
            <a:pPr marL="357188" indent="-357188">
              <a:spcBef>
                <a:spcPts val="0"/>
              </a:spcBef>
              <a:buNone/>
            </a:pPr>
            <a:r>
              <a:rPr lang="ru-RU" sz="2000" dirty="0">
                <a:latin typeface="Calibri" panose="020F0502020204030204" pitchFamily="34" charset="0"/>
                <a:cs typeface="Calibri" panose="020F0502020204030204" pitchFamily="34" charset="0"/>
              </a:rPr>
              <a:t>Кроме того, аргументы могут передаваться по слову-ключу:</a:t>
            </a:r>
          </a:p>
          <a:p>
            <a:pPr marL="357188" indent="1431925">
              <a:spcBef>
                <a:spcPts val="0"/>
              </a:spcBef>
              <a:buNone/>
            </a:pPr>
            <a:r>
              <a:rPr lang="ru-RU" sz="2100" b="1" dirty="0">
                <a:solidFill>
                  <a:schemeClr val="accent1"/>
                </a:solidFill>
                <a:latin typeface="Calibri" panose="020F0502020204030204" pitchFamily="34" charset="0"/>
                <a:cs typeface="Calibri" panose="020F0502020204030204" pitchFamily="34" charset="0"/>
              </a:rPr>
              <a:t>&gt;&gt;&gt; </a:t>
            </a:r>
            <a:r>
              <a:rPr lang="en-US" sz="2100" b="1" dirty="0">
                <a:solidFill>
                  <a:schemeClr val="accent1"/>
                </a:solidFill>
                <a:latin typeface="Calibri" panose="020F0502020204030204" pitchFamily="34" charset="0"/>
                <a:cs typeface="Calibri" panose="020F0502020204030204" pitchFamily="34" charset="0"/>
              </a:rPr>
              <a:t>info = "This is a {subj}. It's {prop}."</a:t>
            </a:r>
          </a:p>
          <a:p>
            <a:pPr marL="357188" indent="1431925">
              <a:spcBef>
                <a:spcPts val="0"/>
              </a:spcBef>
              <a:buNone/>
            </a:pPr>
            <a:r>
              <a:rPr lang="en-US" sz="2100" b="1" dirty="0">
                <a:solidFill>
                  <a:schemeClr val="accent1"/>
                </a:solidFill>
                <a:latin typeface="Calibri" panose="020F0502020204030204" pitchFamily="34" charset="0"/>
                <a:cs typeface="Calibri" panose="020F0502020204030204" pitchFamily="34" charset="0"/>
              </a:rPr>
              <a:t>&gt;&gt;&gt; </a:t>
            </a:r>
            <a:r>
              <a:rPr lang="en-US" sz="2100" b="1" dirty="0" err="1">
                <a:solidFill>
                  <a:schemeClr val="accent1"/>
                </a:solidFill>
                <a:latin typeface="Calibri" panose="020F0502020204030204" pitchFamily="34" charset="0"/>
                <a:cs typeface="Calibri" panose="020F0502020204030204" pitchFamily="34" charset="0"/>
              </a:rPr>
              <a:t>info.format</a:t>
            </a:r>
            <a:r>
              <a:rPr lang="en-US" sz="2100" b="1" dirty="0">
                <a:solidFill>
                  <a:schemeClr val="accent1"/>
                </a:solidFill>
                <a:latin typeface="Calibri" panose="020F0502020204030204" pitchFamily="34" charset="0"/>
                <a:cs typeface="Calibri" panose="020F0502020204030204" pitchFamily="34" charset="0"/>
              </a:rPr>
              <a:t>(subj="table", prop="small")</a:t>
            </a:r>
          </a:p>
          <a:p>
            <a:pPr marL="357188" indent="1431925">
              <a:spcBef>
                <a:spcPts val="0"/>
              </a:spcBef>
              <a:buNone/>
            </a:pPr>
            <a:r>
              <a:rPr lang="en-US" sz="2100" b="1" dirty="0">
                <a:solidFill>
                  <a:srgbClr val="FFC000"/>
                </a:solidFill>
                <a:latin typeface="Calibri" panose="020F0502020204030204" pitchFamily="34" charset="0"/>
                <a:cs typeface="Calibri" panose="020F0502020204030204" pitchFamily="34" charset="0"/>
              </a:rPr>
              <a:t>"This is a table. It's small."</a:t>
            </a:r>
          </a:p>
          <a:p>
            <a:pPr marL="357188" indent="-357188">
              <a:spcBef>
                <a:spcPts val="0"/>
              </a:spcBef>
              <a:buNone/>
            </a:pPr>
            <a:r>
              <a:rPr lang="ru-RU" sz="2100" dirty="0">
                <a:latin typeface="Calibri" panose="020F0502020204030204" pitchFamily="34" charset="0"/>
                <a:cs typeface="Calibri" panose="020F0502020204030204" pitchFamily="34" charset="0"/>
              </a:rPr>
              <a:t>Пример форматирования вещественных чисел:</a:t>
            </a:r>
          </a:p>
          <a:p>
            <a:pPr marL="357188" indent="1431925">
              <a:spcBef>
                <a:spcPts val="0"/>
              </a:spcBef>
              <a:buNone/>
            </a:pPr>
            <a:r>
              <a:rPr lang="ru-RU" sz="2100" b="1" dirty="0">
                <a:solidFill>
                  <a:schemeClr val="accent1"/>
                </a:solidFill>
                <a:latin typeface="Calibri" panose="020F0502020204030204" pitchFamily="34" charset="0"/>
                <a:cs typeface="Calibri" panose="020F0502020204030204" pitchFamily="34" charset="0"/>
              </a:rPr>
              <a:t>&gt;&gt;&gt; "{1:.2</a:t>
            </a:r>
            <a:r>
              <a:rPr lang="en-US" sz="2100" b="1" dirty="0">
                <a:solidFill>
                  <a:schemeClr val="accent1"/>
                </a:solidFill>
                <a:latin typeface="Calibri" panose="020F0502020204030204" pitchFamily="34" charset="0"/>
                <a:cs typeface="Calibri" panose="020F0502020204030204" pitchFamily="34" charset="0"/>
              </a:rPr>
              <a:t>f} {0:.3f}".format(3.33333, 10/6)</a:t>
            </a:r>
          </a:p>
          <a:p>
            <a:pPr marL="357188" indent="1431925">
              <a:spcBef>
                <a:spcPts val="0"/>
              </a:spcBef>
              <a:buNone/>
            </a:pPr>
            <a:r>
              <a:rPr lang="en-US" sz="2100" b="1" dirty="0">
                <a:solidFill>
                  <a:srgbClr val="FFC000"/>
                </a:solidFill>
                <a:latin typeface="Calibri" panose="020F0502020204030204" pitchFamily="34" charset="0"/>
                <a:cs typeface="Calibri" panose="020F0502020204030204" pitchFamily="34" charset="0"/>
              </a:rPr>
              <a:t>'1.67 3.333'</a:t>
            </a:r>
            <a:endParaRPr lang="ru-RU" sz="2100" b="1" dirty="0">
              <a:solidFill>
                <a:srgbClr val="FFC000"/>
              </a:solidFill>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smtClean="0"/>
              <a:t>Строки</a:t>
            </a:r>
          </a:p>
          <a:p>
            <a:endParaRPr lang="ru-RU" sz="3200" b="1" dirty="0"/>
          </a:p>
        </p:txBody>
      </p:sp>
    </p:spTree>
    <p:extLst>
      <p:ext uri="{BB962C8B-B14F-4D97-AF65-F5344CB8AC3E}">
        <p14:creationId xmlns:p14="http://schemas.microsoft.com/office/powerpoint/2010/main" val="6215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2209" y="477078"/>
            <a:ext cx="10230678" cy="815950"/>
          </a:xfrm>
        </p:spPr>
        <p:txBody>
          <a:bodyPr>
            <a:normAutofit fontScale="90000"/>
          </a:bodyPr>
          <a:lstStyle/>
          <a:p>
            <a:pPr>
              <a:spcBef>
                <a:spcPts val="1000"/>
              </a:spcBef>
            </a:pPr>
            <a:r>
              <a:rPr lang="ru-RU" b="1" dirty="0" smtClean="0"/>
              <a:t/>
            </a:r>
            <a:br>
              <a:rPr lang="ru-RU" b="1" dirty="0" smtClean="0"/>
            </a:br>
            <a:r>
              <a:rPr lang="ru-RU" b="1" dirty="0" smtClean="0"/>
              <a:t>Строки</a:t>
            </a:r>
            <a:r>
              <a:rPr lang="ru-RU" dirty="0"/>
              <a:t/>
            </a:r>
            <a:br>
              <a:rPr lang="ru-RU" dirty="0"/>
            </a:br>
            <a:r>
              <a:rPr lang="ru-RU" dirty="0"/>
              <a:t/>
            </a:r>
            <a:br>
              <a:rPr lang="ru-RU" dirty="0"/>
            </a:br>
            <a:endParaRPr lang="ru-RU" dirty="0"/>
          </a:p>
        </p:txBody>
      </p:sp>
      <p:sp>
        <p:nvSpPr>
          <p:cNvPr id="3" name="Объект 2"/>
          <p:cNvSpPr>
            <a:spLocks noGrp="1"/>
          </p:cNvSpPr>
          <p:nvPr>
            <p:ph idx="1"/>
          </p:nvPr>
        </p:nvSpPr>
        <p:spPr>
          <a:xfrm>
            <a:off x="583096" y="1160506"/>
            <a:ext cx="11304104" cy="5697494"/>
          </a:xfrm>
        </p:spPr>
        <p:txBody>
          <a:bodyPr>
            <a:noAutofit/>
          </a:bodyPr>
          <a:lstStyle/>
          <a:p>
            <a:pPr marL="0" indent="0">
              <a:spcBef>
                <a:spcPts val="0"/>
              </a:spcBef>
              <a:buNone/>
            </a:pPr>
            <a:r>
              <a:rPr lang="ru-RU" sz="1800" dirty="0" smtClean="0">
                <a:latin typeface="Calibri" panose="020F0502020204030204" pitchFamily="34" charset="0"/>
                <a:cs typeface="Calibri" panose="020F0502020204030204" pitchFamily="34" charset="0"/>
              </a:rPr>
              <a:t>Другие методы.</a:t>
            </a:r>
          </a:p>
          <a:p>
            <a:pPr marL="0" indent="0">
              <a:spcBef>
                <a:spcPts val="0"/>
              </a:spcBef>
              <a:buNone/>
            </a:pPr>
            <a:r>
              <a:rPr lang="ru-RU" sz="1800" b="1" dirty="0" smtClean="0">
                <a:solidFill>
                  <a:srgbClr val="FF0000"/>
                </a:solidFill>
                <a:latin typeface="Calibri" panose="020F0502020204030204" pitchFamily="34" charset="0"/>
                <a:cs typeface="Calibri" panose="020F0502020204030204" pitchFamily="34" charset="0"/>
              </a:rPr>
              <a:t>Пример 47. </a:t>
            </a:r>
            <a:r>
              <a:rPr lang="ru-RU" sz="1800" b="1" dirty="0" smtClean="0">
                <a:solidFill>
                  <a:schemeClr val="accent1"/>
                </a:solidFill>
                <a:latin typeface="Calibri" panose="020F0502020204030204" pitchFamily="34" charset="0"/>
                <a:cs typeface="Calibri" panose="020F0502020204030204" pitchFamily="34" charset="0"/>
              </a:rPr>
              <a:t>	</a:t>
            </a:r>
            <a:r>
              <a:rPr lang="en-US" sz="1800" b="1" dirty="0" smtClean="0">
                <a:solidFill>
                  <a:schemeClr val="accent1"/>
                </a:solidFill>
                <a:latin typeface="Calibri" panose="020F0502020204030204" pitchFamily="34" charset="0"/>
                <a:cs typeface="Calibri" panose="020F0502020204030204" pitchFamily="34" charset="0"/>
              </a:rPr>
              <a:t>&gt;&gt;&gt; </a:t>
            </a:r>
            <a:r>
              <a:rPr lang="en-US" sz="1800" b="1" dirty="0" err="1">
                <a:solidFill>
                  <a:schemeClr val="accent1"/>
                </a:solidFill>
                <a:latin typeface="Calibri" panose="020F0502020204030204" pitchFamily="34" charset="0"/>
                <a:cs typeface="Calibri" panose="020F0502020204030204" pitchFamily="34" charset="0"/>
              </a:rPr>
              <a:t>S.isalpha</a:t>
            </a:r>
            <a:r>
              <a:rPr lang="en-US" sz="1800" b="1" dirty="0">
                <a:solidFill>
                  <a:schemeClr val="accent1"/>
                </a:solidFill>
                <a:latin typeface="Calibri" panose="020F0502020204030204" pitchFamily="34" charset="0"/>
                <a:cs typeface="Calibri" panose="020F0502020204030204" pitchFamily="34" charset="0"/>
              </a:rPr>
              <a:t>()</a:t>
            </a:r>
            <a:r>
              <a:rPr lang="ru-RU" sz="1800" b="1" dirty="0">
                <a:solidFill>
                  <a:schemeClr val="accent1"/>
                </a:solidFill>
                <a:latin typeface="Calibri" panose="020F0502020204030204" pitchFamily="34" charset="0"/>
                <a:cs typeface="Calibri" panose="020F0502020204030204" pitchFamily="34" charset="0"/>
              </a:rPr>
              <a:t>		</a:t>
            </a:r>
            <a:r>
              <a:rPr lang="ru-RU" sz="1800" b="1" dirty="0" smtClean="0">
                <a:solidFill>
                  <a:schemeClr val="accent1"/>
                </a:solidFill>
                <a:latin typeface="Calibri" panose="020F0502020204030204" pitchFamily="34" charset="0"/>
                <a:cs typeface="Calibri" panose="020F0502020204030204" pitchFamily="34" charset="0"/>
              </a:rPr>
              <a:t>	</a:t>
            </a:r>
            <a:r>
              <a:rPr lang="en-US" sz="1800" b="1" dirty="0" smtClean="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Проверка содержимого: </a:t>
            </a:r>
            <a:r>
              <a:rPr lang="en-US" sz="1800" b="1" dirty="0" err="1">
                <a:solidFill>
                  <a:srgbClr val="FFC000"/>
                </a:solidFill>
                <a:latin typeface="Calibri" panose="020F0502020204030204" pitchFamily="34" charset="0"/>
                <a:cs typeface="Calibri" panose="020F0502020204030204" pitchFamily="34" charset="0"/>
              </a:rPr>
              <a:t>isalpha</a:t>
            </a:r>
            <a:r>
              <a:rPr lang="en-US" sz="1800" b="1" dirty="0">
                <a:solidFill>
                  <a:srgbClr val="FFC000"/>
                </a:solidFill>
                <a:latin typeface="Calibri" panose="020F0502020204030204" pitchFamily="34" charset="0"/>
                <a:cs typeface="Calibri" panose="020F0502020204030204" pitchFamily="34" charset="0"/>
              </a:rPr>
              <a:t>, </a:t>
            </a:r>
            <a:r>
              <a:rPr lang="en-US" sz="1800" b="1" dirty="0" err="1">
                <a:solidFill>
                  <a:srgbClr val="FFC000"/>
                </a:solidFill>
                <a:latin typeface="Calibri" panose="020F0502020204030204" pitchFamily="34" charset="0"/>
                <a:cs typeface="Calibri" panose="020F0502020204030204" pitchFamily="34" charset="0"/>
              </a:rPr>
              <a:t>isdigit</a:t>
            </a:r>
            <a:r>
              <a:rPr lang="en-US" sz="1800" b="1" dirty="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и так далее</a:t>
            </a:r>
          </a:p>
          <a:p>
            <a:pPr marL="0" indent="1789113">
              <a:spcBef>
                <a:spcPts val="0"/>
              </a:spcBef>
              <a:buNone/>
            </a:pPr>
            <a:r>
              <a:rPr lang="en-US" sz="1800" b="1" dirty="0">
                <a:solidFill>
                  <a:srgbClr val="FFC000"/>
                </a:solidFill>
                <a:latin typeface="Calibri" panose="020F0502020204030204" pitchFamily="34" charset="0"/>
                <a:cs typeface="Calibri" panose="020F0502020204030204" pitchFamily="34" charset="0"/>
              </a:rPr>
              <a:t>True</a:t>
            </a:r>
          </a:p>
          <a:p>
            <a:pPr marL="0" indent="1789113">
              <a:spcBef>
                <a:spcPts val="0"/>
              </a:spcBef>
              <a:buNone/>
            </a:pPr>
            <a:r>
              <a:rPr lang="en-US" sz="1800" b="1" dirty="0">
                <a:solidFill>
                  <a:schemeClr val="accent1"/>
                </a:solidFill>
                <a:latin typeface="Calibri" panose="020F0502020204030204" pitchFamily="34" charset="0"/>
                <a:cs typeface="Calibri" panose="020F0502020204030204" pitchFamily="34" charset="0"/>
              </a:rPr>
              <a:t>&gt;&gt;&gt; line = ‘</a:t>
            </a:r>
            <a:r>
              <a:rPr lang="en-US" sz="1800" b="1" dirty="0" err="1">
                <a:solidFill>
                  <a:schemeClr val="accent1"/>
                </a:solidFill>
                <a:latin typeface="Calibri" panose="020F0502020204030204" pitchFamily="34" charset="0"/>
                <a:cs typeface="Calibri" panose="020F0502020204030204" pitchFamily="34" charset="0"/>
              </a:rPr>
              <a:t>aaa,bbb,ccccc,dd</a:t>
            </a:r>
            <a:r>
              <a:rPr lang="en-US" sz="1800" b="1" dirty="0">
                <a:solidFill>
                  <a:schemeClr val="accent1"/>
                </a:solidFill>
                <a:latin typeface="Calibri" panose="020F0502020204030204" pitchFamily="34" charset="0"/>
                <a:cs typeface="Calibri" panose="020F0502020204030204" pitchFamily="34" charset="0"/>
              </a:rPr>
              <a:t>\n’</a:t>
            </a:r>
          </a:p>
          <a:p>
            <a:pPr marL="0" indent="1789113">
              <a:spcBef>
                <a:spcPts val="0"/>
              </a:spcBef>
              <a:buNone/>
            </a:pPr>
            <a:r>
              <a:rPr lang="en-US" sz="1800" b="1" dirty="0">
                <a:solidFill>
                  <a:schemeClr val="accent1"/>
                </a:solidFill>
                <a:latin typeface="Calibri" panose="020F0502020204030204" pitchFamily="34" charset="0"/>
                <a:cs typeface="Calibri" panose="020F0502020204030204" pitchFamily="34" charset="0"/>
              </a:rPr>
              <a:t>&gt;&gt;&gt; line = </a:t>
            </a:r>
            <a:r>
              <a:rPr lang="en-US" sz="1800" b="1" dirty="0" err="1">
                <a:solidFill>
                  <a:schemeClr val="accent1"/>
                </a:solidFill>
                <a:latin typeface="Calibri" panose="020F0502020204030204" pitchFamily="34" charset="0"/>
                <a:cs typeface="Calibri" panose="020F0502020204030204" pitchFamily="34" charset="0"/>
              </a:rPr>
              <a:t>line.rstrip</a:t>
            </a:r>
            <a:r>
              <a:rPr lang="en-US" sz="1800" b="1" dirty="0">
                <a:solidFill>
                  <a:schemeClr val="accent1"/>
                </a:solidFill>
                <a:latin typeface="Calibri" panose="020F0502020204030204" pitchFamily="34" charset="0"/>
                <a:cs typeface="Calibri" panose="020F0502020204030204" pitchFamily="34" charset="0"/>
              </a:rPr>
              <a:t>()</a:t>
            </a:r>
            <a:r>
              <a:rPr lang="ru-RU" sz="1800" b="1" dirty="0">
                <a:solidFill>
                  <a:schemeClr val="accent1"/>
                </a:solidFill>
                <a:latin typeface="Calibri" panose="020F0502020204030204" pitchFamily="34" charset="0"/>
                <a:cs typeface="Calibri" panose="020F0502020204030204" pitchFamily="34" charset="0"/>
              </a:rPr>
              <a:t>	</a:t>
            </a:r>
            <a:r>
              <a:rPr lang="en-US" sz="1800" b="1" dirty="0">
                <a:solidFill>
                  <a:schemeClr val="accent1"/>
                </a:solidFill>
                <a:latin typeface="Calibri" panose="020F0502020204030204" pitchFamily="34" charset="0"/>
                <a:cs typeface="Calibri" panose="020F0502020204030204" pitchFamily="34" charset="0"/>
              </a:rPr>
              <a:t> </a:t>
            </a:r>
            <a:r>
              <a:rPr lang="ru-RU" sz="1800" b="1" dirty="0">
                <a:solidFill>
                  <a:schemeClr val="accent1"/>
                </a:solidFill>
                <a:latin typeface="Calibri" panose="020F0502020204030204" pitchFamily="34" charset="0"/>
                <a:cs typeface="Calibri" panose="020F0502020204030204" pitchFamily="34" charset="0"/>
              </a:rPr>
              <a:t>	</a:t>
            </a:r>
            <a:r>
              <a:rPr lang="en-US" sz="1800" b="1" dirty="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Удаляет завершающие пробельные символы</a:t>
            </a:r>
          </a:p>
          <a:p>
            <a:pPr marL="0" indent="1789113">
              <a:spcBef>
                <a:spcPts val="0"/>
              </a:spcBef>
              <a:buNone/>
            </a:pPr>
            <a:r>
              <a:rPr lang="ru-RU" sz="1800" b="1" dirty="0">
                <a:solidFill>
                  <a:schemeClr val="accent1"/>
                </a:solidFill>
                <a:latin typeface="Calibri" panose="020F0502020204030204" pitchFamily="34" charset="0"/>
                <a:cs typeface="Calibri" panose="020F0502020204030204" pitchFamily="34" charset="0"/>
              </a:rPr>
              <a:t>&gt;&gt;&gt; </a:t>
            </a:r>
            <a:r>
              <a:rPr lang="en-US" sz="1800" b="1" dirty="0">
                <a:solidFill>
                  <a:schemeClr val="accent1"/>
                </a:solidFill>
                <a:latin typeface="Calibri" panose="020F0502020204030204" pitchFamily="34" charset="0"/>
                <a:cs typeface="Calibri" panose="020F0502020204030204" pitchFamily="34" charset="0"/>
              </a:rPr>
              <a:t>line</a:t>
            </a:r>
          </a:p>
          <a:p>
            <a:pPr marL="0" indent="1789113">
              <a:spcBef>
                <a:spcPts val="0"/>
              </a:spcBef>
              <a:buNone/>
            </a:pPr>
            <a:r>
              <a:rPr lang="en-US" sz="1800" b="1" dirty="0">
                <a:solidFill>
                  <a:srgbClr val="FFC000"/>
                </a:solidFill>
                <a:latin typeface="Calibri" panose="020F0502020204030204" pitchFamily="34" charset="0"/>
                <a:cs typeface="Calibri" panose="020F0502020204030204" pitchFamily="34" charset="0"/>
              </a:rPr>
              <a:t>‘</a:t>
            </a:r>
            <a:r>
              <a:rPr lang="en-US" sz="1800" b="1" dirty="0" err="1">
                <a:solidFill>
                  <a:srgbClr val="FFC000"/>
                </a:solidFill>
                <a:latin typeface="Calibri" panose="020F0502020204030204" pitchFamily="34" charset="0"/>
                <a:cs typeface="Calibri" panose="020F0502020204030204" pitchFamily="34" charset="0"/>
              </a:rPr>
              <a:t>aaa,bbb,ccccc,dd</a:t>
            </a:r>
            <a:r>
              <a:rPr lang="en-US" sz="1800" b="1" dirty="0">
                <a:solidFill>
                  <a:schemeClr val="accent1"/>
                </a:solidFill>
                <a:latin typeface="Calibri" panose="020F0502020204030204" pitchFamily="34" charset="0"/>
                <a:cs typeface="Calibri" panose="020F0502020204030204" pitchFamily="34" charset="0"/>
              </a:rPr>
              <a:t>’</a:t>
            </a:r>
          </a:p>
          <a:p>
            <a:pPr marL="0" indent="357188">
              <a:buNone/>
            </a:pPr>
            <a:r>
              <a:rPr lang="ru-RU" sz="1800" dirty="0">
                <a:latin typeface="Calibri" panose="020F0502020204030204" pitchFamily="34" charset="0"/>
                <a:cs typeface="Calibri" panose="020F0502020204030204" pitchFamily="34" charset="0"/>
              </a:rPr>
              <a:t>Кроме того, строки поддерживают операции подстановки, известные как форматирование и доступные как в виде выражений (существовали изначально</a:t>
            </a:r>
            <a:r>
              <a:rPr lang="ru-RU" sz="1800" dirty="0" smtClean="0">
                <a:latin typeface="Calibri" panose="020F0502020204030204" pitchFamily="34" charset="0"/>
                <a:cs typeface="Calibri" panose="020F0502020204030204" pitchFamily="34" charset="0"/>
              </a:rPr>
              <a:t>), так </a:t>
            </a:r>
            <a:r>
              <a:rPr lang="ru-RU" sz="1800" dirty="0">
                <a:latin typeface="Calibri" panose="020F0502020204030204" pitchFamily="34" charset="0"/>
                <a:cs typeface="Calibri" panose="020F0502020204030204" pitchFamily="34" charset="0"/>
              </a:rPr>
              <a:t>и в виде методов строк (появились в версиях 2.6 и 3.0):</a:t>
            </a:r>
          </a:p>
          <a:p>
            <a:pPr marL="0" indent="1789113">
              <a:spcBef>
                <a:spcPts val="0"/>
              </a:spcBef>
              <a:buNone/>
            </a:pPr>
            <a:r>
              <a:rPr lang="ru-RU" sz="1800" b="1" dirty="0">
                <a:solidFill>
                  <a:schemeClr val="accent1"/>
                </a:solidFill>
                <a:latin typeface="Calibri" panose="020F0502020204030204" pitchFamily="34" charset="0"/>
                <a:cs typeface="Calibri" panose="020F0502020204030204" pitchFamily="34" charset="0"/>
              </a:rPr>
              <a:t>&gt;&gt;&gt; ‘%</a:t>
            </a:r>
            <a:r>
              <a:rPr lang="en-US" sz="1800" b="1" dirty="0">
                <a:solidFill>
                  <a:schemeClr val="accent1"/>
                </a:solidFill>
                <a:latin typeface="Calibri" panose="020F0502020204030204" pitchFamily="34" charset="0"/>
                <a:cs typeface="Calibri" panose="020F0502020204030204" pitchFamily="34" charset="0"/>
              </a:rPr>
              <a:t>s, eggs, and %s’ % (‘spam’, ‘SPAM</a:t>
            </a:r>
            <a:r>
              <a:rPr lang="en-US" sz="1800" b="1" dirty="0" smtClean="0">
                <a:solidFill>
                  <a:schemeClr val="accent1"/>
                </a:solidFill>
                <a:latin typeface="Calibri" panose="020F0502020204030204" pitchFamily="34" charset="0"/>
                <a:cs typeface="Calibri" panose="020F0502020204030204" pitchFamily="34" charset="0"/>
              </a:rPr>
              <a:t>!’)</a:t>
            </a:r>
            <a:r>
              <a:rPr lang="ru-RU" sz="1800" b="1" dirty="0" smtClean="0">
                <a:solidFill>
                  <a:schemeClr val="accent1"/>
                </a:solidFill>
                <a:latin typeface="Calibri" panose="020F0502020204030204" pitchFamily="34" charset="0"/>
                <a:cs typeface="Calibri" panose="020F0502020204030204" pitchFamily="34" charset="0"/>
              </a:rPr>
              <a:t>	</a:t>
            </a:r>
            <a:r>
              <a:rPr lang="en-US" sz="1800" b="1" dirty="0" smtClean="0">
                <a:solidFill>
                  <a:schemeClr val="accent1"/>
                </a:solidFill>
                <a:latin typeface="Calibri" panose="020F0502020204030204" pitchFamily="34" charset="0"/>
                <a:cs typeface="Calibri" panose="020F0502020204030204" pitchFamily="34" charset="0"/>
              </a:rPr>
              <a:t> </a:t>
            </a:r>
            <a:r>
              <a:rPr lang="en-US" sz="1800" b="1" dirty="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Выражение (во всех версиях)</a:t>
            </a:r>
          </a:p>
          <a:p>
            <a:pPr marL="0" indent="1789113">
              <a:spcBef>
                <a:spcPts val="0"/>
              </a:spcBef>
              <a:buNone/>
            </a:pPr>
            <a:r>
              <a:rPr lang="ru-RU" sz="1800" b="1" dirty="0">
                <a:solidFill>
                  <a:srgbClr val="FFC000"/>
                </a:solidFill>
                <a:latin typeface="Calibri" panose="020F0502020204030204" pitchFamily="34" charset="0"/>
                <a:cs typeface="Calibri" panose="020F0502020204030204" pitchFamily="34" charset="0"/>
              </a:rPr>
              <a:t>‘</a:t>
            </a:r>
            <a:r>
              <a:rPr lang="en-US" sz="1800" b="1" dirty="0">
                <a:solidFill>
                  <a:srgbClr val="FFC000"/>
                </a:solidFill>
                <a:latin typeface="Calibri" panose="020F0502020204030204" pitchFamily="34" charset="0"/>
                <a:cs typeface="Calibri" panose="020F0502020204030204" pitchFamily="34" charset="0"/>
              </a:rPr>
              <a:t>spam, eggs, and SPAM!’</a:t>
            </a:r>
          </a:p>
          <a:p>
            <a:pPr marL="0" indent="1789113">
              <a:spcBef>
                <a:spcPts val="0"/>
              </a:spcBef>
              <a:buNone/>
            </a:pPr>
            <a:r>
              <a:rPr lang="en-US" sz="1800" b="1" dirty="0">
                <a:solidFill>
                  <a:schemeClr val="accent1"/>
                </a:solidFill>
                <a:latin typeface="Calibri" panose="020F0502020204030204" pitchFamily="34" charset="0"/>
                <a:cs typeface="Calibri" panose="020F0502020204030204" pitchFamily="34" charset="0"/>
              </a:rPr>
              <a:t>&gt;&gt;&gt; ‘{0}, eggs, and {1}’.format(‘spam’, ‘SPAM!’) </a:t>
            </a:r>
            <a:r>
              <a:rPr lang="ru-RU" sz="1800" b="1" dirty="0" smtClean="0">
                <a:solidFill>
                  <a:schemeClr val="accent1"/>
                </a:solidFill>
                <a:latin typeface="Calibri" panose="020F0502020204030204" pitchFamily="34" charset="0"/>
                <a:cs typeface="Calibri" panose="020F0502020204030204" pitchFamily="34" charset="0"/>
              </a:rPr>
              <a:t>	</a:t>
            </a:r>
            <a:r>
              <a:rPr lang="en-US" sz="1800" b="1" dirty="0" smtClean="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Метод (2.6, 3.0)</a:t>
            </a:r>
          </a:p>
          <a:p>
            <a:pPr marL="0" indent="1789113">
              <a:spcBef>
                <a:spcPts val="0"/>
              </a:spcBef>
              <a:buNone/>
            </a:pPr>
            <a:r>
              <a:rPr lang="ru-RU" sz="1800" b="1" dirty="0">
                <a:solidFill>
                  <a:srgbClr val="FFC000"/>
                </a:solidFill>
                <a:latin typeface="Calibri" panose="020F0502020204030204" pitchFamily="34" charset="0"/>
                <a:cs typeface="Calibri" panose="020F0502020204030204" pitchFamily="34" charset="0"/>
              </a:rPr>
              <a:t>‘</a:t>
            </a:r>
            <a:r>
              <a:rPr lang="en-US" sz="1800" b="1" dirty="0">
                <a:solidFill>
                  <a:srgbClr val="FFC000"/>
                </a:solidFill>
                <a:latin typeface="Calibri" panose="020F0502020204030204" pitchFamily="34" charset="0"/>
                <a:cs typeface="Calibri" panose="020F0502020204030204" pitchFamily="34" charset="0"/>
              </a:rPr>
              <a:t>spam, eggs, and SPAM</a:t>
            </a:r>
            <a:r>
              <a:rPr lang="en-US" sz="1800" b="1" dirty="0" smtClean="0">
                <a:solidFill>
                  <a:srgbClr val="FFC000"/>
                </a:solidFill>
                <a:latin typeface="Calibri" panose="020F0502020204030204" pitchFamily="34" charset="0"/>
                <a:cs typeface="Calibri" panose="020F0502020204030204" pitchFamily="34" charset="0"/>
              </a:rPr>
              <a:t>!’</a:t>
            </a:r>
            <a:endParaRPr lang="ru-RU" sz="1800" b="1" dirty="0" smtClean="0">
              <a:solidFill>
                <a:srgbClr val="FFC000"/>
              </a:solidFill>
              <a:latin typeface="Calibri" panose="020F0502020204030204" pitchFamily="34" charset="0"/>
              <a:cs typeface="Calibri" panose="020F0502020204030204" pitchFamily="34" charset="0"/>
            </a:endParaRPr>
          </a:p>
          <a:p>
            <a:pPr marL="0" indent="357188">
              <a:buNone/>
            </a:pPr>
            <a:r>
              <a:rPr lang="ru-RU" sz="1800" dirty="0">
                <a:latin typeface="Calibri" panose="020F0502020204030204" pitchFamily="34" charset="0"/>
                <a:cs typeface="Calibri" panose="020F0502020204030204" pitchFamily="34" charset="0"/>
              </a:rPr>
              <a:t>Следует заметить, что в отличие от универсальных операций, </a:t>
            </a:r>
            <a:r>
              <a:rPr lang="ru-RU" sz="1800" dirty="0" smtClean="0">
                <a:latin typeface="Calibri" panose="020F0502020204030204" pitchFamily="34" charset="0"/>
                <a:cs typeface="Calibri" panose="020F0502020204030204" pitchFamily="34" charset="0"/>
              </a:rPr>
              <a:t>применяемых к </a:t>
            </a:r>
            <a:r>
              <a:rPr lang="ru-RU" sz="1800" dirty="0">
                <a:latin typeface="Calibri" panose="020F0502020204030204" pitchFamily="34" charset="0"/>
                <a:cs typeface="Calibri" panose="020F0502020204030204" pitchFamily="34" charset="0"/>
              </a:rPr>
              <a:t>последовательностям, строковые методы могут применяться только к строкам и ни к каким другим объектам, хотя некоторые типы могут иметь методы с похожими именами. Следует понимать, что инструментальные </a:t>
            </a:r>
            <a:r>
              <a:rPr lang="ru-RU" sz="1800" dirty="0" smtClean="0">
                <a:latin typeface="Calibri" panose="020F0502020204030204" pitchFamily="34" charset="0"/>
                <a:cs typeface="Calibri" panose="020F0502020204030204" pitchFamily="34" charset="0"/>
              </a:rPr>
              <a:t>средства языка </a:t>
            </a:r>
            <a:r>
              <a:rPr lang="ru-RU" sz="1800" dirty="0" err="1">
                <a:latin typeface="Calibri" panose="020F0502020204030204" pitchFamily="34" charset="0"/>
                <a:cs typeface="Calibri" panose="020F0502020204030204" pitchFamily="34" charset="0"/>
              </a:rPr>
              <a:t>Python</a:t>
            </a:r>
            <a:r>
              <a:rPr lang="ru-RU" sz="1800" dirty="0">
                <a:latin typeface="Calibri" panose="020F0502020204030204" pitchFamily="34" charset="0"/>
                <a:cs typeface="Calibri" panose="020F0502020204030204" pitchFamily="34" charset="0"/>
              </a:rPr>
              <a:t> делятся на несколько уровней: универсальные операции, которые могут применяться к нескольким типам, реализованы в виде </a:t>
            </a:r>
            <a:r>
              <a:rPr lang="ru-RU" sz="1800" dirty="0" smtClean="0">
                <a:latin typeface="Calibri" panose="020F0502020204030204" pitchFamily="34" charset="0"/>
                <a:cs typeface="Calibri" panose="020F0502020204030204" pitchFamily="34" charset="0"/>
              </a:rPr>
              <a:t>встроенных функций </a:t>
            </a:r>
            <a:r>
              <a:rPr lang="ru-RU" sz="1800" dirty="0">
                <a:latin typeface="Calibri" panose="020F0502020204030204" pitchFamily="34" charset="0"/>
                <a:cs typeface="Calibri" panose="020F0502020204030204" pitchFamily="34" charset="0"/>
              </a:rPr>
              <a:t>и выражений (например, </a:t>
            </a:r>
            <a:r>
              <a:rPr lang="ru-RU" sz="1800" dirty="0" err="1">
                <a:latin typeface="Calibri" panose="020F0502020204030204" pitchFamily="34" charset="0"/>
                <a:cs typeface="Calibri" panose="020F0502020204030204" pitchFamily="34" charset="0"/>
              </a:rPr>
              <a:t>len</a:t>
            </a:r>
            <a:r>
              <a:rPr lang="ru-RU" sz="1800" dirty="0">
                <a:latin typeface="Calibri" panose="020F0502020204030204" pitchFamily="34" charset="0"/>
                <a:cs typeface="Calibri" panose="020F0502020204030204" pitchFamily="34" charset="0"/>
              </a:rPr>
              <a:t>(X), X[0]), а операции, специфичные </a:t>
            </a:r>
            <a:r>
              <a:rPr lang="ru-RU" sz="1800" dirty="0" smtClean="0">
                <a:latin typeface="Calibri" panose="020F0502020204030204" pitchFamily="34" charset="0"/>
                <a:cs typeface="Calibri" panose="020F0502020204030204" pitchFamily="34" charset="0"/>
              </a:rPr>
              <a:t>для определенного </a:t>
            </a:r>
            <a:r>
              <a:rPr lang="ru-RU" sz="1800" dirty="0">
                <a:latin typeface="Calibri" panose="020F0502020204030204" pitchFamily="34" charset="0"/>
                <a:cs typeface="Calibri" panose="020F0502020204030204" pitchFamily="34" charset="0"/>
              </a:rPr>
              <a:t>типа, реализованы в виде методов (например, </a:t>
            </a:r>
            <a:r>
              <a:rPr lang="ru-RU" sz="1800" dirty="0" err="1">
                <a:latin typeface="Calibri" panose="020F0502020204030204" pitchFamily="34" charset="0"/>
                <a:cs typeface="Calibri" panose="020F0502020204030204" pitchFamily="34" charset="0"/>
              </a:rPr>
              <a:t>aString.upper</a:t>
            </a:r>
            <a:r>
              <a:rPr lang="ru-RU"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0017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2209" y="477078"/>
            <a:ext cx="10230678" cy="815950"/>
          </a:xfrm>
        </p:spPr>
        <p:txBody>
          <a:bodyPr>
            <a:normAutofit fontScale="90000"/>
          </a:bodyPr>
          <a:lstStyle/>
          <a:p>
            <a:pPr>
              <a:spcBef>
                <a:spcPts val="1000"/>
              </a:spcBef>
            </a:pPr>
            <a:r>
              <a:rPr lang="ru-RU" b="1" dirty="0" smtClean="0"/>
              <a:t/>
            </a:r>
            <a:br>
              <a:rPr lang="ru-RU" b="1" dirty="0" smtClean="0"/>
            </a:br>
            <a:r>
              <a:rPr lang="ru-RU" b="1" dirty="0" smtClean="0"/>
              <a:t>строки</a:t>
            </a:r>
            <a:br>
              <a:rPr lang="ru-RU" b="1" dirty="0" smtClean="0"/>
            </a:br>
            <a:r>
              <a:rPr lang="ru-RU" dirty="0"/>
              <a:t/>
            </a:r>
            <a:br>
              <a:rPr lang="ru-RU" dirty="0"/>
            </a:br>
            <a:r>
              <a:rPr lang="ru-RU" dirty="0"/>
              <a:t/>
            </a:r>
            <a:br>
              <a:rPr lang="ru-RU" dirty="0"/>
            </a:br>
            <a:endParaRPr lang="ru-RU" dirty="0"/>
          </a:p>
        </p:txBody>
      </p:sp>
      <p:sp>
        <p:nvSpPr>
          <p:cNvPr id="3" name="Объект 2"/>
          <p:cNvSpPr>
            <a:spLocks noGrp="1"/>
          </p:cNvSpPr>
          <p:nvPr>
            <p:ph idx="1"/>
          </p:nvPr>
        </p:nvSpPr>
        <p:spPr>
          <a:xfrm>
            <a:off x="583096" y="1160506"/>
            <a:ext cx="11304104" cy="5697494"/>
          </a:xfrm>
        </p:spPr>
        <p:txBody>
          <a:bodyPr>
            <a:noAutofit/>
          </a:bodyPr>
          <a:lstStyle/>
          <a:p>
            <a:pPr marL="0" indent="357188">
              <a:buNone/>
            </a:pPr>
            <a:r>
              <a:rPr lang="ru-RU" sz="1800" dirty="0" smtClean="0">
                <a:latin typeface="Calibri" panose="020F0502020204030204" pitchFamily="34" charset="0"/>
                <a:cs typeface="Calibri" panose="020F0502020204030204" pitchFamily="34" charset="0"/>
              </a:rPr>
              <a:t>Однако </a:t>
            </a:r>
            <a:r>
              <a:rPr lang="ru-RU" sz="1800" dirty="0">
                <a:latin typeface="Calibri" panose="020F0502020204030204" pitchFamily="34" charset="0"/>
                <a:cs typeface="Calibri" panose="020F0502020204030204" pitchFamily="34" charset="0"/>
              </a:rPr>
              <a:t>кроме этого язык программирования </a:t>
            </a:r>
            <a:r>
              <a:rPr lang="ru-RU" sz="1800" dirty="0" err="1">
                <a:latin typeface="Calibri" panose="020F0502020204030204" pitchFamily="34" charset="0"/>
                <a:cs typeface="Calibri" panose="020F0502020204030204" pitchFamily="34" charset="0"/>
              </a:rPr>
              <a:t>Python</a:t>
            </a:r>
            <a:r>
              <a:rPr lang="ru-RU" sz="1800" dirty="0">
                <a:latin typeface="Calibri" panose="020F0502020204030204" pitchFamily="34" charset="0"/>
                <a:cs typeface="Calibri" panose="020F0502020204030204" pitchFamily="34" charset="0"/>
              </a:rPr>
              <a:t> предоставляет несколько различных способов представления строк в программном коде, которые мы будем исследовать позднее (</a:t>
            </a:r>
            <a:r>
              <a:rPr lang="ru-RU" sz="1800" dirty="0" smtClean="0">
                <a:latin typeface="Calibri" panose="020F0502020204030204" pitchFamily="34" charset="0"/>
                <a:cs typeface="Calibri" panose="020F0502020204030204" pitchFamily="34" charset="0"/>
              </a:rPr>
              <a:t>включая служебные </a:t>
            </a:r>
            <a:r>
              <a:rPr lang="ru-RU" sz="1800" dirty="0">
                <a:latin typeface="Calibri" panose="020F0502020204030204" pitchFamily="34" charset="0"/>
                <a:cs typeface="Calibri" panose="020F0502020204030204" pitchFamily="34" charset="0"/>
              </a:rPr>
              <a:t>символы, которые представлены, например, в виде последовательностей, начинающихся с символа обратного слеша:)</a:t>
            </a:r>
          </a:p>
          <a:p>
            <a:pPr marL="0" indent="0">
              <a:spcBef>
                <a:spcPts val="0"/>
              </a:spcBef>
              <a:buNone/>
            </a:pPr>
            <a:r>
              <a:rPr lang="ru-RU" sz="1800" b="1" dirty="0" smtClean="0">
                <a:solidFill>
                  <a:srgbClr val="FF0000"/>
                </a:solidFill>
                <a:latin typeface="Calibri" panose="020F0502020204030204" pitchFamily="34" charset="0"/>
                <a:cs typeface="Calibri" panose="020F0502020204030204" pitchFamily="34" charset="0"/>
              </a:rPr>
              <a:t>Пример 48. </a:t>
            </a:r>
            <a:r>
              <a:rPr lang="ru-RU" sz="1800" b="1" dirty="0" smtClean="0">
                <a:solidFill>
                  <a:schemeClr val="accent1">
                    <a:lumMod val="75000"/>
                  </a:schemeClr>
                </a:solidFill>
                <a:latin typeface="Calibri" panose="020F0502020204030204" pitchFamily="34" charset="0"/>
                <a:cs typeface="Calibri" panose="020F0502020204030204" pitchFamily="34" charset="0"/>
              </a:rPr>
              <a:t>	&gt;&gt;&gt; </a:t>
            </a:r>
            <a:r>
              <a:rPr lang="ru-RU" sz="1800" b="1" dirty="0">
                <a:solidFill>
                  <a:schemeClr val="accent1">
                    <a:lumMod val="75000"/>
                  </a:schemeClr>
                </a:solidFill>
                <a:latin typeface="Calibri" panose="020F0502020204030204" pitchFamily="34" charset="0"/>
                <a:cs typeface="Calibri" panose="020F0502020204030204" pitchFamily="34" charset="0"/>
              </a:rPr>
              <a:t>S = ‘A\</a:t>
            </a:r>
            <a:r>
              <a:rPr lang="ru-RU" sz="1800" b="1" dirty="0" err="1">
                <a:solidFill>
                  <a:schemeClr val="accent1">
                    <a:lumMod val="75000"/>
                  </a:schemeClr>
                </a:solidFill>
                <a:latin typeface="Calibri" panose="020F0502020204030204" pitchFamily="34" charset="0"/>
                <a:cs typeface="Calibri" panose="020F0502020204030204" pitchFamily="34" charset="0"/>
              </a:rPr>
              <a:t>nB</a:t>
            </a:r>
            <a:r>
              <a:rPr lang="ru-RU" sz="1800" b="1" dirty="0">
                <a:solidFill>
                  <a:schemeClr val="accent1">
                    <a:lumMod val="75000"/>
                  </a:schemeClr>
                </a:solidFill>
                <a:latin typeface="Calibri" panose="020F0502020204030204" pitchFamily="34" charset="0"/>
                <a:cs typeface="Calibri" panose="020F0502020204030204" pitchFamily="34" charset="0"/>
              </a:rPr>
              <a:t>\</a:t>
            </a:r>
            <a:r>
              <a:rPr lang="ru-RU" sz="1800" b="1" dirty="0" err="1">
                <a:solidFill>
                  <a:schemeClr val="accent1">
                    <a:lumMod val="75000"/>
                  </a:schemeClr>
                </a:solidFill>
                <a:latin typeface="Calibri" panose="020F0502020204030204" pitchFamily="34" charset="0"/>
                <a:cs typeface="Calibri" panose="020F0502020204030204" pitchFamily="34" charset="0"/>
              </a:rPr>
              <a:t>tC</a:t>
            </a:r>
            <a:r>
              <a:rPr lang="ru-RU" sz="1800" b="1" dirty="0">
                <a:solidFill>
                  <a:schemeClr val="accent1">
                    <a:lumMod val="75000"/>
                  </a:schemeClr>
                </a:solidFill>
                <a:latin typeface="Calibri" panose="020F0502020204030204" pitchFamily="34" charset="0"/>
                <a:cs typeface="Calibri" panose="020F0502020204030204" pitchFamily="34" charset="0"/>
              </a:rPr>
              <a:t>’ </a:t>
            </a:r>
            <a:r>
              <a:rPr lang="ru-RU" sz="1800" b="1" dirty="0" smtClean="0">
                <a:solidFill>
                  <a:schemeClr val="accent1">
                    <a:lumMod val="75000"/>
                  </a:schemeClr>
                </a:solidFill>
                <a:latin typeface="Calibri" panose="020F0502020204030204" pitchFamily="34" charset="0"/>
                <a:cs typeface="Calibri" panose="020F0502020204030204" pitchFamily="34" charset="0"/>
              </a:rPr>
              <a:t>	</a:t>
            </a:r>
            <a:r>
              <a:rPr lang="ru-RU" sz="1800" b="1" dirty="0" smtClean="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\n – это символ “конец строки”, \t – символ табуляции</a:t>
            </a:r>
          </a:p>
          <a:p>
            <a:pPr marL="0" indent="1789113">
              <a:spcBef>
                <a:spcPts val="0"/>
              </a:spcBef>
              <a:buNone/>
            </a:pPr>
            <a:r>
              <a:rPr lang="ru-RU" sz="1800" b="1" dirty="0">
                <a:solidFill>
                  <a:schemeClr val="accent1">
                    <a:lumMod val="75000"/>
                  </a:schemeClr>
                </a:solidFill>
                <a:latin typeface="Calibri" panose="020F0502020204030204" pitchFamily="34" charset="0"/>
                <a:cs typeface="Calibri" panose="020F0502020204030204" pitchFamily="34" charset="0"/>
              </a:rPr>
              <a:t>&gt;&gt;&gt; </a:t>
            </a:r>
            <a:r>
              <a:rPr lang="ru-RU" sz="1800" b="1" dirty="0" err="1">
                <a:solidFill>
                  <a:schemeClr val="accent1">
                    <a:lumMod val="75000"/>
                  </a:schemeClr>
                </a:solidFill>
                <a:latin typeface="Calibri" panose="020F0502020204030204" pitchFamily="34" charset="0"/>
                <a:cs typeface="Calibri" panose="020F0502020204030204" pitchFamily="34" charset="0"/>
              </a:rPr>
              <a:t>len</a:t>
            </a:r>
            <a:r>
              <a:rPr lang="ru-RU" sz="1800" b="1" dirty="0">
                <a:solidFill>
                  <a:schemeClr val="accent1">
                    <a:lumMod val="75000"/>
                  </a:schemeClr>
                </a:solidFill>
                <a:latin typeface="Calibri" panose="020F0502020204030204" pitchFamily="34" charset="0"/>
                <a:cs typeface="Calibri" panose="020F0502020204030204" pitchFamily="34" charset="0"/>
              </a:rPr>
              <a:t>(S) </a:t>
            </a:r>
            <a:r>
              <a:rPr lang="ru-RU" sz="1800" b="1" dirty="0" smtClean="0">
                <a:solidFill>
                  <a:schemeClr val="accent1">
                    <a:lumMod val="75000"/>
                  </a:schemeClr>
                </a:solidFill>
                <a:latin typeface="Calibri" panose="020F0502020204030204" pitchFamily="34" charset="0"/>
                <a:cs typeface="Calibri" panose="020F0502020204030204" pitchFamily="34" charset="0"/>
              </a:rPr>
              <a:t>	</a:t>
            </a:r>
            <a:r>
              <a:rPr lang="ru-RU" sz="1800" b="1" dirty="0" smtClean="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Каждая из этих пар соответствует единственному символу</a:t>
            </a:r>
          </a:p>
          <a:p>
            <a:pPr marL="0" indent="1789113">
              <a:spcBef>
                <a:spcPts val="0"/>
              </a:spcBef>
              <a:buNone/>
            </a:pPr>
            <a:r>
              <a:rPr lang="ru-RU" sz="1800" b="1" dirty="0">
                <a:solidFill>
                  <a:srgbClr val="FFC000"/>
                </a:solidFill>
                <a:latin typeface="Calibri" panose="020F0502020204030204" pitchFamily="34" charset="0"/>
                <a:cs typeface="Calibri" panose="020F0502020204030204" pitchFamily="34" charset="0"/>
              </a:rPr>
              <a:t>5</a:t>
            </a:r>
          </a:p>
          <a:p>
            <a:pPr marL="0" indent="1789113">
              <a:spcBef>
                <a:spcPts val="0"/>
              </a:spcBef>
              <a:buNone/>
            </a:pPr>
            <a:r>
              <a:rPr lang="ru-RU" sz="1800" b="1" dirty="0">
                <a:solidFill>
                  <a:schemeClr val="accent1">
                    <a:lumMod val="75000"/>
                  </a:schemeClr>
                </a:solidFill>
                <a:latin typeface="Calibri" panose="020F0502020204030204" pitchFamily="34" charset="0"/>
                <a:cs typeface="Calibri" panose="020F0502020204030204" pitchFamily="34" charset="0"/>
              </a:rPr>
              <a:t>&gt;&gt;&gt; </a:t>
            </a:r>
            <a:r>
              <a:rPr lang="ru-RU" sz="1800" b="1" dirty="0" err="1">
                <a:solidFill>
                  <a:schemeClr val="accent1">
                    <a:lumMod val="75000"/>
                  </a:schemeClr>
                </a:solidFill>
                <a:latin typeface="Calibri" panose="020F0502020204030204" pitchFamily="34" charset="0"/>
                <a:cs typeface="Calibri" panose="020F0502020204030204" pitchFamily="34" charset="0"/>
              </a:rPr>
              <a:t>ord</a:t>
            </a:r>
            <a:r>
              <a:rPr lang="ru-RU" sz="1800" b="1" dirty="0">
                <a:solidFill>
                  <a:schemeClr val="accent1">
                    <a:lumMod val="75000"/>
                  </a:schemeClr>
                </a:solidFill>
                <a:latin typeface="Calibri" panose="020F0502020204030204" pitchFamily="34" charset="0"/>
                <a:cs typeface="Calibri" panose="020F0502020204030204" pitchFamily="34" charset="0"/>
              </a:rPr>
              <a:t>(‘\n’) </a:t>
            </a:r>
            <a:r>
              <a:rPr lang="ru-RU" sz="1800" b="1" dirty="0" smtClean="0">
                <a:solidFill>
                  <a:schemeClr val="accent1">
                    <a:lumMod val="75000"/>
                  </a:schemeClr>
                </a:solidFill>
                <a:latin typeface="Calibri" panose="020F0502020204030204" pitchFamily="34" charset="0"/>
                <a:cs typeface="Calibri" panose="020F0502020204030204" pitchFamily="34" charset="0"/>
              </a:rPr>
              <a:t>	</a:t>
            </a:r>
            <a:r>
              <a:rPr lang="ru-RU" sz="1800" b="1" dirty="0" smtClean="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В ASCII \n – это байт с числовым значением 10</a:t>
            </a:r>
          </a:p>
          <a:p>
            <a:pPr marL="0" indent="1789113">
              <a:spcBef>
                <a:spcPts val="0"/>
              </a:spcBef>
              <a:buNone/>
            </a:pPr>
            <a:r>
              <a:rPr lang="ru-RU" sz="1800" b="1" dirty="0">
                <a:solidFill>
                  <a:srgbClr val="FFC000"/>
                </a:solidFill>
                <a:latin typeface="Calibri" panose="020F0502020204030204" pitchFamily="34" charset="0"/>
                <a:cs typeface="Calibri" panose="020F0502020204030204" pitchFamily="34" charset="0"/>
              </a:rPr>
              <a:t>10</a:t>
            </a:r>
          </a:p>
          <a:p>
            <a:pPr marL="0" indent="1789113">
              <a:spcBef>
                <a:spcPts val="0"/>
              </a:spcBef>
              <a:buNone/>
            </a:pPr>
            <a:r>
              <a:rPr lang="ru-RU" sz="1800" b="1" dirty="0">
                <a:solidFill>
                  <a:schemeClr val="accent1">
                    <a:lumMod val="75000"/>
                  </a:schemeClr>
                </a:solidFill>
                <a:latin typeface="Calibri" panose="020F0502020204030204" pitchFamily="34" charset="0"/>
                <a:cs typeface="Calibri" panose="020F0502020204030204" pitchFamily="34" charset="0"/>
              </a:rPr>
              <a:t>&gt;&gt;&gt; S = ‘A\0B\0C’ </a:t>
            </a:r>
            <a:r>
              <a:rPr lang="ru-RU" sz="1800" b="1" dirty="0" smtClean="0">
                <a:solidFill>
                  <a:schemeClr val="accent1">
                    <a:lumMod val="75000"/>
                  </a:schemeClr>
                </a:solidFill>
                <a:latin typeface="Calibri" panose="020F0502020204030204" pitchFamily="34" charset="0"/>
                <a:cs typeface="Calibri" panose="020F0502020204030204" pitchFamily="34" charset="0"/>
              </a:rPr>
              <a:t>	</a:t>
            </a:r>
            <a:r>
              <a:rPr lang="ru-RU" sz="1800" b="1" dirty="0" smtClean="0">
                <a:solidFill>
                  <a:srgbClr val="FFC000"/>
                </a:solidFill>
                <a:latin typeface="Calibri" panose="020F0502020204030204" pitchFamily="34" charset="0"/>
                <a:cs typeface="Calibri" panose="020F0502020204030204" pitchFamily="34" charset="0"/>
              </a:rPr>
              <a:t># </a:t>
            </a:r>
            <a:r>
              <a:rPr lang="ru-RU" sz="1800" b="1" dirty="0">
                <a:solidFill>
                  <a:srgbClr val="FFC000"/>
                </a:solidFill>
                <a:latin typeface="Calibri" panose="020F0502020204030204" pitchFamily="34" charset="0"/>
                <a:cs typeface="Calibri" panose="020F0502020204030204" pitchFamily="34" charset="0"/>
              </a:rPr>
              <a:t>\0 – это двоичный ноль, не является завершителем строки</a:t>
            </a:r>
          </a:p>
          <a:p>
            <a:pPr marL="0" indent="1789113">
              <a:spcBef>
                <a:spcPts val="0"/>
              </a:spcBef>
              <a:buNone/>
            </a:pPr>
            <a:r>
              <a:rPr lang="ru-RU" sz="1800" b="1" dirty="0">
                <a:solidFill>
                  <a:schemeClr val="accent1">
                    <a:lumMod val="75000"/>
                  </a:schemeClr>
                </a:solidFill>
                <a:latin typeface="Calibri" panose="020F0502020204030204" pitchFamily="34" charset="0"/>
                <a:cs typeface="Calibri" panose="020F0502020204030204" pitchFamily="34" charset="0"/>
              </a:rPr>
              <a:t>&gt;&gt;&gt; </a:t>
            </a:r>
            <a:r>
              <a:rPr lang="ru-RU" sz="1800" b="1" dirty="0" err="1">
                <a:solidFill>
                  <a:schemeClr val="accent1">
                    <a:lumMod val="75000"/>
                  </a:schemeClr>
                </a:solidFill>
                <a:latin typeface="Calibri" panose="020F0502020204030204" pitchFamily="34" charset="0"/>
                <a:cs typeface="Calibri" panose="020F0502020204030204" pitchFamily="34" charset="0"/>
              </a:rPr>
              <a:t>len</a:t>
            </a:r>
            <a:r>
              <a:rPr lang="ru-RU" sz="1800" b="1" dirty="0">
                <a:solidFill>
                  <a:schemeClr val="accent1">
                    <a:lumMod val="75000"/>
                  </a:schemeClr>
                </a:solidFill>
                <a:latin typeface="Calibri" panose="020F0502020204030204" pitchFamily="34" charset="0"/>
                <a:cs typeface="Calibri" panose="020F0502020204030204" pitchFamily="34" charset="0"/>
              </a:rPr>
              <a:t>(S)</a:t>
            </a:r>
          </a:p>
          <a:p>
            <a:pPr marL="0" indent="1789113">
              <a:spcBef>
                <a:spcPts val="0"/>
              </a:spcBef>
              <a:buNone/>
            </a:pPr>
            <a:r>
              <a:rPr lang="ru-RU" sz="1800" b="1" dirty="0">
                <a:solidFill>
                  <a:srgbClr val="FFC000"/>
                </a:solidFill>
                <a:latin typeface="Calibri" panose="020F0502020204030204" pitchFamily="34" charset="0"/>
                <a:cs typeface="Calibri" panose="020F0502020204030204" pitchFamily="34" charset="0"/>
              </a:rPr>
              <a:t>5 </a:t>
            </a:r>
            <a:endParaRPr lang="ru-RU" sz="1800" b="1" dirty="0" smtClean="0">
              <a:solidFill>
                <a:srgbClr val="FFC000"/>
              </a:solidFill>
              <a:latin typeface="Calibri" panose="020F0502020204030204" pitchFamily="34" charset="0"/>
              <a:cs typeface="Calibri" panose="020F0502020204030204" pitchFamily="34" charset="0"/>
            </a:endParaRPr>
          </a:p>
          <a:p>
            <a:pPr marL="0" indent="715963">
              <a:spcBef>
                <a:spcPts val="0"/>
              </a:spcBef>
              <a:buNone/>
            </a:pPr>
            <a:r>
              <a:rPr lang="ru-RU" sz="1800" dirty="0">
                <a:latin typeface="Calibri" panose="020F0502020204030204" pitchFamily="34" charset="0"/>
                <a:cs typeface="Calibri" panose="020F0502020204030204" pitchFamily="34" charset="0"/>
              </a:rPr>
              <a:t>Язык </a:t>
            </a:r>
            <a:r>
              <a:rPr lang="ru-RU" sz="1800" dirty="0" err="1">
                <a:latin typeface="Calibri" panose="020F0502020204030204" pitchFamily="34" charset="0"/>
                <a:cs typeface="Calibri" panose="020F0502020204030204" pitchFamily="34" charset="0"/>
              </a:rPr>
              <a:t>Python</a:t>
            </a:r>
            <a:r>
              <a:rPr lang="ru-RU" sz="1800" dirty="0">
                <a:latin typeface="Calibri" panose="020F0502020204030204" pitchFamily="34" charset="0"/>
                <a:cs typeface="Calibri" panose="020F0502020204030204" pitchFamily="34" charset="0"/>
              </a:rPr>
              <a:t> допускает заключать строки в кавычки или в апострофы (</a:t>
            </a:r>
            <a:r>
              <a:rPr lang="ru-RU" sz="1800" dirty="0" smtClean="0">
                <a:latin typeface="Calibri" panose="020F0502020204030204" pitchFamily="34" charset="0"/>
                <a:cs typeface="Calibri" panose="020F0502020204030204" pitchFamily="34" charset="0"/>
              </a:rPr>
              <a:t>они означают </a:t>
            </a:r>
            <a:r>
              <a:rPr lang="ru-RU" sz="1800" dirty="0">
                <a:latin typeface="Calibri" panose="020F0502020204030204" pitchFamily="34" charset="0"/>
                <a:cs typeface="Calibri" panose="020F0502020204030204" pitchFamily="34" charset="0"/>
              </a:rPr>
              <a:t>одно и то же). Кроме того, имеется специальная форма </a:t>
            </a:r>
            <a:r>
              <a:rPr lang="ru-RU" sz="1800" dirty="0" smtClean="0">
                <a:latin typeface="Calibri" panose="020F0502020204030204" pitchFamily="34" charset="0"/>
                <a:cs typeface="Calibri" panose="020F0502020204030204" pitchFamily="34" charset="0"/>
              </a:rPr>
              <a:t>определения многострочных </a:t>
            </a:r>
            <a:r>
              <a:rPr lang="ru-RU" sz="1800" dirty="0">
                <a:latin typeface="Calibri" panose="020F0502020204030204" pitchFamily="34" charset="0"/>
                <a:cs typeface="Calibri" panose="020F0502020204030204" pitchFamily="34" charset="0"/>
              </a:rPr>
              <a:t>строковых литералов – тройные кавычки или апострофы. Когда используется такая форма, все строки в программном коде </a:t>
            </a:r>
            <a:r>
              <a:rPr lang="ru-RU" sz="1800" dirty="0" smtClean="0">
                <a:latin typeface="Calibri" panose="020F0502020204030204" pitchFamily="34" charset="0"/>
                <a:cs typeface="Calibri" panose="020F0502020204030204" pitchFamily="34" charset="0"/>
              </a:rPr>
              <a:t>объединяются в </a:t>
            </a:r>
            <a:r>
              <a:rPr lang="ru-RU" sz="1800" dirty="0">
                <a:latin typeface="Calibri" panose="020F0502020204030204" pitchFamily="34" charset="0"/>
                <a:cs typeface="Calibri" panose="020F0502020204030204" pitchFamily="34" charset="0"/>
              </a:rPr>
              <a:t>одну строку, а там, где в исходном </a:t>
            </a:r>
            <a:r>
              <a:rPr lang="ru-RU" sz="1800" dirty="0" smtClean="0">
                <a:latin typeface="Calibri" panose="020F0502020204030204" pitchFamily="34" charset="0"/>
                <a:cs typeface="Calibri" panose="020F0502020204030204" pitchFamily="34" charset="0"/>
              </a:rPr>
              <a:t>тексте </a:t>
            </a:r>
            <a:r>
              <a:rPr lang="ru-RU" sz="1800" dirty="0">
                <a:latin typeface="Calibri" panose="020F0502020204030204" pitchFamily="34" charset="0"/>
                <a:cs typeface="Calibri" panose="020F0502020204030204" pitchFamily="34" charset="0"/>
              </a:rPr>
              <a:t>выполняется переход на новую строку, вставляется символ «конец строки». </a:t>
            </a:r>
            <a:endParaRPr lang="ru-RU" sz="1800" dirty="0" smtClean="0">
              <a:latin typeface="Calibri" panose="020F0502020204030204" pitchFamily="34" charset="0"/>
              <a:cs typeface="Calibri" panose="020F0502020204030204" pitchFamily="34" charset="0"/>
            </a:endParaRPr>
          </a:p>
          <a:p>
            <a:pPr marL="1789113" indent="0">
              <a:spcBef>
                <a:spcPts val="0"/>
              </a:spcBef>
              <a:buNone/>
            </a:pPr>
            <a:r>
              <a:rPr lang="en-US" sz="1800" b="1" dirty="0">
                <a:solidFill>
                  <a:schemeClr val="accent1">
                    <a:lumMod val="75000"/>
                  </a:schemeClr>
                </a:solidFill>
                <a:latin typeface="Calibri" panose="020F0502020204030204" pitchFamily="34" charset="0"/>
                <a:cs typeface="Calibri" panose="020F0502020204030204" pitchFamily="34" charset="0"/>
              </a:rPr>
              <a:t>&gt;&gt;&gt; </a:t>
            </a:r>
            <a:r>
              <a:rPr lang="en-US" sz="1800" b="1" dirty="0" err="1">
                <a:solidFill>
                  <a:schemeClr val="accent1">
                    <a:lumMod val="75000"/>
                  </a:schemeClr>
                </a:solidFill>
                <a:latin typeface="Calibri" panose="020F0502020204030204" pitchFamily="34" charset="0"/>
                <a:cs typeface="Calibri" panose="020F0502020204030204" pitchFamily="34" charset="0"/>
              </a:rPr>
              <a:t>msg</a:t>
            </a:r>
            <a:r>
              <a:rPr lang="en-US" sz="1800" b="1" dirty="0">
                <a:solidFill>
                  <a:schemeClr val="accent1">
                    <a:lumMod val="75000"/>
                  </a:schemeClr>
                </a:solidFill>
                <a:latin typeface="Calibri" panose="020F0502020204030204" pitchFamily="34" charset="0"/>
                <a:cs typeface="Calibri" panose="020F0502020204030204" pitchFamily="34" charset="0"/>
              </a:rPr>
              <a:t> = “”” </a:t>
            </a:r>
            <a:r>
              <a:rPr lang="en-US" sz="1800" b="1" dirty="0" err="1">
                <a:solidFill>
                  <a:schemeClr val="accent1">
                    <a:lumMod val="75000"/>
                  </a:schemeClr>
                </a:solidFill>
                <a:latin typeface="Calibri" panose="020F0502020204030204" pitchFamily="34" charset="0"/>
                <a:cs typeface="Calibri" panose="020F0502020204030204" pitchFamily="34" charset="0"/>
              </a:rPr>
              <a:t>aaaaaaaaaaaaa</a:t>
            </a:r>
            <a:r>
              <a:rPr lang="en-US" sz="1800" b="1" dirty="0">
                <a:solidFill>
                  <a:schemeClr val="accent1">
                    <a:lumMod val="75000"/>
                  </a:schemeClr>
                </a:solidFill>
                <a:latin typeface="Calibri" panose="020F0502020204030204" pitchFamily="34" charset="0"/>
                <a:cs typeface="Calibri" panose="020F0502020204030204" pitchFamily="34" charset="0"/>
              </a:rPr>
              <a:t/>
            </a:r>
            <a:br>
              <a:rPr lang="en-US" sz="1800" b="1" dirty="0">
                <a:solidFill>
                  <a:schemeClr val="accent1">
                    <a:lumMod val="75000"/>
                  </a:schemeClr>
                </a:solidFill>
                <a:latin typeface="Calibri" panose="020F0502020204030204" pitchFamily="34" charset="0"/>
                <a:cs typeface="Calibri" panose="020F0502020204030204" pitchFamily="34" charset="0"/>
              </a:rPr>
            </a:br>
            <a:r>
              <a:rPr lang="en-US" sz="1800" b="1" dirty="0" err="1">
                <a:solidFill>
                  <a:schemeClr val="accent1"/>
                </a:solidFill>
                <a:latin typeface="Calibri" panose="020F0502020204030204" pitchFamily="34" charset="0"/>
                <a:cs typeface="Calibri" panose="020F0502020204030204" pitchFamily="34" charset="0"/>
              </a:rPr>
              <a:t>bbb</a:t>
            </a:r>
            <a:r>
              <a:rPr lang="en-US" sz="1800" b="1" dirty="0">
                <a:solidFill>
                  <a:schemeClr val="accent1"/>
                </a:solidFill>
                <a:latin typeface="Calibri" panose="020F0502020204030204" pitchFamily="34" charset="0"/>
                <a:cs typeface="Calibri" panose="020F0502020204030204" pitchFamily="34" charset="0"/>
              </a:rPr>
              <a:t>’’’</a:t>
            </a:r>
            <a:r>
              <a:rPr lang="en-US" sz="1800" b="1" dirty="0" err="1">
                <a:solidFill>
                  <a:schemeClr val="accent1"/>
                </a:solidFill>
                <a:latin typeface="Calibri" panose="020F0502020204030204" pitchFamily="34" charset="0"/>
                <a:cs typeface="Calibri" panose="020F0502020204030204" pitchFamily="34" charset="0"/>
              </a:rPr>
              <a:t>bbbbbbbbbb</a:t>
            </a:r>
            <a:r>
              <a:rPr lang="en-US" sz="1800" b="1" dirty="0">
                <a:solidFill>
                  <a:schemeClr val="accent1"/>
                </a:solidFill>
                <a:latin typeface="Calibri" panose="020F0502020204030204" pitchFamily="34" charset="0"/>
                <a:cs typeface="Calibri" panose="020F0502020204030204" pitchFamily="34" charset="0"/>
              </a:rPr>
              <a:t>””</a:t>
            </a:r>
            <a:r>
              <a:rPr lang="en-US" sz="1800" b="1" dirty="0" err="1">
                <a:solidFill>
                  <a:schemeClr val="accent1"/>
                </a:solidFill>
                <a:latin typeface="Calibri" panose="020F0502020204030204" pitchFamily="34" charset="0"/>
                <a:cs typeface="Calibri" panose="020F0502020204030204" pitchFamily="34" charset="0"/>
              </a:rPr>
              <a:t>bbbbbbb’bbbb</a:t>
            </a:r>
            <a:r>
              <a:rPr lang="en-US" sz="1800" b="1" dirty="0">
                <a:solidFill>
                  <a:schemeClr val="accent1"/>
                </a:solidFill>
                <a:latin typeface="Calibri" panose="020F0502020204030204" pitchFamily="34" charset="0"/>
                <a:cs typeface="Calibri" panose="020F0502020204030204" pitchFamily="34" charset="0"/>
              </a:rPr>
              <a:t/>
            </a:r>
            <a:br>
              <a:rPr lang="en-US" sz="1800" b="1" dirty="0">
                <a:solidFill>
                  <a:schemeClr val="accent1"/>
                </a:solidFill>
                <a:latin typeface="Calibri" panose="020F0502020204030204" pitchFamily="34" charset="0"/>
                <a:cs typeface="Calibri" panose="020F0502020204030204" pitchFamily="34" charset="0"/>
              </a:rPr>
            </a:br>
            <a:r>
              <a:rPr lang="en-US" sz="1800" b="1" dirty="0" err="1">
                <a:solidFill>
                  <a:schemeClr val="accent1"/>
                </a:solidFill>
                <a:latin typeface="Calibri" panose="020F0502020204030204" pitchFamily="34" charset="0"/>
                <a:cs typeface="Calibri" panose="020F0502020204030204" pitchFamily="34" charset="0"/>
              </a:rPr>
              <a:t>cccccccccccccc</a:t>
            </a:r>
            <a:r>
              <a:rPr lang="en-US" sz="1800" b="1" dirty="0">
                <a:solidFill>
                  <a:schemeClr val="accent1"/>
                </a:solidFill>
                <a:latin typeface="Calibri" panose="020F0502020204030204" pitchFamily="34" charset="0"/>
                <a:cs typeface="Calibri" panose="020F0502020204030204" pitchFamily="34" charset="0"/>
              </a:rPr>
              <a:t>”””</a:t>
            </a:r>
            <a:r>
              <a:rPr lang="en-US" sz="1800" b="1" dirty="0">
                <a:solidFill>
                  <a:schemeClr val="accent1">
                    <a:lumMod val="75000"/>
                  </a:schemeClr>
                </a:solidFill>
                <a:latin typeface="Calibri" panose="020F0502020204030204" pitchFamily="34" charset="0"/>
                <a:cs typeface="Calibri" panose="020F0502020204030204" pitchFamily="34" charset="0"/>
              </a:rPr>
              <a:t/>
            </a:r>
            <a:br>
              <a:rPr lang="en-US" sz="1800" b="1" dirty="0">
                <a:solidFill>
                  <a:schemeClr val="accent1">
                    <a:lumMod val="75000"/>
                  </a:schemeClr>
                </a:solidFill>
                <a:latin typeface="Calibri" panose="020F0502020204030204" pitchFamily="34" charset="0"/>
                <a:cs typeface="Calibri" panose="020F0502020204030204" pitchFamily="34" charset="0"/>
              </a:rPr>
            </a:br>
            <a:r>
              <a:rPr lang="en-US" sz="1800" b="1" dirty="0">
                <a:solidFill>
                  <a:schemeClr val="accent1">
                    <a:lumMod val="75000"/>
                  </a:schemeClr>
                </a:solidFill>
                <a:latin typeface="Calibri" panose="020F0502020204030204" pitchFamily="34" charset="0"/>
                <a:cs typeface="Calibri" panose="020F0502020204030204" pitchFamily="34" charset="0"/>
              </a:rPr>
              <a:t>&gt;&gt;&gt; </a:t>
            </a:r>
            <a:r>
              <a:rPr lang="en-US" sz="1800" b="1" dirty="0" err="1">
                <a:solidFill>
                  <a:schemeClr val="accent1">
                    <a:lumMod val="75000"/>
                  </a:schemeClr>
                </a:solidFill>
                <a:latin typeface="Calibri" panose="020F0502020204030204" pitchFamily="34" charset="0"/>
                <a:cs typeface="Calibri" panose="020F0502020204030204" pitchFamily="34" charset="0"/>
              </a:rPr>
              <a:t>msg</a:t>
            </a:r>
            <a:r>
              <a:rPr lang="en-US" sz="1800" b="1" dirty="0">
                <a:solidFill>
                  <a:schemeClr val="accent1">
                    <a:lumMod val="75000"/>
                  </a:schemeClr>
                </a:solidFill>
                <a:latin typeface="Calibri" panose="020F0502020204030204" pitchFamily="34" charset="0"/>
                <a:cs typeface="Calibri" panose="020F0502020204030204" pitchFamily="34" charset="0"/>
              </a:rPr>
              <a:t/>
            </a:r>
            <a:br>
              <a:rPr lang="en-US" sz="1800" b="1" dirty="0">
                <a:solidFill>
                  <a:schemeClr val="accent1">
                    <a:lumMod val="75000"/>
                  </a:schemeClr>
                </a:solidFill>
                <a:latin typeface="Calibri" panose="020F0502020204030204" pitchFamily="34" charset="0"/>
                <a:cs typeface="Calibri" panose="020F0502020204030204" pitchFamily="34" charset="0"/>
              </a:rPr>
            </a:br>
            <a:r>
              <a:rPr lang="en-US" sz="1800" b="1" dirty="0">
                <a:solidFill>
                  <a:srgbClr val="FFC000"/>
                </a:solidFill>
                <a:latin typeface="Calibri" panose="020F0502020204030204" pitchFamily="34" charset="0"/>
                <a:cs typeface="Calibri" panose="020F0502020204030204" pitchFamily="34" charset="0"/>
              </a:rPr>
              <a:t>‘\</a:t>
            </a:r>
            <a:r>
              <a:rPr lang="en-US" sz="1800" b="1" dirty="0" err="1">
                <a:solidFill>
                  <a:srgbClr val="FFC000"/>
                </a:solidFill>
                <a:latin typeface="Calibri" panose="020F0502020204030204" pitchFamily="34" charset="0"/>
                <a:cs typeface="Calibri" panose="020F0502020204030204" pitchFamily="34" charset="0"/>
              </a:rPr>
              <a:t>naaaaaaaaaaaaa</a:t>
            </a:r>
            <a:r>
              <a:rPr lang="en-US" sz="1800" b="1" dirty="0">
                <a:solidFill>
                  <a:srgbClr val="FFC000"/>
                </a:solidFill>
                <a:latin typeface="Calibri" panose="020F0502020204030204" pitchFamily="34" charset="0"/>
                <a:cs typeface="Calibri" panose="020F0502020204030204" pitchFamily="34" charset="0"/>
              </a:rPr>
              <a:t>\</a:t>
            </a:r>
            <a:r>
              <a:rPr lang="en-US" sz="1800" b="1" dirty="0" err="1">
                <a:solidFill>
                  <a:srgbClr val="FFC000"/>
                </a:solidFill>
                <a:latin typeface="Calibri" panose="020F0502020204030204" pitchFamily="34" charset="0"/>
                <a:cs typeface="Calibri" panose="020F0502020204030204" pitchFamily="34" charset="0"/>
              </a:rPr>
              <a:t>nbbb</a:t>
            </a:r>
            <a:r>
              <a:rPr lang="en-US" sz="1800" b="1" dirty="0">
                <a:solidFill>
                  <a:srgbClr val="FFC000"/>
                </a:solidFill>
                <a:latin typeface="Calibri" panose="020F0502020204030204" pitchFamily="34" charset="0"/>
                <a:cs typeface="Calibri" panose="020F0502020204030204" pitchFamily="34" charset="0"/>
              </a:rPr>
              <a:t>\’\’\’</a:t>
            </a:r>
            <a:r>
              <a:rPr lang="en-US" sz="1800" b="1" dirty="0" err="1">
                <a:solidFill>
                  <a:srgbClr val="FFC000"/>
                </a:solidFill>
                <a:latin typeface="Calibri" panose="020F0502020204030204" pitchFamily="34" charset="0"/>
                <a:cs typeface="Calibri" panose="020F0502020204030204" pitchFamily="34" charset="0"/>
              </a:rPr>
              <a:t>bbbbbbbbbb</a:t>
            </a:r>
            <a:r>
              <a:rPr lang="en-US" sz="1800" b="1" dirty="0">
                <a:solidFill>
                  <a:srgbClr val="FFC000"/>
                </a:solidFill>
                <a:latin typeface="Calibri" panose="020F0502020204030204" pitchFamily="34" charset="0"/>
                <a:cs typeface="Calibri" panose="020F0502020204030204" pitchFamily="34" charset="0"/>
              </a:rPr>
              <a:t>””</a:t>
            </a:r>
            <a:r>
              <a:rPr lang="en-US" sz="1800" b="1" dirty="0" err="1">
                <a:solidFill>
                  <a:srgbClr val="FFC000"/>
                </a:solidFill>
                <a:latin typeface="Calibri" panose="020F0502020204030204" pitchFamily="34" charset="0"/>
                <a:cs typeface="Calibri" panose="020F0502020204030204" pitchFamily="34" charset="0"/>
              </a:rPr>
              <a:t>bbbbbbb</a:t>
            </a:r>
            <a:r>
              <a:rPr lang="en-US" sz="1800" b="1" dirty="0">
                <a:solidFill>
                  <a:srgbClr val="FFC000"/>
                </a:solidFill>
                <a:latin typeface="Calibri" panose="020F0502020204030204" pitchFamily="34" charset="0"/>
                <a:cs typeface="Calibri" panose="020F0502020204030204" pitchFamily="34" charset="0"/>
              </a:rPr>
              <a:t>\’</a:t>
            </a:r>
            <a:r>
              <a:rPr lang="en-US" sz="1800" b="1" dirty="0" err="1">
                <a:solidFill>
                  <a:srgbClr val="FFC000"/>
                </a:solidFill>
                <a:latin typeface="Calibri" panose="020F0502020204030204" pitchFamily="34" charset="0"/>
                <a:cs typeface="Calibri" panose="020F0502020204030204" pitchFamily="34" charset="0"/>
              </a:rPr>
              <a:t>bbbb</a:t>
            </a:r>
            <a:r>
              <a:rPr lang="en-US" sz="1800" b="1" dirty="0">
                <a:solidFill>
                  <a:srgbClr val="FFC000"/>
                </a:solidFill>
                <a:latin typeface="Calibri" panose="020F0502020204030204" pitchFamily="34" charset="0"/>
                <a:cs typeface="Calibri" panose="020F0502020204030204" pitchFamily="34" charset="0"/>
              </a:rPr>
              <a:t>\</a:t>
            </a:r>
            <a:r>
              <a:rPr lang="en-US" sz="1800" b="1" dirty="0" err="1">
                <a:solidFill>
                  <a:srgbClr val="FFC000"/>
                </a:solidFill>
                <a:latin typeface="Calibri" panose="020F0502020204030204" pitchFamily="34" charset="0"/>
                <a:cs typeface="Calibri" panose="020F0502020204030204" pitchFamily="34" charset="0"/>
              </a:rPr>
              <a:t>ncccccccccccccc</a:t>
            </a:r>
            <a:r>
              <a:rPr lang="en-US" sz="1800" b="1" dirty="0">
                <a:solidFill>
                  <a:srgbClr val="FFC000"/>
                </a:solidFill>
                <a:latin typeface="Calibri" panose="020F0502020204030204" pitchFamily="34" charset="0"/>
                <a:cs typeface="Calibri" panose="020F0502020204030204" pitchFamily="34" charset="0"/>
              </a:rPr>
              <a:t>’ </a:t>
            </a:r>
            <a:r>
              <a:rPr lang="en-US" sz="1800" dirty="0">
                <a:solidFill>
                  <a:srgbClr val="FFC000"/>
                </a:solidFill>
              </a:rPr>
              <a:t/>
            </a:r>
            <a:br>
              <a:rPr lang="en-US" sz="1800" dirty="0">
                <a:solidFill>
                  <a:srgbClr val="FFC000"/>
                </a:solidFill>
              </a:rPr>
            </a:br>
            <a:endParaRPr lang="ru-RU" sz="18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10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5800" y="1504122"/>
            <a:ext cx="10820400" cy="5353878"/>
          </a:xfrm>
        </p:spPr>
        <p:txBody>
          <a:bodyPr>
            <a:normAutofit/>
          </a:bodyPr>
          <a:lstStyle/>
          <a:p>
            <a:pPr marL="357188" indent="-357188">
              <a:spcBef>
                <a:spcPts val="300"/>
              </a:spcBef>
              <a:buNone/>
            </a:pPr>
            <a:r>
              <a:rPr lang="ru-RU" sz="2000" b="1" dirty="0">
                <a:solidFill>
                  <a:srgbClr val="FF0000"/>
                </a:solidFill>
                <a:latin typeface="Calibri" panose="020F0502020204030204" pitchFamily="34" charset="0"/>
                <a:cs typeface="Calibri" panose="020F0502020204030204" pitchFamily="34" charset="0"/>
              </a:rPr>
              <a:t>Список </a:t>
            </a:r>
            <a:r>
              <a:rPr lang="ru-RU" sz="2000" dirty="0">
                <a:latin typeface="Calibri" panose="020F0502020204030204" pitchFamily="34" charset="0"/>
                <a:cs typeface="Calibri" panose="020F0502020204030204" pitchFamily="34" charset="0"/>
              </a:rPr>
              <a:t>в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 это встроенный тип (класс) данных, представляющий собой одну из разновидностей структур данных. Структуру данных можно представить как сложную единицу, объединяющую в себе группу более простых. Каждая разновидность структур данных имеет свои особенности. Список – это изменяемая последовательность произвольных элементов.</a:t>
            </a:r>
          </a:p>
          <a:p>
            <a:pPr marL="357188" indent="-357188">
              <a:spcBef>
                <a:spcPts val="300"/>
              </a:spcBef>
              <a:buNone/>
            </a:pPr>
            <a:r>
              <a:rPr lang="ru-RU" sz="2000" dirty="0" smtClean="0">
                <a:latin typeface="Calibri" panose="020F0502020204030204" pitchFamily="34" charset="0"/>
                <a:cs typeface="Calibri" panose="020F0502020204030204" pitchFamily="34" charset="0"/>
              </a:rPr>
              <a:t>В </a:t>
            </a:r>
            <a:r>
              <a:rPr lang="ru-RU" sz="2000" dirty="0">
                <a:latin typeface="Calibri" panose="020F0502020204030204" pitchFamily="34" charset="0"/>
                <a:cs typeface="Calibri" panose="020F0502020204030204" pitchFamily="34" charset="0"/>
              </a:rPr>
              <a:t>подавляющем большинстве других языков программирования есть такой широко используемый тип данных как массив. В Питоне такого встроенного типа нет. Однако списки – это по своей сути массивы за одним исключением. Составляющие массив элементы должны принадлежать одному типу данных, для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-списков такого ограничения нет.</a:t>
            </a:r>
          </a:p>
          <a:p>
            <a:pPr marL="357188" indent="-357188">
              <a:spcBef>
                <a:spcPts val="300"/>
              </a:spcBef>
              <a:buNone/>
            </a:pPr>
            <a:r>
              <a:rPr lang="ru-RU" sz="2000" dirty="0" smtClean="0">
                <a:latin typeface="Calibri" panose="020F0502020204030204" pitchFamily="34" charset="0"/>
                <a:cs typeface="Calibri" panose="020F0502020204030204" pitchFamily="34" charset="0"/>
              </a:rPr>
              <a:t>Например</a:t>
            </a:r>
            <a:r>
              <a:rPr lang="ru-RU" sz="2000" dirty="0">
                <a:latin typeface="Calibri" panose="020F0502020204030204" pitchFamily="34" charset="0"/>
                <a:cs typeface="Calibri" panose="020F0502020204030204" pitchFamily="34" charset="0"/>
              </a:rPr>
              <a:t>, массив может содержать только целые числа или только вещественные числа или только строки. Список также может содержать элементы только одного типа, что делает его внешне неотличимым от массива. Но вполне допустимо, чтобы в одном списке содержались как числа, так и строки, а также что-нибудь еще.</a:t>
            </a:r>
          </a:p>
          <a:p>
            <a:pPr marL="357188" indent="-357188">
              <a:spcBef>
                <a:spcPts val="300"/>
              </a:spcBef>
              <a:buNone/>
            </a:pPr>
            <a:r>
              <a:rPr lang="ru-RU" sz="2000" dirty="0" smtClean="0">
                <a:latin typeface="Calibri" panose="020F0502020204030204" pitchFamily="34" charset="0"/>
                <a:cs typeface="Calibri" panose="020F0502020204030204" pitchFamily="34" charset="0"/>
              </a:rPr>
              <a:t>Создавать </a:t>
            </a:r>
            <a:r>
              <a:rPr lang="ru-RU" sz="2000" dirty="0">
                <a:latin typeface="Calibri" panose="020F0502020204030204" pitchFamily="34" charset="0"/>
                <a:cs typeface="Calibri" panose="020F0502020204030204" pitchFamily="34" charset="0"/>
              </a:rPr>
              <a:t>списки можно разными способами. Создадим его простым перечисление элементов:</a:t>
            </a:r>
          </a:p>
          <a:p>
            <a:pPr marL="357188" indent="-357188">
              <a:spcBef>
                <a:spcPts val="300"/>
              </a:spcBef>
              <a:buNone/>
            </a:pPr>
            <a:r>
              <a:rPr lang="ru-RU" sz="2000" b="1" dirty="0" smtClean="0">
                <a:solidFill>
                  <a:srgbClr val="FF0000"/>
                </a:solidFill>
                <a:latin typeface="Calibri" panose="020F0502020204030204" pitchFamily="34" charset="0"/>
                <a:cs typeface="Calibri" panose="020F0502020204030204" pitchFamily="34" charset="0"/>
              </a:rPr>
              <a:t>Пример 36. </a:t>
            </a:r>
            <a:r>
              <a:rPr lang="ru-RU" sz="2000" b="1" dirty="0" smtClean="0">
                <a:solidFill>
                  <a:srgbClr val="C00000"/>
                </a:solidFill>
                <a:latin typeface="Calibri" panose="020F0502020204030204" pitchFamily="34" charset="0"/>
                <a:cs typeface="Calibri" panose="020F0502020204030204" pitchFamily="34" charset="0"/>
              </a:rPr>
              <a:t>	&gt;&gt;&gt; </a:t>
            </a:r>
            <a:r>
              <a:rPr lang="ru-RU" sz="2000" b="1" dirty="0">
                <a:solidFill>
                  <a:srgbClr val="C00000"/>
                </a:solidFill>
                <a:latin typeface="Calibri" panose="020F0502020204030204" pitchFamily="34" charset="0"/>
                <a:cs typeface="Calibri" panose="020F0502020204030204" pitchFamily="34" charset="0"/>
              </a:rPr>
              <a:t>a = [12, 3.85, "</a:t>
            </a:r>
            <a:r>
              <a:rPr lang="ru-RU" sz="2000" b="1" dirty="0" err="1">
                <a:solidFill>
                  <a:srgbClr val="C00000"/>
                </a:solidFill>
                <a:latin typeface="Calibri" panose="020F0502020204030204" pitchFamily="34" charset="0"/>
                <a:cs typeface="Calibri" panose="020F0502020204030204" pitchFamily="34" charset="0"/>
              </a:rPr>
              <a:t>black</a:t>
            </a:r>
            <a:r>
              <a:rPr lang="ru-RU" sz="2000" b="1" dirty="0">
                <a:solidFill>
                  <a:srgbClr val="C00000"/>
                </a:solidFill>
                <a:latin typeface="Calibri" panose="020F0502020204030204" pitchFamily="34" charset="0"/>
                <a:cs typeface="Calibri" panose="020F0502020204030204" pitchFamily="34" charset="0"/>
              </a:rPr>
              <a:t>", -4]</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[12, 3.85, '</a:t>
            </a:r>
            <a:r>
              <a:rPr lang="ru-RU" sz="2000" b="1" dirty="0" err="1">
                <a:solidFill>
                  <a:srgbClr val="C00000"/>
                </a:solidFill>
                <a:latin typeface="Calibri" panose="020F0502020204030204" pitchFamily="34" charset="0"/>
                <a:cs typeface="Calibri" panose="020F0502020204030204" pitchFamily="34" charset="0"/>
              </a:rPr>
              <a:t>black</a:t>
            </a:r>
            <a:r>
              <a:rPr lang="ru-RU" sz="2000" b="1" dirty="0">
                <a:solidFill>
                  <a:srgbClr val="C00000"/>
                </a:solidFill>
                <a:latin typeface="Calibri" panose="020F0502020204030204" pitchFamily="34" charset="0"/>
                <a:cs typeface="Calibri" panose="020F0502020204030204" pitchFamily="34" charset="0"/>
              </a:rPr>
              <a:t>', -4]</a:t>
            </a:r>
            <a:endParaRPr lang="ru-RU" b="1" dirty="0">
              <a:solidFill>
                <a:srgbClr val="C00000"/>
              </a:solidFill>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Списки</a:t>
            </a:r>
          </a:p>
        </p:txBody>
      </p:sp>
    </p:spTree>
    <p:extLst>
      <p:ext uri="{BB962C8B-B14F-4D97-AF65-F5344CB8AC3E}">
        <p14:creationId xmlns:p14="http://schemas.microsoft.com/office/powerpoint/2010/main" val="1897133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2209" y="477078"/>
            <a:ext cx="10230678" cy="815950"/>
          </a:xfrm>
        </p:spPr>
        <p:txBody>
          <a:bodyPr>
            <a:normAutofit fontScale="90000"/>
          </a:bodyPr>
          <a:lstStyle/>
          <a:p>
            <a:pPr>
              <a:spcBef>
                <a:spcPts val="1000"/>
              </a:spcBef>
            </a:pPr>
            <a:r>
              <a:rPr lang="ru-RU" b="1" dirty="0" smtClean="0"/>
              <a:t/>
            </a:r>
            <a:br>
              <a:rPr lang="ru-RU" b="1" dirty="0" smtClean="0"/>
            </a:br>
            <a:r>
              <a:rPr lang="ru-RU" b="1" dirty="0" smtClean="0"/>
              <a:t>строки</a:t>
            </a:r>
            <a:r>
              <a:rPr lang="ru-RU" dirty="0"/>
              <a:t/>
            </a:r>
            <a:br>
              <a:rPr lang="ru-RU" dirty="0"/>
            </a:br>
            <a:r>
              <a:rPr lang="ru-RU" dirty="0"/>
              <a:t/>
            </a:r>
            <a:br>
              <a:rPr lang="ru-RU" dirty="0"/>
            </a:br>
            <a:endParaRPr lang="ru-RU" dirty="0"/>
          </a:p>
        </p:txBody>
      </p:sp>
      <p:sp>
        <p:nvSpPr>
          <p:cNvPr id="3" name="Объект 2"/>
          <p:cNvSpPr>
            <a:spLocks noGrp="1"/>
          </p:cNvSpPr>
          <p:nvPr>
            <p:ph idx="1"/>
          </p:nvPr>
        </p:nvSpPr>
        <p:spPr>
          <a:xfrm>
            <a:off x="583096" y="1293028"/>
            <a:ext cx="11304104" cy="5564972"/>
          </a:xfrm>
        </p:spPr>
        <p:txBody>
          <a:bodyPr>
            <a:noAutofit/>
          </a:bodyPr>
          <a:lstStyle/>
          <a:p>
            <a:pPr marL="0" indent="0">
              <a:buNone/>
            </a:pPr>
            <a:r>
              <a:rPr lang="ru-RU" sz="1800" b="1" dirty="0" smtClean="0">
                <a:solidFill>
                  <a:srgbClr val="FF0000"/>
                </a:solidFill>
                <a:latin typeface="Calibri" panose="020F0502020204030204" pitchFamily="34" charset="0"/>
                <a:cs typeface="Calibri" panose="020F0502020204030204" pitchFamily="34" charset="0"/>
              </a:rPr>
              <a:t>Строки</a:t>
            </a:r>
            <a:r>
              <a:rPr lang="ru-RU" sz="1800" b="1" dirty="0">
                <a:solidFill>
                  <a:srgbClr val="FF0000"/>
                </a:solidFill>
                <a:latin typeface="Calibri" panose="020F0502020204030204" pitchFamily="34" charset="0"/>
                <a:cs typeface="Calibri" panose="020F0502020204030204" pitchFamily="34" charset="0"/>
              </a:rPr>
              <a:t>. Поиск по шаблону</a:t>
            </a:r>
            <a:endParaRPr lang="en-US" sz="1800" b="1" dirty="0" smtClean="0">
              <a:solidFill>
                <a:srgbClr val="FF0000"/>
              </a:solidFill>
              <a:latin typeface="Calibri" panose="020F0502020204030204" pitchFamily="34" charset="0"/>
              <a:cs typeface="Calibri" panose="020F0502020204030204" pitchFamily="34" charset="0"/>
            </a:endParaRPr>
          </a:p>
          <a:p>
            <a:pPr marL="0" indent="357188">
              <a:buNone/>
            </a:pPr>
            <a:r>
              <a:rPr lang="ru-RU" sz="1800" dirty="0" smtClean="0">
                <a:latin typeface="Calibri" panose="020F0502020204030204" pitchFamily="34" charset="0"/>
                <a:cs typeface="Calibri" panose="020F0502020204030204" pitchFamily="34" charset="0"/>
              </a:rPr>
              <a:t>Ни один </a:t>
            </a:r>
            <a:r>
              <a:rPr lang="ru-RU" sz="1800" dirty="0">
                <a:latin typeface="Calibri" panose="020F0502020204030204" pitchFamily="34" charset="0"/>
                <a:cs typeface="Calibri" panose="020F0502020204030204" pitchFamily="34" charset="0"/>
              </a:rPr>
              <a:t>из </a:t>
            </a:r>
            <a:r>
              <a:rPr lang="ru-RU" sz="1800" dirty="0" smtClean="0">
                <a:latin typeface="Calibri" panose="020F0502020204030204" pitchFamily="34" charset="0"/>
                <a:cs typeface="Calibri" panose="020F0502020204030204" pitchFamily="34" charset="0"/>
              </a:rPr>
              <a:t>строковых объектов </a:t>
            </a:r>
            <a:r>
              <a:rPr lang="ru-RU" sz="1800" dirty="0">
                <a:latin typeface="Calibri" panose="020F0502020204030204" pitchFamily="34" charset="0"/>
                <a:cs typeface="Calibri" panose="020F0502020204030204" pitchFamily="34" charset="0"/>
              </a:rPr>
              <a:t>не поддерживает возможность обработки текста на основе шаблонов</a:t>
            </a:r>
            <a:r>
              <a:rPr lang="ru-RU" sz="1800" dirty="0" smtClean="0">
                <a:latin typeface="Calibri" panose="020F0502020204030204" pitchFamily="34" charset="0"/>
                <a:cs typeface="Calibri" panose="020F0502020204030204" pitchFamily="34" charset="0"/>
              </a:rPr>
              <a:t>. В языке </a:t>
            </a:r>
            <a:r>
              <a:rPr lang="ru-RU" sz="1800" dirty="0" err="1" smtClean="0">
                <a:latin typeface="Calibri" panose="020F0502020204030204" pitchFamily="34" charset="0"/>
                <a:cs typeface="Calibri" panose="020F0502020204030204" pitchFamily="34" charset="0"/>
              </a:rPr>
              <a:t>Python</a:t>
            </a:r>
            <a:r>
              <a:rPr lang="ru-RU" sz="1800" dirty="0" smtClean="0">
                <a:latin typeface="Calibri" panose="020F0502020204030204" pitchFamily="34" charset="0"/>
                <a:cs typeface="Calibri" panose="020F0502020204030204" pitchFamily="34" charset="0"/>
              </a:rPr>
              <a:t> </a:t>
            </a:r>
            <a:r>
              <a:rPr lang="ru-RU" sz="1800" dirty="0">
                <a:latin typeface="Calibri" panose="020F0502020204030204" pitchFamily="34" charset="0"/>
                <a:cs typeface="Calibri" panose="020F0502020204030204" pitchFamily="34" charset="0"/>
              </a:rPr>
              <a:t>– для этого необходимо импортировать модуль с именем </a:t>
            </a:r>
            <a:r>
              <a:rPr lang="ru-RU" sz="1800" dirty="0" err="1">
                <a:latin typeface="Calibri" panose="020F0502020204030204" pitchFamily="34" charset="0"/>
                <a:cs typeface="Calibri" panose="020F0502020204030204" pitchFamily="34" charset="0"/>
              </a:rPr>
              <a:t>re</a:t>
            </a:r>
            <a:r>
              <a:rPr lang="ru-RU" sz="1800" dirty="0">
                <a:latin typeface="Calibri" panose="020F0502020204030204" pitchFamily="34" charset="0"/>
                <a:cs typeface="Calibri" panose="020F0502020204030204" pitchFamily="34" charset="0"/>
              </a:rPr>
              <a:t>. Этот </a:t>
            </a:r>
            <a:r>
              <a:rPr lang="ru-RU" sz="1800" dirty="0" smtClean="0">
                <a:latin typeface="Calibri" panose="020F0502020204030204" pitchFamily="34" charset="0"/>
                <a:cs typeface="Calibri" panose="020F0502020204030204" pitchFamily="34" charset="0"/>
              </a:rPr>
              <a:t>модуль содержит </a:t>
            </a:r>
            <a:r>
              <a:rPr lang="ru-RU" sz="1800" dirty="0">
                <a:latin typeface="Calibri" panose="020F0502020204030204" pitchFamily="34" charset="0"/>
                <a:cs typeface="Calibri" panose="020F0502020204030204" pitchFamily="34" charset="0"/>
              </a:rPr>
              <a:t>аналогичные функции для выполнения поиска, разбиения и замены, но за счет использования шаблонов мы можем использовать более </a:t>
            </a:r>
            <a:r>
              <a:rPr lang="ru-RU" sz="1800" dirty="0" smtClean="0">
                <a:latin typeface="Calibri" panose="020F0502020204030204" pitchFamily="34" charset="0"/>
                <a:cs typeface="Calibri" panose="020F0502020204030204" pitchFamily="34" charset="0"/>
              </a:rPr>
              <a:t>общие варианты </a:t>
            </a:r>
            <a:r>
              <a:rPr lang="ru-RU" sz="1800" dirty="0">
                <a:latin typeface="Calibri" panose="020F0502020204030204" pitchFamily="34" charset="0"/>
                <a:cs typeface="Calibri" panose="020F0502020204030204" pitchFamily="34" charset="0"/>
              </a:rPr>
              <a:t>решения задач</a:t>
            </a:r>
            <a:r>
              <a:rPr lang="ru-RU" sz="1800" dirty="0" smtClean="0">
                <a:latin typeface="Calibri" panose="020F0502020204030204" pitchFamily="34" charset="0"/>
                <a:cs typeface="Calibri" panose="020F0502020204030204" pitchFamily="34" charset="0"/>
              </a:rPr>
              <a:t>:</a:t>
            </a:r>
          </a:p>
          <a:p>
            <a:pPr marL="715963" indent="-715963">
              <a:spcBef>
                <a:spcPts val="0"/>
              </a:spcBef>
              <a:buNone/>
            </a:pPr>
            <a:r>
              <a:rPr lang="ru-RU" sz="1800" b="1" dirty="0" smtClean="0">
                <a:solidFill>
                  <a:srgbClr val="FF0000"/>
                </a:solidFill>
                <a:latin typeface="Calibri" panose="020F0502020204030204" pitchFamily="34" charset="0"/>
                <a:cs typeface="Calibri" panose="020F0502020204030204" pitchFamily="34" charset="0"/>
              </a:rPr>
              <a:t>Пример 49. </a:t>
            </a:r>
            <a:r>
              <a:rPr lang="ru-RU" sz="1800" b="1" dirty="0" smtClean="0">
                <a:solidFill>
                  <a:schemeClr val="accent1">
                    <a:lumMod val="75000"/>
                  </a:schemeClr>
                </a:solidFill>
                <a:latin typeface="Calibri" panose="020F0502020204030204" pitchFamily="34" charset="0"/>
                <a:cs typeface="Calibri" panose="020F0502020204030204" pitchFamily="34" charset="0"/>
              </a:rPr>
              <a:t>	&gt;&gt;&gt; </a:t>
            </a:r>
            <a:r>
              <a:rPr lang="ru-RU" sz="1800" b="1" dirty="0" err="1">
                <a:solidFill>
                  <a:schemeClr val="accent1">
                    <a:lumMod val="75000"/>
                  </a:schemeClr>
                </a:solidFill>
                <a:latin typeface="Calibri" panose="020F0502020204030204" pitchFamily="34" charset="0"/>
                <a:cs typeface="Calibri" panose="020F0502020204030204" pitchFamily="34" charset="0"/>
              </a:rPr>
              <a:t>import</a:t>
            </a:r>
            <a:r>
              <a:rPr lang="ru-RU" sz="1800" b="1" dirty="0">
                <a:solidFill>
                  <a:schemeClr val="accent1">
                    <a:lumMod val="75000"/>
                  </a:schemeClr>
                </a:solidFill>
                <a:latin typeface="Calibri" panose="020F0502020204030204" pitchFamily="34" charset="0"/>
                <a:cs typeface="Calibri" panose="020F0502020204030204" pitchFamily="34" charset="0"/>
              </a:rPr>
              <a:t> </a:t>
            </a:r>
            <a:r>
              <a:rPr lang="ru-RU" sz="1800" b="1" dirty="0" err="1">
                <a:solidFill>
                  <a:schemeClr val="accent1">
                    <a:lumMod val="75000"/>
                  </a:schemeClr>
                </a:solidFill>
                <a:latin typeface="Calibri" panose="020F0502020204030204" pitchFamily="34" charset="0"/>
                <a:cs typeface="Calibri" panose="020F0502020204030204" pitchFamily="34" charset="0"/>
              </a:rPr>
              <a:t>re</a:t>
            </a:r>
            <a:endParaRPr lang="ru-RU" sz="1800" b="1" dirty="0">
              <a:solidFill>
                <a:schemeClr val="accent1">
                  <a:lumMod val="75000"/>
                </a:schemeClr>
              </a:solidFill>
              <a:latin typeface="Calibri" panose="020F0502020204030204" pitchFamily="34" charset="0"/>
              <a:cs typeface="Calibri" panose="020F0502020204030204" pitchFamily="34" charset="0"/>
            </a:endParaRPr>
          </a:p>
          <a:p>
            <a:pPr marL="715963" indent="1073150">
              <a:spcBef>
                <a:spcPts val="0"/>
              </a:spcBef>
              <a:buNone/>
            </a:pPr>
            <a:r>
              <a:rPr lang="ru-RU" sz="1800" b="1" dirty="0">
                <a:solidFill>
                  <a:schemeClr val="accent1">
                    <a:lumMod val="75000"/>
                  </a:schemeClr>
                </a:solidFill>
                <a:latin typeface="Calibri" panose="020F0502020204030204" pitchFamily="34" charset="0"/>
                <a:cs typeface="Calibri" panose="020F0502020204030204" pitchFamily="34" charset="0"/>
              </a:rPr>
              <a:t>&gt;&gt;&gt; </a:t>
            </a:r>
            <a:r>
              <a:rPr lang="ru-RU" sz="1800" b="1" dirty="0" err="1">
                <a:solidFill>
                  <a:schemeClr val="accent1">
                    <a:lumMod val="75000"/>
                  </a:schemeClr>
                </a:solidFill>
                <a:latin typeface="Calibri" panose="020F0502020204030204" pitchFamily="34" charset="0"/>
                <a:cs typeface="Calibri" panose="020F0502020204030204" pitchFamily="34" charset="0"/>
              </a:rPr>
              <a:t>match</a:t>
            </a:r>
            <a:r>
              <a:rPr lang="ru-RU" sz="1800" b="1" dirty="0">
                <a:solidFill>
                  <a:schemeClr val="accent1">
                    <a:lumMod val="75000"/>
                  </a:schemeClr>
                </a:solidFill>
                <a:latin typeface="Calibri" panose="020F0502020204030204" pitchFamily="34" charset="0"/>
                <a:cs typeface="Calibri" panose="020F0502020204030204" pitchFamily="34" charset="0"/>
              </a:rPr>
              <a:t> = </a:t>
            </a:r>
            <a:r>
              <a:rPr lang="ru-RU" sz="1800" b="1" dirty="0" err="1">
                <a:solidFill>
                  <a:schemeClr val="accent1">
                    <a:lumMod val="75000"/>
                  </a:schemeClr>
                </a:solidFill>
                <a:latin typeface="Calibri" panose="020F0502020204030204" pitchFamily="34" charset="0"/>
                <a:cs typeface="Calibri" panose="020F0502020204030204" pitchFamily="34" charset="0"/>
              </a:rPr>
              <a:t>re.match</a:t>
            </a:r>
            <a:r>
              <a:rPr lang="ru-RU" sz="1800" b="1" dirty="0">
                <a:solidFill>
                  <a:schemeClr val="accent1">
                    <a:lumMod val="75000"/>
                  </a:schemeClr>
                </a:solidFill>
                <a:latin typeface="Calibri" panose="020F0502020204030204" pitchFamily="34" charset="0"/>
                <a:cs typeface="Calibri" panose="020F0502020204030204" pitchFamily="34" charset="0"/>
              </a:rPr>
              <a:t>(‘</a:t>
            </a:r>
            <a:r>
              <a:rPr lang="ru-RU" sz="1800" b="1" dirty="0" err="1">
                <a:solidFill>
                  <a:schemeClr val="accent1">
                    <a:lumMod val="75000"/>
                  </a:schemeClr>
                </a:solidFill>
                <a:latin typeface="Calibri" panose="020F0502020204030204" pitchFamily="34" charset="0"/>
                <a:cs typeface="Calibri" panose="020F0502020204030204" pitchFamily="34" charset="0"/>
              </a:rPr>
              <a:t>Hello</a:t>
            </a:r>
            <a:r>
              <a:rPr lang="ru-RU" sz="1800" b="1" dirty="0">
                <a:solidFill>
                  <a:schemeClr val="accent1">
                    <a:lumMod val="75000"/>
                  </a:schemeClr>
                </a:solidFill>
                <a:latin typeface="Calibri" panose="020F0502020204030204" pitchFamily="34" charset="0"/>
                <a:cs typeface="Calibri" panose="020F0502020204030204" pitchFamily="34" charset="0"/>
              </a:rPr>
              <a:t>[ \t]*(.*)</a:t>
            </a:r>
            <a:r>
              <a:rPr lang="ru-RU" sz="1800" b="1" dirty="0" err="1">
                <a:solidFill>
                  <a:schemeClr val="accent1">
                    <a:lumMod val="75000"/>
                  </a:schemeClr>
                </a:solidFill>
                <a:latin typeface="Calibri" panose="020F0502020204030204" pitchFamily="34" charset="0"/>
                <a:cs typeface="Calibri" panose="020F0502020204030204" pitchFamily="34" charset="0"/>
              </a:rPr>
              <a:t>world</a:t>
            </a:r>
            <a:r>
              <a:rPr lang="ru-RU" sz="1800" b="1" dirty="0">
                <a:solidFill>
                  <a:schemeClr val="accent1">
                    <a:lumMod val="75000"/>
                  </a:schemeClr>
                </a:solidFill>
                <a:latin typeface="Calibri" panose="020F0502020204030204" pitchFamily="34" charset="0"/>
                <a:cs typeface="Calibri" panose="020F0502020204030204" pitchFamily="34" charset="0"/>
              </a:rPr>
              <a:t>’, ‘</a:t>
            </a:r>
            <a:r>
              <a:rPr lang="ru-RU" sz="1800" b="1" dirty="0" err="1">
                <a:solidFill>
                  <a:schemeClr val="accent1">
                    <a:lumMod val="75000"/>
                  </a:schemeClr>
                </a:solidFill>
                <a:latin typeface="Calibri" panose="020F0502020204030204" pitchFamily="34" charset="0"/>
                <a:cs typeface="Calibri" panose="020F0502020204030204" pitchFamily="34" charset="0"/>
              </a:rPr>
              <a:t>Hello</a:t>
            </a:r>
            <a:r>
              <a:rPr lang="ru-RU" sz="1800" b="1" dirty="0">
                <a:solidFill>
                  <a:schemeClr val="accent1">
                    <a:lumMod val="75000"/>
                  </a:schemeClr>
                </a:solidFill>
                <a:latin typeface="Calibri" panose="020F0502020204030204" pitchFamily="34" charset="0"/>
                <a:cs typeface="Calibri" panose="020F0502020204030204" pitchFamily="34" charset="0"/>
              </a:rPr>
              <a:t> </a:t>
            </a:r>
            <a:r>
              <a:rPr lang="ru-RU" sz="1800" b="1" dirty="0" err="1">
                <a:solidFill>
                  <a:schemeClr val="accent1">
                    <a:lumMod val="75000"/>
                  </a:schemeClr>
                </a:solidFill>
                <a:latin typeface="Calibri" panose="020F0502020204030204" pitchFamily="34" charset="0"/>
                <a:cs typeface="Calibri" panose="020F0502020204030204" pitchFamily="34" charset="0"/>
              </a:rPr>
              <a:t>Python</a:t>
            </a:r>
            <a:r>
              <a:rPr lang="ru-RU" sz="1800" b="1" dirty="0">
                <a:solidFill>
                  <a:schemeClr val="accent1">
                    <a:lumMod val="75000"/>
                  </a:schemeClr>
                </a:solidFill>
                <a:latin typeface="Calibri" panose="020F0502020204030204" pitchFamily="34" charset="0"/>
                <a:cs typeface="Calibri" panose="020F0502020204030204" pitchFamily="34" charset="0"/>
              </a:rPr>
              <a:t> </a:t>
            </a:r>
            <a:r>
              <a:rPr lang="ru-RU" sz="1800" b="1" dirty="0" err="1">
                <a:solidFill>
                  <a:schemeClr val="accent1">
                    <a:lumMod val="75000"/>
                  </a:schemeClr>
                </a:solidFill>
                <a:latin typeface="Calibri" panose="020F0502020204030204" pitchFamily="34" charset="0"/>
                <a:cs typeface="Calibri" panose="020F0502020204030204" pitchFamily="34" charset="0"/>
              </a:rPr>
              <a:t>world</a:t>
            </a:r>
            <a:r>
              <a:rPr lang="ru-RU" sz="1800" b="1" dirty="0">
                <a:solidFill>
                  <a:schemeClr val="accent1">
                    <a:lumMod val="75000"/>
                  </a:schemeClr>
                </a:solidFill>
                <a:latin typeface="Calibri" panose="020F0502020204030204" pitchFamily="34" charset="0"/>
                <a:cs typeface="Calibri" panose="020F0502020204030204" pitchFamily="34" charset="0"/>
              </a:rPr>
              <a:t>’)</a:t>
            </a:r>
          </a:p>
          <a:p>
            <a:pPr marL="715963" indent="1073150">
              <a:spcBef>
                <a:spcPts val="0"/>
              </a:spcBef>
              <a:buNone/>
            </a:pPr>
            <a:r>
              <a:rPr lang="ru-RU" sz="1800" b="1" dirty="0">
                <a:solidFill>
                  <a:schemeClr val="accent1">
                    <a:lumMod val="75000"/>
                  </a:schemeClr>
                </a:solidFill>
                <a:latin typeface="Calibri" panose="020F0502020204030204" pitchFamily="34" charset="0"/>
                <a:cs typeface="Calibri" panose="020F0502020204030204" pitchFamily="34" charset="0"/>
              </a:rPr>
              <a:t>&gt;&gt;&gt; </a:t>
            </a:r>
            <a:r>
              <a:rPr lang="ru-RU" sz="1800" b="1" dirty="0" err="1">
                <a:solidFill>
                  <a:schemeClr val="accent1">
                    <a:lumMod val="75000"/>
                  </a:schemeClr>
                </a:solidFill>
                <a:latin typeface="Calibri" panose="020F0502020204030204" pitchFamily="34" charset="0"/>
                <a:cs typeface="Calibri" panose="020F0502020204030204" pitchFamily="34" charset="0"/>
              </a:rPr>
              <a:t>match.group</a:t>
            </a:r>
            <a:r>
              <a:rPr lang="ru-RU" sz="1800" b="1" dirty="0">
                <a:solidFill>
                  <a:schemeClr val="accent1">
                    <a:lumMod val="75000"/>
                  </a:schemeClr>
                </a:solidFill>
                <a:latin typeface="Calibri" panose="020F0502020204030204" pitchFamily="34" charset="0"/>
                <a:cs typeface="Calibri" panose="020F0502020204030204" pitchFamily="34" charset="0"/>
              </a:rPr>
              <a:t>(1)</a:t>
            </a:r>
          </a:p>
          <a:p>
            <a:pPr marL="715963" indent="1073150">
              <a:spcBef>
                <a:spcPts val="0"/>
              </a:spcBef>
              <a:buNone/>
            </a:pPr>
            <a:r>
              <a:rPr lang="ru-RU" sz="1800" b="1" dirty="0">
                <a:solidFill>
                  <a:srgbClr val="FFC000"/>
                </a:solidFill>
                <a:latin typeface="Calibri" panose="020F0502020204030204" pitchFamily="34" charset="0"/>
                <a:cs typeface="Calibri" panose="020F0502020204030204" pitchFamily="34" charset="0"/>
              </a:rPr>
              <a:t>‘</a:t>
            </a:r>
            <a:r>
              <a:rPr lang="ru-RU" sz="1800" b="1" dirty="0" err="1">
                <a:solidFill>
                  <a:srgbClr val="FFC000"/>
                </a:solidFill>
                <a:latin typeface="Calibri" panose="020F0502020204030204" pitchFamily="34" charset="0"/>
                <a:cs typeface="Calibri" panose="020F0502020204030204" pitchFamily="34" charset="0"/>
              </a:rPr>
              <a:t>Python</a:t>
            </a:r>
            <a:r>
              <a:rPr lang="ru-RU" sz="1800" b="1" dirty="0">
                <a:solidFill>
                  <a:srgbClr val="FFC000"/>
                </a:solidFill>
                <a:latin typeface="Calibri" panose="020F0502020204030204" pitchFamily="34" charset="0"/>
                <a:cs typeface="Calibri" panose="020F0502020204030204" pitchFamily="34" charset="0"/>
              </a:rPr>
              <a:t> ‘</a:t>
            </a:r>
          </a:p>
          <a:p>
            <a:pPr marL="0" indent="357188">
              <a:buNone/>
            </a:pPr>
            <a:r>
              <a:rPr lang="ru-RU" sz="1800" dirty="0">
                <a:latin typeface="Calibri" panose="020F0502020204030204" pitchFamily="34" charset="0"/>
                <a:cs typeface="Calibri" panose="020F0502020204030204" pitchFamily="34" charset="0"/>
              </a:rPr>
              <a:t>В этом примере выполняется поиск строки, начинающейся со слова «</a:t>
            </a:r>
            <a:r>
              <a:rPr lang="ru-RU" sz="1800" dirty="0" err="1">
                <a:latin typeface="Calibri" panose="020F0502020204030204" pitchFamily="34" charset="0"/>
                <a:cs typeface="Calibri" panose="020F0502020204030204" pitchFamily="34" charset="0"/>
              </a:rPr>
              <a:t>Hello</a:t>
            </a:r>
            <a:r>
              <a:rPr lang="ru-RU" sz="1800" dirty="0">
                <a:latin typeface="Calibri" panose="020F0502020204030204" pitchFamily="34" charset="0"/>
                <a:cs typeface="Calibri" panose="020F0502020204030204" pitchFamily="34" charset="0"/>
              </a:rPr>
              <a:t>», вслед за которым следуют ноль или более символов табуляции или пробелов, за которыми могут следовать произвольные символы, которые будут сохранены, как группа совпадения, и завершающаяся словом «</a:t>
            </a:r>
            <a:r>
              <a:rPr lang="ru-RU" sz="1800" dirty="0" err="1">
                <a:latin typeface="Calibri" panose="020F0502020204030204" pitchFamily="34" charset="0"/>
                <a:cs typeface="Calibri" panose="020F0502020204030204" pitchFamily="34" charset="0"/>
              </a:rPr>
              <a:t>world</a:t>
            </a:r>
            <a:r>
              <a:rPr lang="ru-RU" sz="1800" dirty="0">
                <a:latin typeface="Calibri" panose="020F0502020204030204" pitchFamily="34" charset="0"/>
                <a:cs typeface="Calibri" panose="020F0502020204030204" pitchFamily="34" charset="0"/>
              </a:rPr>
              <a:t>». Если такая подстрока будет найдена, части ее, соответствующие шаблону, заключенному в круглые скобки, будут доступны в виде групп. Например, следующий шаблон извлекает три группы, разделенные символами слеша:</a:t>
            </a:r>
          </a:p>
          <a:p>
            <a:pPr marL="715963" indent="1073150">
              <a:spcBef>
                <a:spcPts val="0"/>
              </a:spcBef>
              <a:buNone/>
            </a:pPr>
            <a:r>
              <a:rPr lang="ru-RU" sz="1800" b="1" dirty="0">
                <a:solidFill>
                  <a:schemeClr val="accent1">
                    <a:lumMod val="75000"/>
                  </a:schemeClr>
                </a:solidFill>
                <a:latin typeface="Calibri" panose="020F0502020204030204" pitchFamily="34" charset="0"/>
                <a:cs typeface="Calibri" panose="020F0502020204030204" pitchFamily="34" charset="0"/>
              </a:rPr>
              <a:t>&gt;&gt;&gt; </a:t>
            </a:r>
            <a:r>
              <a:rPr lang="ru-RU" sz="1800" b="1" dirty="0" err="1">
                <a:solidFill>
                  <a:schemeClr val="accent1">
                    <a:lumMod val="75000"/>
                  </a:schemeClr>
                </a:solidFill>
                <a:latin typeface="Calibri" panose="020F0502020204030204" pitchFamily="34" charset="0"/>
                <a:cs typeface="Calibri" panose="020F0502020204030204" pitchFamily="34" charset="0"/>
              </a:rPr>
              <a:t>match</a:t>
            </a:r>
            <a:r>
              <a:rPr lang="ru-RU" sz="1800" b="1" dirty="0">
                <a:solidFill>
                  <a:schemeClr val="accent1">
                    <a:lumMod val="75000"/>
                  </a:schemeClr>
                </a:solidFill>
                <a:latin typeface="Calibri" panose="020F0502020204030204" pitchFamily="34" charset="0"/>
                <a:cs typeface="Calibri" panose="020F0502020204030204" pitchFamily="34" charset="0"/>
              </a:rPr>
              <a:t> = </a:t>
            </a:r>
            <a:r>
              <a:rPr lang="ru-RU" sz="1800" b="1" dirty="0" err="1">
                <a:solidFill>
                  <a:schemeClr val="accent1">
                    <a:lumMod val="75000"/>
                  </a:schemeClr>
                </a:solidFill>
                <a:latin typeface="Calibri" panose="020F0502020204030204" pitchFamily="34" charset="0"/>
                <a:cs typeface="Calibri" panose="020F0502020204030204" pitchFamily="34" charset="0"/>
              </a:rPr>
              <a:t>re.match</a:t>
            </a:r>
            <a:r>
              <a:rPr lang="ru-RU" sz="1800" b="1" dirty="0">
                <a:solidFill>
                  <a:schemeClr val="accent1">
                    <a:lumMod val="75000"/>
                  </a:schemeClr>
                </a:solidFill>
                <a:latin typeface="Calibri" panose="020F0502020204030204" pitchFamily="34" charset="0"/>
                <a:cs typeface="Calibri" panose="020F0502020204030204" pitchFamily="34" charset="0"/>
              </a:rPr>
              <a:t>(‘/(.*)/(.*)/(.*)’, ‘/</a:t>
            </a:r>
            <a:r>
              <a:rPr lang="ru-RU" sz="1800" b="1" dirty="0" err="1">
                <a:solidFill>
                  <a:schemeClr val="accent1">
                    <a:lumMod val="75000"/>
                  </a:schemeClr>
                </a:solidFill>
                <a:latin typeface="Calibri" panose="020F0502020204030204" pitchFamily="34" charset="0"/>
                <a:cs typeface="Calibri" panose="020F0502020204030204" pitchFamily="34" charset="0"/>
              </a:rPr>
              <a:t>usr</a:t>
            </a:r>
            <a:r>
              <a:rPr lang="ru-RU" sz="1800" b="1" dirty="0">
                <a:solidFill>
                  <a:schemeClr val="accent1">
                    <a:lumMod val="75000"/>
                  </a:schemeClr>
                </a:solidFill>
                <a:latin typeface="Calibri" panose="020F0502020204030204" pitchFamily="34" charset="0"/>
                <a:cs typeface="Calibri" panose="020F0502020204030204" pitchFamily="34" charset="0"/>
              </a:rPr>
              <a:t>/</a:t>
            </a:r>
            <a:r>
              <a:rPr lang="ru-RU" sz="1800" b="1" dirty="0" err="1">
                <a:solidFill>
                  <a:schemeClr val="accent1">
                    <a:lumMod val="75000"/>
                  </a:schemeClr>
                </a:solidFill>
                <a:latin typeface="Calibri" panose="020F0502020204030204" pitchFamily="34" charset="0"/>
                <a:cs typeface="Calibri" panose="020F0502020204030204" pitchFamily="34" charset="0"/>
              </a:rPr>
              <a:t>home</a:t>
            </a:r>
            <a:r>
              <a:rPr lang="ru-RU" sz="1800" b="1" dirty="0">
                <a:solidFill>
                  <a:schemeClr val="accent1">
                    <a:lumMod val="75000"/>
                  </a:schemeClr>
                </a:solidFill>
                <a:latin typeface="Calibri" panose="020F0502020204030204" pitchFamily="34" charset="0"/>
                <a:cs typeface="Calibri" panose="020F0502020204030204" pitchFamily="34" charset="0"/>
              </a:rPr>
              <a:t>/</a:t>
            </a:r>
            <a:r>
              <a:rPr lang="ru-RU" sz="1800" b="1" dirty="0" err="1">
                <a:solidFill>
                  <a:schemeClr val="accent1">
                    <a:lumMod val="75000"/>
                  </a:schemeClr>
                </a:solidFill>
                <a:latin typeface="Calibri" panose="020F0502020204030204" pitchFamily="34" charset="0"/>
                <a:cs typeface="Calibri" panose="020F0502020204030204" pitchFamily="34" charset="0"/>
              </a:rPr>
              <a:t>lumberjack</a:t>
            </a:r>
            <a:r>
              <a:rPr lang="ru-RU" sz="1800" b="1" dirty="0">
                <a:solidFill>
                  <a:schemeClr val="accent1">
                    <a:lumMod val="75000"/>
                  </a:schemeClr>
                </a:solidFill>
                <a:latin typeface="Calibri" panose="020F0502020204030204" pitchFamily="34" charset="0"/>
                <a:cs typeface="Calibri" panose="020F0502020204030204" pitchFamily="34" charset="0"/>
              </a:rPr>
              <a:t>’)</a:t>
            </a:r>
          </a:p>
          <a:p>
            <a:pPr marL="715963" indent="1073150">
              <a:spcBef>
                <a:spcPts val="0"/>
              </a:spcBef>
              <a:buNone/>
            </a:pPr>
            <a:r>
              <a:rPr lang="ru-RU" sz="1800" b="1" dirty="0">
                <a:solidFill>
                  <a:schemeClr val="accent1">
                    <a:lumMod val="75000"/>
                  </a:schemeClr>
                </a:solidFill>
                <a:latin typeface="Calibri" panose="020F0502020204030204" pitchFamily="34" charset="0"/>
                <a:cs typeface="Calibri" panose="020F0502020204030204" pitchFamily="34" charset="0"/>
              </a:rPr>
              <a:t>&gt;&gt;&gt; </a:t>
            </a:r>
            <a:r>
              <a:rPr lang="ru-RU" sz="1800" b="1" dirty="0" err="1">
                <a:solidFill>
                  <a:schemeClr val="accent1">
                    <a:lumMod val="75000"/>
                  </a:schemeClr>
                </a:solidFill>
                <a:latin typeface="Calibri" panose="020F0502020204030204" pitchFamily="34" charset="0"/>
                <a:cs typeface="Calibri" panose="020F0502020204030204" pitchFamily="34" charset="0"/>
              </a:rPr>
              <a:t>match.groups</a:t>
            </a:r>
            <a:r>
              <a:rPr lang="ru-RU" sz="1800" b="1" dirty="0">
                <a:solidFill>
                  <a:schemeClr val="accent1">
                    <a:lumMod val="75000"/>
                  </a:schemeClr>
                </a:solidFill>
                <a:latin typeface="Calibri" panose="020F0502020204030204" pitchFamily="34" charset="0"/>
                <a:cs typeface="Calibri" panose="020F0502020204030204" pitchFamily="34" charset="0"/>
              </a:rPr>
              <a:t>()</a:t>
            </a:r>
          </a:p>
          <a:p>
            <a:pPr marL="715963" indent="1073150">
              <a:spcBef>
                <a:spcPts val="0"/>
              </a:spcBef>
              <a:buNone/>
            </a:pPr>
            <a:r>
              <a:rPr lang="ru-RU" sz="1800" b="1" dirty="0">
                <a:solidFill>
                  <a:srgbClr val="FFC000"/>
                </a:solidFill>
                <a:latin typeface="Calibri" panose="020F0502020204030204" pitchFamily="34" charset="0"/>
                <a:cs typeface="Calibri" panose="020F0502020204030204" pitchFamily="34" charset="0"/>
              </a:rPr>
              <a:t>(‘</a:t>
            </a:r>
            <a:r>
              <a:rPr lang="ru-RU" sz="1800" b="1" dirty="0" err="1">
                <a:solidFill>
                  <a:srgbClr val="FFC000"/>
                </a:solidFill>
                <a:latin typeface="Calibri" panose="020F0502020204030204" pitchFamily="34" charset="0"/>
                <a:cs typeface="Calibri" panose="020F0502020204030204" pitchFamily="34" charset="0"/>
              </a:rPr>
              <a:t>usr</a:t>
            </a:r>
            <a:r>
              <a:rPr lang="ru-RU" sz="1800" b="1" dirty="0">
                <a:solidFill>
                  <a:srgbClr val="FFC000"/>
                </a:solidFill>
                <a:latin typeface="Calibri" panose="020F0502020204030204" pitchFamily="34" charset="0"/>
                <a:cs typeface="Calibri" panose="020F0502020204030204" pitchFamily="34" charset="0"/>
              </a:rPr>
              <a:t>’, ‘</a:t>
            </a:r>
            <a:r>
              <a:rPr lang="ru-RU" sz="1800" b="1" dirty="0" err="1">
                <a:solidFill>
                  <a:srgbClr val="FFC000"/>
                </a:solidFill>
                <a:latin typeface="Calibri" panose="020F0502020204030204" pitchFamily="34" charset="0"/>
                <a:cs typeface="Calibri" panose="020F0502020204030204" pitchFamily="34" charset="0"/>
              </a:rPr>
              <a:t>home</a:t>
            </a:r>
            <a:r>
              <a:rPr lang="ru-RU" sz="1800" b="1" dirty="0">
                <a:solidFill>
                  <a:srgbClr val="FFC000"/>
                </a:solidFill>
                <a:latin typeface="Calibri" panose="020F0502020204030204" pitchFamily="34" charset="0"/>
                <a:cs typeface="Calibri" panose="020F0502020204030204" pitchFamily="34" charset="0"/>
              </a:rPr>
              <a:t>’, ‘</a:t>
            </a:r>
            <a:r>
              <a:rPr lang="ru-RU" sz="1800" b="1" dirty="0" err="1">
                <a:solidFill>
                  <a:srgbClr val="FFC000"/>
                </a:solidFill>
                <a:latin typeface="Calibri" panose="020F0502020204030204" pitchFamily="34" charset="0"/>
                <a:cs typeface="Calibri" panose="020F0502020204030204" pitchFamily="34" charset="0"/>
              </a:rPr>
              <a:t>lumberjack</a:t>
            </a:r>
            <a:r>
              <a:rPr lang="ru-RU" sz="1800" b="1" dirty="0">
                <a:solidFill>
                  <a:srgbClr val="FFC000"/>
                </a:solidFill>
                <a:latin typeface="Calibri" panose="020F0502020204030204" pitchFamily="34" charset="0"/>
                <a:cs typeface="Calibri" panose="020F0502020204030204" pitchFamily="34" charset="0"/>
              </a:rPr>
              <a:t>’)</a:t>
            </a:r>
          </a:p>
          <a:p>
            <a:pPr marL="0" indent="357188">
              <a:buNone/>
            </a:pPr>
            <a:r>
              <a:rPr lang="ru-RU" sz="1800" dirty="0">
                <a:latin typeface="Calibri" panose="020F0502020204030204" pitchFamily="34" charset="0"/>
                <a:cs typeface="Calibri" panose="020F0502020204030204" pitchFamily="34" charset="0"/>
              </a:rPr>
              <a:t>Поиск по шаблону реализован в виде чрезвычайно сложного механизма обработки текста, но в языке </a:t>
            </a:r>
            <a:r>
              <a:rPr lang="ru-RU" sz="1800" dirty="0" err="1">
                <a:latin typeface="Calibri" panose="020F0502020204030204" pitchFamily="34" charset="0"/>
                <a:cs typeface="Calibri" panose="020F0502020204030204" pitchFamily="34" charset="0"/>
              </a:rPr>
              <a:t>Python</a:t>
            </a:r>
            <a:r>
              <a:rPr lang="ru-RU" sz="1800" dirty="0">
                <a:latin typeface="Calibri" panose="020F0502020204030204" pitchFamily="34" charset="0"/>
                <a:cs typeface="Calibri" panose="020F0502020204030204" pitchFamily="34" charset="0"/>
              </a:rPr>
              <a:t> имеется поддержка еще более сложных механизмов.</a:t>
            </a:r>
          </a:p>
        </p:txBody>
      </p:sp>
    </p:spTree>
    <p:extLst>
      <p:ext uri="{BB962C8B-B14F-4D97-AF65-F5344CB8AC3E}">
        <p14:creationId xmlns:p14="http://schemas.microsoft.com/office/powerpoint/2010/main" val="116946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5800" y="1152939"/>
            <a:ext cx="10820400" cy="5705061"/>
          </a:xfrm>
        </p:spPr>
        <p:txBody>
          <a:bodyPr>
            <a:normAutofit fontScale="92500" lnSpcReduction="20000"/>
          </a:bodyPr>
          <a:lstStyle/>
          <a:p>
            <a:pPr marL="357188" indent="-357188">
              <a:spcBef>
                <a:spcPts val="300"/>
              </a:spcBef>
              <a:buNone/>
            </a:pPr>
            <a:r>
              <a:rPr lang="ru-RU" sz="2000" dirty="0">
                <a:latin typeface="Calibri" panose="020F0502020204030204" pitchFamily="34" charset="0"/>
                <a:cs typeface="Calibri" panose="020F0502020204030204" pitchFamily="34" charset="0"/>
              </a:rPr>
              <a:t>Итак, у нас имеется список, присвоенный переменной a. В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список определяется квадратными скобками. Он содержит четыре элемента. Если где-то в программе нам понадобится весь этот список, мы получим доступ к нему, указав всего лишь одну переменную – a.</a:t>
            </a:r>
          </a:p>
          <a:p>
            <a:pPr marL="357188" indent="-357188">
              <a:spcBef>
                <a:spcPts val="300"/>
              </a:spcBef>
              <a:buNone/>
            </a:pPr>
            <a:r>
              <a:rPr lang="ru-RU" sz="2000" dirty="0" smtClean="0">
                <a:latin typeface="Calibri" panose="020F0502020204030204" pitchFamily="34" charset="0"/>
                <a:cs typeface="Calibri" panose="020F0502020204030204" pitchFamily="34" charset="0"/>
              </a:rPr>
              <a:t>Элементы </a:t>
            </a:r>
            <a:r>
              <a:rPr lang="ru-RU" sz="2000" dirty="0">
                <a:latin typeface="Calibri" panose="020F0502020204030204" pitchFamily="34" charset="0"/>
                <a:cs typeface="Calibri" panose="020F0502020204030204" pitchFamily="34" charset="0"/>
              </a:rPr>
              <a:t>в списке упорядочены, имеет значение в каком порядке они расположены. Каждый элемент имеет свой индекс, или номер. Индексация начинается с нуля. В данном случае число 12 имеет индекс 0, строка "</a:t>
            </a:r>
            <a:r>
              <a:rPr lang="ru-RU" sz="2000" dirty="0" err="1">
                <a:latin typeface="Calibri" panose="020F0502020204030204" pitchFamily="34" charset="0"/>
                <a:cs typeface="Calibri" panose="020F0502020204030204" pitchFamily="34" charset="0"/>
              </a:rPr>
              <a:t>black</a:t>
            </a:r>
            <a:r>
              <a:rPr lang="ru-RU" sz="2000" dirty="0">
                <a:latin typeface="Calibri" panose="020F0502020204030204" pitchFamily="34" charset="0"/>
                <a:cs typeface="Calibri" panose="020F0502020204030204" pitchFamily="34" charset="0"/>
              </a:rPr>
              <a:t>" – индекс 2. Чтобы извлечь конкретный элемент, надо после имени переменной указать в квадратных скобках индекс необходимого элемента:</a:t>
            </a:r>
          </a:p>
          <a:p>
            <a:pPr marL="357188" indent="-357188">
              <a:spcBef>
                <a:spcPts val="300"/>
              </a:spcBef>
              <a:buNone/>
            </a:pPr>
            <a:r>
              <a:rPr lang="ru-RU" sz="2000" b="1" dirty="0">
                <a:solidFill>
                  <a:srgbClr val="FF0000"/>
                </a:solidFill>
                <a:latin typeface="Calibri" panose="020F0502020204030204" pitchFamily="34" charset="0"/>
                <a:cs typeface="Calibri" panose="020F0502020204030204" pitchFamily="34" charset="0"/>
              </a:rPr>
              <a:t>Пример 3</a:t>
            </a:r>
            <a:r>
              <a:rPr lang="ru-RU" sz="2000" b="1" dirty="0" smtClean="0">
                <a:solidFill>
                  <a:srgbClr val="FF0000"/>
                </a:solidFill>
                <a:latin typeface="Calibri" panose="020F0502020204030204" pitchFamily="34" charset="0"/>
                <a:cs typeface="Calibri" panose="020F0502020204030204" pitchFamily="34" charset="0"/>
              </a:rPr>
              <a:t>6.</a:t>
            </a:r>
            <a:r>
              <a:rPr lang="ru-RU" sz="2000" b="1" dirty="0">
                <a:solidFill>
                  <a:srgbClr val="FF0000"/>
                </a:solidFill>
                <a:latin typeface="Calibri" panose="020F0502020204030204" pitchFamily="34" charset="0"/>
                <a:cs typeface="Calibri" panose="020F0502020204030204" pitchFamily="34" charset="0"/>
              </a:rPr>
              <a:t>	</a:t>
            </a:r>
            <a:r>
              <a:rPr lang="ru-RU" sz="2000" b="1" dirty="0">
                <a:solidFill>
                  <a:srgbClr val="C00000"/>
                </a:solidFill>
                <a:latin typeface="Calibri" panose="020F0502020204030204" pitchFamily="34" charset="0"/>
                <a:cs typeface="Calibri" panose="020F0502020204030204" pitchFamily="34" charset="0"/>
              </a:rPr>
              <a:t>&gt;&gt;&gt; a = [12, 3.85, "</a:t>
            </a:r>
            <a:r>
              <a:rPr lang="ru-RU" sz="2000" b="1" dirty="0" err="1">
                <a:solidFill>
                  <a:srgbClr val="C00000"/>
                </a:solidFill>
                <a:latin typeface="Calibri" panose="020F0502020204030204" pitchFamily="34" charset="0"/>
                <a:cs typeface="Calibri" panose="020F0502020204030204" pitchFamily="34" charset="0"/>
              </a:rPr>
              <a:t>black</a:t>
            </a:r>
            <a:r>
              <a:rPr lang="ru-RU" sz="2000" b="1" dirty="0">
                <a:solidFill>
                  <a:srgbClr val="C00000"/>
                </a:solidFill>
                <a:latin typeface="Calibri" panose="020F0502020204030204" pitchFamily="34" charset="0"/>
                <a:cs typeface="Calibri" panose="020F0502020204030204" pitchFamily="34" charset="0"/>
              </a:rPr>
              <a:t>", -4]</a:t>
            </a:r>
          </a:p>
          <a:p>
            <a:pPr marL="357188" indent="-357188">
              <a:spcBef>
                <a:spcPts val="300"/>
              </a:spcBef>
              <a:buNone/>
            </a:pPr>
            <a:r>
              <a:rPr lang="ru-RU" sz="2000" b="1" dirty="0">
                <a:solidFill>
                  <a:srgbClr val="FF0000"/>
                </a:solidFill>
                <a:latin typeface="Calibri" panose="020F0502020204030204" pitchFamily="34" charset="0"/>
                <a:cs typeface="Calibri" panose="020F0502020204030204" pitchFamily="34" charset="0"/>
              </a:rPr>
              <a:t>	</a:t>
            </a:r>
            <a:r>
              <a:rPr lang="ru-RU" sz="2000" b="1" dirty="0" smtClean="0">
                <a:solidFill>
                  <a:srgbClr val="FF0000"/>
                </a:solidFill>
                <a:latin typeface="Calibri" panose="020F0502020204030204" pitchFamily="34" charset="0"/>
                <a:cs typeface="Calibri" panose="020F0502020204030204" pitchFamily="34" charset="0"/>
              </a:rPr>
              <a:t>		</a:t>
            </a:r>
            <a:r>
              <a:rPr lang="ru-RU" sz="2000" b="1" dirty="0" smtClean="0">
                <a:solidFill>
                  <a:srgbClr val="C00000"/>
                </a:solidFill>
                <a:latin typeface="Calibri" panose="020F0502020204030204" pitchFamily="34" charset="0"/>
                <a:cs typeface="Calibri" panose="020F0502020204030204" pitchFamily="34" charset="0"/>
              </a:rPr>
              <a:t>&gt;&gt;&gt; </a:t>
            </a:r>
            <a:r>
              <a:rPr lang="ru-RU" sz="2000" b="1" dirty="0">
                <a:solidFill>
                  <a:srgbClr val="C00000"/>
                </a:solidFill>
                <a:latin typeface="Calibri" panose="020F0502020204030204" pitchFamily="34" charset="0"/>
                <a:cs typeface="Calibri" panose="020F0502020204030204" pitchFamily="34" charset="0"/>
              </a:rPr>
              <a:t>a[0</a:t>
            </a:r>
            <a:r>
              <a:rPr lang="ru-RU"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12</a:t>
            </a:r>
            <a:endParaRPr lang="ru-RU" sz="2000" b="1" dirty="0">
              <a:solidFill>
                <a:srgbClr val="FFC000"/>
              </a:solidFill>
              <a:latin typeface="Calibri" panose="020F0502020204030204" pitchFamily="34" charset="0"/>
              <a:cs typeface="Calibri" panose="020F0502020204030204" pitchFamily="34" charset="0"/>
            </a:endParaRP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a[3</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4</a:t>
            </a:r>
          </a:p>
          <a:p>
            <a:pPr marL="357188" indent="-357188">
              <a:spcBef>
                <a:spcPts val="300"/>
              </a:spcBef>
              <a:buNone/>
            </a:pPr>
            <a:r>
              <a:rPr lang="ru-RU" sz="2000" dirty="0">
                <a:latin typeface="Calibri" panose="020F0502020204030204" pitchFamily="34" charset="0"/>
                <a:cs typeface="Calibri" panose="020F0502020204030204" pitchFamily="34" charset="0"/>
              </a:rPr>
              <a:t>В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существует также индексация с конца. Она начинается с -1:</a:t>
            </a:r>
          </a:p>
          <a:p>
            <a:pPr marL="357188" indent="1431925">
              <a:spcBef>
                <a:spcPts val="300"/>
              </a:spcBef>
              <a:buNone/>
            </a:pPr>
            <a:r>
              <a:rPr lang="ru-RU" sz="2000" b="1" dirty="0" smtClean="0">
                <a:solidFill>
                  <a:srgbClr val="C00000"/>
                </a:solidFill>
                <a:latin typeface="Calibri" panose="020F0502020204030204" pitchFamily="34" charset="0"/>
                <a:cs typeface="Calibri" panose="020F0502020204030204" pitchFamily="34" charset="0"/>
              </a:rPr>
              <a:t>&gt;&gt;&gt; </a:t>
            </a:r>
            <a:r>
              <a:rPr lang="ru-RU" sz="2000" b="1" dirty="0">
                <a:solidFill>
                  <a:srgbClr val="C00000"/>
                </a:solidFill>
                <a:latin typeface="Calibri" panose="020F0502020204030204" pitchFamily="34" charset="0"/>
                <a:cs typeface="Calibri" panose="020F0502020204030204" pitchFamily="34" charset="0"/>
              </a:rPr>
              <a:t>a[-1</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4</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a[-2</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err="1" smtClean="0">
                <a:solidFill>
                  <a:srgbClr val="FFC000"/>
                </a:solidFill>
                <a:latin typeface="Calibri" panose="020F0502020204030204" pitchFamily="34" charset="0"/>
                <a:cs typeface="Calibri" panose="020F0502020204030204" pitchFamily="34" charset="0"/>
              </a:rPr>
              <a:t>black</a:t>
            </a:r>
            <a:r>
              <a:rPr lang="ru-RU" sz="2000" b="1" dirty="0">
                <a:solidFill>
                  <a:srgbClr val="FFC000"/>
                </a:solidFill>
                <a:latin typeface="Calibri" panose="020F0502020204030204" pitchFamily="34" charset="0"/>
                <a:cs typeface="Calibri" panose="020F0502020204030204" pitchFamily="34" charset="0"/>
              </a:rPr>
              <a:t>'</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a[-3], a[-4</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3.85, 12)</a:t>
            </a:r>
          </a:p>
          <a:p>
            <a:pPr marL="357188" indent="-357188">
              <a:spcBef>
                <a:spcPts val="300"/>
              </a:spcBef>
              <a:buNone/>
            </a:pPr>
            <a:r>
              <a:rPr lang="ru-RU" sz="2000" dirty="0">
                <a:latin typeface="Calibri" panose="020F0502020204030204" pitchFamily="34" charset="0"/>
                <a:cs typeface="Calibri" panose="020F0502020204030204" pitchFamily="34" charset="0"/>
              </a:rPr>
              <a:t>Часто требуется извлечь не один элемент, а так называемый срез – часть списка. В этом случае указывается индекс первого элемента среза и индекс следующего за последним элементом среза:</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a[0:2</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12, 3.85]</a:t>
            </a:r>
          </a:p>
          <a:p>
            <a:pPr marL="357188" indent="-357188">
              <a:spcBef>
                <a:spcPts val="300"/>
              </a:spcBef>
              <a:buNone/>
            </a:pPr>
            <a:r>
              <a:rPr lang="ru-RU" sz="2000" dirty="0">
                <a:latin typeface="Calibri" panose="020F0502020204030204" pitchFamily="34" charset="0"/>
                <a:cs typeface="Calibri" panose="020F0502020204030204" pitchFamily="34" charset="0"/>
              </a:rPr>
              <a:t>В данном случае извлекаются первые два элемента с индексами 0 и 1. Элемент с индексом 2 в срез уже не входит. В таком случае возникает вопрос, как извлечь срез, включающий в себя последний элемент? Если какой-либо индекс не указан, то считается, что имеется в виду начало или конец:</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a[:3</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12, 3.85, '</a:t>
            </a:r>
            <a:r>
              <a:rPr lang="ru-RU" sz="2000" b="1" dirty="0" err="1">
                <a:solidFill>
                  <a:srgbClr val="FFC000"/>
                </a:solidFill>
                <a:latin typeface="Calibri" panose="020F0502020204030204" pitchFamily="34" charset="0"/>
                <a:cs typeface="Calibri" panose="020F0502020204030204" pitchFamily="34" charset="0"/>
              </a:rPr>
              <a:t>black</a:t>
            </a:r>
            <a:r>
              <a:rPr lang="ru-RU" sz="2000" b="1" dirty="0">
                <a:solidFill>
                  <a:srgbClr val="FFC000"/>
                </a:solidFill>
                <a:latin typeface="Calibri" panose="020F0502020204030204" pitchFamily="34" charset="0"/>
                <a:cs typeface="Calibri" panose="020F0502020204030204" pitchFamily="34" charset="0"/>
              </a:rPr>
              <a:t>']</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a[2</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a:t>
            </a:r>
            <a:r>
              <a:rPr lang="ru-RU" sz="2000" b="1" dirty="0" err="1">
                <a:solidFill>
                  <a:srgbClr val="FFC000"/>
                </a:solidFill>
                <a:latin typeface="Calibri" panose="020F0502020204030204" pitchFamily="34" charset="0"/>
                <a:cs typeface="Calibri" panose="020F0502020204030204" pitchFamily="34" charset="0"/>
              </a:rPr>
              <a:t>black</a:t>
            </a:r>
            <a:r>
              <a:rPr lang="ru-RU" sz="2000" b="1" dirty="0">
                <a:solidFill>
                  <a:srgbClr val="FFC000"/>
                </a:solidFill>
                <a:latin typeface="Calibri" panose="020F0502020204030204" pitchFamily="34" charset="0"/>
                <a:cs typeface="Calibri" panose="020F0502020204030204" pitchFamily="34" charset="0"/>
              </a:rPr>
              <a:t>', -4]</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12, 3.85, '</a:t>
            </a:r>
            <a:r>
              <a:rPr lang="ru-RU" sz="2000" b="1" dirty="0" err="1">
                <a:solidFill>
                  <a:srgbClr val="FFC000"/>
                </a:solidFill>
                <a:latin typeface="Calibri" panose="020F0502020204030204" pitchFamily="34" charset="0"/>
                <a:cs typeface="Calibri" panose="020F0502020204030204" pitchFamily="34" charset="0"/>
              </a:rPr>
              <a:t>black</a:t>
            </a:r>
            <a:r>
              <a:rPr lang="ru-RU" sz="2000" b="1" dirty="0">
                <a:solidFill>
                  <a:srgbClr val="FFC000"/>
                </a:solidFill>
                <a:latin typeface="Calibri" panose="020F0502020204030204" pitchFamily="34" charset="0"/>
                <a:cs typeface="Calibri" panose="020F0502020204030204" pitchFamily="34" charset="0"/>
              </a:rPr>
              <a:t>', -4]</a:t>
            </a: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Списки</a:t>
            </a:r>
          </a:p>
        </p:txBody>
      </p:sp>
    </p:spTree>
    <p:extLst>
      <p:ext uri="{BB962C8B-B14F-4D97-AF65-F5344CB8AC3E}">
        <p14:creationId xmlns:p14="http://schemas.microsoft.com/office/powerpoint/2010/main" val="150673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90329" y="1113183"/>
            <a:ext cx="11211341" cy="5744818"/>
          </a:xfrm>
        </p:spPr>
        <p:txBody>
          <a:bodyPr>
            <a:normAutofit fontScale="85000" lnSpcReduction="20000"/>
          </a:bodyPr>
          <a:lstStyle/>
          <a:p>
            <a:pPr marL="357188" indent="-357188">
              <a:lnSpc>
                <a:spcPct val="100000"/>
              </a:lnSpc>
              <a:buNone/>
            </a:pPr>
            <a:r>
              <a:rPr lang="ru-RU" dirty="0">
                <a:latin typeface="Calibri" panose="020F0502020204030204" pitchFamily="34" charset="0"/>
                <a:cs typeface="Calibri" panose="020F0502020204030204" pitchFamily="34" charset="0"/>
              </a:rPr>
              <a:t>Списки изменяемы. Это значит, что в них можно добавлять элементы, удалять их, изменять существующие. Проще всего изменить значение элемента. Для этого надо обратиться к нему по индексу и перезаписать значение в заданной позиции:</a:t>
            </a:r>
          </a:p>
          <a:p>
            <a:pPr marL="357188" indent="-357188">
              <a:lnSpc>
                <a:spcPct val="100000"/>
              </a:lnSpc>
              <a:spcBef>
                <a:spcPts val="0"/>
              </a:spcBef>
              <a:buNone/>
            </a:pPr>
            <a:r>
              <a:rPr lang="ru-RU" b="1" dirty="0">
                <a:solidFill>
                  <a:srgbClr val="FF0000"/>
                </a:solidFill>
                <a:latin typeface="Calibri" panose="020F0502020204030204" pitchFamily="34" charset="0"/>
                <a:cs typeface="Calibri" panose="020F0502020204030204" pitchFamily="34" charset="0"/>
              </a:rPr>
              <a:t>Пример </a:t>
            </a:r>
            <a:r>
              <a:rPr lang="ru-RU" b="1" dirty="0" smtClean="0">
                <a:solidFill>
                  <a:srgbClr val="FF0000"/>
                </a:solidFill>
                <a:latin typeface="Calibri" panose="020F0502020204030204" pitchFamily="34" charset="0"/>
                <a:cs typeface="Calibri" panose="020F0502020204030204" pitchFamily="34" charset="0"/>
              </a:rPr>
              <a:t>37.</a:t>
            </a:r>
            <a:r>
              <a:rPr lang="ru-RU" b="1" dirty="0">
                <a:solidFill>
                  <a:srgbClr val="FF0000"/>
                </a:solidFill>
                <a:latin typeface="Calibri" panose="020F0502020204030204" pitchFamily="34" charset="0"/>
                <a:cs typeface="Calibri" panose="020F0502020204030204" pitchFamily="34" charset="0"/>
              </a:rPr>
              <a:t>	</a:t>
            </a:r>
            <a:r>
              <a:rPr lang="ru-RU" sz="2400" b="1" dirty="0">
                <a:solidFill>
                  <a:srgbClr val="C00000"/>
                </a:solidFill>
                <a:latin typeface="Calibri" panose="020F0502020204030204" pitchFamily="34" charset="0"/>
                <a:cs typeface="Calibri" panose="020F0502020204030204" pitchFamily="34" charset="0"/>
              </a:rPr>
              <a:t>&gt;&gt;&gt; a = [12, 3.85, "</a:t>
            </a:r>
            <a:r>
              <a:rPr lang="ru-RU" sz="2400" b="1" dirty="0" err="1">
                <a:solidFill>
                  <a:srgbClr val="C00000"/>
                </a:solidFill>
                <a:latin typeface="Calibri" panose="020F0502020204030204" pitchFamily="34" charset="0"/>
                <a:cs typeface="Calibri" panose="020F0502020204030204" pitchFamily="34" charset="0"/>
              </a:rPr>
              <a:t>black</a:t>
            </a:r>
            <a:r>
              <a:rPr lang="ru-RU" sz="2400" b="1" dirty="0">
                <a:solidFill>
                  <a:srgbClr val="C00000"/>
                </a:solidFill>
                <a:latin typeface="Calibri" panose="020F0502020204030204" pitchFamily="34" charset="0"/>
                <a:cs typeface="Calibri" panose="020F0502020204030204" pitchFamily="34" charset="0"/>
              </a:rPr>
              <a:t>", -4]</a:t>
            </a:r>
          </a:p>
          <a:p>
            <a:pPr marL="357188" indent="-357188">
              <a:lnSpc>
                <a:spcPct val="100000"/>
              </a:lnSpc>
              <a:spcBef>
                <a:spcPts val="0"/>
              </a:spcBef>
              <a:buNone/>
            </a:pPr>
            <a:r>
              <a:rPr lang="ru-RU" b="1" dirty="0">
                <a:solidFill>
                  <a:srgbClr val="FF0000"/>
                </a:solidFill>
                <a:latin typeface="Calibri" panose="020F0502020204030204" pitchFamily="34" charset="0"/>
                <a:cs typeface="Calibri" panose="020F0502020204030204" pitchFamily="34" charset="0"/>
              </a:rPr>
              <a:t>	</a:t>
            </a:r>
            <a:r>
              <a:rPr lang="ru-RU" b="1" dirty="0" smtClean="0">
                <a:solidFill>
                  <a:srgbClr val="FF0000"/>
                </a:solidFill>
                <a:latin typeface="Calibri" panose="020F0502020204030204" pitchFamily="34" charset="0"/>
                <a:cs typeface="Calibri" panose="020F0502020204030204" pitchFamily="34" charset="0"/>
              </a:rPr>
              <a:t>		</a:t>
            </a:r>
            <a:r>
              <a:rPr lang="ru-RU" b="1" dirty="0" smtClean="0">
                <a:solidFill>
                  <a:srgbClr val="C00000"/>
                </a:solidFill>
                <a:latin typeface="Calibri" panose="020F0502020204030204" pitchFamily="34" charset="0"/>
                <a:cs typeface="Calibri" panose="020F0502020204030204" pitchFamily="34" charset="0"/>
              </a:rPr>
              <a:t>&gt;&gt;&gt; </a:t>
            </a:r>
            <a:r>
              <a:rPr lang="ru-RU" b="1" dirty="0">
                <a:solidFill>
                  <a:srgbClr val="C00000"/>
                </a:solidFill>
                <a:latin typeface="Calibri" panose="020F0502020204030204" pitchFamily="34" charset="0"/>
                <a:cs typeface="Calibri" panose="020F0502020204030204" pitchFamily="34" charset="0"/>
              </a:rPr>
              <a:t>a[1] = 4</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t>
            </a:r>
            <a:r>
              <a:rPr lang="ru-RU" b="1" dirty="0" smtClean="0">
                <a:solidFill>
                  <a:srgbClr val="C00000"/>
                </a:solidFill>
                <a:latin typeface="Calibri" panose="020F0502020204030204" pitchFamily="34" charset="0"/>
                <a:cs typeface="Calibri" panose="020F0502020204030204" pitchFamily="34" charset="0"/>
              </a:rPr>
              <a:t>a</a:t>
            </a:r>
            <a:r>
              <a:rPr lang="en-US" b="1" dirty="0" smtClean="0">
                <a:solidFill>
                  <a:srgbClr val="C00000"/>
                </a:solidFill>
                <a:latin typeface="Calibri" panose="020F0502020204030204" pitchFamily="34" charset="0"/>
                <a:cs typeface="Calibri" panose="020F0502020204030204" pitchFamily="34" charset="0"/>
              </a:rPr>
              <a:t>			</a:t>
            </a:r>
            <a:r>
              <a:rPr lang="en-US" b="1" dirty="0" smtClean="0">
                <a:solidFill>
                  <a:srgbClr val="FFC000"/>
                </a:solidFill>
                <a:latin typeface="Calibri" panose="020F0502020204030204" pitchFamily="34" charset="0"/>
                <a:cs typeface="Calibri" panose="020F0502020204030204" pitchFamily="34" charset="0"/>
              </a:rPr>
              <a:t># </a:t>
            </a:r>
            <a:r>
              <a:rPr lang="ru-RU" b="1" dirty="0" smtClean="0">
                <a:solidFill>
                  <a:srgbClr val="FFC000"/>
                </a:solidFill>
                <a:latin typeface="Calibri" panose="020F0502020204030204" pitchFamily="34" charset="0"/>
                <a:cs typeface="Calibri" panose="020F0502020204030204" pitchFamily="34" charset="0"/>
              </a:rPr>
              <a:t>[</a:t>
            </a:r>
            <a:r>
              <a:rPr lang="ru-RU" b="1" dirty="0">
                <a:solidFill>
                  <a:srgbClr val="FFC000"/>
                </a:solidFill>
                <a:latin typeface="Calibri" panose="020F0502020204030204" pitchFamily="34" charset="0"/>
                <a:cs typeface="Calibri" panose="020F0502020204030204" pitchFamily="34" charset="0"/>
              </a:rPr>
              <a:t>12, 4, '</a:t>
            </a:r>
            <a:r>
              <a:rPr lang="ru-RU" b="1" dirty="0" err="1">
                <a:solidFill>
                  <a:srgbClr val="FFC000"/>
                </a:solidFill>
                <a:latin typeface="Calibri" panose="020F0502020204030204" pitchFamily="34" charset="0"/>
                <a:cs typeface="Calibri" panose="020F0502020204030204" pitchFamily="34" charset="0"/>
              </a:rPr>
              <a:t>black</a:t>
            </a:r>
            <a:r>
              <a:rPr lang="ru-RU" b="1" dirty="0">
                <a:solidFill>
                  <a:srgbClr val="FFC000"/>
                </a:solidFill>
                <a:latin typeface="Calibri" panose="020F0502020204030204" pitchFamily="34" charset="0"/>
                <a:cs typeface="Calibri" panose="020F0502020204030204" pitchFamily="34" charset="0"/>
              </a:rPr>
              <a:t>', -4]</a:t>
            </a:r>
          </a:p>
          <a:p>
            <a:pPr marL="357188" indent="-357188">
              <a:lnSpc>
                <a:spcPct val="100000"/>
              </a:lnSpc>
              <a:spcBef>
                <a:spcPts val="0"/>
              </a:spcBef>
              <a:buNone/>
            </a:pPr>
            <a:r>
              <a:rPr lang="ru-RU" dirty="0">
                <a:latin typeface="Calibri" panose="020F0502020204030204" pitchFamily="34" charset="0"/>
                <a:cs typeface="Calibri" panose="020F0502020204030204" pitchFamily="34" charset="0"/>
              </a:rPr>
              <a:t>Добавлять и удалять лучше с помощью специальных встроенных методов </a:t>
            </a:r>
            <a:r>
              <a:rPr lang="ru-RU" dirty="0" smtClean="0">
                <a:latin typeface="Calibri" panose="020F0502020204030204" pitchFamily="34" charset="0"/>
                <a:cs typeface="Calibri" panose="020F0502020204030204" pitchFamily="34" charset="0"/>
              </a:rPr>
              <a:t>списка (добавить, удалить):</a:t>
            </a:r>
            <a:endParaRPr lang="ru-RU" dirty="0">
              <a:latin typeface="Calibri" panose="020F0502020204030204" pitchFamily="34" charset="0"/>
              <a:cs typeface="Calibri" panose="020F0502020204030204" pitchFamily="34" charset="0"/>
            </a:endParaRP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t>
            </a:r>
            <a:r>
              <a:rPr lang="ru-RU" b="1" dirty="0" err="1">
                <a:solidFill>
                  <a:srgbClr val="C00000"/>
                </a:solidFill>
                <a:latin typeface="Calibri" panose="020F0502020204030204" pitchFamily="34" charset="0"/>
                <a:cs typeface="Calibri" panose="020F0502020204030204" pitchFamily="34" charset="0"/>
              </a:rPr>
              <a:t>a.append</a:t>
            </a:r>
            <a:r>
              <a:rPr lang="ru-RU" b="1" dirty="0">
                <a:solidFill>
                  <a:srgbClr val="C00000"/>
                </a:solidFill>
                <a:latin typeface="Calibri" panose="020F0502020204030204" pitchFamily="34" charset="0"/>
                <a:cs typeface="Calibri" panose="020F0502020204030204" pitchFamily="34" charset="0"/>
              </a:rPr>
              <a:t>('</a:t>
            </a:r>
            <a:r>
              <a:rPr lang="ru-RU" b="1" dirty="0" err="1">
                <a:solidFill>
                  <a:srgbClr val="C00000"/>
                </a:solidFill>
                <a:latin typeface="Calibri" panose="020F0502020204030204" pitchFamily="34" charset="0"/>
                <a:cs typeface="Calibri" panose="020F0502020204030204" pitchFamily="34" charset="0"/>
              </a:rPr>
              <a:t>wood</a:t>
            </a:r>
            <a:r>
              <a:rPr lang="ru-RU" b="1" dirty="0">
                <a:solidFill>
                  <a:srgbClr val="C00000"/>
                </a:solidFill>
                <a:latin typeface="Calibri" panose="020F0502020204030204" pitchFamily="34" charset="0"/>
                <a:cs typeface="Calibri" panose="020F0502020204030204" pitchFamily="34" charset="0"/>
              </a:rPr>
              <a:t>')</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a:t>
            </a:r>
            <a:r>
              <a:rPr lang="en-US" b="1" dirty="0">
                <a:solidFill>
                  <a:srgbClr val="C00000"/>
                </a:solidFill>
                <a:latin typeface="Calibri" panose="020F0502020204030204" pitchFamily="34" charset="0"/>
                <a:cs typeface="Calibri" panose="020F0502020204030204" pitchFamily="34" charset="0"/>
              </a:rPr>
              <a:t>			</a:t>
            </a:r>
            <a:r>
              <a:rPr lang="en-US" b="1" dirty="0">
                <a:solidFill>
                  <a:srgbClr val="FFC000"/>
                </a:solidFill>
                <a:latin typeface="Calibri" panose="020F0502020204030204" pitchFamily="34" charset="0"/>
                <a:cs typeface="Calibri" panose="020F0502020204030204" pitchFamily="34" charset="0"/>
              </a:rPr>
              <a:t># </a:t>
            </a:r>
            <a:r>
              <a:rPr lang="ru-RU" b="1" dirty="0">
                <a:solidFill>
                  <a:srgbClr val="FFC000"/>
                </a:solidFill>
                <a:latin typeface="Calibri" panose="020F0502020204030204" pitchFamily="34" charset="0"/>
                <a:cs typeface="Calibri" panose="020F0502020204030204" pitchFamily="34" charset="0"/>
              </a:rPr>
              <a:t>[12, 4, '</a:t>
            </a:r>
            <a:r>
              <a:rPr lang="ru-RU" b="1" dirty="0" err="1">
                <a:solidFill>
                  <a:srgbClr val="FFC000"/>
                </a:solidFill>
                <a:latin typeface="Calibri" panose="020F0502020204030204" pitchFamily="34" charset="0"/>
                <a:cs typeface="Calibri" panose="020F0502020204030204" pitchFamily="34" charset="0"/>
              </a:rPr>
              <a:t>black</a:t>
            </a:r>
            <a:r>
              <a:rPr lang="ru-RU" b="1" dirty="0">
                <a:solidFill>
                  <a:srgbClr val="FFC000"/>
                </a:solidFill>
                <a:latin typeface="Calibri" panose="020F0502020204030204" pitchFamily="34" charset="0"/>
                <a:cs typeface="Calibri" panose="020F0502020204030204" pitchFamily="34" charset="0"/>
              </a:rPr>
              <a:t>', -4, '</a:t>
            </a:r>
            <a:r>
              <a:rPr lang="ru-RU" b="1" dirty="0" err="1">
                <a:solidFill>
                  <a:srgbClr val="FFC000"/>
                </a:solidFill>
                <a:latin typeface="Calibri" panose="020F0502020204030204" pitchFamily="34" charset="0"/>
                <a:cs typeface="Calibri" panose="020F0502020204030204" pitchFamily="34" charset="0"/>
              </a:rPr>
              <a:t>wood</a:t>
            </a:r>
            <a:r>
              <a:rPr lang="ru-RU" b="1" dirty="0">
                <a:solidFill>
                  <a:srgbClr val="FFC000"/>
                </a:solidFill>
                <a:latin typeface="Calibri" panose="020F0502020204030204" pitchFamily="34" charset="0"/>
                <a:cs typeface="Calibri" panose="020F0502020204030204" pitchFamily="34" charset="0"/>
              </a:rPr>
              <a:t>']</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t>
            </a:r>
            <a:r>
              <a:rPr lang="ru-RU" b="1" dirty="0" err="1">
                <a:solidFill>
                  <a:srgbClr val="C00000"/>
                </a:solidFill>
                <a:latin typeface="Calibri" panose="020F0502020204030204" pitchFamily="34" charset="0"/>
                <a:cs typeface="Calibri" panose="020F0502020204030204" pitchFamily="34" charset="0"/>
              </a:rPr>
              <a:t>a.insert</a:t>
            </a:r>
            <a:r>
              <a:rPr lang="ru-RU" b="1" dirty="0">
                <a:solidFill>
                  <a:srgbClr val="C00000"/>
                </a:solidFill>
                <a:latin typeface="Calibri" panose="020F0502020204030204" pitchFamily="34" charset="0"/>
                <a:cs typeface="Calibri" panose="020F0502020204030204" pitchFamily="34" charset="0"/>
              </a:rPr>
              <a:t>(1, '</a:t>
            </a:r>
            <a:r>
              <a:rPr lang="ru-RU" b="1" dirty="0" err="1">
                <a:solidFill>
                  <a:srgbClr val="C00000"/>
                </a:solidFill>
                <a:latin typeface="Calibri" panose="020F0502020204030204" pitchFamily="34" charset="0"/>
                <a:cs typeface="Calibri" panose="020F0502020204030204" pitchFamily="34" charset="0"/>
              </a:rPr>
              <a:t>circle</a:t>
            </a:r>
            <a:r>
              <a:rPr lang="ru-RU" b="1" dirty="0">
                <a:solidFill>
                  <a:srgbClr val="C00000"/>
                </a:solidFill>
                <a:latin typeface="Calibri" panose="020F0502020204030204" pitchFamily="34" charset="0"/>
                <a:cs typeface="Calibri" panose="020F0502020204030204" pitchFamily="34" charset="0"/>
              </a:rPr>
              <a:t>')</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a:t>
            </a:r>
            <a:r>
              <a:rPr lang="en-US" b="1" dirty="0">
                <a:solidFill>
                  <a:srgbClr val="C00000"/>
                </a:solidFill>
                <a:latin typeface="Calibri" panose="020F0502020204030204" pitchFamily="34" charset="0"/>
                <a:cs typeface="Calibri" panose="020F0502020204030204" pitchFamily="34" charset="0"/>
              </a:rPr>
              <a:t>			</a:t>
            </a:r>
            <a:r>
              <a:rPr lang="en-US" b="1" dirty="0">
                <a:solidFill>
                  <a:srgbClr val="FFC000"/>
                </a:solidFill>
                <a:latin typeface="Calibri" panose="020F0502020204030204" pitchFamily="34" charset="0"/>
                <a:cs typeface="Calibri" panose="020F0502020204030204" pitchFamily="34" charset="0"/>
              </a:rPr>
              <a:t># </a:t>
            </a:r>
            <a:r>
              <a:rPr lang="ru-RU" b="1" dirty="0">
                <a:solidFill>
                  <a:srgbClr val="FFC000"/>
                </a:solidFill>
                <a:latin typeface="Calibri" panose="020F0502020204030204" pitchFamily="34" charset="0"/>
                <a:cs typeface="Calibri" panose="020F0502020204030204" pitchFamily="34" charset="0"/>
              </a:rPr>
              <a:t>[12, '</a:t>
            </a:r>
            <a:r>
              <a:rPr lang="ru-RU" b="1" dirty="0" err="1">
                <a:solidFill>
                  <a:srgbClr val="FFC000"/>
                </a:solidFill>
                <a:latin typeface="Calibri" panose="020F0502020204030204" pitchFamily="34" charset="0"/>
                <a:cs typeface="Calibri" panose="020F0502020204030204" pitchFamily="34" charset="0"/>
              </a:rPr>
              <a:t>circle</a:t>
            </a:r>
            <a:r>
              <a:rPr lang="ru-RU" b="1" dirty="0">
                <a:solidFill>
                  <a:srgbClr val="FFC000"/>
                </a:solidFill>
                <a:latin typeface="Calibri" panose="020F0502020204030204" pitchFamily="34" charset="0"/>
                <a:cs typeface="Calibri" panose="020F0502020204030204" pitchFamily="34" charset="0"/>
              </a:rPr>
              <a:t>', 4, '</a:t>
            </a:r>
            <a:r>
              <a:rPr lang="ru-RU" b="1" dirty="0" err="1">
                <a:solidFill>
                  <a:srgbClr val="FFC000"/>
                </a:solidFill>
                <a:latin typeface="Calibri" panose="020F0502020204030204" pitchFamily="34" charset="0"/>
                <a:cs typeface="Calibri" panose="020F0502020204030204" pitchFamily="34" charset="0"/>
              </a:rPr>
              <a:t>black</a:t>
            </a:r>
            <a:r>
              <a:rPr lang="ru-RU" b="1" dirty="0">
                <a:solidFill>
                  <a:srgbClr val="FFC000"/>
                </a:solidFill>
                <a:latin typeface="Calibri" panose="020F0502020204030204" pitchFamily="34" charset="0"/>
                <a:cs typeface="Calibri" panose="020F0502020204030204" pitchFamily="34" charset="0"/>
              </a:rPr>
              <a:t>', -4, '</a:t>
            </a:r>
            <a:r>
              <a:rPr lang="ru-RU" b="1" dirty="0" err="1">
                <a:solidFill>
                  <a:srgbClr val="FFC000"/>
                </a:solidFill>
                <a:latin typeface="Calibri" panose="020F0502020204030204" pitchFamily="34" charset="0"/>
                <a:cs typeface="Calibri" panose="020F0502020204030204" pitchFamily="34" charset="0"/>
              </a:rPr>
              <a:t>wood</a:t>
            </a:r>
            <a:r>
              <a:rPr lang="ru-RU" b="1" dirty="0">
                <a:solidFill>
                  <a:srgbClr val="FFC000"/>
                </a:solidFill>
                <a:latin typeface="Calibri" panose="020F0502020204030204" pitchFamily="34" charset="0"/>
                <a:cs typeface="Calibri" panose="020F0502020204030204" pitchFamily="34" charset="0"/>
              </a:rPr>
              <a:t>']</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t>
            </a:r>
            <a:r>
              <a:rPr lang="ru-RU" b="1" dirty="0" err="1">
                <a:solidFill>
                  <a:srgbClr val="C00000"/>
                </a:solidFill>
                <a:latin typeface="Calibri" panose="020F0502020204030204" pitchFamily="34" charset="0"/>
                <a:cs typeface="Calibri" panose="020F0502020204030204" pitchFamily="34" charset="0"/>
              </a:rPr>
              <a:t>a.remove</a:t>
            </a:r>
            <a:r>
              <a:rPr lang="ru-RU" b="1" dirty="0">
                <a:solidFill>
                  <a:srgbClr val="C00000"/>
                </a:solidFill>
                <a:latin typeface="Calibri" panose="020F0502020204030204" pitchFamily="34" charset="0"/>
                <a:cs typeface="Calibri" panose="020F0502020204030204" pitchFamily="34" charset="0"/>
              </a:rPr>
              <a:t>(4)</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a:t>
            </a:r>
            <a:r>
              <a:rPr lang="en-US" b="1" dirty="0">
                <a:solidFill>
                  <a:srgbClr val="C00000"/>
                </a:solidFill>
                <a:latin typeface="Calibri" panose="020F0502020204030204" pitchFamily="34" charset="0"/>
                <a:cs typeface="Calibri" panose="020F0502020204030204" pitchFamily="34" charset="0"/>
              </a:rPr>
              <a:t>			</a:t>
            </a:r>
            <a:r>
              <a:rPr lang="en-US" b="1" dirty="0">
                <a:solidFill>
                  <a:srgbClr val="FFC000"/>
                </a:solidFill>
                <a:latin typeface="Calibri" panose="020F0502020204030204" pitchFamily="34" charset="0"/>
                <a:cs typeface="Calibri" panose="020F0502020204030204" pitchFamily="34" charset="0"/>
              </a:rPr>
              <a:t># </a:t>
            </a:r>
            <a:r>
              <a:rPr lang="ru-RU" b="1" dirty="0">
                <a:solidFill>
                  <a:srgbClr val="FFC000"/>
                </a:solidFill>
                <a:latin typeface="Calibri" panose="020F0502020204030204" pitchFamily="34" charset="0"/>
                <a:cs typeface="Calibri" panose="020F0502020204030204" pitchFamily="34" charset="0"/>
              </a:rPr>
              <a:t>[12, '</a:t>
            </a:r>
            <a:r>
              <a:rPr lang="ru-RU" b="1" dirty="0" err="1">
                <a:solidFill>
                  <a:srgbClr val="FFC000"/>
                </a:solidFill>
                <a:latin typeface="Calibri" panose="020F0502020204030204" pitchFamily="34" charset="0"/>
                <a:cs typeface="Calibri" panose="020F0502020204030204" pitchFamily="34" charset="0"/>
              </a:rPr>
              <a:t>circle</a:t>
            </a:r>
            <a:r>
              <a:rPr lang="ru-RU" b="1" dirty="0">
                <a:solidFill>
                  <a:srgbClr val="FFC000"/>
                </a:solidFill>
                <a:latin typeface="Calibri" panose="020F0502020204030204" pitchFamily="34" charset="0"/>
                <a:cs typeface="Calibri" panose="020F0502020204030204" pitchFamily="34" charset="0"/>
              </a:rPr>
              <a:t>', '</a:t>
            </a:r>
            <a:r>
              <a:rPr lang="ru-RU" b="1" dirty="0" err="1">
                <a:solidFill>
                  <a:srgbClr val="FFC000"/>
                </a:solidFill>
                <a:latin typeface="Calibri" panose="020F0502020204030204" pitchFamily="34" charset="0"/>
                <a:cs typeface="Calibri" panose="020F0502020204030204" pitchFamily="34" charset="0"/>
              </a:rPr>
              <a:t>black</a:t>
            </a:r>
            <a:r>
              <a:rPr lang="ru-RU" b="1" dirty="0">
                <a:solidFill>
                  <a:srgbClr val="FFC000"/>
                </a:solidFill>
                <a:latin typeface="Calibri" panose="020F0502020204030204" pitchFamily="34" charset="0"/>
                <a:cs typeface="Calibri" panose="020F0502020204030204" pitchFamily="34" charset="0"/>
              </a:rPr>
              <a:t>', -4, '</a:t>
            </a:r>
            <a:r>
              <a:rPr lang="ru-RU" b="1" dirty="0" err="1">
                <a:solidFill>
                  <a:srgbClr val="FFC000"/>
                </a:solidFill>
                <a:latin typeface="Calibri" panose="020F0502020204030204" pitchFamily="34" charset="0"/>
                <a:cs typeface="Calibri" panose="020F0502020204030204" pitchFamily="34" charset="0"/>
              </a:rPr>
              <a:t>wood</a:t>
            </a:r>
            <a:r>
              <a:rPr lang="ru-RU" b="1" dirty="0">
                <a:solidFill>
                  <a:srgbClr val="FFC000"/>
                </a:solidFill>
                <a:latin typeface="Calibri" panose="020F0502020204030204" pitchFamily="34" charset="0"/>
                <a:cs typeface="Calibri" panose="020F0502020204030204" pitchFamily="34" charset="0"/>
              </a:rPr>
              <a:t>']</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t>
            </a:r>
            <a:r>
              <a:rPr lang="ru-RU" b="1" dirty="0" err="1">
                <a:solidFill>
                  <a:srgbClr val="C00000"/>
                </a:solidFill>
                <a:latin typeface="Calibri" panose="020F0502020204030204" pitchFamily="34" charset="0"/>
                <a:cs typeface="Calibri" panose="020F0502020204030204" pitchFamily="34" charset="0"/>
              </a:rPr>
              <a:t>a.pop</a:t>
            </a:r>
            <a:r>
              <a:rPr lang="ru-RU" b="1" dirty="0">
                <a:solidFill>
                  <a:srgbClr val="C00000"/>
                </a:solidFill>
                <a:latin typeface="Calibri" panose="020F0502020204030204" pitchFamily="34" charset="0"/>
                <a:cs typeface="Calibri" panose="020F0502020204030204" pitchFamily="34" charset="0"/>
              </a:rPr>
              <a:t>()</a:t>
            </a:r>
            <a:r>
              <a:rPr lang="en-US" b="1" dirty="0">
                <a:solidFill>
                  <a:srgbClr val="C00000"/>
                </a:solidFill>
                <a:latin typeface="Calibri" panose="020F0502020204030204" pitchFamily="34" charset="0"/>
                <a:cs typeface="Calibri" panose="020F0502020204030204" pitchFamily="34" charset="0"/>
              </a:rPr>
              <a:t>		</a:t>
            </a:r>
            <a:r>
              <a:rPr lang="en-US" b="1" dirty="0">
                <a:solidFill>
                  <a:srgbClr val="FFC000"/>
                </a:solidFill>
                <a:latin typeface="Calibri" panose="020F0502020204030204" pitchFamily="34" charset="0"/>
                <a:cs typeface="Calibri" panose="020F0502020204030204" pitchFamily="34" charset="0"/>
              </a:rPr>
              <a:t># </a:t>
            </a:r>
            <a:r>
              <a:rPr lang="ru-RU" b="1" dirty="0">
                <a:solidFill>
                  <a:srgbClr val="FFC000"/>
                </a:solidFill>
                <a:latin typeface="Calibri" panose="020F0502020204030204" pitchFamily="34" charset="0"/>
                <a:cs typeface="Calibri" panose="020F0502020204030204" pitchFamily="34" charset="0"/>
              </a:rPr>
              <a:t>'</a:t>
            </a:r>
            <a:r>
              <a:rPr lang="ru-RU" b="1" dirty="0" err="1">
                <a:solidFill>
                  <a:srgbClr val="FFC000"/>
                </a:solidFill>
                <a:latin typeface="Calibri" panose="020F0502020204030204" pitchFamily="34" charset="0"/>
                <a:cs typeface="Calibri" panose="020F0502020204030204" pitchFamily="34" charset="0"/>
              </a:rPr>
              <a:t>wood</a:t>
            </a:r>
            <a:r>
              <a:rPr lang="ru-RU" b="1" dirty="0">
                <a:solidFill>
                  <a:srgbClr val="FFC000"/>
                </a:solidFill>
                <a:latin typeface="Calibri" panose="020F0502020204030204" pitchFamily="34" charset="0"/>
                <a:cs typeface="Calibri" panose="020F0502020204030204" pitchFamily="34" charset="0"/>
              </a:rPr>
              <a:t>'</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a:t>
            </a:r>
            <a:r>
              <a:rPr lang="en-US" b="1" dirty="0">
                <a:solidFill>
                  <a:srgbClr val="C00000"/>
                </a:solidFill>
                <a:latin typeface="Calibri" panose="020F0502020204030204" pitchFamily="34" charset="0"/>
                <a:cs typeface="Calibri" panose="020F0502020204030204" pitchFamily="34" charset="0"/>
              </a:rPr>
              <a:t>			</a:t>
            </a:r>
            <a:r>
              <a:rPr lang="en-US" b="1" dirty="0">
                <a:solidFill>
                  <a:srgbClr val="FFC000"/>
                </a:solidFill>
                <a:latin typeface="Calibri" panose="020F0502020204030204" pitchFamily="34" charset="0"/>
                <a:cs typeface="Calibri" panose="020F0502020204030204" pitchFamily="34" charset="0"/>
              </a:rPr>
              <a:t># </a:t>
            </a:r>
            <a:r>
              <a:rPr lang="ru-RU" b="1" dirty="0">
                <a:solidFill>
                  <a:srgbClr val="FFC000"/>
                </a:solidFill>
                <a:latin typeface="Calibri" panose="020F0502020204030204" pitchFamily="34" charset="0"/>
                <a:cs typeface="Calibri" panose="020F0502020204030204" pitchFamily="34" charset="0"/>
              </a:rPr>
              <a:t>[12, '</a:t>
            </a:r>
            <a:r>
              <a:rPr lang="ru-RU" b="1" dirty="0" err="1">
                <a:solidFill>
                  <a:srgbClr val="FFC000"/>
                </a:solidFill>
                <a:latin typeface="Calibri" panose="020F0502020204030204" pitchFamily="34" charset="0"/>
                <a:cs typeface="Calibri" panose="020F0502020204030204" pitchFamily="34" charset="0"/>
              </a:rPr>
              <a:t>circle</a:t>
            </a:r>
            <a:r>
              <a:rPr lang="ru-RU" b="1" dirty="0">
                <a:solidFill>
                  <a:srgbClr val="FFC000"/>
                </a:solidFill>
                <a:latin typeface="Calibri" panose="020F0502020204030204" pitchFamily="34" charset="0"/>
                <a:cs typeface="Calibri" panose="020F0502020204030204" pitchFamily="34" charset="0"/>
              </a:rPr>
              <a:t>', '</a:t>
            </a:r>
            <a:r>
              <a:rPr lang="ru-RU" b="1" dirty="0" err="1">
                <a:solidFill>
                  <a:srgbClr val="FFC000"/>
                </a:solidFill>
                <a:latin typeface="Calibri" panose="020F0502020204030204" pitchFamily="34" charset="0"/>
                <a:cs typeface="Calibri" panose="020F0502020204030204" pitchFamily="34" charset="0"/>
              </a:rPr>
              <a:t>black</a:t>
            </a:r>
            <a:r>
              <a:rPr lang="ru-RU" b="1" dirty="0">
                <a:solidFill>
                  <a:srgbClr val="FFC000"/>
                </a:solidFill>
                <a:latin typeface="Calibri" panose="020F0502020204030204" pitchFamily="34" charset="0"/>
                <a:cs typeface="Calibri" panose="020F0502020204030204" pitchFamily="34" charset="0"/>
              </a:rPr>
              <a:t>', -4]</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t>
            </a:r>
            <a:r>
              <a:rPr lang="ru-RU" b="1" dirty="0" err="1">
                <a:solidFill>
                  <a:srgbClr val="C00000"/>
                </a:solidFill>
                <a:latin typeface="Calibri" panose="020F0502020204030204" pitchFamily="34" charset="0"/>
                <a:cs typeface="Calibri" panose="020F0502020204030204" pitchFamily="34" charset="0"/>
              </a:rPr>
              <a:t>a.pop</a:t>
            </a:r>
            <a:r>
              <a:rPr lang="ru-RU" b="1" dirty="0">
                <a:solidFill>
                  <a:srgbClr val="C00000"/>
                </a:solidFill>
                <a:latin typeface="Calibri" panose="020F0502020204030204" pitchFamily="34" charset="0"/>
                <a:cs typeface="Calibri" panose="020F0502020204030204" pitchFamily="34" charset="0"/>
              </a:rPr>
              <a:t>(2)</a:t>
            </a:r>
            <a:r>
              <a:rPr lang="en-US" b="1" dirty="0">
                <a:solidFill>
                  <a:srgbClr val="C00000"/>
                </a:solidFill>
                <a:latin typeface="Calibri" panose="020F0502020204030204" pitchFamily="34" charset="0"/>
                <a:cs typeface="Calibri" panose="020F0502020204030204" pitchFamily="34" charset="0"/>
              </a:rPr>
              <a:t>		</a:t>
            </a:r>
            <a:r>
              <a:rPr lang="en-US" b="1" dirty="0">
                <a:solidFill>
                  <a:srgbClr val="FFC000"/>
                </a:solidFill>
                <a:latin typeface="Calibri" panose="020F0502020204030204" pitchFamily="34" charset="0"/>
                <a:cs typeface="Calibri" panose="020F0502020204030204" pitchFamily="34" charset="0"/>
              </a:rPr>
              <a:t># </a:t>
            </a:r>
            <a:r>
              <a:rPr lang="ru-RU" b="1" dirty="0">
                <a:solidFill>
                  <a:srgbClr val="FFC000"/>
                </a:solidFill>
                <a:latin typeface="Calibri" panose="020F0502020204030204" pitchFamily="34" charset="0"/>
                <a:cs typeface="Calibri" panose="020F0502020204030204" pitchFamily="34" charset="0"/>
              </a:rPr>
              <a:t>'</a:t>
            </a:r>
            <a:r>
              <a:rPr lang="ru-RU" b="1" dirty="0" err="1">
                <a:solidFill>
                  <a:srgbClr val="FFC000"/>
                </a:solidFill>
                <a:latin typeface="Calibri" panose="020F0502020204030204" pitchFamily="34" charset="0"/>
                <a:cs typeface="Calibri" panose="020F0502020204030204" pitchFamily="34" charset="0"/>
              </a:rPr>
              <a:t>black</a:t>
            </a:r>
            <a:r>
              <a:rPr lang="ru-RU" b="1" dirty="0">
                <a:solidFill>
                  <a:srgbClr val="FFC000"/>
                </a:solidFill>
                <a:latin typeface="Calibri" panose="020F0502020204030204" pitchFamily="34" charset="0"/>
                <a:cs typeface="Calibri" panose="020F0502020204030204" pitchFamily="34" charset="0"/>
              </a:rPr>
              <a:t>'</a:t>
            </a:r>
          </a:p>
          <a:p>
            <a:pPr marL="357188" indent="1431925">
              <a:lnSpc>
                <a:spcPct val="100000"/>
              </a:lnSpc>
              <a:spcBef>
                <a:spcPts val="0"/>
              </a:spcBef>
              <a:buNone/>
            </a:pPr>
            <a:r>
              <a:rPr lang="ru-RU" b="1" dirty="0">
                <a:solidFill>
                  <a:srgbClr val="C00000"/>
                </a:solidFill>
                <a:latin typeface="Calibri" panose="020F0502020204030204" pitchFamily="34" charset="0"/>
                <a:cs typeface="Calibri" panose="020F0502020204030204" pitchFamily="34" charset="0"/>
              </a:rPr>
              <a:t>&gt;&gt;&gt; a</a:t>
            </a:r>
            <a:r>
              <a:rPr lang="en-US" b="1" dirty="0">
                <a:solidFill>
                  <a:srgbClr val="C00000"/>
                </a:solidFill>
                <a:latin typeface="Calibri" panose="020F0502020204030204" pitchFamily="34" charset="0"/>
                <a:cs typeface="Calibri" panose="020F0502020204030204" pitchFamily="34" charset="0"/>
              </a:rPr>
              <a:t>			</a:t>
            </a:r>
            <a:r>
              <a:rPr lang="en-US" b="1" dirty="0">
                <a:solidFill>
                  <a:srgbClr val="FFC000"/>
                </a:solidFill>
                <a:latin typeface="Calibri" panose="020F0502020204030204" pitchFamily="34" charset="0"/>
                <a:cs typeface="Calibri" panose="020F0502020204030204" pitchFamily="34" charset="0"/>
              </a:rPr>
              <a:t># </a:t>
            </a:r>
            <a:r>
              <a:rPr lang="ru-RU" b="1" dirty="0">
                <a:solidFill>
                  <a:srgbClr val="FFC000"/>
                </a:solidFill>
                <a:latin typeface="Calibri" panose="020F0502020204030204" pitchFamily="34" charset="0"/>
                <a:cs typeface="Calibri" panose="020F0502020204030204" pitchFamily="34" charset="0"/>
              </a:rPr>
              <a:t>[12, '</a:t>
            </a:r>
            <a:r>
              <a:rPr lang="ru-RU" b="1" dirty="0" err="1">
                <a:solidFill>
                  <a:srgbClr val="FFC000"/>
                </a:solidFill>
                <a:latin typeface="Calibri" panose="020F0502020204030204" pitchFamily="34" charset="0"/>
                <a:cs typeface="Calibri" panose="020F0502020204030204" pitchFamily="34" charset="0"/>
              </a:rPr>
              <a:t>circle</a:t>
            </a:r>
            <a:r>
              <a:rPr lang="ru-RU" b="1" dirty="0">
                <a:solidFill>
                  <a:srgbClr val="FFC000"/>
                </a:solidFill>
                <a:latin typeface="Calibri" panose="020F0502020204030204" pitchFamily="34" charset="0"/>
                <a:cs typeface="Calibri" panose="020F0502020204030204" pitchFamily="34" charset="0"/>
              </a:rPr>
              <a:t>', -4</a:t>
            </a:r>
            <a:r>
              <a:rPr lang="ru-RU" b="1" dirty="0" smtClean="0">
                <a:solidFill>
                  <a:srgbClr val="FFC000"/>
                </a:solidFill>
                <a:latin typeface="Calibri" panose="020F0502020204030204" pitchFamily="34" charset="0"/>
                <a:cs typeface="Calibri" panose="020F0502020204030204" pitchFamily="34" charset="0"/>
              </a:rPr>
              <a:t>]</a:t>
            </a:r>
            <a:endParaRPr lang="en-US" b="1" dirty="0" smtClean="0">
              <a:solidFill>
                <a:srgbClr val="FFC000"/>
              </a:solidFill>
              <a:latin typeface="Calibri" panose="020F0502020204030204" pitchFamily="34" charset="0"/>
              <a:cs typeface="Calibri" panose="020F0502020204030204" pitchFamily="34" charset="0"/>
            </a:endParaRPr>
          </a:p>
          <a:p>
            <a:pPr marL="357188" indent="-357188">
              <a:lnSpc>
                <a:spcPct val="100000"/>
              </a:lnSpc>
              <a:spcBef>
                <a:spcPts val="300"/>
              </a:spcBef>
              <a:buNone/>
            </a:pPr>
            <a:r>
              <a:rPr lang="ru-RU" dirty="0">
                <a:latin typeface="Calibri" panose="020F0502020204030204" pitchFamily="34" charset="0"/>
                <a:cs typeface="Calibri" panose="020F0502020204030204" pitchFamily="34" charset="0"/>
              </a:rPr>
              <a:t>Перечень всех методов списка можно узнать с помощью встроенной в </a:t>
            </a:r>
            <a:r>
              <a:rPr lang="ru-RU" dirty="0" err="1">
                <a:latin typeface="Calibri" panose="020F0502020204030204" pitchFamily="34" charset="0"/>
                <a:cs typeface="Calibri" panose="020F0502020204030204" pitchFamily="34" charset="0"/>
              </a:rPr>
              <a:t>Python</a:t>
            </a:r>
            <a:r>
              <a:rPr lang="ru-RU" dirty="0">
                <a:latin typeface="Calibri" panose="020F0502020204030204" pitchFamily="34" charset="0"/>
                <a:cs typeface="Calibri" panose="020F0502020204030204" pitchFamily="34" charset="0"/>
              </a:rPr>
              <a:t> функции </a:t>
            </a:r>
            <a:r>
              <a:rPr lang="ru-RU" dirty="0" err="1">
                <a:latin typeface="Calibri" panose="020F0502020204030204" pitchFamily="34" charset="0"/>
                <a:cs typeface="Calibri" panose="020F0502020204030204" pitchFamily="34" charset="0"/>
              </a:rPr>
              <a:t>dir</a:t>
            </a:r>
            <a:r>
              <a:rPr lang="ru-RU" dirty="0">
                <a:latin typeface="Calibri" panose="020F0502020204030204" pitchFamily="34" charset="0"/>
                <a:cs typeface="Calibri" panose="020F0502020204030204" pitchFamily="34" charset="0"/>
              </a:rPr>
              <a:t>(), передав в качестве аргумента переменную, связанную со списком, или название класса (в данном случае – </a:t>
            </a:r>
            <a:r>
              <a:rPr lang="ru-RU" dirty="0" err="1">
                <a:latin typeface="Calibri" panose="020F0502020204030204" pitchFamily="34" charset="0"/>
                <a:cs typeface="Calibri" panose="020F0502020204030204" pitchFamily="34" charset="0"/>
              </a:rPr>
              <a:t>list</a:t>
            </a:r>
            <a:r>
              <a:rPr lang="ru-RU" dirty="0">
                <a:latin typeface="Calibri" panose="020F0502020204030204" pitchFamily="34" charset="0"/>
                <a:cs typeface="Calibri" panose="020F0502020204030204" pitchFamily="34" charset="0"/>
              </a:rPr>
              <a:t>). В полученном из </a:t>
            </a:r>
            <a:r>
              <a:rPr lang="ru-RU" dirty="0" err="1">
                <a:latin typeface="Calibri" panose="020F0502020204030204" pitchFamily="34" charset="0"/>
                <a:cs typeface="Calibri" panose="020F0502020204030204" pitchFamily="34" charset="0"/>
              </a:rPr>
              <a:t>dir</a:t>
            </a:r>
            <a:r>
              <a:rPr lang="ru-RU" dirty="0">
                <a:latin typeface="Calibri" panose="020F0502020204030204" pitchFamily="34" charset="0"/>
                <a:cs typeface="Calibri" panose="020F0502020204030204" pitchFamily="34" charset="0"/>
              </a:rPr>
              <a:t>() списке надо смотреть имена без двойных подчеркиваний.</a:t>
            </a:r>
          </a:p>
          <a:p>
            <a:pPr marL="357188" indent="-357188">
              <a:lnSpc>
                <a:spcPct val="100000"/>
              </a:lnSpc>
              <a:spcBef>
                <a:spcPts val="300"/>
              </a:spcBef>
              <a:buNone/>
            </a:pPr>
            <a:r>
              <a:rPr lang="ru-RU" dirty="0">
                <a:latin typeface="Calibri" panose="020F0502020204030204" pitchFamily="34" charset="0"/>
                <a:cs typeface="Calibri" panose="020F0502020204030204" pitchFamily="34" charset="0"/>
              </a:rPr>
              <a:t>Для получения информации о конкретном методе следует воспользоваться встроенной функцией </a:t>
            </a:r>
            <a:r>
              <a:rPr lang="ru-RU" dirty="0" err="1">
                <a:latin typeface="Calibri" panose="020F0502020204030204" pitchFamily="34" charset="0"/>
                <a:cs typeface="Calibri" panose="020F0502020204030204" pitchFamily="34" charset="0"/>
              </a:rPr>
              <a:t>help</a:t>
            </a:r>
            <a:r>
              <a:rPr lang="ru-RU" dirty="0">
                <a:latin typeface="Calibri" panose="020F0502020204030204" pitchFamily="34" charset="0"/>
                <a:cs typeface="Calibri" panose="020F0502020204030204" pitchFamily="34" charset="0"/>
              </a:rPr>
              <a:t>(), передав ей в качестве аргумента имя метода, связанное с объектом или классом. Например, </a:t>
            </a:r>
            <a:r>
              <a:rPr lang="ru-RU" dirty="0" err="1">
                <a:latin typeface="Calibri" panose="020F0502020204030204" pitchFamily="34" charset="0"/>
                <a:cs typeface="Calibri" panose="020F0502020204030204" pitchFamily="34" charset="0"/>
              </a:rPr>
              <a:t>help</a:t>
            </a:r>
            <a:r>
              <a:rPr lang="ru-RU" dirty="0">
                <a:latin typeface="Calibri" panose="020F0502020204030204" pitchFamily="34" charset="0"/>
                <a:cs typeface="Calibri" panose="020F0502020204030204" pitchFamily="34" charset="0"/>
              </a:rPr>
              <a:t>(</a:t>
            </a:r>
            <a:r>
              <a:rPr lang="ru-RU" dirty="0" err="1">
                <a:latin typeface="Calibri" panose="020F0502020204030204" pitchFamily="34" charset="0"/>
                <a:cs typeface="Calibri" panose="020F0502020204030204" pitchFamily="34" charset="0"/>
              </a:rPr>
              <a:t>a.pop</a:t>
            </a:r>
            <a:r>
              <a:rPr lang="ru-RU" dirty="0">
                <a:latin typeface="Calibri" panose="020F0502020204030204" pitchFamily="34" charset="0"/>
                <a:cs typeface="Calibri" panose="020F0502020204030204" pitchFamily="34" charset="0"/>
              </a:rPr>
              <a:t>) или </a:t>
            </a:r>
            <a:r>
              <a:rPr lang="ru-RU" dirty="0" err="1">
                <a:latin typeface="Calibri" panose="020F0502020204030204" pitchFamily="34" charset="0"/>
                <a:cs typeface="Calibri" panose="020F0502020204030204" pitchFamily="34" charset="0"/>
              </a:rPr>
              <a:t>help</a:t>
            </a:r>
            <a:r>
              <a:rPr lang="ru-RU" dirty="0">
                <a:latin typeface="Calibri" panose="020F0502020204030204" pitchFamily="34" charset="0"/>
                <a:cs typeface="Calibri" panose="020F0502020204030204" pitchFamily="34" charset="0"/>
              </a:rPr>
              <a:t>(</a:t>
            </a:r>
            <a:r>
              <a:rPr lang="ru-RU" dirty="0" err="1">
                <a:latin typeface="Calibri" panose="020F0502020204030204" pitchFamily="34" charset="0"/>
                <a:cs typeface="Calibri" panose="020F0502020204030204" pitchFamily="34" charset="0"/>
              </a:rPr>
              <a:t>list.index</a:t>
            </a:r>
            <a:r>
              <a:rPr lang="ru-RU" dirty="0">
                <a:latin typeface="Calibri" panose="020F0502020204030204" pitchFamily="34" charset="0"/>
                <a:cs typeface="Calibri" panose="020F0502020204030204" pitchFamily="34" charset="0"/>
              </a:rPr>
              <a:t>). Выход из справки – q.</a:t>
            </a:r>
          </a:p>
          <a:p>
            <a:pPr marL="357188" indent="-357188">
              <a:spcBef>
                <a:spcPts val="300"/>
              </a:spcBef>
              <a:buNone/>
            </a:pPr>
            <a:endParaRPr lang="ru-RU" sz="2000" b="1" dirty="0">
              <a:solidFill>
                <a:srgbClr val="C00000"/>
              </a:solidFill>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Списки</a:t>
            </a:r>
          </a:p>
        </p:txBody>
      </p:sp>
    </p:spTree>
    <p:extLst>
      <p:ext uri="{BB962C8B-B14F-4D97-AF65-F5344CB8AC3E}">
        <p14:creationId xmlns:p14="http://schemas.microsoft.com/office/powerpoint/2010/main" val="289694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5800" y="1179443"/>
            <a:ext cx="10820400" cy="5678557"/>
          </a:xfrm>
        </p:spPr>
        <p:txBody>
          <a:bodyPr>
            <a:normAutofit fontScale="92500" lnSpcReduction="10000"/>
          </a:bodyPr>
          <a:lstStyle/>
          <a:p>
            <a:pPr marL="357188" indent="-357188">
              <a:spcBef>
                <a:spcPts val="300"/>
              </a:spcBef>
              <a:buNone/>
            </a:pPr>
            <a:r>
              <a:rPr lang="ru-RU" sz="2000" dirty="0" smtClean="0">
                <a:latin typeface="Calibri" panose="020F0502020204030204" pitchFamily="34" charset="0"/>
                <a:cs typeface="Calibri" panose="020F0502020204030204" pitchFamily="34" charset="0"/>
              </a:rPr>
              <a:t>Можно </a:t>
            </a:r>
            <a:r>
              <a:rPr lang="ru-RU" sz="2000" dirty="0">
                <a:latin typeface="Calibri" panose="020F0502020204030204" pitchFamily="34" charset="0"/>
                <a:cs typeface="Calibri" panose="020F0502020204030204" pitchFamily="34" charset="0"/>
              </a:rPr>
              <a:t>изменять списки не используя методы, а с помощью </a:t>
            </a:r>
            <a:r>
              <a:rPr lang="ru-RU" sz="2000" dirty="0" err="1" smtClean="0">
                <a:latin typeface="Calibri" panose="020F0502020204030204" pitchFamily="34" charset="0"/>
                <a:cs typeface="Calibri" panose="020F0502020204030204" pitchFamily="34" charset="0"/>
              </a:rPr>
              <a:t>изятие</a:t>
            </a:r>
            <a:r>
              <a:rPr lang="ru-RU" sz="2000" dirty="0" smtClean="0">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и объединения срезов:</a:t>
            </a:r>
          </a:p>
          <a:p>
            <a:pPr marL="357188" indent="-357188">
              <a:spcBef>
                <a:spcPts val="300"/>
              </a:spcBef>
              <a:buNone/>
            </a:pPr>
            <a:r>
              <a:rPr lang="ru-RU" b="1" dirty="0" smtClean="0">
                <a:solidFill>
                  <a:srgbClr val="FF0000"/>
                </a:solidFill>
                <a:latin typeface="Calibri" panose="020F0502020204030204" pitchFamily="34" charset="0"/>
                <a:cs typeface="Calibri" panose="020F0502020204030204" pitchFamily="34" charset="0"/>
              </a:rPr>
              <a:t>Пример 37. </a:t>
            </a:r>
            <a:r>
              <a:rPr lang="ru-RU" sz="2000" b="1" dirty="0" smtClean="0">
                <a:solidFill>
                  <a:srgbClr val="C00000"/>
                </a:solidFill>
                <a:latin typeface="Calibri" panose="020F0502020204030204" pitchFamily="34" charset="0"/>
                <a:cs typeface="Calibri" panose="020F0502020204030204" pitchFamily="34" charset="0"/>
              </a:rPr>
              <a:t>	&gt;&gt;&gt; </a:t>
            </a:r>
            <a:r>
              <a:rPr lang="ru-RU" sz="2000" b="1" dirty="0">
                <a:solidFill>
                  <a:srgbClr val="C00000"/>
                </a:solidFill>
                <a:latin typeface="Calibri" panose="020F0502020204030204" pitchFamily="34" charset="0"/>
                <a:cs typeface="Calibri" panose="020F0502020204030204" pitchFamily="34" charset="0"/>
              </a:rPr>
              <a:t>b = [1, 2, 3, 4, 5, 6]</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b = b[:2] + b[3:]</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t>
            </a:r>
            <a:r>
              <a:rPr lang="ru-RU" sz="2000" b="1" dirty="0" smtClean="0">
                <a:solidFill>
                  <a:srgbClr val="C00000"/>
                </a:solidFill>
                <a:latin typeface="Calibri" panose="020F0502020204030204" pitchFamily="34" charset="0"/>
                <a:cs typeface="Calibri" panose="020F0502020204030204" pitchFamily="34" charset="0"/>
              </a:rPr>
              <a:t>b</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1, 2, 4, 5, 6]</a:t>
            </a:r>
          </a:p>
          <a:p>
            <a:pPr marL="357188" indent="-357188">
              <a:spcBef>
                <a:spcPts val="300"/>
              </a:spcBef>
              <a:buNone/>
            </a:pPr>
            <a:r>
              <a:rPr lang="ru-RU" sz="2000" dirty="0">
                <a:latin typeface="Calibri" panose="020F0502020204030204" pitchFamily="34" charset="0"/>
                <a:cs typeface="Calibri" panose="020F0502020204030204" pitchFamily="34" charset="0"/>
              </a:rPr>
              <a:t>Здесь берется срез из первых двух элементов и срез, начиная с четвертого элемента (индекс 3) и до конца. После чего срезы объединяются с помощью оператора "сложения".</a:t>
            </a:r>
          </a:p>
          <a:p>
            <a:pPr marL="357188" indent="-357188">
              <a:spcBef>
                <a:spcPts val="300"/>
              </a:spcBef>
              <a:buNone/>
            </a:pPr>
            <a:r>
              <a:rPr lang="ru-RU" sz="2000" dirty="0" smtClean="0">
                <a:latin typeface="Calibri" panose="020F0502020204030204" pitchFamily="34" charset="0"/>
                <a:cs typeface="Calibri" panose="020F0502020204030204" pitchFamily="34" charset="0"/>
              </a:rPr>
              <a:t>Можно </a:t>
            </a:r>
            <a:r>
              <a:rPr lang="ru-RU" sz="2000" dirty="0">
                <a:latin typeface="Calibri" panose="020F0502020204030204" pitchFamily="34" charset="0"/>
                <a:cs typeface="Calibri" panose="020F0502020204030204" pitchFamily="34" charset="0"/>
              </a:rPr>
              <a:t>изменить не один элемент, а целый срез:</a:t>
            </a:r>
          </a:p>
          <a:p>
            <a:pPr marL="357188" indent="1431925">
              <a:spcBef>
                <a:spcPts val="300"/>
              </a:spcBef>
              <a:buNone/>
            </a:pPr>
            <a:r>
              <a:rPr lang="ru-RU" sz="2000" b="1" dirty="0" smtClean="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mylist</a:t>
            </a:r>
            <a:r>
              <a:rPr lang="ru-RU" sz="2000" b="1" dirty="0">
                <a:solidFill>
                  <a:srgbClr val="C00000"/>
                </a:solidFill>
                <a:latin typeface="Calibri" panose="020F0502020204030204" pitchFamily="34" charset="0"/>
                <a:cs typeface="Calibri" panose="020F0502020204030204" pitchFamily="34" charset="0"/>
              </a:rPr>
              <a:t> = ['</a:t>
            </a:r>
            <a:r>
              <a:rPr lang="ru-RU" sz="2000" b="1" dirty="0" err="1">
                <a:solidFill>
                  <a:srgbClr val="C00000"/>
                </a:solidFill>
                <a:latin typeface="Calibri" panose="020F0502020204030204" pitchFamily="34" charset="0"/>
                <a:cs typeface="Calibri" panose="020F0502020204030204" pitchFamily="34" charset="0"/>
              </a:rPr>
              <a:t>ab</a:t>
            </a:r>
            <a:r>
              <a:rPr lang="ru-RU" sz="2000" b="1" dirty="0">
                <a:solidFill>
                  <a:srgbClr val="C00000"/>
                </a:solidFill>
                <a:latin typeface="Calibri" panose="020F0502020204030204" pitchFamily="34" charset="0"/>
                <a:cs typeface="Calibri" panose="020F0502020204030204" pitchFamily="34" charset="0"/>
              </a:rPr>
              <a:t>','</a:t>
            </a:r>
            <a:r>
              <a:rPr lang="ru-RU" sz="2000" b="1" dirty="0" err="1">
                <a:solidFill>
                  <a:srgbClr val="C00000"/>
                </a:solidFill>
                <a:latin typeface="Calibri" panose="020F0502020204030204" pitchFamily="34" charset="0"/>
                <a:cs typeface="Calibri" panose="020F0502020204030204" pitchFamily="34" charset="0"/>
              </a:rPr>
              <a:t>ra</a:t>
            </a:r>
            <a:r>
              <a:rPr lang="ru-RU" sz="2000" b="1" dirty="0">
                <a:solidFill>
                  <a:srgbClr val="C00000"/>
                </a:solidFill>
                <a:latin typeface="Calibri" panose="020F0502020204030204" pitchFamily="34" charset="0"/>
                <a:cs typeface="Calibri" panose="020F0502020204030204" pitchFamily="34" charset="0"/>
              </a:rPr>
              <a:t>','</a:t>
            </a:r>
            <a:r>
              <a:rPr lang="ru-RU" sz="2000" b="1" dirty="0" err="1">
                <a:solidFill>
                  <a:srgbClr val="C00000"/>
                </a:solidFill>
                <a:latin typeface="Calibri" panose="020F0502020204030204" pitchFamily="34" charset="0"/>
                <a:cs typeface="Calibri" panose="020F0502020204030204" pitchFamily="34" charset="0"/>
              </a:rPr>
              <a:t>ka</a:t>
            </a:r>
            <a:r>
              <a:rPr lang="ru-RU" sz="2000" b="1" dirty="0">
                <a:solidFill>
                  <a:srgbClr val="C00000"/>
                </a:solidFill>
                <a:latin typeface="Calibri" panose="020F0502020204030204" pitchFamily="34" charset="0"/>
                <a:cs typeface="Calibri" panose="020F0502020204030204" pitchFamily="34" charset="0"/>
              </a:rPr>
              <a:t>','</a:t>
            </a:r>
            <a:r>
              <a:rPr lang="ru-RU" sz="2000" b="1" dirty="0" err="1">
                <a:solidFill>
                  <a:srgbClr val="C00000"/>
                </a:solidFill>
                <a:latin typeface="Calibri" panose="020F0502020204030204" pitchFamily="34" charset="0"/>
                <a:cs typeface="Calibri" panose="020F0502020204030204" pitchFamily="34" charset="0"/>
              </a:rPr>
              <a:t>da</a:t>
            </a:r>
            <a:r>
              <a:rPr lang="ru-RU" sz="2000" b="1" dirty="0">
                <a:solidFill>
                  <a:srgbClr val="C00000"/>
                </a:solidFill>
                <a:latin typeface="Calibri" panose="020F0502020204030204" pitchFamily="34" charset="0"/>
                <a:cs typeface="Calibri" panose="020F0502020204030204" pitchFamily="34" charset="0"/>
              </a:rPr>
              <a:t>','</a:t>
            </a:r>
            <a:r>
              <a:rPr lang="ru-RU" sz="2000" b="1" dirty="0" err="1">
                <a:solidFill>
                  <a:srgbClr val="C00000"/>
                </a:solidFill>
                <a:latin typeface="Calibri" panose="020F0502020204030204" pitchFamily="34" charset="0"/>
                <a:cs typeface="Calibri" panose="020F0502020204030204" pitchFamily="34" charset="0"/>
              </a:rPr>
              <a:t>bra</a:t>
            </a:r>
            <a:r>
              <a:rPr lang="ru-RU" sz="2000" b="1" dirty="0">
                <a:solidFill>
                  <a:srgbClr val="C00000"/>
                </a:solidFill>
                <a:latin typeface="Calibri" panose="020F0502020204030204" pitchFamily="34" charset="0"/>
                <a:cs typeface="Calibri" panose="020F0502020204030204" pitchFamily="34" charset="0"/>
              </a:rPr>
              <a:t>']</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mylist</a:t>
            </a:r>
            <a:r>
              <a:rPr lang="ru-RU" sz="2000" b="1" dirty="0">
                <a:solidFill>
                  <a:srgbClr val="C00000"/>
                </a:solidFill>
                <a:latin typeface="Calibri" panose="020F0502020204030204" pitchFamily="34" charset="0"/>
                <a:cs typeface="Calibri" panose="020F0502020204030204" pitchFamily="34" charset="0"/>
              </a:rPr>
              <a:t>[0:2] = [10,20]</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t>
            </a:r>
            <a:r>
              <a:rPr lang="ru-RU" sz="2000" b="1" dirty="0" err="1" smtClean="0">
                <a:solidFill>
                  <a:srgbClr val="C00000"/>
                </a:solidFill>
                <a:latin typeface="Calibri" panose="020F0502020204030204" pitchFamily="34" charset="0"/>
                <a:cs typeface="Calibri" panose="020F0502020204030204" pitchFamily="34" charset="0"/>
              </a:rPr>
              <a:t>mylist</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10, 20, '</a:t>
            </a:r>
            <a:r>
              <a:rPr lang="ru-RU" sz="2000" b="1" dirty="0" err="1">
                <a:solidFill>
                  <a:srgbClr val="FFC000"/>
                </a:solidFill>
                <a:latin typeface="Calibri" panose="020F0502020204030204" pitchFamily="34" charset="0"/>
                <a:cs typeface="Calibri" panose="020F0502020204030204" pitchFamily="34" charset="0"/>
              </a:rPr>
              <a:t>ka</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da</a:t>
            </a:r>
            <a:r>
              <a:rPr lang="ru-RU" sz="2000" b="1" dirty="0">
                <a:solidFill>
                  <a:srgbClr val="FFC000"/>
                </a:solidFill>
                <a:latin typeface="Calibri" panose="020F0502020204030204" pitchFamily="34" charset="0"/>
                <a:cs typeface="Calibri" panose="020F0502020204030204" pitchFamily="34" charset="0"/>
              </a:rPr>
              <a:t>', '</a:t>
            </a:r>
            <a:r>
              <a:rPr lang="ru-RU" sz="2000" b="1" dirty="0" err="1">
                <a:solidFill>
                  <a:srgbClr val="FFC000"/>
                </a:solidFill>
                <a:latin typeface="Calibri" panose="020F0502020204030204" pitchFamily="34" charset="0"/>
                <a:cs typeface="Calibri" panose="020F0502020204030204" pitchFamily="34" charset="0"/>
              </a:rPr>
              <a:t>bra</a:t>
            </a:r>
            <a:r>
              <a:rPr lang="ru-RU" sz="2000" b="1" dirty="0">
                <a:solidFill>
                  <a:srgbClr val="FFC000"/>
                </a:solidFill>
                <a:latin typeface="Calibri" panose="020F0502020204030204" pitchFamily="34" charset="0"/>
                <a:cs typeface="Calibri" panose="020F0502020204030204" pitchFamily="34" charset="0"/>
              </a:rPr>
              <a:t>']</a:t>
            </a:r>
          </a:p>
          <a:p>
            <a:pPr marL="357188" indent="-357188">
              <a:spcBef>
                <a:spcPts val="300"/>
              </a:spcBef>
              <a:buNone/>
            </a:pPr>
            <a:r>
              <a:rPr lang="ru-RU" sz="2000" dirty="0">
                <a:latin typeface="Calibri" panose="020F0502020204030204" pitchFamily="34" charset="0"/>
                <a:cs typeface="Calibri" panose="020F0502020204030204" pitchFamily="34" charset="0"/>
              </a:rPr>
              <a:t>Пример создания пустого списка с последующим заполнением его в цикле случайными числами:</a:t>
            </a:r>
          </a:p>
          <a:p>
            <a:pPr marL="357188" indent="1431925">
              <a:spcBef>
                <a:spcPts val="300"/>
              </a:spcBef>
              <a:buNone/>
            </a:pPr>
            <a:r>
              <a:rPr lang="ru-RU" sz="2000" b="1" dirty="0" smtClean="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import</a:t>
            </a:r>
            <a:r>
              <a:rPr lang="ru-RU" sz="2000" b="1" dirty="0">
                <a:solidFill>
                  <a:srgbClr val="C00000"/>
                </a:solidFill>
                <a:latin typeface="Calibri" panose="020F0502020204030204" pitchFamily="34" charset="0"/>
                <a:cs typeface="Calibri" panose="020F0502020204030204" pitchFamily="34" charset="0"/>
              </a:rPr>
              <a:t> </a:t>
            </a:r>
            <a:r>
              <a:rPr lang="ru-RU" sz="2000" b="1" dirty="0" err="1">
                <a:solidFill>
                  <a:srgbClr val="C00000"/>
                </a:solidFill>
                <a:latin typeface="Calibri" panose="020F0502020204030204" pitchFamily="34" charset="0"/>
                <a:cs typeface="Calibri" panose="020F0502020204030204" pitchFamily="34" charset="0"/>
              </a:rPr>
              <a:t>random</a:t>
            </a:r>
            <a:endParaRPr lang="ru-RU" sz="2000" b="1" dirty="0">
              <a:solidFill>
                <a:srgbClr val="C00000"/>
              </a:solidFill>
              <a:latin typeface="Calibri" panose="020F0502020204030204" pitchFamily="34" charset="0"/>
              <a:cs typeface="Calibri" panose="020F0502020204030204" pitchFamily="34" charset="0"/>
            </a:endParaRP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c = []</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i = 0</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while</a:t>
            </a:r>
            <a:r>
              <a:rPr lang="ru-RU" sz="2000" b="1" dirty="0">
                <a:solidFill>
                  <a:srgbClr val="C00000"/>
                </a:solidFill>
                <a:latin typeface="Calibri" panose="020F0502020204030204" pitchFamily="34" charset="0"/>
                <a:cs typeface="Calibri" panose="020F0502020204030204" pitchFamily="34" charset="0"/>
              </a:rPr>
              <a:t> i &lt; 10:</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     </a:t>
            </a:r>
            <a:r>
              <a:rPr lang="ru-RU" sz="2000" b="1" dirty="0" err="1">
                <a:solidFill>
                  <a:srgbClr val="C00000"/>
                </a:solidFill>
                <a:latin typeface="Calibri" panose="020F0502020204030204" pitchFamily="34" charset="0"/>
                <a:cs typeface="Calibri" panose="020F0502020204030204" pitchFamily="34" charset="0"/>
              </a:rPr>
              <a:t>c.append</a:t>
            </a:r>
            <a:r>
              <a:rPr lang="ru-RU" sz="2000" b="1" dirty="0">
                <a:solidFill>
                  <a:srgbClr val="C00000"/>
                </a:solidFill>
                <a:latin typeface="Calibri" panose="020F0502020204030204" pitchFamily="34" charset="0"/>
                <a:cs typeface="Calibri" panose="020F0502020204030204" pitchFamily="34" charset="0"/>
              </a:rPr>
              <a:t>(</a:t>
            </a:r>
            <a:r>
              <a:rPr lang="ru-RU" sz="2000" b="1" dirty="0" err="1">
                <a:solidFill>
                  <a:srgbClr val="C00000"/>
                </a:solidFill>
                <a:latin typeface="Calibri" panose="020F0502020204030204" pitchFamily="34" charset="0"/>
                <a:cs typeface="Calibri" panose="020F0502020204030204" pitchFamily="34" charset="0"/>
              </a:rPr>
              <a:t>random.randint</a:t>
            </a:r>
            <a:r>
              <a:rPr lang="ru-RU" sz="2000" b="1" dirty="0">
                <a:solidFill>
                  <a:srgbClr val="C00000"/>
                </a:solidFill>
                <a:latin typeface="Calibri" panose="020F0502020204030204" pitchFamily="34" charset="0"/>
                <a:cs typeface="Calibri" panose="020F0502020204030204" pitchFamily="34" charset="0"/>
              </a:rPr>
              <a:t>(0,100))</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     i += 1</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 </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t>
            </a:r>
            <a:r>
              <a:rPr lang="ru-RU" sz="2000" b="1" dirty="0" smtClean="0">
                <a:solidFill>
                  <a:srgbClr val="C00000"/>
                </a:solidFill>
                <a:latin typeface="Calibri" panose="020F0502020204030204" pitchFamily="34" charset="0"/>
                <a:cs typeface="Calibri" panose="020F0502020204030204" pitchFamily="34" charset="0"/>
              </a:rPr>
              <a:t>c</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30, 44, 35, 77, 53, 44, 49, 17, 61, 82]</a:t>
            </a: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Списки</a:t>
            </a:r>
          </a:p>
        </p:txBody>
      </p:sp>
    </p:spTree>
    <p:extLst>
      <p:ext uri="{BB962C8B-B14F-4D97-AF65-F5344CB8AC3E}">
        <p14:creationId xmlns:p14="http://schemas.microsoft.com/office/powerpoint/2010/main" val="315093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575" y="1258957"/>
            <a:ext cx="11396868" cy="5599043"/>
          </a:xfrm>
        </p:spPr>
        <p:txBody>
          <a:bodyPr>
            <a:normAutofit lnSpcReduction="10000"/>
          </a:bodyPr>
          <a:lstStyle/>
          <a:p>
            <a:pPr marL="357188" indent="-357188">
              <a:spcBef>
                <a:spcPts val="0"/>
              </a:spcBef>
              <a:buNone/>
            </a:pPr>
            <a:r>
              <a:rPr lang="ru-RU" sz="2000" dirty="0" smtClean="0">
                <a:latin typeface="Calibri" panose="020F0502020204030204" pitchFamily="34" charset="0"/>
                <a:cs typeface="Calibri" panose="020F0502020204030204" pitchFamily="34" charset="0"/>
              </a:rPr>
              <a:t>Цикл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в языке программирования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предназначен для перебора элементов структур данных и некоторых других объектов. Это не цикл со счетчиком, каковым является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во многих других языках.</a:t>
            </a:r>
          </a:p>
          <a:p>
            <a:pPr marL="357188" indent="-357188">
              <a:spcBef>
                <a:spcPts val="0"/>
              </a:spcBef>
              <a:buNone/>
            </a:pPr>
            <a:r>
              <a:rPr lang="ru-RU" sz="2000" dirty="0" smtClean="0">
                <a:latin typeface="Calibri" panose="020F0502020204030204" pitchFamily="34" charset="0"/>
                <a:cs typeface="Calibri" panose="020F0502020204030204" pitchFamily="34" charset="0"/>
              </a:rPr>
              <a:t>Что </a:t>
            </a:r>
            <a:r>
              <a:rPr lang="ru-RU" sz="2000" dirty="0">
                <a:latin typeface="Calibri" panose="020F0502020204030204" pitchFamily="34" charset="0"/>
                <a:cs typeface="Calibri" panose="020F0502020204030204" pitchFamily="34" charset="0"/>
              </a:rPr>
              <a:t>значит перебор элементов? Например, у нас есть список, состоящий из ряда элементов. Сначала берем из него первый элемент, затем второй, потом третий и так далее. С каждым элементом мы выполняем одни и те же действия в теле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Нам не надо извлекать элементы по их индексам и заботится, на каком из них список заканчивается, и следующая итерация бессмысленна. Цикл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сам переберет и определит </a:t>
            </a:r>
            <a:r>
              <a:rPr lang="ru-RU" sz="2000" dirty="0" smtClean="0">
                <a:latin typeface="Calibri" panose="020F0502020204030204" pitchFamily="34" charset="0"/>
                <a:cs typeface="Calibri" panose="020F0502020204030204" pitchFamily="34" charset="0"/>
              </a:rPr>
              <a:t>конец.</a:t>
            </a:r>
          </a:p>
          <a:p>
            <a:pPr marL="357188" indent="-357188">
              <a:spcBef>
                <a:spcPts val="0"/>
              </a:spcBef>
              <a:buNone/>
            </a:pPr>
            <a:r>
              <a:rPr lang="ru-RU" sz="2000" b="1" dirty="0" smtClean="0">
                <a:solidFill>
                  <a:srgbClr val="FF0000"/>
                </a:solidFill>
                <a:latin typeface="Calibri" panose="020F0502020204030204" pitchFamily="34" charset="0"/>
                <a:cs typeface="Calibri" panose="020F0502020204030204" pitchFamily="34" charset="0"/>
              </a:rPr>
              <a:t>Пример 38.</a:t>
            </a:r>
            <a:r>
              <a:rPr lang="ru-RU" sz="2000" b="1" dirty="0" smtClean="0">
                <a:solidFill>
                  <a:schemeClr val="accent1"/>
                </a:solidFill>
                <a:latin typeface="Calibri" panose="020F0502020204030204" pitchFamily="34" charset="0"/>
                <a:cs typeface="Calibri" panose="020F0502020204030204" pitchFamily="34" charset="0"/>
              </a:rPr>
              <a:t>	</a:t>
            </a:r>
            <a:r>
              <a:rPr lang="en-US" sz="2000" b="1" dirty="0" err="1" smtClean="0">
                <a:solidFill>
                  <a:schemeClr val="accent1"/>
                </a:solidFill>
                <a:latin typeface="Calibri" panose="020F0502020204030204" pitchFamily="34" charset="0"/>
                <a:cs typeface="Calibri" panose="020F0502020204030204" pitchFamily="34" charset="0"/>
              </a:rPr>
              <a:t>spisok</a:t>
            </a:r>
            <a:r>
              <a:rPr lang="en-US" sz="2000" b="1" dirty="0" smtClean="0">
                <a:solidFill>
                  <a:schemeClr val="accent1"/>
                </a:solidFill>
                <a:latin typeface="Calibri" panose="020F0502020204030204" pitchFamily="34" charset="0"/>
                <a:cs typeface="Calibri" panose="020F0502020204030204" pitchFamily="34" charset="0"/>
              </a:rPr>
              <a:t> </a:t>
            </a:r>
            <a:r>
              <a:rPr lang="en-US" sz="2000" b="1" dirty="0">
                <a:solidFill>
                  <a:schemeClr val="accent1"/>
                </a:solidFill>
                <a:latin typeface="Calibri" panose="020F0502020204030204" pitchFamily="34" charset="0"/>
                <a:cs typeface="Calibri" panose="020F0502020204030204" pitchFamily="34" charset="0"/>
              </a:rPr>
              <a:t>= [10, 40, 20, 30]</a:t>
            </a:r>
          </a:p>
          <a:p>
            <a:pPr marL="357188" indent="1431925">
              <a:spcBef>
                <a:spcPts val="0"/>
              </a:spcBef>
              <a:buNone/>
            </a:pPr>
            <a:r>
              <a:rPr lang="en-US" sz="2000" b="1" dirty="0" smtClean="0">
                <a:solidFill>
                  <a:schemeClr val="accent1"/>
                </a:solidFill>
                <a:latin typeface="Calibri" panose="020F0502020204030204" pitchFamily="34" charset="0"/>
                <a:cs typeface="Calibri" panose="020F0502020204030204" pitchFamily="34" charset="0"/>
              </a:rPr>
              <a:t>for </a:t>
            </a:r>
            <a:r>
              <a:rPr lang="en-US" sz="2000" b="1" dirty="0">
                <a:solidFill>
                  <a:schemeClr val="accent1"/>
                </a:solidFill>
                <a:latin typeface="Calibri" panose="020F0502020204030204" pitchFamily="34" charset="0"/>
                <a:cs typeface="Calibri" panose="020F0502020204030204" pitchFamily="34" charset="0"/>
              </a:rPr>
              <a:t>element in </a:t>
            </a:r>
            <a:r>
              <a:rPr lang="en-US" sz="2000" b="1" dirty="0" err="1">
                <a:solidFill>
                  <a:schemeClr val="accent1"/>
                </a:solidFill>
                <a:latin typeface="Calibri" panose="020F0502020204030204" pitchFamily="34" charset="0"/>
                <a:cs typeface="Calibri" panose="020F0502020204030204" pitchFamily="34" charset="0"/>
              </a:rPr>
              <a:t>spisok</a:t>
            </a:r>
            <a:r>
              <a:rPr lang="en-US"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	</a:t>
            </a:r>
            <a:r>
              <a:rPr lang="ru-RU" sz="2000" b="1" dirty="0" smtClean="0">
                <a:solidFill>
                  <a:schemeClr val="accent1"/>
                </a:solidFill>
                <a:latin typeface="Calibri" panose="020F0502020204030204" pitchFamily="34" charset="0"/>
                <a:cs typeface="Calibri" panose="020F0502020204030204" pitchFamily="34" charset="0"/>
              </a:rPr>
              <a:t>	</a:t>
            </a:r>
            <a:r>
              <a:rPr lang="en-US" sz="2000" b="1" dirty="0" smtClean="0">
                <a:solidFill>
                  <a:schemeClr val="accent1"/>
                </a:solidFill>
                <a:latin typeface="Calibri" panose="020F0502020204030204" pitchFamily="34" charset="0"/>
                <a:cs typeface="Calibri" panose="020F0502020204030204" pitchFamily="34" charset="0"/>
              </a:rPr>
              <a:t>print(element </a:t>
            </a:r>
            <a:r>
              <a:rPr lang="en-US" sz="2000" b="1" dirty="0">
                <a:solidFill>
                  <a:schemeClr val="accent1"/>
                </a:solidFill>
                <a:latin typeface="Calibri" panose="020F0502020204030204" pitchFamily="34" charset="0"/>
                <a:cs typeface="Calibri" panose="020F0502020204030204" pitchFamily="34" charset="0"/>
              </a:rPr>
              <a:t>+ 2</a:t>
            </a:r>
            <a:r>
              <a:rPr lang="en-US" sz="2000" b="1" dirty="0" smtClean="0">
                <a:solidFill>
                  <a:schemeClr val="accent1"/>
                </a:solidFill>
                <a:latin typeface="Calibri" panose="020F0502020204030204" pitchFamily="34" charset="0"/>
                <a:cs typeface="Calibri" panose="020F0502020204030204" pitchFamily="34" charset="0"/>
              </a:rPr>
              <a:t>)</a:t>
            </a:r>
            <a:r>
              <a:rPr lang="ru-RU" sz="2000" dirty="0" smtClean="0">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a:t>
            </a:r>
            <a:r>
              <a:rPr lang="ru-RU" sz="2000" b="1" dirty="0" smtClean="0">
                <a:solidFill>
                  <a:srgbClr val="FFC000"/>
                </a:solidFill>
                <a:latin typeface="Calibri" panose="020F0502020204030204" pitchFamily="34" charset="0"/>
                <a:cs typeface="Calibri" panose="020F0502020204030204" pitchFamily="34" charset="0"/>
              </a:rPr>
              <a:t> 12, 42, 22, 32</a:t>
            </a:r>
          </a:p>
          <a:p>
            <a:pPr marL="357188" indent="-357188">
              <a:spcBef>
                <a:spcPts val="0"/>
              </a:spcBef>
              <a:buNone/>
            </a:pPr>
            <a:r>
              <a:rPr lang="ru-RU" sz="2000" dirty="0">
                <a:latin typeface="Calibri" panose="020F0502020204030204" pitchFamily="34" charset="0"/>
                <a:cs typeface="Calibri" panose="020F0502020204030204" pitchFamily="34" charset="0"/>
              </a:rPr>
              <a:t>После ключевого слова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используется переменная под именем </a:t>
            </a:r>
            <a:r>
              <a:rPr lang="ru-RU" sz="2000" dirty="0" err="1">
                <a:latin typeface="Calibri" panose="020F0502020204030204" pitchFamily="34" charset="0"/>
                <a:cs typeface="Calibri" panose="020F0502020204030204" pitchFamily="34" charset="0"/>
              </a:rPr>
              <a:t>element</a:t>
            </a:r>
            <a:r>
              <a:rPr lang="ru-RU" sz="2000" dirty="0">
                <a:latin typeface="Calibri" panose="020F0502020204030204" pitchFamily="34" charset="0"/>
                <a:cs typeface="Calibri" panose="020F0502020204030204" pitchFamily="34" charset="0"/>
              </a:rPr>
              <a:t>. Имя здесь может быть любым. Нередко используют i. На каждой итерации цикла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ей будет присвоен очередной элемент из списка </a:t>
            </a:r>
            <a:r>
              <a:rPr lang="ru-RU" sz="2000" dirty="0" err="1">
                <a:latin typeface="Calibri" panose="020F0502020204030204" pitchFamily="34" charset="0"/>
                <a:cs typeface="Calibri" panose="020F0502020204030204" pitchFamily="34" charset="0"/>
              </a:rPr>
              <a:t>spisok</a:t>
            </a:r>
            <a:r>
              <a:rPr lang="ru-RU" sz="2000" dirty="0">
                <a:latin typeface="Calibri" panose="020F0502020204030204" pitchFamily="34" charset="0"/>
                <a:cs typeface="Calibri" panose="020F0502020204030204" pitchFamily="34" charset="0"/>
              </a:rPr>
              <a:t>. Так при первой прокрутке цикла идентификатор </a:t>
            </a:r>
            <a:r>
              <a:rPr lang="ru-RU" sz="2000" dirty="0" err="1">
                <a:latin typeface="Calibri" panose="020F0502020204030204" pitchFamily="34" charset="0"/>
                <a:cs typeface="Calibri" panose="020F0502020204030204" pitchFamily="34" charset="0"/>
              </a:rPr>
              <a:t>element</a:t>
            </a:r>
            <a:r>
              <a:rPr lang="ru-RU" sz="2000" dirty="0">
                <a:latin typeface="Calibri" panose="020F0502020204030204" pitchFamily="34" charset="0"/>
                <a:cs typeface="Calibri" panose="020F0502020204030204" pitchFamily="34" charset="0"/>
              </a:rPr>
              <a:t> связан с числом 10, на второй – с числом 40, и так далее. Когда элементы в </a:t>
            </a:r>
            <a:r>
              <a:rPr lang="ru-RU" sz="2000" dirty="0" err="1">
                <a:latin typeface="Calibri" panose="020F0502020204030204" pitchFamily="34" charset="0"/>
                <a:cs typeface="Calibri" panose="020F0502020204030204" pitchFamily="34" charset="0"/>
              </a:rPr>
              <a:t>spisok</a:t>
            </a:r>
            <a:r>
              <a:rPr lang="ru-RU" sz="2000" dirty="0">
                <a:latin typeface="Calibri" panose="020F0502020204030204" pitchFamily="34" charset="0"/>
                <a:cs typeface="Calibri" panose="020F0502020204030204" pitchFamily="34" charset="0"/>
              </a:rPr>
              <a:t> заканчиваются, цикл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завершает свою работу.</a:t>
            </a:r>
          </a:p>
          <a:p>
            <a:pPr marL="357188" indent="-357188">
              <a:spcBef>
                <a:spcPts val="0"/>
              </a:spcBef>
              <a:buNone/>
            </a:pPr>
            <a:r>
              <a:rPr lang="ru-RU" sz="2000" dirty="0" smtClean="0">
                <a:latin typeface="Calibri" panose="020F0502020204030204" pitchFamily="34" charset="0"/>
                <a:cs typeface="Calibri" panose="020F0502020204030204" pitchFamily="34" charset="0"/>
              </a:rPr>
              <a:t>С </a:t>
            </a:r>
            <a:r>
              <a:rPr lang="ru-RU" sz="2000" dirty="0">
                <a:latin typeface="Calibri" panose="020F0502020204030204" pitchFamily="34" charset="0"/>
                <a:cs typeface="Calibri" panose="020F0502020204030204" pitchFamily="34" charset="0"/>
              </a:rPr>
              <a:t>английского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переводится как "для", "</a:t>
            </a:r>
            <a:r>
              <a:rPr lang="ru-RU" sz="2000" dirty="0" err="1">
                <a:latin typeface="Calibri" panose="020F0502020204030204" pitchFamily="34" charset="0"/>
                <a:cs typeface="Calibri" panose="020F0502020204030204" pitchFamily="34" charset="0"/>
              </a:rPr>
              <a:t>in</a:t>
            </a:r>
            <a:r>
              <a:rPr lang="ru-RU" sz="2000" dirty="0">
                <a:latin typeface="Calibri" panose="020F0502020204030204" pitchFamily="34" charset="0"/>
                <a:cs typeface="Calibri" panose="020F0502020204030204" pitchFamily="34" charset="0"/>
              </a:rPr>
              <a:t>" как "в". Перевести конструкцию с языка программирования на человеческий можно так: для каждого элемента в списке делать следующее (то, что в теле цикла).</a:t>
            </a:r>
          </a:p>
          <a:p>
            <a:pPr marL="357188" indent="-357188">
              <a:spcBef>
                <a:spcPts val="0"/>
              </a:spcBef>
              <a:buNone/>
            </a:pPr>
            <a:r>
              <a:rPr lang="ru-RU" sz="2000" dirty="0" smtClean="0">
                <a:latin typeface="Calibri" panose="020F0502020204030204" pitchFamily="34" charset="0"/>
                <a:cs typeface="Calibri" panose="020F0502020204030204" pitchFamily="34" charset="0"/>
              </a:rPr>
              <a:t>В </a:t>
            </a:r>
            <a:r>
              <a:rPr lang="ru-RU" sz="2000" dirty="0">
                <a:latin typeface="Calibri" panose="020F0502020204030204" pitchFamily="34" charset="0"/>
                <a:cs typeface="Calibri" panose="020F0502020204030204" pitchFamily="34" charset="0"/>
              </a:rPr>
              <a:t>примере мы увеличивали каждый элемент на 2 и выводили его на экран. При этом сам список конечно же не </a:t>
            </a:r>
            <a:r>
              <a:rPr lang="ru-RU" sz="2000" dirty="0" smtClean="0">
                <a:latin typeface="Calibri" panose="020F0502020204030204" pitchFamily="34" charset="0"/>
                <a:cs typeface="Calibri" panose="020F0502020204030204" pitchFamily="34" charset="0"/>
              </a:rPr>
              <a:t>изменяется.</a:t>
            </a:r>
            <a:endParaRPr lang="ru-RU" sz="2000" dirty="0">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smtClean="0"/>
              <a:t>Еще раз о </a:t>
            </a:r>
            <a:r>
              <a:rPr lang="ru-RU" sz="3200" b="1" smtClean="0"/>
              <a:t>цикле </a:t>
            </a:r>
            <a:r>
              <a:rPr lang="en-US" sz="3200" b="1" smtClean="0"/>
              <a:t>for</a:t>
            </a:r>
            <a:endParaRPr lang="ru-RU" sz="3200" b="1" dirty="0"/>
          </a:p>
        </p:txBody>
      </p:sp>
    </p:spTree>
    <p:extLst>
      <p:ext uri="{BB962C8B-B14F-4D97-AF65-F5344CB8AC3E}">
        <p14:creationId xmlns:p14="http://schemas.microsoft.com/office/powerpoint/2010/main" val="331057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575" y="1258957"/>
            <a:ext cx="11396868" cy="5599043"/>
          </a:xfrm>
        </p:spPr>
        <p:txBody>
          <a:bodyPr>
            <a:normAutofit/>
          </a:bodyPr>
          <a:lstStyle/>
          <a:p>
            <a:pPr marL="357188" indent="-357188">
              <a:spcBef>
                <a:spcPts val="0"/>
              </a:spcBef>
              <a:buNone/>
            </a:pPr>
            <a:r>
              <a:rPr lang="ru-RU" sz="2000" dirty="0">
                <a:latin typeface="Calibri" panose="020F0502020204030204" pitchFamily="34" charset="0"/>
                <a:cs typeface="Calibri" panose="020F0502020204030204" pitchFamily="34" charset="0"/>
              </a:rPr>
              <a:t>Однако бывает необходимо изменить сам список, например, изменить значение каждого элемента в нем или только определенных, удовлетворяющих определенному условию. И тут без переменной, обозначающей индекс элемента, в большинстве случаев не обойтись</a:t>
            </a:r>
            <a:r>
              <a:rPr lang="ru-RU" sz="2000" dirty="0" smtClean="0">
                <a:latin typeface="Calibri" panose="020F0502020204030204" pitchFamily="34" charset="0"/>
                <a:cs typeface="Calibri" panose="020F0502020204030204" pitchFamily="34" charset="0"/>
              </a:rPr>
              <a:t>:</a:t>
            </a:r>
          </a:p>
          <a:p>
            <a:pPr marL="357188" indent="-357188">
              <a:spcBef>
                <a:spcPts val="0"/>
              </a:spcBef>
              <a:buNone/>
            </a:pPr>
            <a:r>
              <a:rPr lang="ru-RU" sz="2000" b="1" dirty="0">
                <a:solidFill>
                  <a:srgbClr val="FF0000"/>
                </a:solidFill>
                <a:latin typeface="Calibri" panose="020F0502020204030204" pitchFamily="34" charset="0"/>
                <a:cs typeface="Calibri" panose="020F0502020204030204" pitchFamily="34" charset="0"/>
              </a:rPr>
              <a:t>Пример </a:t>
            </a:r>
            <a:r>
              <a:rPr lang="ru-RU" sz="2000" b="1" dirty="0" smtClean="0">
                <a:solidFill>
                  <a:srgbClr val="FF0000"/>
                </a:solidFill>
                <a:latin typeface="Calibri" panose="020F0502020204030204" pitchFamily="34" charset="0"/>
                <a:cs typeface="Calibri" panose="020F0502020204030204" pitchFamily="34" charset="0"/>
              </a:rPr>
              <a:t>38</a:t>
            </a:r>
            <a:r>
              <a:rPr lang="ru-RU" sz="2000" b="1" dirty="0">
                <a:solidFill>
                  <a:srgbClr val="FF0000"/>
                </a:solidFill>
                <a:latin typeface="Calibri" panose="020F0502020204030204" pitchFamily="34" charset="0"/>
                <a:cs typeface="Calibri" panose="020F0502020204030204" pitchFamily="34" charset="0"/>
              </a:rPr>
              <a:t>. </a:t>
            </a:r>
            <a:r>
              <a:rPr lang="ru-RU" sz="2000" b="1" dirty="0" smtClean="0">
                <a:solidFill>
                  <a:srgbClr val="FF0000"/>
                </a:solidFill>
                <a:latin typeface="Calibri" panose="020F0502020204030204" pitchFamily="34" charset="0"/>
                <a:cs typeface="Calibri" panose="020F0502020204030204" pitchFamily="34" charset="0"/>
              </a:rPr>
              <a:t>	</a:t>
            </a:r>
            <a:r>
              <a:rPr lang="en-US" sz="2000" b="1" dirty="0" err="1" smtClean="0">
                <a:solidFill>
                  <a:schemeClr val="accent1"/>
                </a:solidFill>
                <a:latin typeface="Calibri" panose="020F0502020204030204" pitchFamily="34" charset="0"/>
                <a:cs typeface="Calibri" panose="020F0502020204030204" pitchFamily="34" charset="0"/>
              </a:rPr>
              <a:t>i</a:t>
            </a:r>
            <a:r>
              <a:rPr lang="en-US" sz="2000" b="1" dirty="0" smtClean="0">
                <a:solidFill>
                  <a:schemeClr val="accent1"/>
                </a:solidFill>
                <a:latin typeface="Calibri" panose="020F0502020204030204" pitchFamily="34" charset="0"/>
                <a:cs typeface="Calibri" panose="020F0502020204030204" pitchFamily="34" charset="0"/>
              </a:rPr>
              <a:t> </a:t>
            </a:r>
            <a:r>
              <a:rPr lang="en-US" sz="2000" b="1" dirty="0">
                <a:solidFill>
                  <a:schemeClr val="accent1"/>
                </a:solidFill>
                <a:latin typeface="Calibri" panose="020F0502020204030204" pitchFamily="34" charset="0"/>
                <a:cs typeface="Calibri" panose="020F0502020204030204" pitchFamily="34" charset="0"/>
              </a:rPr>
              <a:t>= 0</a:t>
            </a:r>
          </a:p>
          <a:p>
            <a:pPr marL="357188" indent="1431925">
              <a:spcBef>
                <a:spcPts val="0"/>
              </a:spcBef>
              <a:buNone/>
            </a:pPr>
            <a:r>
              <a:rPr lang="en-US" sz="2000" b="1" dirty="0" smtClean="0">
                <a:solidFill>
                  <a:schemeClr val="accent1"/>
                </a:solidFill>
                <a:latin typeface="Calibri" panose="020F0502020204030204" pitchFamily="34" charset="0"/>
                <a:cs typeface="Calibri" panose="020F0502020204030204" pitchFamily="34" charset="0"/>
              </a:rPr>
              <a:t>for </a:t>
            </a:r>
            <a:r>
              <a:rPr lang="en-US" sz="2000" b="1" dirty="0">
                <a:solidFill>
                  <a:schemeClr val="accent1"/>
                </a:solidFill>
                <a:latin typeface="Calibri" panose="020F0502020204030204" pitchFamily="34" charset="0"/>
                <a:cs typeface="Calibri" panose="020F0502020204030204" pitchFamily="34" charset="0"/>
              </a:rPr>
              <a:t>element in </a:t>
            </a:r>
            <a:r>
              <a:rPr lang="en-US" sz="2000" b="1" dirty="0" err="1">
                <a:solidFill>
                  <a:schemeClr val="accent1"/>
                </a:solidFill>
                <a:latin typeface="Calibri" panose="020F0502020204030204" pitchFamily="34" charset="0"/>
                <a:cs typeface="Calibri" panose="020F0502020204030204" pitchFamily="34" charset="0"/>
              </a:rPr>
              <a:t>spisok</a:t>
            </a:r>
            <a:r>
              <a:rPr lang="en-US" sz="2000" b="1" dirty="0">
                <a:solidFill>
                  <a:schemeClr val="accent1"/>
                </a:solidFill>
                <a:latin typeface="Calibri" panose="020F0502020204030204" pitchFamily="34" charset="0"/>
                <a:cs typeface="Calibri" panose="020F0502020204030204" pitchFamily="34" charset="0"/>
              </a:rPr>
              <a:t>:</a:t>
            </a:r>
          </a:p>
          <a:p>
            <a:pPr marL="814388" lvl="1" indent="1431925">
              <a:spcBef>
                <a:spcPts val="0"/>
              </a:spcBef>
              <a:buNone/>
            </a:pPr>
            <a:r>
              <a:rPr lang="en-US" sz="1800" b="1" dirty="0" err="1" smtClean="0">
                <a:solidFill>
                  <a:schemeClr val="accent1"/>
                </a:solidFill>
                <a:latin typeface="Calibri" panose="020F0502020204030204" pitchFamily="34" charset="0"/>
                <a:cs typeface="Calibri" panose="020F0502020204030204" pitchFamily="34" charset="0"/>
              </a:rPr>
              <a:t>spisok</a:t>
            </a:r>
            <a:r>
              <a:rPr lang="en-US" sz="1800" b="1" dirty="0" smtClean="0">
                <a:solidFill>
                  <a:schemeClr val="accent1"/>
                </a:solidFill>
                <a:latin typeface="Calibri" panose="020F0502020204030204" pitchFamily="34" charset="0"/>
                <a:cs typeface="Calibri" panose="020F0502020204030204" pitchFamily="34" charset="0"/>
              </a:rPr>
              <a:t>[</a:t>
            </a:r>
            <a:r>
              <a:rPr lang="en-US" sz="1800" b="1" dirty="0" err="1" smtClean="0">
                <a:solidFill>
                  <a:schemeClr val="accent1"/>
                </a:solidFill>
                <a:latin typeface="Calibri" panose="020F0502020204030204" pitchFamily="34" charset="0"/>
                <a:cs typeface="Calibri" panose="020F0502020204030204" pitchFamily="34" charset="0"/>
              </a:rPr>
              <a:t>i</a:t>
            </a:r>
            <a:r>
              <a:rPr lang="en-US" sz="1800" b="1" dirty="0">
                <a:solidFill>
                  <a:schemeClr val="accent1"/>
                </a:solidFill>
                <a:latin typeface="Calibri" panose="020F0502020204030204" pitchFamily="34" charset="0"/>
                <a:cs typeface="Calibri" panose="020F0502020204030204" pitchFamily="34" charset="0"/>
              </a:rPr>
              <a:t>] = element + 2</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	       </a:t>
            </a:r>
            <a:r>
              <a:rPr lang="en-US" sz="2000" b="1" dirty="0" err="1" smtClean="0">
                <a:solidFill>
                  <a:schemeClr val="accent1"/>
                </a:solidFill>
                <a:latin typeface="Calibri" panose="020F0502020204030204" pitchFamily="34" charset="0"/>
                <a:cs typeface="Calibri" panose="020F0502020204030204" pitchFamily="34" charset="0"/>
              </a:rPr>
              <a:t>i</a:t>
            </a:r>
            <a:r>
              <a:rPr lang="en-US" sz="2000" b="1" dirty="0" smtClean="0">
                <a:solidFill>
                  <a:schemeClr val="accent1"/>
                </a:solidFill>
                <a:latin typeface="Calibri" panose="020F0502020204030204" pitchFamily="34" charset="0"/>
                <a:cs typeface="Calibri" panose="020F0502020204030204" pitchFamily="34" charset="0"/>
              </a:rPr>
              <a:t> </a:t>
            </a:r>
            <a:r>
              <a:rPr lang="en-US" sz="2000" b="1" dirty="0">
                <a:solidFill>
                  <a:schemeClr val="accent1"/>
                </a:solidFill>
                <a:latin typeface="Calibri" panose="020F0502020204030204" pitchFamily="34" charset="0"/>
                <a:cs typeface="Calibri" panose="020F0502020204030204" pitchFamily="34" charset="0"/>
              </a:rPr>
              <a:t>+= 1</a:t>
            </a:r>
          </a:p>
          <a:p>
            <a:pPr marL="357188" indent="1431925">
              <a:spcBef>
                <a:spcPts val="0"/>
              </a:spcBef>
              <a:buNone/>
            </a:pPr>
            <a:r>
              <a:rPr lang="en-US" sz="2000" b="1" dirty="0">
                <a:solidFill>
                  <a:schemeClr val="accent1"/>
                </a:solidFill>
                <a:latin typeface="Calibri" panose="020F0502020204030204" pitchFamily="34" charset="0"/>
                <a:cs typeface="Calibri" panose="020F0502020204030204" pitchFamily="34" charset="0"/>
              </a:rPr>
              <a:t>p</a:t>
            </a:r>
            <a:r>
              <a:rPr lang="en-US" sz="2000" b="1" dirty="0" smtClean="0">
                <a:solidFill>
                  <a:schemeClr val="accent1"/>
                </a:solidFill>
                <a:latin typeface="Calibri" panose="020F0502020204030204" pitchFamily="34" charset="0"/>
                <a:cs typeface="Calibri" panose="020F0502020204030204" pitchFamily="34" charset="0"/>
              </a:rPr>
              <a:t>rint(</a:t>
            </a:r>
            <a:r>
              <a:rPr lang="en-US" sz="2000" b="1" dirty="0" err="1" smtClean="0">
                <a:solidFill>
                  <a:schemeClr val="accent1"/>
                </a:solidFill>
                <a:latin typeface="Calibri" panose="020F0502020204030204" pitchFamily="34" charset="0"/>
                <a:cs typeface="Calibri" panose="020F0502020204030204" pitchFamily="34" charset="0"/>
              </a:rPr>
              <a:t>spisok</a:t>
            </a:r>
            <a:r>
              <a:rPr lang="en-US" sz="2000" b="1" dirty="0" smtClean="0">
                <a:solidFill>
                  <a:schemeClr val="accent1"/>
                </a:solidFill>
                <a:latin typeface="Calibri" panose="020F0502020204030204" pitchFamily="34" charset="0"/>
                <a:cs typeface="Calibri" panose="020F0502020204030204" pitchFamily="34" charset="0"/>
              </a:rPr>
              <a:t>)</a:t>
            </a:r>
            <a:r>
              <a:rPr lang="ru-RU" sz="2000" b="1" dirty="0" smtClean="0">
                <a:solidFill>
                  <a:schemeClr val="accent1"/>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en-US" sz="2000" b="1" dirty="0">
                <a:solidFill>
                  <a:srgbClr val="FFC000"/>
                </a:solidFill>
                <a:latin typeface="Calibri" panose="020F0502020204030204" pitchFamily="34" charset="0"/>
                <a:cs typeface="Calibri" panose="020F0502020204030204" pitchFamily="34" charset="0"/>
              </a:rPr>
              <a:t>12, 42, 22, 32</a:t>
            </a:r>
            <a:r>
              <a:rPr lang="en-US" sz="2000" b="1" dirty="0" smtClean="0">
                <a:solidFill>
                  <a:srgbClr val="FFC000"/>
                </a:solidFill>
                <a:latin typeface="Calibri" panose="020F0502020204030204" pitchFamily="34" charset="0"/>
                <a:cs typeface="Calibri" panose="020F0502020204030204" pitchFamily="34" charset="0"/>
              </a:rPr>
              <a:t>]</a:t>
            </a:r>
            <a:endParaRPr lang="ru-RU" sz="2000" b="1" dirty="0" smtClean="0">
              <a:solidFill>
                <a:srgbClr val="FFC000"/>
              </a:solidFill>
              <a:latin typeface="Calibri" panose="020F0502020204030204" pitchFamily="34" charset="0"/>
              <a:cs typeface="Calibri" panose="020F0502020204030204" pitchFamily="34" charset="0"/>
            </a:endParaRPr>
          </a:p>
          <a:p>
            <a:pPr marL="357188" indent="-357188">
              <a:spcBef>
                <a:spcPts val="0"/>
              </a:spcBef>
              <a:buNone/>
            </a:pPr>
            <a:r>
              <a:rPr lang="ru-RU" sz="2000" dirty="0">
                <a:latin typeface="Calibri" panose="020F0502020204030204" pitchFamily="34" charset="0"/>
                <a:cs typeface="Calibri" panose="020F0502020204030204" pitchFamily="34" charset="0"/>
              </a:rPr>
              <a:t>Но если мы вынуждены использовать счетчик, то выгода от использования цикла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не очевидна. Если знать длину списка, то почему бы не воспользоваться </a:t>
            </a:r>
            <a:r>
              <a:rPr lang="ru-RU" sz="2000" dirty="0" err="1">
                <a:latin typeface="Calibri" panose="020F0502020204030204" pitchFamily="34" charset="0"/>
                <a:cs typeface="Calibri" panose="020F0502020204030204" pitchFamily="34" charset="0"/>
              </a:rPr>
              <a:t>while</a:t>
            </a:r>
            <a:r>
              <a:rPr lang="ru-RU" sz="2000" dirty="0">
                <a:latin typeface="Calibri" panose="020F0502020204030204" pitchFamily="34" charset="0"/>
                <a:cs typeface="Calibri" panose="020F0502020204030204" pitchFamily="34" charset="0"/>
              </a:rPr>
              <a:t>. Длину можно измерить с помощью встроенной в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функции </a:t>
            </a:r>
            <a:r>
              <a:rPr lang="ru-RU" sz="2000" dirty="0" err="1">
                <a:latin typeface="Calibri" panose="020F0502020204030204" pitchFamily="34" charset="0"/>
                <a:cs typeface="Calibri" panose="020F0502020204030204" pitchFamily="34" charset="0"/>
              </a:rPr>
              <a:t>len</a:t>
            </a:r>
            <a:r>
              <a:rPr lang="ru-RU" sz="2000" dirty="0">
                <a:latin typeface="Calibri" panose="020F0502020204030204" pitchFamily="34" charset="0"/>
                <a:cs typeface="Calibri" panose="020F0502020204030204" pitchFamily="34" charset="0"/>
              </a:rPr>
              <a:t>().</a:t>
            </a:r>
          </a:p>
          <a:p>
            <a:pPr marL="357188" indent="-357188">
              <a:spcBef>
                <a:spcPts val="0"/>
              </a:spcBef>
              <a:buNone/>
            </a:pPr>
            <a:endParaRPr lang="ru-RU" sz="2000" b="1" dirty="0">
              <a:solidFill>
                <a:schemeClr val="accent1"/>
              </a:solidFill>
              <a:latin typeface="Calibri" panose="020F0502020204030204" pitchFamily="34" charset="0"/>
              <a:cs typeface="Calibri" panose="020F0502020204030204" pitchFamily="34" charset="0"/>
            </a:endParaRPr>
          </a:p>
          <a:p>
            <a:pPr marL="357188" indent="1431925">
              <a:lnSpc>
                <a:spcPct val="100000"/>
              </a:lnSpc>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i </a:t>
            </a:r>
            <a:r>
              <a:rPr lang="ru-RU" sz="2000" b="1" dirty="0">
                <a:solidFill>
                  <a:schemeClr val="accent1"/>
                </a:solidFill>
                <a:latin typeface="Calibri" panose="020F0502020204030204" pitchFamily="34" charset="0"/>
                <a:cs typeface="Calibri" panose="020F0502020204030204" pitchFamily="34" charset="0"/>
              </a:rPr>
              <a:t>= 0</a:t>
            </a:r>
          </a:p>
          <a:p>
            <a:pPr marL="357188" indent="1431925">
              <a:lnSpc>
                <a:spcPct val="100000"/>
              </a:lnSpc>
              <a:spcBef>
                <a:spcPts val="0"/>
              </a:spcBef>
              <a:buNone/>
            </a:pPr>
            <a:r>
              <a:rPr lang="ru-RU" sz="2000" b="1" dirty="0" err="1" smtClean="0">
                <a:solidFill>
                  <a:schemeClr val="accent1"/>
                </a:solidFill>
                <a:latin typeface="Calibri" panose="020F0502020204030204" pitchFamily="34" charset="0"/>
                <a:cs typeface="Calibri" panose="020F0502020204030204" pitchFamily="34" charset="0"/>
              </a:rPr>
              <a:t>while</a:t>
            </a:r>
            <a:r>
              <a:rPr lang="ru-RU" sz="2000" b="1" dirty="0" smtClean="0">
                <a:solidFill>
                  <a:schemeClr val="accent1"/>
                </a:solidFill>
                <a:latin typeface="Calibri" panose="020F0502020204030204" pitchFamily="34" charset="0"/>
                <a:cs typeface="Calibri" panose="020F0502020204030204" pitchFamily="34" charset="0"/>
              </a:rPr>
              <a:t> </a:t>
            </a:r>
            <a:r>
              <a:rPr lang="ru-RU" sz="2000" b="1" dirty="0">
                <a:solidFill>
                  <a:schemeClr val="accent1"/>
                </a:solidFill>
                <a:latin typeface="Calibri" panose="020F0502020204030204" pitchFamily="34" charset="0"/>
                <a:cs typeface="Calibri" panose="020F0502020204030204" pitchFamily="34" charset="0"/>
              </a:rPr>
              <a:t>i &lt; </a:t>
            </a:r>
            <a:r>
              <a:rPr lang="ru-RU" sz="2000" b="1" dirty="0" err="1">
                <a:solidFill>
                  <a:schemeClr val="accent1"/>
                </a:solidFill>
                <a:latin typeface="Calibri" panose="020F0502020204030204" pitchFamily="34" charset="0"/>
                <a:cs typeface="Calibri" panose="020F0502020204030204" pitchFamily="34" charset="0"/>
              </a:rPr>
              <a:t>len</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spisok</a:t>
            </a:r>
            <a:r>
              <a:rPr lang="ru-RU" sz="2000" b="1" dirty="0">
                <a:solidFill>
                  <a:schemeClr val="accent1"/>
                </a:solidFill>
                <a:latin typeface="Calibri" panose="020F0502020204030204" pitchFamily="34" charset="0"/>
                <a:cs typeface="Calibri" panose="020F0502020204030204" pitchFamily="34" charset="0"/>
              </a:rPr>
              <a:t>):</a:t>
            </a:r>
          </a:p>
          <a:p>
            <a:pPr marL="357188" indent="1431925">
              <a:lnSpc>
                <a:spcPct val="100000"/>
              </a:lnSpc>
              <a:spcBef>
                <a:spcPts val="0"/>
              </a:spcBef>
              <a:buNone/>
            </a:pPr>
            <a:r>
              <a:rPr lang="ru-RU" sz="2000" b="1" dirty="0">
                <a:solidFill>
                  <a:schemeClr val="accent1"/>
                </a:solidFill>
                <a:latin typeface="Calibri" panose="020F0502020204030204" pitchFamily="34" charset="0"/>
                <a:cs typeface="Calibri" panose="020F0502020204030204" pitchFamily="34" charset="0"/>
              </a:rPr>
              <a:t>	</a:t>
            </a:r>
            <a:r>
              <a:rPr lang="ru-RU" sz="2000" b="1" dirty="0" smtClean="0">
                <a:solidFill>
                  <a:schemeClr val="accent1"/>
                </a:solidFill>
                <a:latin typeface="Calibri" panose="020F0502020204030204" pitchFamily="34" charset="0"/>
                <a:cs typeface="Calibri" panose="020F0502020204030204" pitchFamily="34" charset="0"/>
              </a:rPr>
              <a:t>	</a:t>
            </a:r>
            <a:r>
              <a:rPr lang="ru-RU" sz="2000" b="1" dirty="0" err="1" smtClean="0">
                <a:solidFill>
                  <a:schemeClr val="accent1"/>
                </a:solidFill>
                <a:latin typeface="Calibri" panose="020F0502020204030204" pitchFamily="34" charset="0"/>
                <a:cs typeface="Calibri" panose="020F0502020204030204" pitchFamily="34" charset="0"/>
              </a:rPr>
              <a:t>spisok</a:t>
            </a:r>
            <a:r>
              <a:rPr lang="ru-RU" sz="2000" b="1" dirty="0" smtClean="0">
                <a:solidFill>
                  <a:schemeClr val="accent1"/>
                </a:solidFill>
                <a:latin typeface="Calibri" panose="020F0502020204030204" pitchFamily="34" charset="0"/>
                <a:cs typeface="Calibri" panose="020F0502020204030204" pitchFamily="34" charset="0"/>
              </a:rPr>
              <a:t>[i</a:t>
            </a:r>
            <a:r>
              <a:rPr lang="ru-RU" sz="2000" b="1" dirty="0">
                <a:solidFill>
                  <a:schemeClr val="accent1"/>
                </a:solidFill>
                <a:latin typeface="Calibri" panose="020F0502020204030204" pitchFamily="34" charset="0"/>
                <a:cs typeface="Calibri" panose="020F0502020204030204" pitchFamily="34" charset="0"/>
              </a:rPr>
              <a:t>] = </a:t>
            </a:r>
            <a:r>
              <a:rPr lang="ru-RU" sz="2000" b="1" dirty="0" err="1">
                <a:solidFill>
                  <a:schemeClr val="accent1"/>
                </a:solidFill>
                <a:latin typeface="Calibri" panose="020F0502020204030204" pitchFamily="34" charset="0"/>
                <a:cs typeface="Calibri" panose="020F0502020204030204" pitchFamily="34" charset="0"/>
              </a:rPr>
              <a:t>spisok</a:t>
            </a:r>
            <a:r>
              <a:rPr lang="ru-RU" sz="2000" b="1" dirty="0">
                <a:solidFill>
                  <a:schemeClr val="accent1"/>
                </a:solidFill>
                <a:latin typeface="Calibri" panose="020F0502020204030204" pitchFamily="34" charset="0"/>
                <a:cs typeface="Calibri" panose="020F0502020204030204" pitchFamily="34" charset="0"/>
              </a:rPr>
              <a:t>[i] + 2 </a:t>
            </a:r>
            <a:r>
              <a:rPr lang="en-US" sz="2000" b="1" dirty="0" smtClean="0">
                <a:solidFill>
                  <a:schemeClr val="accent1"/>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или </a:t>
            </a:r>
            <a:r>
              <a:rPr lang="ru-RU" sz="2000" b="1" dirty="0" err="1">
                <a:solidFill>
                  <a:srgbClr val="FFC000"/>
                </a:solidFill>
                <a:latin typeface="Calibri" panose="020F0502020204030204" pitchFamily="34" charset="0"/>
                <a:cs typeface="Calibri" panose="020F0502020204030204" pitchFamily="34" charset="0"/>
              </a:rPr>
              <a:t>spisok</a:t>
            </a:r>
            <a:r>
              <a:rPr lang="ru-RU" sz="2000" b="1" dirty="0">
                <a:solidFill>
                  <a:srgbClr val="FFC000"/>
                </a:solidFill>
                <a:latin typeface="Calibri" panose="020F0502020204030204" pitchFamily="34" charset="0"/>
                <a:cs typeface="Calibri" panose="020F0502020204030204" pitchFamily="34" charset="0"/>
              </a:rPr>
              <a:t>[i] += 2</a:t>
            </a:r>
          </a:p>
          <a:p>
            <a:pPr marL="357188" indent="1431925">
              <a:lnSpc>
                <a:spcPct val="100000"/>
              </a:lnSpc>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		i </a:t>
            </a:r>
            <a:r>
              <a:rPr lang="ru-RU" sz="2000" b="1" dirty="0">
                <a:solidFill>
                  <a:schemeClr val="accent1"/>
                </a:solidFill>
                <a:latin typeface="Calibri" panose="020F0502020204030204" pitchFamily="34" charset="0"/>
                <a:cs typeface="Calibri" panose="020F0502020204030204" pitchFamily="34" charset="0"/>
              </a:rPr>
              <a:t>= i + 1 </a:t>
            </a:r>
            <a:r>
              <a:rPr lang="en-US" sz="2000" b="1" dirty="0" smtClean="0">
                <a:solidFill>
                  <a:schemeClr val="accent1"/>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или i += 1</a:t>
            </a:r>
          </a:p>
          <a:p>
            <a:pPr marL="357188" indent="1431925">
              <a:lnSpc>
                <a:spcPct val="100000"/>
              </a:lnSpc>
              <a:spcBef>
                <a:spcPts val="0"/>
              </a:spcBef>
              <a:buNone/>
            </a:pPr>
            <a:r>
              <a:rPr lang="en-US" sz="2000" b="1" dirty="0" smtClean="0">
                <a:solidFill>
                  <a:schemeClr val="accent1"/>
                </a:solidFill>
                <a:latin typeface="Calibri" panose="020F0502020204030204" pitchFamily="34" charset="0"/>
                <a:cs typeface="Calibri" panose="020F0502020204030204" pitchFamily="34" charset="0"/>
              </a:rPr>
              <a:t>print(</a:t>
            </a:r>
            <a:r>
              <a:rPr lang="ru-RU" sz="2000" b="1" dirty="0" err="1" smtClean="0">
                <a:solidFill>
                  <a:schemeClr val="accent1"/>
                </a:solidFill>
                <a:latin typeface="Calibri" panose="020F0502020204030204" pitchFamily="34" charset="0"/>
                <a:cs typeface="Calibri" panose="020F0502020204030204" pitchFamily="34" charset="0"/>
              </a:rPr>
              <a:t>spisok</a:t>
            </a:r>
            <a:r>
              <a:rPr lang="en-US" sz="2000" b="1" dirty="0" smtClean="0">
                <a:solidFill>
                  <a:schemeClr val="accent1"/>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14, 44, 24, 34]</a:t>
            </a:r>
          </a:p>
          <a:p>
            <a:pPr marL="357188" indent="-357188">
              <a:lnSpc>
                <a:spcPct val="100000"/>
              </a:lnSpc>
              <a:spcBef>
                <a:spcPts val="0"/>
              </a:spcBef>
              <a:buNone/>
            </a:pPr>
            <a:r>
              <a:rPr lang="ru-RU" sz="2000" dirty="0">
                <a:latin typeface="Calibri" panose="020F0502020204030204" pitchFamily="34" charset="0"/>
                <a:cs typeface="Calibri" panose="020F0502020204030204" pitchFamily="34" charset="0"/>
              </a:rPr>
              <a:t>Кроме того, с циклом </a:t>
            </a:r>
            <a:r>
              <a:rPr lang="ru-RU" sz="2000" dirty="0" err="1">
                <a:latin typeface="Calibri" panose="020F0502020204030204" pitchFamily="34" charset="0"/>
                <a:cs typeface="Calibri" panose="020F0502020204030204" pitchFamily="34" charset="0"/>
              </a:rPr>
              <a:t>while</a:t>
            </a:r>
            <a:r>
              <a:rPr lang="ru-RU" sz="2000" dirty="0">
                <a:latin typeface="Calibri" panose="020F0502020204030204" pitchFamily="34" charset="0"/>
                <a:cs typeface="Calibri" panose="020F0502020204030204" pitchFamily="34" charset="0"/>
              </a:rPr>
              <a:t> мы избавились от переменной </a:t>
            </a:r>
            <a:r>
              <a:rPr lang="ru-RU" sz="2000" dirty="0" err="1">
                <a:latin typeface="Calibri" panose="020F0502020204030204" pitchFamily="34" charset="0"/>
                <a:cs typeface="Calibri" panose="020F0502020204030204" pitchFamily="34" charset="0"/>
              </a:rPr>
              <a:t>element</a:t>
            </a:r>
            <a:r>
              <a:rPr lang="ru-RU" sz="2000" dirty="0">
                <a:latin typeface="Calibri" panose="020F0502020204030204" pitchFamily="34" charset="0"/>
                <a:cs typeface="Calibri" panose="020F0502020204030204" pitchFamily="34" charset="0"/>
              </a:rPr>
              <a:t>.</a:t>
            </a: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smtClean="0"/>
              <a:t>Еще раз о </a:t>
            </a:r>
            <a:r>
              <a:rPr lang="ru-RU" sz="3200" b="1" smtClean="0"/>
              <a:t>цикле </a:t>
            </a:r>
            <a:r>
              <a:rPr lang="en-US" sz="3200" b="1" smtClean="0"/>
              <a:t>for</a:t>
            </a:r>
            <a:endParaRPr lang="ru-RU" sz="3200" b="1" dirty="0"/>
          </a:p>
        </p:txBody>
      </p:sp>
    </p:spTree>
    <p:extLst>
      <p:ext uri="{BB962C8B-B14F-4D97-AF65-F5344CB8AC3E}">
        <p14:creationId xmlns:p14="http://schemas.microsoft.com/office/powerpoint/2010/main" val="264049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575" y="1258957"/>
            <a:ext cx="11396868" cy="5599043"/>
          </a:xfrm>
        </p:spPr>
        <p:txBody>
          <a:bodyPr>
            <a:normAutofit fontScale="92500" lnSpcReduction="20000"/>
          </a:bodyPr>
          <a:lstStyle/>
          <a:p>
            <a:pPr marL="357188" indent="-357188">
              <a:spcBef>
                <a:spcPts val="0"/>
              </a:spcBef>
              <a:spcAft>
                <a:spcPts val="600"/>
              </a:spcAft>
              <a:buNone/>
            </a:pPr>
            <a:r>
              <a:rPr lang="ru-RU" b="1" dirty="0">
                <a:solidFill>
                  <a:srgbClr val="FF0000"/>
                </a:solidFill>
                <a:latin typeface="Calibri" panose="020F0502020204030204" pitchFamily="34" charset="0"/>
                <a:cs typeface="Calibri" panose="020F0502020204030204" pitchFamily="34" charset="0"/>
              </a:rPr>
              <a:t>Функция </a:t>
            </a:r>
            <a:r>
              <a:rPr lang="ru-RU" b="1" dirty="0" err="1">
                <a:solidFill>
                  <a:srgbClr val="FF0000"/>
                </a:solidFill>
                <a:latin typeface="Calibri" panose="020F0502020204030204" pitchFamily="34" charset="0"/>
                <a:cs typeface="Calibri" panose="020F0502020204030204" pitchFamily="34" charset="0"/>
              </a:rPr>
              <a:t>range</a:t>
            </a:r>
            <a:r>
              <a:rPr lang="ru-RU" b="1" dirty="0">
                <a:solidFill>
                  <a:srgbClr val="FF0000"/>
                </a:solidFill>
                <a:latin typeface="Calibri" panose="020F0502020204030204" pitchFamily="34" charset="0"/>
                <a:cs typeface="Calibri" panose="020F0502020204030204" pitchFamily="34" charset="0"/>
              </a:rPr>
              <a:t>()</a:t>
            </a:r>
          </a:p>
          <a:p>
            <a:pPr marL="357188" indent="-357188">
              <a:spcBef>
                <a:spcPts val="0"/>
              </a:spcBef>
              <a:buNone/>
            </a:pPr>
            <a:r>
              <a:rPr lang="ru-RU" sz="2000" dirty="0">
                <a:latin typeface="Calibri" panose="020F0502020204030204" pitchFamily="34" charset="0"/>
                <a:cs typeface="Calibri" panose="020F0502020204030204" pitchFamily="34" charset="0"/>
              </a:rPr>
              <a:t>Теперь пришло время познакомиться со встроенной в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функцией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переводится как "</a:t>
            </a:r>
            <a:r>
              <a:rPr lang="ru-RU" sz="2000" b="1" dirty="0">
                <a:solidFill>
                  <a:schemeClr val="accent1"/>
                </a:solidFill>
                <a:latin typeface="Calibri" panose="020F0502020204030204" pitchFamily="34" charset="0"/>
                <a:cs typeface="Calibri" panose="020F0502020204030204" pitchFamily="34" charset="0"/>
              </a:rPr>
              <a:t>диапазон</a:t>
            </a:r>
            <a:r>
              <a:rPr lang="ru-RU" sz="2000" dirty="0">
                <a:latin typeface="Calibri" panose="020F0502020204030204" pitchFamily="34" charset="0"/>
                <a:cs typeface="Calibri" panose="020F0502020204030204" pitchFamily="34" charset="0"/>
              </a:rPr>
              <a:t>". Она может принимать один, два или три аргумента. Их назначение такое же как у функции </a:t>
            </a:r>
            <a:r>
              <a:rPr lang="ru-RU" sz="2000" dirty="0" err="1">
                <a:latin typeface="Calibri" panose="020F0502020204030204" pitchFamily="34" charset="0"/>
                <a:cs typeface="Calibri" panose="020F0502020204030204" pitchFamily="34" charset="0"/>
              </a:rPr>
              <a:t>randrange</a:t>
            </a:r>
            <a:r>
              <a:rPr lang="ru-RU" sz="2000" dirty="0">
                <a:latin typeface="Calibri" panose="020F0502020204030204" pitchFamily="34" charset="0"/>
                <a:cs typeface="Calibri" panose="020F0502020204030204" pitchFamily="34" charset="0"/>
              </a:rPr>
              <a:t>() из модуля </a:t>
            </a:r>
            <a:r>
              <a:rPr lang="ru-RU" sz="2000" dirty="0" err="1">
                <a:latin typeface="Calibri" panose="020F0502020204030204" pitchFamily="34" charset="0"/>
                <a:cs typeface="Calibri" panose="020F0502020204030204" pitchFamily="34" charset="0"/>
              </a:rPr>
              <a:t>random</a:t>
            </a:r>
            <a:r>
              <a:rPr lang="ru-RU" sz="2000" dirty="0">
                <a:latin typeface="Calibri" panose="020F0502020204030204" pitchFamily="34" charset="0"/>
                <a:cs typeface="Calibri" panose="020F0502020204030204" pitchFamily="34" charset="0"/>
              </a:rPr>
              <a:t>. Если задан только один, то генерируются числа от 0 до указанного числа, не включая его. Если заданы два, то числа генерируются от первого до второго, не включая его. Если заданы три, то третье число – это шаг.</a:t>
            </a:r>
          </a:p>
          <a:p>
            <a:pPr marL="357188" indent="-357188">
              <a:spcBef>
                <a:spcPts val="0"/>
              </a:spcBef>
              <a:buNone/>
            </a:pPr>
            <a:r>
              <a:rPr lang="ru-RU" sz="2000" dirty="0" smtClean="0">
                <a:latin typeface="Calibri" panose="020F0502020204030204" pitchFamily="34" charset="0"/>
                <a:cs typeface="Calibri" panose="020F0502020204030204" pitchFamily="34" charset="0"/>
              </a:rPr>
              <a:t>Однако</a:t>
            </a:r>
            <a:r>
              <a:rPr lang="ru-RU" sz="2000" dirty="0">
                <a:latin typeface="Calibri" panose="020F0502020204030204" pitchFamily="34" charset="0"/>
                <a:cs typeface="Calibri" panose="020F0502020204030204" pitchFamily="34" charset="0"/>
              </a:rPr>
              <a:t>, в отличие от </a:t>
            </a:r>
            <a:r>
              <a:rPr lang="ru-RU" sz="2000" dirty="0" err="1">
                <a:latin typeface="Calibri" panose="020F0502020204030204" pitchFamily="34" charset="0"/>
                <a:cs typeface="Calibri" panose="020F0502020204030204" pitchFamily="34" charset="0"/>
              </a:rPr>
              <a:t>randrange</a:t>
            </a:r>
            <a:r>
              <a:rPr lang="ru-RU" sz="2000" dirty="0">
                <a:latin typeface="Calibri" panose="020F0502020204030204" pitchFamily="34" charset="0"/>
                <a:cs typeface="Calibri" panose="020F0502020204030204" pitchFamily="34" charset="0"/>
              </a:rPr>
              <a:t>(), функция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генерирует не одно случайное число в указанном диапазоне. Она вообще не генерирует случайные числа. Она генерирует последовательность чисел в указанном диапазоне. Так,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(5, 11) сгенерирует последовательность 5, 6, 7, 8, 9, 10. Однако это будет не структура данных типа "список". Функция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производит объекты своего класса – диапазоны:</a:t>
            </a:r>
          </a:p>
          <a:p>
            <a:pPr marL="357188" indent="-357188">
              <a:spcBef>
                <a:spcPts val="0"/>
              </a:spcBef>
              <a:buNone/>
            </a:pPr>
            <a:r>
              <a:rPr lang="ru-RU" b="1" dirty="0">
                <a:solidFill>
                  <a:srgbClr val="FF0000"/>
                </a:solidFill>
                <a:latin typeface="Calibri" panose="020F0502020204030204" pitchFamily="34" charset="0"/>
                <a:cs typeface="Calibri" panose="020F0502020204030204" pitchFamily="34" charset="0"/>
              </a:rPr>
              <a:t>Пример 3</a:t>
            </a:r>
            <a:r>
              <a:rPr lang="ru-RU" b="1" dirty="0" smtClean="0">
                <a:solidFill>
                  <a:srgbClr val="FF0000"/>
                </a:solidFill>
                <a:latin typeface="Calibri" panose="020F0502020204030204" pitchFamily="34" charset="0"/>
                <a:cs typeface="Calibri" panose="020F0502020204030204" pitchFamily="34" charset="0"/>
              </a:rPr>
              <a:t>9. </a:t>
            </a:r>
            <a:r>
              <a:rPr lang="ru-RU" sz="2000" b="1" dirty="0" smtClean="0">
                <a:solidFill>
                  <a:srgbClr val="FF0000"/>
                </a:solidFill>
                <a:latin typeface="Calibri" panose="020F0502020204030204" pitchFamily="34" charset="0"/>
                <a:cs typeface="Calibri" panose="020F0502020204030204" pitchFamily="34" charset="0"/>
              </a:rPr>
              <a:t>	</a:t>
            </a: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a:solidFill>
                  <a:schemeClr val="accent1"/>
                </a:solidFill>
                <a:latin typeface="Calibri" panose="020F0502020204030204" pitchFamily="34" charset="0"/>
                <a:cs typeface="Calibri" panose="020F0502020204030204" pitchFamily="34" charset="0"/>
              </a:rPr>
              <a:t>a</a:t>
            </a:r>
          </a:p>
          <a:p>
            <a:pPr marL="357188" indent="1431925">
              <a:spcBef>
                <a:spcPts val="0"/>
              </a:spcBef>
              <a:buNone/>
            </a:pPr>
            <a:r>
              <a:rPr lang="ru-RU" sz="2000" b="1" dirty="0" err="1">
                <a:solidFill>
                  <a:srgbClr val="FFC000"/>
                </a:solidFill>
                <a:latin typeface="Calibri" panose="020F0502020204030204" pitchFamily="34" charset="0"/>
                <a:cs typeface="Calibri" panose="020F0502020204030204" pitchFamily="34" charset="0"/>
              </a:rPr>
              <a:t>range</a:t>
            </a:r>
            <a:r>
              <a:rPr lang="ru-RU" sz="2000" b="1" dirty="0">
                <a:solidFill>
                  <a:srgbClr val="FFC000"/>
                </a:solidFill>
                <a:latin typeface="Calibri" panose="020F0502020204030204" pitchFamily="34" charset="0"/>
                <a:cs typeface="Calibri" panose="020F0502020204030204" pitchFamily="34" charset="0"/>
              </a:rPr>
              <a:t>(-10, 10)</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type</a:t>
            </a:r>
            <a:r>
              <a:rPr lang="ru-RU" sz="2000" b="1" dirty="0">
                <a:solidFill>
                  <a:schemeClr val="accent1"/>
                </a:solidFill>
                <a:latin typeface="Calibri" panose="020F0502020204030204" pitchFamily="34" charset="0"/>
                <a:cs typeface="Calibri" panose="020F0502020204030204" pitchFamily="34" charset="0"/>
              </a:rPr>
              <a:t>(a)</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&lt;</a:t>
            </a:r>
            <a:r>
              <a:rPr lang="ru-RU" sz="2000" b="1" dirty="0" err="1">
                <a:solidFill>
                  <a:schemeClr val="accent1"/>
                </a:solidFill>
                <a:latin typeface="Calibri" panose="020F0502020204030204" pitchFamily="34" charset="0"/>
                <a:cs typeface="Calibri" panose="020F0502020204030204" pitchFamily="34" charset="0"/>
              </a:rPr>
              <a:t>class</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range</a:t>
            </a:r>
            <a:r>
              <a:rPr lang="ru-RU" sz="2000" b="1" dirty="0">
                <a:solidFill>
                  <a:schemeClr val="accent1"/>
                </a:solidFill>
                <a:latin typeface="Calibri" panose="020F0502020204030204" pitchFamily="34" charset="0"/>
                <a:cs typeface="Calibri" panose="020F0502020204030204" pitchFamily="34" charset="0"/>
              </a:rPr>
              <a:t>'&gt;</a:t>
            </a:r>
          </a:p>
          <a:p>
            <a:pPr marL="357188" indent="-357188">
              <a:spcBef>
                <a:spcPts val="0"/>
              </a:spcBef>
              <a:buNone/>
            </a:pPr>
            <a:r>
              <a:rPr lang="ru-RU" sz="2000" dirty="0">
                <a:latin typeface="Calibri" panose="020F0502020204030204" pitchFamily="34" charset="0"/>
                <a:cs typeface="Calibri" panose="020F0502020204030204" pitchFamily="34" charset="0"/>
              </a:rPr>
              <a:t>Несмотря на то, что мы не видим последовательности чисел, она есть, и мы можем обращаться к ее элементам:</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a:solidFill>
                  <a:schemeClr val="accent1"/>
                </a:solidFill>
                <a:latin typeface="Calibri" panose="020F0502020204030204" pitchFamily="34" charset="0"/>
                <a:cs typeface="Calibri" panose="020F0502020204030204" pitchFamily="34" charset="0"/>
              </a:rPr>
              <a:t>a[0]</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-10</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a[5]</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-5</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a[15]</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5</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&gt;&gt;&gt; a[-1]</a:t>
            </a: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9</a:t>
            </a:r>
          </a:p>
          <a:p>
            <a:pPr marL="357188" indent="-357188">
              <a:spcBef>
                <a:spcPts val="0"/>
              </a:spcBef>
              <a:buNone/>
            </a:pPr>
            <a:r>
              <a:rPr lang="ru-RU" sz="2000" dirty="0">
                <a:latin typeface="Calibri" panose="020F0502020204030204" pitchFamily="34" charset="0"/>
                <a:cs typeface="Calibri" panose="020F0502020204030204" pitchFamily="34" charset="0"/>
              </a:rPr>
              <a:t>Хотя изменять их нельзя, так как, в отличие от списков, объекты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относятся к группе </a:t>
            </a:r>
            <a:r>
              <a:rPr lang="ru-RU" sz="2000" dirty="0" smtClean="0">
                <a:latin typeface="Calibri" panose="020F0502020204030204" pitchFamily="34" charset="0"/>
                <a:cs typeface="Calibri" panose="020F0502020204030204" pitchFamily="34" charset="0"/>
              </a:rPr>
              <a:t>неизменяемых.</a:t>
            </a:r>
            <a:endParaRPr lang="ru-RU" sz="2000" dirty="0">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smtClean="0"/>
              <a:t>Еще раз о </a:t>
            </a:r>
            <a:r>
              <a:rPr lang="ru-RU" sz="3200" b="1" smtClean="0"/>
              <a:t>цикле </a:t>
            </a:r>
            <a:r>
              <a:rPr lang="en-US" sz="3200" b="1" smtClean="0"/>
              <a:t>for</a:t>
            </a:r>
            <a:endParaRPr lang="ru-RU" sz="3200" b="1" dirty="0"/>
          </a:p>
        </p:txBody>
      </p:sp>
    </p:spTree>
    <p:extLst>
      <p:ext uri="{BB962C8B-B14F-4D97-AF65-F5344CB8AC3E}">
        <p14:creationId xmlns:p14="http://schemas.microsoft.com/office/powerpoint/2010/main" val="3426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575" y="1258957"/>
            <a:ext cx="11396868" cy="5599043"/>
          </a:xfrm>
        </p:spPr>
        <p:txBody>
          <a:bodyPr>
            <a:normAutofit lnSpcReduction="10000"/>
          </a:bodyPr>
          <a:lstStyle/>
          <a:p>
            <a:pPr marL="357188" indent="-357188">
              <a:spcBef>
                <a:spcPts val="0"/>
              </a:spcBef>
              <a:buNone/>
            </a:pPr>
            <a:r>
              <a:rPr lang="ru-RU" sz="2000" b="1" dirty="0">
                <a:solidFill>
                  <a:srgbClr val="FF0000"/>
                </a:solidFill>
                <a:latin typeface="Calibri" panose="020F0502020204030204" pitchFamily="34" charset="0"/>
                <a:cs typeface="Calibri" panose="020F0502020204030204" pitchFamily="34" charset="0"/>
              </a:rPr>
              <a:t>Цикл </a:t>
            </a:r>
            <a:r>
              <a:rPr lang="ru-RU" sz="2000" b="1" dirty="0" err="1">
                <a:solidFill>
                  <a:srgbClr val="FF0000"/>
                </a:solidFill>
                <a:latin typeface="Calibri" panose="020F0502020204030204" pitchFamily="34" charset="0"/>
                <a:cs typeface="Calibri" panose="020F0502020204030204" pitchFamily="34" charset="0"/>
              </a:rPr>
              <a:t>for</a:t>
            </a:r>
            <a:r>
              <a:rPr lang="ru-RU" sz="2000" b="1" dirty="0">
                <a:solidFill>
                  <a:srgbClr val="FF0000"/>
                </a:solidFill>
                <a:latin typeface="Calibri" panose="020F0502020204030204" pitchFamily="34" charset="0"/>
                <a:cs typeface="Calibri" panose="020F0502020204030204" pitchFamily="34" charset="0"/>
              </a:rPr>
              <a:t> и </a:t>
            </a:r>
            <a:r>
              <a:rPr lang="ru-RU" sz="2000" b="1" dirty="0" err="1">
                <a:solidFill>
                  <a:srgbClr val="FF0000"/>
                </a:solidFill>
                <a:latin typeface="Calibri" panose="020F0502020204030204" pitchFamily="34" charset="0"/>
                <a:cs typeface="Calibri" panose="020F0502020204030204" pitchFamily="34" charset="0"/>
              </a:rPr>
              <a:t>range</a:t>
            </a:r>
            <a:r>
              <a:rPr lang="ru-RU" sz="2000" b="1" dirty="0">
                <a:solidFill>
                  <a:srgbClr val="FF0000"/>
                </a:solidFill>
                <a:latin typeface="Calibri" panose="020F0502020204030204" pitchFamily="34" charset="0"/>
                <a:cs typeface="Calibri" panose="020F0502020204030204" pitchFamily="34" charset="0"/>
              </a:rPr>
              <a:t>()</a:t>
            </a:r>
          </a:p>
          <a:p>
            <a:pPr marL="357188" indent="-357188">
              <a:spcBef>
                <a:spcPts val="0"/>
              </a:spcBef>
              <a:buNone/>
            </a:pPr>
            <a:r>
              <a:rPr lang="ru-RU" sz="2000" dirty="0">
                <a:latin typeface="Calibri" panose="020F0502020204030204" pitchFamily="34" charset="0"/>
                <a:cs typeface="Calibri" panose="020F0502020204030204" pitchFamily="34" charset="0"/>
              </a:rPr>
              <a:t>Итак, зачем нам понадобилась функций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в теме про цикл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Дело в том, что вместе они образуют неплохой тандем.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как цикл перебора элементов, в отличие от </a:t>
            </a:r>
            <a:r>
              <a:rPr lang="ru-RU" sz="2000" dirty="0" err="1">
                <a:latin typeface="Calibri" panose="020F0502020204030204" pitchFamily="34" charset="0"/>
                <a:cs typeface="Calibri" panose="020F0502020204030204" pitchFamily="34" charset="0"/>
              </a:rPr>
              <a:t>while</a:t>
            </a:r>
            <a:r>
              <a:rPr lang="ru-RU" sz="2000" dirty="0">
                <a:latin typeface="Calibri" panose="020F0502020204030204" pitchFamily="34" charset="0"/>
                <a:cs typeface="Calibri" panose="020F0502020204030204" pitchFamily="34" charset="0"/>
              </a:rPr>
              <a:t>, позволяет не следить за тем, достигнут ли конец структуры. Не надо вводить счетчик для этого, изменять его и проверять условие в заголовке. С другой стороны,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дает последовательность целых чисел, которые можно использовать как индексы для элементов того же списка.</a:t>
            </a:r>
          </a:p>
          <a:p>
            <a:pPr marL="357188" indent="-357188">
              <a:spcBef>
                <a:spcPts val="0"/>
              </a:spcBef>
              <a:buNone/>
            </a:pPr>
            <a:r>
              <a:rPr lang="ru-RU" sz="2000" b="1" dirty="0">
                <a:solidFill>
                  <a:srgbClr val="FF0000"/>
                </a:solidFill>
                <a:latin typeface="Calibri" panose="020F0502020204030204" pitchFamily="34" charset="0"/>
                <a:cs typeface="Calibri" panose="020F0502020204030204" pitchFamily="34" charset="0"/>
              </a:rPr>
              <a:t>Пример </a:t>
            </a:r>
            <a:r>
              <a:rPr lang="ru-RU" sz="2000" b="1" dirty="0" smtClean="0">
                <a:solidFill>
                  <a:srgbClr val="FF0000"/>
                </a:solidFill>
                <a:latin typeface="Calibri" panose="020F0502020204030204" pitchFamily="34" charset="0"/>
                <a:cs typeface="Calibri" panose="020F0502020204030204" pitchFamily="34" charset="0"/>
              </a:rPr>
              <a:t>39. 	</a:t>
            </a:r>
            <a:r>
              <a:rPr lang="en-US" sz="2000" b="1" dirty="0" err="1">
                <a:solidFill>
                  <a:schemeClr val="accent1"/>
                </a:solidFill>
                <a:latin typeface="Calibri" panose="020F0502020204030204" pitchFamily="34" charset="0"/>
                <a:cs typeface="Calibri" panose="020F0502020204030204" pitchFamily="34" charset="0"/>
              </a:rPr>
              <a:t>spisok</a:t>
            </a:r>
            <a:r>
              <a:rPr lang="en-US" sz="2000" b="1" dirty="0">
                <a:solidFill>
                  <a:schemeClr val="accent1"/>
                </a:solidFill>
                <a:latin typeface="Calibri" panose="020F0502020204030204" pitchFamily="34" charset="0"/>
                <a:cs typeface="Calibri" panose="020F0502020204030204" pitchFamily="34" charset="0"/>
              </a:rPr>
              <a:t> = [10, 40, 20, 30]</a:t>
            </a:r>
          </a:p>
          <a:p>
            <a:pPr marL="357188" indent="-357188">
              <a:spcBef>
                <a:spcPts val="0"/>
              </a:spcBef>
              <a:buNone/>
            </a:pPr>
            <a:r>
              <a:rPr lang="ru-RU" sz="2000" b="1" dirty="0">
                <a:solidFill>
                  <a:srgbClr val="FF0000"/>
                </a:solidFill>
                <a:latin typeface="Calibri" panose="020F0502020204030204" pitchFamily="34" charset="0"/>
                <a:cs typeface="Calibri" panose="020F0502020204030204" pitchFamily="34" charset="0"/>
              </a:rPr>
              <a:t>	</a:t>
            </a:r>
            <a:r>
              <a:rPr lang="ru-RU" sz="2000" b="1" dirty="0" smtClean="0">
                <a:solidFill>
                  <a:srgbClr val="FF0000"/>
                </a:solidFill>
                <a:latin typeface="Calibri" panose="020F0502020204030204" pitchFamily="34" charset="0"/>
                <a:cs typeface="Calibri" panose="020F0502020204030204" pitchFamily="34" charset="0"/>
              </a:rPr>
              <a:t>		</a:t>
            </a: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range</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len</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spisok</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err="1">
                <a:solidFill>
                  <a:srgbClr val="FFC000"/>
                </a:solidFill>
                <a:latin typeface="Calibri" panose="020F0502020204030204" pitchFamily="34" charset="0"/>
                <a:cs typeface="Calibri" panose="020F0502020204030204" pitchFamily="34" charset="0"/>
              </a:rPr>
              <a:t>range</a:t>
            </a:r>
            <a:r>
              <a:rPr lang="ru-RU" sz="2000" b="1" dirty="0">
                <a:solidFill>
                  <a:srgbClr val="FFC000"/>
                </a:solidFill>
                <a:latin typeface="Calibri" panose="020F0502020204030204" pitchFamily="34" charset="0"/>
                <a:cs typeface="Calibri" panose="020F0502020204030204" pitchFamily="34" charset="0"/>
              </a:rPr>
              <a:t>(0, 4)</a:t>
            </a:r>
          </a:p>
          <a:p>
            <a:pPr marL="357188" indent="-357188">
              <a:spcBef>
                <a:spcPts val="0"/>
              </a:spcBef>
              <a:buNone/>
            </a:pPr>
            <a:r>
              <a:rPr lang="ru-RU" sz="2000" dirty="0">
                <a:latin typeface="Calibri" panose="020F0502020204030204" pitchFamily="34" charset="0"/>
                <a:cs typeface="Calibri" panose="020F0502020204030204" pitchFamily="34" charset="0"/>
              </a:rPr>
              <a:t>Здесь с помощью функции </a:t>
            </a:r>
            <a:r>
              <a:rPr lang="ru-RU" sz="2000" dirty="0" err="1">
                <a:latin typeface="Calibri" panose="020F0502020204030204" pitchFamily="34" charset="0"/>
                <a:cs typeface="Calibri" panose="020F0502020204030204" pitchFamily="34" charset="0"/>
              </a:rPr>
              <a:t>len</a:t>
            </a:r>
            <a:r>
              <a:rPr lang="ru-RU" sz="2000" dirty="0">
                <a:latin typeface="Calibri" panose="020F0502020204030204" pitchFamily="34" charset="0"/>
                <a:cs typeface="Calibri" panose="020F0502020204030204" pitchFamily="34" charset="0"/>
              </a:rPr>
              <a:t>() измеряется длина списка. В данном случае она равна четырем. После этого число 4 передается в функцию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и она генерирует последовательность чисел от 0 до 3 включительно. Это как раз индексы элементов нашего списка.</a:t>
            </a:r>
          </a:p>
          <a:p>
            <a:pPr marL="357188" indent="-357188">
              <a:spcBef>
                <a:spcPts val="0"/>
              </a:spcBef>
              <a:buNone/>
            </a:pPr>
            <a:r>
              <a:rPr lang="ru-RU" sz="2000" dirty="0" smtClean="0">
                <a:latin typeface="Calibri" panose="020F0502020204030204" pitchFamily="34" charset="0"/>
                <a:cs typeface="Calibri" panose="020F0502020204030204" pitchFamily="34" charset="0"/>
              </a:rPr>
              <a:t>Теперь </a:t>
            </a:r>
            <a:r>
              <a:rPr lang="ru-RU" sz="2000" dirty="0">
                <a:latin typeface="Calibri" panose="020F0502020204030204" pitchFamily="34" charset="0"/>
                <a:cs typeface="Calibri" panose="020F0502020204030204" pitchFamily="34" charset="0"/>
              </a:rPr>
              <a:t>"соединим"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и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for</a:t>
            </a:r>
            <a:r>
              <a:rPr lang="ru-RU" sz="2000" b="1" dirty="0">
                <a:solidFill>
                  <a:schemeClr val="accent1"/>
                </a:solidFill>
                <a:latin typeface="Calibri" panose="020F0502020204030204" pitchFamily="34" charset="0"/>
                <a:cs typeface="Calibri" panose="020F0502020204030204" pitchFamily="34" charset="0"/>
              </a:rPr>
              <a:t> i </a:t>
            </a:r>
            <a:r>
              <a:rPr lang="ru-RU" sz="2000" b="1" dirty="0" err="1">
                <a:solidFill>
                  <a:schemeClr val="accent1"/>
                </a:solidFill>
                <a:latin typeface="Calibri" panose="020F0502020204030204" pitchFamily="34" charset="0"/>
                <a:cs typeface="Calibri" panose="020F0502020204030204" pitchFamily="34" charset="0"/>
              </a:rPr>
              <a:t>in</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range</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len</a:t>
            </a:r>
            <a:r>
              <a:rPr lang="ru-RU" sz="2000" b="1" dirty="0">
                <a:solidFill>
                  <a:schemeClr val="accent1"/>
                </a:solidFill>
                <a:latin typeface="Calibri" panose="020F0502020204030204" pitchFamily="34" charset="0"/>
                <a:cs typeface="Calibri" panose="020F0502020204030204" pitchFamily="34" charset="0"/>
              </a:rPr>
              <a:t>(</a:t>
            </a:r>
            <a:r>
              <a:rPr lang="ru-RU" sz="2000" b="1" dirty="0" err="1">
                <a:solidFill>
                  <a:schemeClr val="accent1"/>
                </a:solidFill>
                <a:latin typeface="Calibri" panose="020F0502020204030204" pitchFamily="34" charset="0"/>
                <a:cs typeface="Calibri" panose="020F0502020204030204" pitchFamily="34" charset="0"/>
              </a:rPr>
              <a:t>spisok</a:t>
            </a:r>
            <a:r>
              <a:rPr lang="ru-RU" sz="2000" b="1" dirty="0">
                <a:solidFill>
                  <a:schemeClr val="accent1"/>
                </a:solidFill>
                <a:latin typeface="Calibri" panose="020F0502020204030204" pitchFamily="34" charset="0"/>
                <a:cs typeface="Calibri" panose="020F0502020204030204" pitchFamily="34" charset="0"/>
              </a:rPr>
              <a:t>)):</a:t>
            </a:r>
          </a:p>
          <a:p>
            <a:pPr marL="814388" lvl="1" indent="1431925">
              <a:spcBef>
                <a:spcPts val="0"/>
              </a:spcBef>
              <a:buNone/>
            </a:pPr>
            <a:r>
              <a:rPr lang="ru-RU" sz="1800" b="1" dirty="0" smtClean="0">
                <a:solidFill>
                  <a:schemeClr val="accent1"/>
                </a:solidFill>
                <a:latin typeface="Calibri" panose="020F0502020204030204" pitchFamily="34" charset="0"/>
                <a:cs typeface="Calibri" panose="020F0502020204030204" pitchFamily="34" charset="0"/>
              </a:rPr>
              <a:t>	</a:t>
            </a:r>
            <a:r>
              <a:rPr lang="ru-RU" sz="1800" b="1" dirty="0" err="1" smtClean="0">
                <a:solidFill>
                  <a:schemeClr val="accent1"/>
                </a:solidFill>
                <a:latin typeface="Calibri" panose="020F0502020204030204" pitchFamily="34" charset="0"/>
                <a:cs typeface="Calibri" panose="020F0502020204030204" pitchFamily="34" charset="0"/>
              </a:rPr>
              <a:t>spisok</a:t>
            </a:r>
            <a:r>
              <a:rPr lang="ru-RU" sz="1800" b="1" dirty="0" smtClean="0">
                <a:solidFill>
                  <a:schemeClr val="accent1"/>
                </a:solidFill>
                <a:latin typeface="Calibri" panose="020F0502020204030204" pitchFamily="34" charset="0"/>
                <a:cs typeface="Calibri" panose="020F0502020204030204" pitchFamily="34" charset="0"/>
              </a:rPr>
              <a:t>[i</a:t>
            </a:r>
            <a:r>
              <a:rPr lang="ru-RU" sz="1800" b="1" dirty="0">
                <a:solidFill>
                  <a:schemeClr val="accent1"/>
                </a:solidFill>
                <a:latin typeface="Calibri" panose="020F0502020204030204" pitchFamily="34" charset="0"/>
                <a:cs typeface="Calibri" panose="020F0502020204030204" pitchFamily="34" charset="0"/>
              </a:rPr>
              <a:t>] += 2</a:t>
            </a:r>
          </a:p>
          <a:p>
            <a:pPr marL="357188" indent="1431925">
              <a:spcBef>
                <a:spcPts val="0"/>
              </a:spcBef>
              <a:buNone/>
            </a:pPr>
            <a:r>
              <a:rPr lang="ru-RU" sz="2000" b="1" dirty="0" smtClean="0">
                <a:solidFill>
                  <a:schemeClr val="accent1"/>
                </a:solidFill>
                <a:latin typeface="Calibri" panose="020F0502020204030204" pitchFamily="34" charset="0"/>
                <a:cs typeface="Calibri" panose="020F0502020204030204" pitchFamily="34" charset="0"/>
              </a:rPr>
              <a:t>&gt;&gt;&gt; </a:t>
            </a:r>
            <a:r>
              <a:rPr lang="ru-RU" sz="2000" b="1" dirty="0" err="1">
                <a:solidFill>
                  <a:schemeClr val="accent1"/>
                </a:solidFill>
                <a:latin typeface="Calibri" panose="020F0502020204030204" pitchFamily="34" charset="0"/>
                <a:cs typeface="Calibri" panose="020F0502020204030204" pitchFamily="34" charset="0"/>
              </a:rPr>
              <a:t>spisok</a:t>
            </a:r>
            <a:endParaRPr lang="ru-RU" sz="2000" b="1" dirty="0">
              <a:solidFill>
                <a:schemeClr val="accent1"/>
              </a:solidFill>
              <a:latin typeface="Calibri" panose="020F0502020204030204" pitchFamily="34" charset="0"/>
              <a:cs typeface="Calibri" panose="020F0502020204030204" pitchFamily="34" charset="0"/>
            </a:endParaRPr>
          </a:p>
          <a:p>
            <a:pPr marL="357188" indent="1431925">
              <a:spcBef>
                <a:spcPts val="0"/>
              </a:spcBef>
              <a:buNone/>
            </a:pPr>
            <a:r>
              <a:rPr lang="ru-RU" sz="2000" b="1" dirty="0">
                <a:solidFill>
                  <a:srgbClr val="FFC000"/>
                </a:solidFill>
                <a:latin typeface="Calibri" panose="020F0502020204030204" pitchFamily="34" charset="0"/>
                <a:cs typeface="Calibri" panose="020F0502020204030204" pitchFamily="34" charset="0"/>
              </a:rPr>
              <a:t>[16, 46, 26, 36]</a:t>
            </a:r>
          </a:p>
          <a:p>
            <a:pPr marL="357188" indent="-357188">
              <a:spcBef>
                <a:spcPts val="0"/>
              </a:spcBef>
              <a:buNone/>
            </a:pPr>
            <a:r>
              <a:rPr lang="ru-RU" sz="2000" dirty="0">
                <a:latin typeface="Calibri" panose="020F0502020204030204" pitchFamily="34" charset="0"/>
                <a:cs typeface="Calibri" panose="020F0502020204030204" pitchFamily="34" charset="0"/>
              </a:rPr>
              <a:t>В заголовке цикла </a:t>
            </a:r>
            <a:r>
              <a:rPr lang="ru-RU" sz="2000" dirty="0" err="1">
                <a:latin typeface="Calibri" panose="020F0502020204030204" pitchFamily="34" charset="0"/>
                <a:cs typeface="Calibri" panose="020F0502020204030204" pitchFamily="34" charset="0"/>
              </a:rPr>
              <a:t>for</a:t>
            </a:r>
            <a:r>
              <a:rPr lang="ru-RU" sz="2000" dirty="0">
                <a:latin typeface="Calibri" panose="020F0502020204030204" pitchFamily="34" charset="0"/>
                <a:cs typeface="Calibri" panose="020F0502020204030204" pitchFamily="34" charset="0"/>
              </a:rPr>
              <a:t> берутся элементы вовсе не списка, а объекта </a:t>
            </a:r>
            <a:r>
              <a:rPr lang="ru-RU" sz="2000" dirty="0" err="1">
                <a:latin typeface="Calibri" panose="020F0502020204030204" pitchFamily="34" charset="0"/>
                <a:cs typeface="Calibri" panose="020F0502020204030204" pitchFamily="34" charset="0"/>
              </a:rPr>
              <a:t>range</a:t>
            </a:r>
            <a:r>
              <a:rPr lang="ru-RU" sz="2000" dirty="0">
                <a:latin typeface="Calibri" panose="020F0502020204030204" pitchFamily="34" charset="0"/>
                <a:cs typeface="Calibri" panose="020F0502020204030204" pitchFamily="34" charset="0"/>
              </a:rPr>
              <a:t>. Список, элементы которого планируется перезаписывать, тут </a:t>
            </a:r>
            <a:r>
              <a:rPr lang="ru-RU" sz="2000" dirty="0" err="1" smtClean="0">
                <a:latin typeface="Calibri" panose="020F0502020204030204" pitchFamily="34" charset="0"/>
                <a:cs typeface="Calibri" panose="020F0502020204030204" pitchFamily="34" charset="0"/>
              </a:rPr>
              <a:t>посути</a:t>
            </a:r>
            <a:r>
              <a:rPr lang="ru-RU" sz="2000" dirty="0" smtClean="0">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не фигурирует. Если заранее знать длину списка, то заголовок может выглядеть так: </a:t>
            </a:r>
            <a:r>
              <a:rPr lang="ru-RU" sz="2000" b="1" dirty="0" err="1">
                <a:solidFill>
                  <a:schemeClr val="accent1"/>
                </a:solidFill>
                <a:latin typeface="Calibri" panose="020F0502020204030204" pitchFamily="34" charset="0"/>
                <a:cs typeface="Calibri" panose="020F0502020204030204" pitchFamily="34" charset="0"/>
              </a:rPr>
              <a:t>for</a:t>
            </a:r>
            <a:r>
              <a:rPr lang="ru-RU" sz="2000" b="1" dirty="0">
                <a:solidFill>
                  <a:schemeClr val="accent1"/>
                </a:solidFill>
                <a:latin typeface="Calibri" panose="020F0502020204030204" pitchFamily="34" charset="0"/>
                <a:cs typeface="Calibri" panose="020F0502020204030204" pitchFamily="34" charset="0"/>
              </a:rPr>
              <a:t> i </a:t>
            </a:r>
            <a:r>
              <a:rPr lang="ru-RU" sz="2000" b="1" dirty="0" err="1">
                <a:solidFill>
                  <a:schemeClr val="accent1"/>
                </a:solidFill>
                <a:latin typeface="Calibri" panose="020F0502020204030204" pitchFamily="34" charset="0"/>
                <a:cs typeface="Calibri" panose="020F0502020204030204" pitchFamily="34" charset="0"/>
              </a:rPr>
              <a:t>in</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range</a:t>
            </a:r>
            <a:r>
              <a:rPr lang="ru-RU" sz="2000" b="1" dirty="0">
                <a:solidFill>
                  <a:schemeClr val="accent1"/>
                </a:solidFill>
                <a:latin typeface="Calibri" panose="020F0502020204030204" pitchFamily="34" charset="0"/>
                <a:cs typeface="Calibri" panose="020F0502020204030204" pitchFamily="34" charset="0"/>
              </a:rPr>
              <a:t>(4). </a:t>
            </a:r>
            <a:r>
              <a:rPr lang="ru-RU" sz="2000" dirty="0" smtClean="0">
                <a:latin typeface="Calibri" panose="020F0502020204030204" pitchFamily="34" charset="0"/>
                <a:cs typeface="Calibri" panose="020F0502020204030204" pitchFamily="34" charset="0"/>
              </a:rPr>
              <a:t>Вместо </a:t>
            </a:r>
            <a:r>
              <a:rPr lang="ru-RU" sz="2000" dirty="0">
                <a:latin typeface="Calibri" panose="020F0502020204030204" pitchFamily="34" charset="0"/>
                <a:cs typeface="Calibri" panose="020F0502020204030204" pitchFamily="34" charset="0"/>
              </a:rPr>
              <a:t>идентификатора i может быть любой другой.</a:t>
            </a: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smtClean="0"/>
              <a:t>Еще раз о </a:t>
            </a:r>
            <a:r>
              <a:rPr lang="ru-RU" sz="3200" b="1" smtClean="0"/>
              <a:t>цикле </a:t>
            </a:r>
            <a:r>
              <a:rPr lang="en-US" sz="3200" b="1" smtClean="0"/>
              <a:t>for</a:t>
            </a:r>
            <a:endParaRPr lang="ru-RU" sz="3200" b="1" dirty="0"/>
          </a:p>
        </p:txBody>
      </p:sp>
    </p:spTree>
    <p:extLst>
      <p:ext uri="{BB962C8B-B14F-4D97-AF65-F5344CB8AC3E}">
        <p14:creationId xmlns:p14="http://schemas.microsoft.com/office/powerpoint/2010/main" val="680223251"/>
      </p:ext>
    </p:extLst>
  </p:cSld>
  <p:clrMapOvr>
    <a:masterClrMapping/>
  </p:clrMapOvr>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2942</TotalTime>
  <Words>1712</Words>
  <Application>Microsoft Office PowerPoint</Application>
  <PresentationFormat>Широкоэкранный</PresentationFormat>
  <Paragraphs>314</Paragraphs>
  <Slides>20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20</vt:i4>
      </vt:variant>
    </vt:vector>
  </HeadingPairs>
  <TitlesOfParts>
    <vt:vector size="24" baseType="lpstr">
      <vt:lpstr>Arial</vt:lpstr>
      <vt:lpstr>Calibri</vt:lpstr>
      <vt:lpstr>Century Gothic</vt:lpstr>
      <vt:lpstr>След самолета</vt:lpstr>
      <vt:lpstr>Алгоритмизация и программирование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Строки. Срезы.</vt:lpstr>
      <vt:lpstr>Строки. Срезы</vt:lpstr>
      <vt:lpstr>Презентация PowerPoint</vt:lpstr>
      <vt:lpstr>Презентация PowerPoint</vt:lpstr>
      <vt:lpstr>Строки</vt:lpstr>
      <vt:lpstr>Презентация PowerPoint</vt:lpstr>
      <vt:lpstr> Строки  </vt:lpstr>
      <vt:lpstr> строки   </vt:lpstr>
      <vt:lpstr> строки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Алгоритмы и программирование</dc:title>
  <dc:creator>Samsung</dc:creator>
  <cp:lastModifiedBy>Samsung</cp:lastModifiedBy>
  <cp:revision>413</cp:revision>
  <dcterms:created xsi:type="dcterms:W3CDTF">2020-01-31T09:18:48Z</dcterms:created>
  <dcterms:modified xsi:type="dcterms:W3CDTF">2020-05-13T11:34:04Z</dcterms:modified>
</cp:coreProperties>
</file>