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61"/>
  </p:notesMasterIdLst>
  <p:sldIdLst>
    <p:sldId id="292" r:id="rId2"/>
    <p:sldId id="293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4" r:id="rId28"/>
    <p:sldId id="325" r:id="rId29"/>
    <p:sldId id="326" r:id="rId30"/>
    <p:sldId id="327" r:id="rId31"/>
    <p:sldId id="329" r:id="rId32"/>
    <p:sldId id="328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8" r:id="rId41"/>
    <p:sldId id="337" r:id="rId42"/>
    <p:sldId id="339" r:id="rId43"/>
    <p:sldId id="341" r:id="rId44"/>
    <p:sldId id="342" r:id="rId45"/>
    <p:sldId id="343" r:id="rId46"/>
    <p:sldId id="340" r:id="rId47"/>
    <p:sldId id="344" r:id="rId48"/>
    <p:sldId id="345" r:id="rId49"/>
    <p:sldId id="346" r:id="rId50"/>
    <p:sldId id="347" r:id="rId51"/>
    <p:sldId id="348" r:id="rId52"/>
    <p:sldId id="349" r:id="rId53"/>
    <p:sldId id="350" r:id="rId54"/>
    <p:sldId id="351" r:id="rId55"/>
    <p:sldId id="352" r:id="rId56"/>
    <p:sldId id="353" r:id="rId57"/>
    <p:sldId id="354" r:id="rId58"/>
    <p:sldId id="355" r:id="rId59"/>
    <p:sldId id="357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15" autoAdjust="0"/>
    <p:restoredTop sz="94533" autoAdjust="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24ED5-9C4B-4858-A6EB-D7590714A7FF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78409-4D3B-4852-8E42-84B3A93B93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50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78409-4D3B-4852-8E42-84B3A93B93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158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78409-4D3B-4852-8E42-84B3A93B936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724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78409-4D3B-4852-8E42-84B3A93B9369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739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5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23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3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76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1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49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85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83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2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11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7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4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5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3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0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5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6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7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79443" y="1803405"/>
            <a:ext cx="9640957" cy="1825096"/>
          </a:xfrm>
        </p:spPr>
        <p:txBody>
          <a:bodyPr>
            <a:normAutofit/>
          </a:bodyPr>
          <a:lstStyle/>
          <a:p>
            <a:pPr algn="r"/>
            <a:r>
              <a:rPr lang="ru-RU" sz="3400" b="1" dirty="0" smtClean="0"/>
              <a:t>Алгоритмизация и программирование</a:t>
            </a:r>
            <a:endParaRPr lang="ru-RU" sz="3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b="1" dirty="0">
                <a:solidFill>
                  <a:srgbClr val="FF0000"/>
                </a:solidFill>
              </a:rPr>
              <a:t>Часть 2. </a:t>
            </a:r>
            <a:r>
              <a:rPr lang="ru-RU" b="1" dirty="0" smtClean="0">
                <a:solidFill>
                  <a:srgbClr val="FF0000"/>
                </a:solidFill>
              </a:rPr>
              <a:t>Программирование </a:t>
            </a:r>
            <a:r>
              <a:rPr lang="ru-RU" b="1" dirty="0">
                <a:solidFill>
                  <a:srgbClr val="FF0000"/>
                </a:solidFill>
              </a:rPr>
              <a:t>на </a:t>
            </a:r>
            <a:r>
              <a:rPr lang="en-US" b="1" dirty="0" smtClean="0">
                <a:solidFill>
                  <a:srgbClr val="FF0000"/>
                </a:solidFill>
              </a:rPr>
              <a:t>Python</a:t>
            </a:r>
            <a:r>
              <a:rPr lang="ru-RU" b="1" dirty="0" smtClean="0">
                <a:solidFill>
                  <a:srgbClr val="FF0000"/>
                </a:solidFill>
              </a:rPr>
              <a:t>. </a:t>
            </a:r>
            <a:endParaRPr lang="ru-RU" b="1" dirty="0" smtClean="0">
              <a:solidFill>
                <a:srgbClr val="FF0000"/>
              </a:solidFill>
            </a:endParaRPr>
          </a:p>
          <a:p>
            <a:pPr algn="r"/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1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927653"/>
            <a:ext cx="10820400" cy="5830956"/>
          </a:xfrm>
        </p:spPr>
        <p:txBody>
          <a:bodyPr>
            <a:normAutofit fontScale="92500" lnSpcReduction="20000"/>
          </a:bodyPr>
          <a:lstStyle/>
          <a:p>
            <a:pPr marL="357188" indent="-357188">
              <a:spcBef>
                <a:spcPts val="300"/>
              </a:spcBef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Списки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которые поддерживают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возможность присваивания значений элементам, – это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просто коллекции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объектов, которые в программном коде записываются как литералы в квадратных скобках: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L1 = [2, 3, 4]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L2 = L1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данном случае L1 – это список, содержащий объекты 2, 3 и 4. Доступ к элементам списка осуществляется по их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индексам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так, L1[0] ссылается на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объект 2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то есть на первый элемент в списке L1. Безусловно, списки являются полноценными объектами, такими же, как целые числа и строки. После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выполнения двух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приведенных выше инструкций L1 и L2 будут ссылаться на один и тот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же объект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так же, как переменные a и b в предыдущем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примере. Точно так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же, если теперь добавить еще одну инструкцию: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L1 = 24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переменная L1 будет ссылаться на другой объект, а L2 по-прежнему будет ссылаться на первоначальный список. Однако если синтаксис последней инструкции чуть-чуть изменить, эффект получится радикально другим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L1 = [2, 3, 4] </a:t>
            </a:r>
            <a:r>
              <a:rPr lang="ru-RU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# </a:t>
            </a: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Изменяемый объект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L2 = L1 </a:t>
            </a:r>
            <a:r>
              <a:rPr lang="ru-RU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# </a:t>
            </a: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Создание второй ссылки на тот же самый объект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L1[0] = 24 </a:t>
            </a:r>
            <a:r>
              <a:rPr lang="ru-RU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# </a:t>
            </a: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Изменение объекта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L1 </a:t>
            </a:r>
            <a:r>
              <a:rPr lang="ru-RU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# </a:t>
            </a: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Переменная L1 изменилась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[24, 3, 4]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L2 </a:t>
            </a:r>
            <a:r>
              <a:rPr lang="ru-RU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# </a:t>
            </a: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Но так же изменилась и переменная L2!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[24, 3, 4]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/>
              <a:t>динамическая типизация</a:t>
            </a:r>
            <a:r>
              <a:rPr lang="ru-RU" sz="2800" dirty="0" smtClean="0"/>
              <a:t> 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799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927653"/>
            <a:ext cx="10820400" cy="5830956"/>
          </a:xfrm>
        </p:spPr>
        <p:txBody>
          <a:bodyPr>
            <a:normAutofit fontScale="85000" lnSpcReduction="20000"/>
          </a:bodyPr>
          <a:lstStyle/>
          <a:p>
            <a:pPr marL="357188" indent="-357188">
              <a:spcBef>
                <a:spcPts val="300"/>
              </a:spcBef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Здесь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мы не изменяем сам объект L1, изменяется компонент объекта, на который ссылается L1. Данное изменение затронуло часть самого объекта списка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 Поскольку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объект списка разделяется разными переменными (ссылки на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него находятся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разных переменных), то изменения в самом списке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затрагивают не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только L1, то есть следует понимать, что такие изменения могут сказываться в других частях программы. В этом примере изменения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обнаруживаются также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переменной L2, потому что она ссылается на тот же самый объект,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что и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L1. Здесь мы фактически не изменяли L2, но значение этой переменной изменилось.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Как правило, это именно то, что требовалось, но вы должны понимать, как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это происходит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Это – поведение по умолчанию: если вас оно не устраивает, можно потребовать от интерпретатора, чтобы вместо создания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ссылок, чтобы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он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выполнял копирование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объектов. Скопировать список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можно получить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несколькими способами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включая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встроенную функцию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и модуль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copy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из стандартной библиотеки.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Однако самым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простым способом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копирования является получение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среза от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начала и до конца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списка: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L1 = [2, 3, 4]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L2 = L1[:] </a:t>
            </a:r>
            <a:r>
              <a:rPr lang="ru-RU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# </a:t>
            </a: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Создается копия списка L1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L1[0] = 24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L1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[24, 3, 4]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L2 </a:t>
            </a:r>
            <a:r>
              <a:rPr lang="ru-RU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# </a:t>
            </a: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 не изменилась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[2, 3, 4]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Здесь изменения в L1 никак не отражаются на L2, потому что L2 ссылается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на копию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объекта, на который ссылается переменная L1. То есть эти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 указывают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 различные области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памяти.</a:t>
            </a:r>
            <a:endParaRPr lang="ru-RU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/>
              <a:t>динамическая типизация</a:t>
            </a:r>
            <a:r>
              <a:rPr lang="ru-RU" sz="2800" dirty="0" smtClean="0"/>
              <a:t> 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133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927653"/>
            <a:ext cx="10820400" cy="5830956"/>
          </a:xfrm>
        </p:spPr>
        <p:txBody>
          <a:bodyPr>
            <a:normAutofit fontScale="85000" lnSpcReduction="20000"/>
          </a:bodyPr>
          <a:lstStyle/>
          <a:p>
            <a:pPr marL="357188" indent="-357188">
              <a:spcBef>
                <a:spcPts val="300"/>
              </a:spcBef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Согласно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модели ссылок в языке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существует два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разных способа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выполнить проверку равенства. Давайте создадим разделяемую ссылку для демонстрации: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L = [1, 2, 3]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M = L </a:t>
            </a:r>
            <a:r>
              <a:rPr lang="ru-RU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# </a:t>
            </a: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 и L – ссылки на один и тот же объект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L == M </a:t>
            </a:r>
            <a:r>
              <a:rPr lang="ru-RU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# </a:t>
            </a: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Одно и то же значение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endParaRPr lang="ru-RU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L </a:t>
            </a:r>
            <a:r>
              <a:rPr lang="ru-RU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 </a:t>
            </a:r>
            <a:r>
              <a:rPr lang="ru-RU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# </a:t>
            </a: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Один и тот же объект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endParaRPr lang="ru-RU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Первый способ, основанный на использовании оператора ==, проверяет,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равны ли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значения объектов. В языке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практически всегда используется именно этот способ. Второй способ, основанный на использовании оператора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проверяет идентичность объектов. Он возвращает значение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только если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оба имени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ссылаются на один и тот же объект, вследствие этого он является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более строгой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формой проверки равенства.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 самом деле оператор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просто сравнивает указатели, которые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реализуют ссылки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и тем самым может использоваться для выявления разделяемых ссылок в программном коде. Он возвращает значение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даже если имена ссылаются на эквивалентные, но разные объекты, как, например, в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следующем случае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когда выполняются два различных литеральных выражения: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L = [1, 2, 3]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M = [1, 2, 3] </a:t>
            </a:r>
            <a:r>
              <a:rPr lang="ru-RU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# </a:t>
            </a: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 и L ссылаются на разные объекты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L == M </a:t>
            </a:r>
            <a:r>
              <a:rPr lang="ru-RU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# </a:t>
            </a: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Одно и то же значение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endParaRPr lang="ru-RU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L </a:t>
            </a:r>
            <a:r>
              <a:rPr lang="ru-RU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 </a:t>
            </a:r>
            <a:r>
              <a:rPr lang="ru-RU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# </a:t>
            </a: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Но разные объекты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endParaRPr lang="ru-RU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Посмотрите, что происходит, если те же самые действия выполняются над малыми целыми числами:</a:t>
            </a:r>
            <a:endParaRPr lang="ru-RU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/>
              <a:t>динамическая типизация</a:t>
            </a:r>
            <a:r>
              <a:rPr lang="ru-RU" sz="2800" dirty="0" smtClean="0"/>
              <a:t> 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090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927653"/>
            <a:ext cx="10820400" cy="5830956"/>
          </a:xfrm>
        </p:spPr>
        <p:txBody>
          <a:bodyPr>
            <a:normAutofit fontScale="92500" lnSpcReduction="10000"/>
          </a:bodyPr>
          <a:lstStyle/>
          <a:p>
            <a:pPr marL="357188" indent="-357188">
              <a:spcBef>
                <a:spcPts val="300"/>
              </a:spcBef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Посмотрите, что происходит, если те же самые действия выполняются над малыми целыми числами: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X = 42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Y = 42 </a:t>
            </a:r>
            <a:r>
              <a:rPr lang="ru-RU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# </a:t>
            </a: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Должно получиться два разных объекта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X == Y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endParaRPr lang="ru-RU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X </a:t>
            </a:r>
            <a:r>
              <a:rPr lang="ru-RU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ru-RU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# </a:t>
            </a: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Тот же самый объект: кэширование в действии!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endParaRPr lang="ru-RU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этом примере переменные X и Y должны быть равны (==, одно и то же значение), но не эквивалентны (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один и тот же объект), потому что было выполнено два разных литеральных выражения. Однако из-за того, что малые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целые числа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 строки кэшируются и используются повторно, оператор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сообщает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 что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переменные ссылаются на один и тот же объект.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Фактически если вы действительно хотите взглянуть на работу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внутренних механизмов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вы всегда можете запросить у интерпретатора количество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ссылок на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объект: функция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getrefcount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из стандартного модуля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sys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возвращает значение поля счетчика ссылок в объекте.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Если вы,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например,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запросите количество ссылок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 целочисленный объект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1 (в большой программе)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среде разработки IDLE,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то можете получить число, например, 837 (где большая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часть ссылок была создана системным программным кодом самой IDLE, а не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вами):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</a:t>
            </a:r>
            <a:endParaRPr lang="ru-RU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sys.getrefcount</a:t>
            </a: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 </a:t>
            </a:r>
            <a:r>
              <a:rPr lang="ru-RU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# </a:t>
            </a: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837 указателей на этот участок памяти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837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/>
              <a:t>динамическая типизация</a:t>
            </a:r>
            <a:r>
              <a:rPr lang="ru-RU" sz="2800" dirty="0" smtClean="0"/>
              <a:t> 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601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815547"/>
            <a:ext cx="10820400" cy="4943061"/>
          </a:xfrm>
        </p:spPr>
        <p:txBody>
          <a:bodyPr>
            <a:normAutofit/>
          </a:bodyPr>
          <a:lstStyle/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Теперь, когда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Мы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познакомились с базовыми встроенными типами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объектов языка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мы начинаем исследование фундаментальных форм инструкций. 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Выражаясь простым языком, инструкции – это то, что вы пишете, чтобы сообщить интерпретатору, какие действия должна выполнять ваша программа.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Если программа «выполняет какие-то действия», то инструкции – это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способ указать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какие именно действия должна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она выполнять. 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это процедурный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язык программирования, основанный на использовании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инструкций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комбинируя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их, при этом когда вы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задаете процедуру, интерпретатор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выполняет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выполняет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соответствии с целями программы.</a:t>
            </a:r>
            <a:endParaRPr lang="ru-RU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Структура программы на языке </a:t>
            </a:r>
            <a:r>
              <a:rPr lang="ru-RU" sz="2800" b="1" dirty="0" err="1"/>
              <a:t>Python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95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404731"/>
            <a:ext cx="10820400" cy="5353878"/>
          </a:xfrm>
        </p:spPr>
        <p:txBody>
          <a:bodyPr>
            <a:normAutofit/>
          </a:bodyPr>
          <a:lstStyle/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Структура программы на языке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имеет следующую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ступень иерархии:</a:t>
            </a:r>
            <a:b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Программы делятся на модули.</a:t>
            </a:r>
            <a:br>
              <a:rPr lang="ru-RU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Модули содержат инструкции.</a:t>
            </a:r>
            <a:br>
              <a:rPr lang="ru-RU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Инструкции состоят из выражений.</a:t>
            </a:r>
            <a:r>
              <a:rPr lang="ru-RU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Выражения создают и обрабатывают объекты</a:t>
            </a:r>
            <a:r>
              <a:rPr lang="ru-RU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Синтаксис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языка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по сути построен на </a:t>
            </a:r>
            <a:r>
              <a:rPr lang="ru-RU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инструкциях и выражениях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Выражения обрабатывают объекты и встраиваются в инструкции.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Инструкции представляют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собой более крупные 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логические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блоки программы – они напрямую используют выражения для обработки объектов, которые мы рассматривали в предыдущих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примерах.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Кроме того, инструкции – это место, где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создаются объекты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(например, в инструкциях присваивания), а в некоторых инструкциях создаются совершенно новые виды объектов (функции, классы и так далее). 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Сегодня мы рассмотрим 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процедурные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инструкции языка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а также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будет рассмотрена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общая синтаксическая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модель, которая имеет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отношение к крупным блокам программы – функциям, классам, модулям и исключениям, и заключают в себе крупные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понятия программирования.</a:t>
            </a:r>
            <a:r>
              <a:rPr lang="ru-RU" dirty="0"/>
              <a:t/>
            </a:r>
            <a:br>
              <a:rPr lang="ru-RU" dirty="0"/>
            </a:br>
            <a:endParaRPr lang="ru-RU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Структура программы на языке </a:t>
            </a:r>
            <a:r>
              <a:rPr lang="ru-RU" sz="2800" b="1" dirty="0" err="1"/>
              <a:t>Python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62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404731"/>
            <a:ext cx="10820400" cy="5353878"/>
          </a:xfrm>
        </p:spPr>
        <p:txBody>
          <a:bodyPr>
            <a:normAutofit fontScale="92500"/>
          </a:bodyPr>
          <a:lstStyle/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Один из новых синтаксических элементов в языке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это символ двоеточия (:). Все составные инструкции в языке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(то есть инструкции, которые включают вложенные в них инструкции) записываются в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соответствии с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одним и тем же общим шаблоном, когда основная инструкция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завершается двоеточием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вслед за которым располагается вложенный блок кода,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обычно с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отступом под строкой основной инструкции, как показано ниже: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Основная инструкция: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Вложенный </a:t>
            </a: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блок инструкций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Двоеточие является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обязательным условием,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а его отсутствие является самой распространенной ошибкой, которую допускают начинающие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программисты.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языке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ru-RU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Круглые </a:t>
            </a:r>
            <a:r>
              <a:rPr lang="ru-RU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скобки </a:t>
            </a:r>
            <a:r>
              <a:rPr lang="ru-RU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 являются обязательными</a:t>
            </a:r>
            <a:endParaRPr lang="ru-RU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Первый элемент – это пара круглых скобок, окружающих условное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выражение в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основной инструкции: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(x &lt; y)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Круглые скобки здесь являются обязательными во многих C-подобных языках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 В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языке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это не так – мы просто можем опустить скобки, и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инструкция будет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работать точно так же: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 &lt; y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Точнее говоря, так как каждое выражение может быть заключено в скобки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присутствие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их не будет противоречить синтаксису языка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и они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не будут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считаться ошибкой. 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Структура программы на языке </a:t>
            </a:r>
            <a:r>
              <a:rPr lang="ru-RU" sz="2800" b="1" dirty="0" err="1"/>
              <a:t>Python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1500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404731"/>
            <a:ext cx="10820400" cy="5353878"/>
          </a:xfrm>
        </p:spPr>
        <p:txBody>
          <a:bodyPr>
            <a:noAutofit/>
          </a:bodyPr>
          <a:lstStyle/>
          <a:p>
            <a:pPr marL="357188" indent="-357188">
              <a:spcBef>
                <a:spcPts val="300"/>
              </a:spcBef>
              <a:buNone/>
            </a:pPr>
            <a:r>
              <a:rPr lang="ru-RU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Конец строки является концом инструкции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Второй, еще более важный синтаксический элемент, который вы не найдете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 программном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коде на языке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– это точка с запятой. В языке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не требуется завершать инструкции точкой с запятой, как это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делается в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C-подобных языках: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= 1;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Общее правило в языке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гласит, что </a:t>
            </a:r>
            <a:r>
              <a:rPr lang="ru-RU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конец строки автоматически считается концом инструкции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стоящей в этой строке. Другими словами, вы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можете отбросить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точку с запятой, и инструкция будет работать точно так же: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= 1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общем случае большая часть программного кода на языке </a:t>
            </a:r>
            <a:r>
              <a:rPr lang="ru-RU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пишется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по одной инструкции в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строке.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Конец отступа – это конец блока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Теперь третий, и последний, синтаксический компонент, который удаляет </a:t>
            </a:r>
            <a:r>
              <a:rPr lang="ru-RU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- вы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не вводите ничего специально в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ваш код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чтобы синтаксически пометить начало и конец вложенного блока кода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 Вам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не нужно вставлять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endif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или фигурные скобки вокруг вложенных блоков2, как это делается в C-подобных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языках. Для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этих целей в языке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используются отступы, когда все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инструкции в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одном и том же вложенном блоке оформляются с одинаковыми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отступами. По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величине отступа интерпретатор определяет, где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находится начало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блока и где – конец: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 &gt; y: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x = 1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y =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ru-RU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Структура программы на языке </a:t>
            </a:r>
            <a:r>
              <a:rPr lang="ru-RU" sz="2800" b="1" dirty="0" err="1"/>
              <a:t>Python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2934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046922"/>
            <a:ext cx="10820400" cy="5711687"/>
          </a:xfrm>
        </p:spPr>
        <p:txBody>
          <a:bodyPr>
            <a:noAutofit/>
          </a:bodyPr>
          <a:lstStyle/>
          <a:p>
            <a:pPr marL="357188" indent="-357188">
              <a:spcBef>
                <a:spcPts val="300"/>
              </a:spcBef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Под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отступами  в данном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примере подразумевается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пустое пространство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слева от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двух вложенных инструкций. Интерпретатор не накладывает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ограничений на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то, как выполняются отступы (для этого можно использовать символы пробела или символы табуляции), и на величину отступов (допускается использовать любое число пробелов или символов табуляции). При этом отступ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одного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вложенного блока может существенно отличаться от отступа для другого блока. Синтаксическое правило состоит лишь в том, что все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инструкции в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пределах одного блока должны иметь один и тот же отступ от левого края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 Если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это не так, будет получена синтаксическая ошибка, и программный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код не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будет работать, пока вы не исправите отступ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Язык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вынуждает программистов писать однородный и удобочитаемый программный код. По существу это означает, что вы должны выстраивать свой программный код вертикально, выравнивая его в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соответствии с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логической структурой. </a:t>
            </a:r>
            <a:endParaRPr lang="ru-RU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Наконец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имейте в виду, что практически любой текстовый редактор с дружественным (для программистов) интерфейсом обладает встроенной поддержкой синтаксической модели языка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. В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-среде разработки IDLE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например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отступы оформляются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автоматически,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когда начинается ввод вложенного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блока и нажатием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клавиши </a:t>
            </a:r>
            <a:r>
              <a:rPr lang="ru-RU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Backspace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возвращается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на один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уровень вложенности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выше, а кроме того, IDLE позволяет настроить величину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отступов во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вложенном блоке. Нет никаких стандартных требований к оформлению отступов: чаще всего используются четыре пробела или один символ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табуляции на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каждый уровень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вложенности. 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Выполняйте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отступ вправо, чтобы открыть вложенный блок, и возвращайтесь на предыдущий уровень, чтобы закрыть его.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Структура программы на языке </a:t>
            </a:r>
            <a:r>
              <a:rPr lang="ru-RU" sz="2800" b="1" dirty="0" err="1"/>
              <a:t>Python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5247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046922"/>
            <a:ext cx="10820400" cy="5711687"/>
          </a:xfrm>
        </p:spPr>
        <p:txBody>
          <a:bodyPr>
            <a:noAutofit/>
          </a:bodyPr>
          <a:lstStyle/>
          <a:p>
            <a:pPr marL="357188" indent="-357188">
              <a:spcBef>
                <a:spcPts val="300"/>
              </a:spcBef>
              <a:buNone/>
            </a:pPr>
            <a:r>
              <a:rPr lang="ru-RU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Специальные случаи оформления инструкций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Обычно </a:t>
            </a:r>
            <a:r>
              <a:rPr lang="ru-RU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каждой строке располагается одна инструкция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но вполне возможно для большей компактности записать несколько инструкций в одной строке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разделив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их точками с запятой: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1; b = 2;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 + b)     # Три инструкции на одной строке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Это единственный случай, когда в языке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необходимо использовать точки с запятой: как разделители  инструкций. Однако такой подход не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может применяться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к составным инструкциям. Другими словами, в одной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строке можно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размещать только простые инструкции, такие как присваивание, </a:t>
            </a:r>
            <a:r>
              <a:rPr lang="ru-RU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вызовы функций. Составные инструкции по-прежнему должны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находиться в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отдельной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строке.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Другое специальное правило, применяемое к инструкциям, по сути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является обратным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к предыдущему: </a:t>
            </a:r>
            <a:r>
              <a:rPr lang="ru-RU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допускается записывать одну инструкцию в нескольких строках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. Для этого достаточно заключить часть инструкции в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пару скобок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– круглых (()), квадратных ([]) или фигурных ({}). Любой программный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код, заключенный в одну из этих конструкций, может располагаться на нескольких строках: инструкция не будет считаться законченной, пока интерпретатор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не достигнет строки с закрывающей скобкой. Например, литерал списка можно записать так: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mlist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[111,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222,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333]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Так как программный код заключен в пару квадратных скобок,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интерпретатор всякий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раз переходит на следующую строку, пока не обнаружит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закрывающую скобку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Структура программы на языке </a:t>
            </a:r>
            <a:r>
              <a:rPr lang="ru-RU" sz="2800" b="1" dirty="0" err="1"/>
              <a:t>Python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082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/>
              <a:t>динамическая типизация</a:t>
            </a:r>
            <a:r>
              <a:rPr lang="ru-RU" sz="2800" dirty="0" smtClean="0"/>
              <a:t> 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179444"/>
            <a:ext cx="10820400" cy="5406886"/>
          </a:xfrm>
        </p:spPr>
        <p:txBody>
          <a:bodyPr>
            <a:normAutofit fontScale="92500" lnSpcReduction="10000"/>
          </a:bodyPr>
          <a:lstStyle/>
          <a:p>
            <a:pPr marL="357188" indent="-357188">
              <a:spcBef>
                <a:spcPts val="300"/>
              </a:spcBef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Типы данных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языке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определяются автоматически во время выполнения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а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не в результате объявлений в программном коде. Это означает, что вам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не требуется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заранее объявлять переменные (эту концепцию проще понять,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если иметь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виду, что все сводится к переменным, объектам и ссылкам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между ними).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Создание переменной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Переменная (то есть имя), такая как a, создается автоматически, когда в программном коде ей впервые присваивается некоторое значение. Все последующие операции присваивания просто изменяют значение,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ассоциированное с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уже созданным именем. Строго говоря, интерпретатор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определяет некоторые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имена до запуска программного кода, но вполне допустимо думать, что переменные создаются первой операцией присваивания.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Типы переменных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Переменные не имеют никакой информации о типе или ограничениях, связанных с ним. Понятие типа присуще </a:t>
            </a:r>
            <a:r>
              <a:rPr lang="ru-RU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объектам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а не именам.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 универсальны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 своей природе – они всегда </a:t>
            </a:r>
            <a:r>
              <a:rPr lang="ru-RU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являются всего лишь ссылками на конкретные объекты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конкретные моменты времени.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Использование переменной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Когда переменная участвует в выражении, ее имя замещается объектом,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на который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она в настоящий момент ссылается, независимо от того, что это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за объект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Кроме того, прежде чем переменную можно будет использовать,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ей должно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быть присвоено значение – использование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неинициализированной переменной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приведет к ошибке.</a:t>
            </a:r>
          </a:p>
        </p:txBody>
      </p:sp>
    </p:spTree>
    <p:extLst>
      <p:ext uri="{BB962C8B-B14F-4D97-AF65-F5344CB8AC3E}">
        <p14:creationId xmlns:p14="http://schemas.microsoft.com/office/powerpoint/2010/main" val="82502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339" y="1046922"/>
            <a:ext cx="11092069" cy="5711687"/>
          </a:xfrm>
        </p:spPr>
        <p:txBody>
          <a:bodyPr>
            <a:noAutofit/>
          </a:bodyPr>
          <a:lstStyle/>
          <a:p>
            <a:pPr marL="357188" indent="-357188">
              <a:spcBef>
                <a:spcPts val="30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Круглые скобки являются самым универсальным средством, потому что в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них можно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заключить любое выражение. Добавьте левую скобку, и вы сможете перейти на следующую строку и продолжить свою инструкцию: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= (A + B +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C + D)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Между прочим, такой прием допускается применять и к составным инструкциям. Если вам требуется записать длинное выражение, оберните его круглыми скобками и продолжите на следующей строке: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(A == 1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endParaRPr lang="ru-RU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spcBef>
                <a:spcPts val="30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B == 2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endParaRPr lang="ru-RU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spcBef>
                <a:spcPts val="30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 == 3):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 * 3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Специальный случай оформления блока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Как уже говорилось выше, инструкции во вложенном блоке обычно объединяются по величине отступа. Специальный случай: </a:t>
            </a:r>
            <a:r>
              <a:rPr lang="ru-RU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тело составной </a:t>
            </a:r>
            <a:r>
              <a:rPr lang="ru-RU" sz="18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инструкции может </a:t>
            </a:r>
            <a:r>
              <a:rPr lang="ru-RU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располагаться в той же строке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что и основная инструкция, после символа двоеточия: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 &gt; y: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(x)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Это позволяет записывать в одной строке условные операторы, циклы и так далее. Однако такой прием будет работать, только если тело составной инструкции не содержит других составных инструкций. То есть после двоеточия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могут следовать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только простые инструкции – инструкции присваивания, инструкции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вызовы функций и подобные им.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Тело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инструкции может состоять из нескольких простых инструкций,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разделенных точкой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с запятой, но такой стиль оформления не приветствуется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Структура программы на языке </a:t>
            </a:r>
            <a:r>
              <a:rPr lang="ru-RU" sz="2800" b="1" dirty="0" err="1"/>
              <a:t>Python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1694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339" y="1046922"/>
            <a:ext cx="11092069" cy="5711687"/>
          </a:xfrm>
        </p:spPr>
        <p:txBody>
          <a:bodyPr>
            <a:noAutofit/>
          </a:bodyPr>
          <a:lstStyle/>
          <a:p>
            <a:pPr marL="357188" indent="-357188">
              <a:spcBef>
                <a:spcPts val="300"/>
              </a:spcBef>
              <a:buNone/>
            </a:pPr>
            <a:r>
              <a:rPr lang="ru-RU" sz="1800" b="1" dirty="0">
                <a:solidFill>
                  <a:srgbClr val="FF0000"/>
                </a:solidFill>
              </a:rPr>
              <a:t>Простой интерактивный цикл</a:t>
            </a:r>
            <a:r>
              <a:rPr lang="ru-RU" sz="1800" dirty="0">
                <a:solidFill>
                  <a:srgbClr val="FF0000"/>
                </a:solidFill>
              </a:rPr>
              <a:t> </a:t>
            </a:r>
            <a:endParaRPr lang="ru-RU" sz="1800" dirty="0" smtClean="0"/>
          </a:p>
          <a:p>
            <a:pPr marL="357188" indent="-357188">
              <a:spcBef>
                <a:spcPts val="300"/>
              </a:spcBef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Например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необходимо написать цикл, который будет считывать одну или более строк,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введенных пользователем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с клавиатуры, и выводить их обратно на экран. Другими словами,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необходимо написать классический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цикл, выполняющий операции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чтения/вычисления/вывода.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 True: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reply </a:t>
            </a: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input(‘Enter text:’)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reply == ‘stop’: break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sz="18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reply.upper</a:t>
            </a:r>
            <a:r>
              <a:rPr lang="en-US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())</a:t>
            </a:r>
            <a:endParaRPr lang="ru-RU" sz="18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В результате такая комбинация инструкций означает следующее: «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читать строки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введенные пользователем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и выводить их после преобразования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всех символов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в верхний регистр, пока пользователь не введет строку “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”. 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Запустив этот фрагмент, мы получили следующий порядок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взаимодействий с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ним: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sz="18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text:spam</a:t>
            </a:r>
            <a:endParaRPr lang="ru-RU" sz="18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spcBef>
                <a:spcPts val="300"/>
              </a:spcBef>
              <a:buNone/>
            </a:pPr>
            <a:r>
              <a:rPr lang="ru-RU" sz="18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endParaRPr lang="ru-RU" sz="18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spcBef>
                <a:spcPts val="300"/>
              </a:spcBef>
              <a:buNone/>
            </a:pPr>
            <a:r>
              <a:rPr lang="ru-RU" sz="18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text:42 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sz="18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42</a:t>
            </a:r>
            <a:endParaRPr lang="ru-RU" sz="18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spcBef>
                <a:spcPts val="300"/>
              </a:spcBef>
              <a:buNone/>
            </a:pPr>
            <a:r>
              <a:rPr lang="ru-RU" sz="18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text:stop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Структура программы на языке </a:t>
            </a:r>
            <a:r>
              <a:rPr lang="ru-RU" sz="2800" b="1" dirty="0" err="1"/>
              <a:t>Python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201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339" y="848140"/>
            <a:ext cx="11092069" cy="5910470"/>
          </a:xfrm>
        </p:spPr>
        <p:txBody>
          <a:bodyPr>
            <a:noAutofit/>
          </a:bodyPr>
          <a:lstStyle/>
          <a:p>
            <a:pPr marL="357188" indent="-357188">
              <a:spcBef>
                <a:spcPts val="300"/>
              </a:spcBef>
              <a:buNone/>
            </a:pPr>
            <a:r>
              <a:rPr lang="ru-RU" sz="1600" b="1" dirty="0">
                <a:solidFill>
                  <a:srgbClr val="FF0000"/>
                </a:solidFill>
              </a:rPr>
              <a:t>Математическая обработка данных </a:t>
            </a:r>
            <a:r>
              <a:rPr lang="ru-RU" sz="1600" b="1" dirty="0" smtClean="0">
                <a:solidFill>
                  <a:srgbClr val="FF0000"/>
                </a:solidFill>
              </a:rPr>
              <a:t>пользователя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для выполнения математических 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действий, будет примерно выглядеть примерно следующим образом: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 True: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sz="1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reply </a:t>
            </a:r>
            <a:r>
              <a:rPr lang="en-US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input(‘Enter text:’)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ru-RU" sz="1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reply == ‘stop’: break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sz="1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sz="16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(reply</a:t>
            </a:r>
            <a:r>
              <a:rPr lang="en-US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** 2)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print(‘Bye</a:t>
            </a:r>
            <a:r>
              <a:rPr lang="en-US" sz="1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’)</a:t>
            </a:r>
            <a:endParaRPr lang="ru-RU" sz="16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0"/>
              </a:spcBef>
              <a:buNone/>
            </a:pP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Пока все идет хорошо, 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пока пользователь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введет неверную 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строку, например, текстовую. Встроенная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функция </a:t>
            </a:r>
            <a:r>
              <a:rPr lang="ru-R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возбуждает исключение, когда сталкивается с ошибкой. Если нам необходимо обеспечить устойчивость сценария, мы 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должны предварительно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проверить содержимое строки с помощью строкового 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метода </a:t>
            </a:r>
            <a:r>
              <a:rPr lang="ru-RU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isdigit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= ‘123</a:t>
            </a:r>
            <a:r>
              <a:rPr lang="ru-RU" sz="1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 = ‘</a:t>
            </a:r>
            <a:r>
              <a:rPr lang="ru-RU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  <a:r>
              <a:rPr lang="ru-RU" sz="1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S.isdigit</a:t>
            </a:r>
            <a:r>
              <a:rPr lang="ru-RU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ru-RU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T.isdigit</a:t>
            </a:r>
            <a:r>
              <a:rPr lang="ru-RU" sz="1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ru-RU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ru-RU" sz="1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 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этого в наш пример необходимо добавить вложенные операторы. В следующей версии нашего интерактивного сценария используется полная 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версия условной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инструкции </a:t>
            </a:r>
            <a:r>
              <a:rPr lang="ru-R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, с помощью которой предотвращается 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возможность появления исключений: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6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ru-RU" sz="1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ru-RU" sz="1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ru-RU" sz="16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reply</a:t>
            </a:r>
            <a:r>
              <a:rPr lang="ru-RU" sz="1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ru-RU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ru-RU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</a:t>
            </a:r>
            <a:r>
              <a:rPr lang="ru-RU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</a:t>
            </a:r>
            <a:r>
              <a:rPr lang="ru-RU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ru-RU" sz="1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:’)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ru-RU" sz="16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ru-RU" sz="1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reply</a:t>
            </a:r>
            <a:r>
              <a:rPr lang="ru-RU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== ‘</a:t>
            </a:r>
            <a:r>
              <a:rPr lang="ru-RU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  <a:r>
              <a:rPr lang="ru-RU" sz="1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’: 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1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sz="16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reak</a:t>
            </a:r>
            <a:r>
              <a:rPr lang="ru-RU" sz="1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ru-RU" sz="16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ru-RU" sz="1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ru-RU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reply.isdigit</a:t>
            </a:r>
            <a:r>
              <a:rPr lang="ru-RU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ru-RU" sz="1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ru-RU" sz="16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</a:t>
            </a:r>
            <a:r>
              <a:rPr lang="ru-RU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Bad</a:t>
            </a:r>
            <a:r>
              <a:rPr lang="ru-RU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!’ * 8</a:t>
            </a:r>
            <a:r>
              <a:rPr lang="ru-RU" sz="1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ru-RU" sz="16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ru-RU" sz="1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ru-RU" sz="16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sz="16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ru-RU" sz="1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sz="16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reply</a:t>
            </a:r>
            <a:r>
              <a:rPr lang="ru-RU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** 2</a:t>
            </a:r>
            <a:r>
              <a:rPr lang="ru-RU" sz="1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ru-RU" sz="16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ru-RU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Bye</a:t>
            </a:r>
            <a:r>
              <a:rPr lang="ru-RU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sz="18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Структура программы на языке </a:t>
            </a:r>
            <a:r>
              <a:rPr lang="ru-RU" sz="2800" b="1" dirty="0" err="1"/>
              <a:t>Python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437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339" y="848140"/>
            <a:ext cx="11092069" cy="5910470"/>
          </a:xfrm>
        </p:spPr>
        <p:txBody>
          <a:bodyPr>
            <a:noAutofit/>
          </a:bodyPr>
          <a:lstStyle/>
          <a:p>
            <a:pPr marL="357188" indent="-357188">
              <a:spcBef>
                <a:spcPts val="30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sz="18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Структура программы на языке </a:t>
            </a:r>
            <a:r>
              <a:rPr lang="ru-RU" sz="2800" b="1" dirty="0" err="1"/>
              <a:t>Python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95739" y="1298712"/>
            <a:ext cx="11092069" cy="56122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spcBef>
                <a:spcPts val="300"/>
              </a:spcBef>
              <a:buNone/>
            </a:pPr>
            <a:r>
              <a:rPr lang="ru-RU" sz="1600" b="1" dirty="0">
                <a:solidFill>
                  <a:srgbClr val="FF0000"/>
                </a:solidFill>
              </a:rPr>
              <a:t>Обработка ошибок с помощью инструкции </a:t>
            </a:r>
            <a:r>
              <a:rPr lang="ru-RU" sz="1600" b="1" dirty="0" err="1" smtClean="0">
                <a:solidFill>
                  <a:srgbClr val="FF0000"/>
                </a:solidFill>
              </a:rPr>
              <a:t>try</a:t>
            </a:r>
            <a:endParaRPr lang="ru-RU" sz="1600" b="1" dirty="0" smtClean="0">
              <a:solidFill>
                <a:srgbClr val="FF0000"/>
              </a:solidFill>
            </a:endParaRPr>
          </a:p>
          <a:p>
            <a:pPr marL="357188" indent="-357188">
              <a:spcBef>
                <a:spcPts val="300"/>
              </a:spcBef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Универсальный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способ, который состоит в том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чтобы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перехватывать и обрабатывать ошибки с помощью инструкции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Об этом мы уже говорили ранее:</a:t>
            </a:r>
          </a:p>
          <a:p>
            <a:pPr marL="1789113" indent="0">
              <a:spcBef>
                <a:spcPts val="300"/>
              </a:spcBef>
              <a:buNone/>
            </a:pPr>
            <a:r>
              <a:rPr lang="ru-RU" sz="18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ru-RU" sz="18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reply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:’)</a:t>
            </a:r>
            <a:b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ru-RU" sz="18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reply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== 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’: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break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ru-RU" sz="18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ru-RU" sz="18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reply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ru-RU" sz="18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ru-RU" sz="18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Bad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!’ * 8)</a:t>
            </a:r>
            <a:b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ru-RU" sz="18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ru-RU" sz="18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sz="18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sz="18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reply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** 2)</a:t>
            </a:r>
            <a:b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ru-RU" sz="18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Bye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Эта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инструкция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состоит из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слова </a:t>
            </a:r>
            <a:r>
              <a:rPr lang="ru-RU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вслед за которым следует основной блок кода (действие, которые мы пытаемся выполнить), с последующей частью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except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где располагается программный код обработки исключения. Далее следует часть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программный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код которой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выполняется, если в части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исключение не возникло. Интерпретатор сначала выполняет часть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затем выполняет либо часть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except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(если возникло исключение), либо часть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(если исключение не возникло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sz="18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123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339" y="848140"/>
            <a:ext cx="11092069" cy="5910470"/>
          </a:xfrm>
        </p:spPr>
        <p:txBody>
          <a:bodyPr>
            <a:noAutofit/>
          </a:bodyPr>
          <a:lstStyle/>
          <a:p>
            <a:pPr marL="357188" indent="-357188">
              <a:spcBef>
                <a:spcPts val="30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sz="18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Структура программы на языке </a:t>
            </a:r>
            <a:r>
              <a:rPr lang="ru-RU" sz="2800" b="1" dirty="0" err="1"/>
              <a:t>Python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95739" y="1351722"/>
            <a:ext cx="11092069" cy="5559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spcBef>
                <a:spcPts val="300"/>
              </a:spcBef>
              <a:buNone/>
            </a:pPr>
            <a:r>
              <a:rPr lang="ru-RU" sz="1600" b="1" dirty="0">
                <a:solidFill>
                  <a:srgbClr val="FF0000"/>
                </a:solidFill>
              </a:rPr>
              <a:t>Три уровня вложенности программного кода </a:t>
            </a:r>
            <a:br>
              <a:rPr lang="ru-RU" sz="1600" b="1" dirty="0">
                <a:solidFill>
                  <a:srgbClr val="FF0000"/>
                </a:solidFill>
              </a:rPr>
            </a:b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Теперь рассмотрим последнюю версию сценария. В случае необходимости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мы могли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бы создать еще один уровень вложенности, например, чтобы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выполнить проверку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правильности ввода, основываясь на величине введенного числа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789113" indent="0">
              <a:spcBef>
                <a:spcPts val="300"/>
              </a:spcBef>
              <a:buNone/>
            </a:pPr>
            <a:r>
              <a:rPr lang="ru-RU" sz="18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ru-RU" sz="18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reply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:’)</a:t>
            </a:r>
            <a:b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ru-RU" sz="18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reply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== 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’:</a:t>
            </a:r>
            <a:b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ru-RU" sz="18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break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ru-RU" sz="18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reply.isdigit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():</a:t>
            </a:r>
            <a:b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ru-RU" sz="18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Bad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!’ * 8)</a:t>
            </a:r>
            <a:b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ru-RU" sz="18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ru-RU" sz="18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reply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ru-RU" sz="18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 20:</a:t>
            </a:r>
            <a:b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ru-RU" sz="18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’)</a:t>
            </a:r>
            <a:b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ru-RU" sz="18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ru-RU" sz="18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sz="18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** 2)</a:t>
            </a:r>
            <a:b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ru-RU" sz="18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Bye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’)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эту версию сценария добавлена еще одна инструкция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вложенная в выражение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другой условной инструкции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которая в свою очередь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вложена в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. Когда код выполняется по некоторому условию или в цикле,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как в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данном случае, достаточно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 условии просто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выполнить дополнительный отступ вправо. 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sz="18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976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339" y="834887"/>
            <a:ext cx="11092069" cy="5910470"/>
          </a:xfrm>
        </p:spPr>
        <p:txBody>
          <a:bodyPr>
            <a:noAutofit/>
          </a:bodyPr>
          <a:lstStyle/>
          <a:p>
            <a:pPr marL="357188" indent="-357188">
              <a:spcBef>
                <a:spcPts val="30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sz="18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Присваивание, выражения и </a:t>
            </a:r>
            <a:r>
              <a:rPr lang="en-US" sz="2800" b="1" dirty="0"/>
              <a:t>print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95739" y="1000540"/>
            <a:ext cx="11092069" cy="5910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spcBef>
                <a:spcPts val="300"/>
              </a:spcBef>
              <a:buNone/>
            </a:pPr>
            <a:r>
              <a:rPr lang="ru-RU" sz="1600" b="1" dirty="0">
                <a:solidFill>
                  <a:srgbClr val="FF0000"/>
                </a:solidFill>
              </a:rPr>
              <a:t>Инструкции </a:t>
            </a:r>
            <a:r>
              <a:rPr lang="ru-RU" sz="1600" b="1" dirty="0" smtClean="0">
                <a:solidFill>
                  <a:srgbClr val="FF0000"/>
                </a:solidFill>
              </a:rPr>
              <a:t>присваивания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канонической форме цель инструкции присваивания записывается слева от знака равно, а объект, который присваивается, – справа.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Цель слева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может быть именем или компонентом объекта, а объектом справа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может быть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произвольное выражение, которое в результате дает объект. </a:t>
            </a:r>
            <a:endParaRPr lang="ru-RU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большинстве случаев присваивание выполняется достаточно просто, однако оно обладает следующими особенностями, которые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следует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иметь в виду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57188" indent="0">
              <a:spcBef>
                <a:spcPts val="300"/>
              </a:spcBef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Инструкция </a:t>
            </a:r>
            <a:r>
              <a:rPr lang="ru-RU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присваивания создает ссылку на объект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Они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всегда создают ссылки на объекты и никогда не создают копии объектов. </a:t>
            </a:r>
            <a:endParaRPr lang="ru-RU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0">
              <a:spcBef>
                <a:spcPts val="300"/>
              </a:spcBef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ru-RU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Переменные создаются при первом присваивании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Иногда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(но не всегда) в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результате операции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присваивания создаются элементы структур данных (например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элементы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в словарях, некоторые атрибуты объектов). После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выполнения операции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присваивания всякий раз, когда имя переменной будет встречено в выражении, оно замещается объектом, на который ссылается эта переменная.</a:t>
            </a:r>
          </a:p>
          <a:p>
            <a:pPr marL="357188" indent="0">
              <a:spcBef>
                <a:spcPts val="30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ru-RU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Прежде чем переменную можно будет использовать, ей должно быть присвоено значение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. Нельзя использовать переменную, которой еще не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было присвоено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значение. В этом случае интерпретатор возбуждает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исключение вместо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того, чтобы вернуть какое-либо значение по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умолчанию.</a:t>
            </a: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0">
              <a:spcBef>
                <a:spcPts val="30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ru-RU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Некоторые инструкции неявно тоже выполняют операцию присваивания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 Например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что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импорт модуля, определение функции или класса, указание переменной в цикле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и передача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аргументов функции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неявно выполняют присваивание. Операция присваивания выполняется одинаково в любом месте, где бы она ни происходила,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поэтому во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всех этих контекстах просто выполняется связывание имен со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ссылками на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объекты.</a:t>
            </a:r>
            <a:endParaRPr lang="ru-RU" sz="18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27718" t="38904" r="21630" b="16313"/>
          <a:stretch/>
        </p:blipFill>
        <p:spPr>
          <a:xfrm>
            <a:off x="887894" y="1345097"/>
            <a:ext cx="6175513" cy="298174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339" y="834887"/>
            <a:ext cx="11092069" cy="5910470"/>
          </a:xfrm>
        </p:spPr>
        <p:txBody>
          <a:bodyPr>
            <a:noAutofit/>
          </a:bodyPr>
          <a:lstStyle/>
          <a:p>
            <a:pPr marL="357188" indent="-357188">
              <a:spcBef>
                <a:spcPts val="30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sz="18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Присваивание, выражения и </a:t>
            </a:r>
            <a:r>
              <a:rPr lang="en-US" sz="2800" b="1" dirty="0"/>
              <a:t>print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95739" y="1000540"/>
            <a:ext cx="11092069" cy="5910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spcBef>
                <a:spcPts val="300"/>
              </a:spcBef>
              <a:buNone/>
            </a:pPr>
            <a:r>
              <a:rPr lang="ru-RU" sz="1600" b="1" dirty="0">
                <a:solidFill>
                  <a:srgbClr val="FF0000"/>
                </a:solidFill>
              </a:rPr>
              <a:t>Формы инструкции </a:t>
            </a:r>
            <a:r>
              <a:rPr lang="ru-RU" sz="1600" b="1" dirty="0" smtClean="0">
                <a:solidFill>
                  <a:srgbClr val="FF0000"/>
                </a:solidFill>
              </a:rPr>
              <a:t>присваивания</a:t>
            </a:r>
          </a:p>
          <a:p>
            <a:pPr marL="357188" indent="-357188">
              <a:spcBef>
                <a:spcPts val="300"/>
              </a:spcBef>
              <a:buNone/>
            </a:pPr>
            <a:endParaRPr lang="ru-RU" sz="16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endParaRPr lang="ru-RU" sz="1600" b="1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endParaRPr lang="ru-RU" sz="16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endParaRPr lang="ru-RU" sz="1600" b="1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endParaRPr lang="ru-RU" sz="16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endParaRPr lang="ru-RU" sz="1600" b="1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endParaRPr lang="ru-RU" sz="16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endParaRPr lang="ru-RU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endParaRPr lang="ru-RU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Присваивании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 кортежей и 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списков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Вторая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и третья формы в таблице являются родственными. Когда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слева от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оператора = указывается кортеж или список, интерпретатор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связывает объекты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справа с именами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слева, согласно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их местоположениям,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выполняя присваивание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слева направо. </a:t>
            </a:r>
            <a:endParaRPr lang="ru-RU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Например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во второй строке табл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с именем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ассоциируется строка ‘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yum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’, а с именем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ham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ассоциируется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строка ‘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YUM’. Внутри интерпретатор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сначала создает элементы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кортежа справа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поэтому часто эта операция называется распаковыванием кортежа.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Присваивание 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последовательностей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недавних версиях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операции присваивания кортежей и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списков были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обобщены в то, что теперь называется операцией присваивания  последовательностей, –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любая последовательность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имен может быть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связана с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любой последовательностью значений, и интерпретатор свяжет элементы согласно их позициям. </a:t>
            </a:r>
            <a:endParaRPr lang="ru-RU" sz="18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6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339" y="1272209"/>
            <a:ext cx="11092069" cy="5473148"/>
          </a:xfrm>
        </p:spPr>
        <p:txBody>
          <a:bodyPr>
            <a:noAutofit/>
          </a:bodyPr>
          <a:lstStyle/>
          <a:p>
            <a:pPr marL="357188" indent="-357188">
              <a:spcBef>
                <a:spcPts val="30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sz="18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Присваивание, выражения и </a:t>
            </a:r>
            <a:r>
              <a:rPr lang="en-US" sz="2800" b="1" dirty="0"/>
              <a:t>print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95739" y="1272208"/>
            <a:ext cx="11092069" cy="563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spcBef>
                <a:spcPts val="300"/>
              </a:spcBef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Фактически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в последовательностях мы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можем смешивать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разные типы. Инструкция присваивания в четвертой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строке табл.,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например, связывает кортеж имен со строкой символов: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имени a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присваивается символ ‘s’, имени b присваивается символ ‘p’ и так далее.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Расширенное распаковывание 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последовательностей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3.0 появилась новая форма инструкции присваивания, позволяющая более гибко выбирать присваиваемые фрагменты последовательностей. В пятой строке табл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.,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например, переменной a будет присвоен первый символ из строки справа, а переменной b – оставшаяся часть строки,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то есть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переменной a будет присвоено значение ‘s’, а переменной b –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значение ‘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pam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’. В результате мы получаем простую альтернативу операции извлечения срезов.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Групповое присваивание одного 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значения.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Шестая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строка в табл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демонстрирует форму группового присваивания. В этой форме интерпретатор присваивает ссылку на один и тот же объект (самый правый объект) всем целям, расположенным слева. Инструкция в таблице присвоит обоим именам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ham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ссылку на один и тот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же объект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строку ‘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lunch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’. Результат будет тот же, как если бы были выполнены две инструкции: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ham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= ‘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lunch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’ и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ham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поскольку здесь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ham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интерпретируется как оригинальный объект-строка (то есть не отдельная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копия этого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объекта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Комбинированное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 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присваивание.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Последняя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строка в табл. 11.1 – это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пример комбинированной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 инструкции 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присваивания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– краткая форма, которая объединяет в себе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выражение и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присваивание. Например, инструкция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+= 42 даст тот же результат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что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и инструкция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42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единственное отличие состоит в том,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что комбинированная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форма имеет более компактный вид и обычно выполняется быстрее. </a:t>
            </a:r>
          </a:p>
        </p:txBody>
      </p:sp>
    </p:spTree>
    <p:extLst>
      <p:ext uri="{BB962C8B-B14F-4D97-AF65-F5344CB8AC3E}">
        <p14:creationId xmlns:p14="http://schemas.microsoft.com/office/powerpoint/2010/main" val="426373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339" y="1272209"/>
            <a:ext cx="11092069" cy="5473148"/>
          </a:xfrm>
        </p:spPr>
        <p:txBody>
          <a:bodyPr>
            <a:noAutofit/>
          </a:bodyPr>
          <a:lstStyle/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Пример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инструкций присваивания последовательностей в действии: </a:t>
            </a:r>
            <a:endParaRPr lang="ru-RU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python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nudge = 1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wink = 2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A, B = nudge, </a:t>
            </a:r>
            <a:r>
              <a:rPr lang="en-US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wink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Присваивание кортежей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A, B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 </a:t>
            </a:r>
            <a:r>
              <a:rPr lang="en-US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Что равносильно </a:t>
            </a: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nudge; B = wink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(1, 2)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[C, D] = [nudge, wink]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 </a:t>
            </a:r>
            <a:r>
              <a:rPr lang="en-US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Присваивание списков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C, D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(1, 2</a:t>
            </a:r>
            <a:r>
              <a:rPr lang="en-US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18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Так как в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процессе выполнения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инструкции интерпретатор создает временный кортеж, где сохраняются оригинальные значения переменных справа, данная форма присваивания может использоваться для реализации обмена значений переменных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без создания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временной переменной – кортеж справа автоматически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запоминает предыдущие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значения переменных: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</a:t>
            </a:r>
            <a:r>
              <a:rPr lang="ru-RU" sz="1800" dirty="0"/>
              <a:t>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nudge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wink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2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nudge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wink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wink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nudge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Кортежи: обмен значениями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nudge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wink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То же, что и T =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nudge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nudge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wink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wink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T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(2, 1)</a:t>
            </a:r>
            <a:b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Присваивание, выражения и </a:t>
            </a:r>
            <a:r>
              <a:rPr lang="en-US" sz="2800" b="1" dirty="0"/>
              <a:t>print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95739" y="1272208"/>
            <a:ext cx="11092069" cy="563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spcBef>
                <a:spcPts val="300"/>
              </a:spcBef>
              <a:buNone/>
            </a:pPr>
            <a:r>
              <a:rPr lang="ru-RU" sz="1800" b="1" dirty="0">
                <a:solidFill>
                  <a:srgbClr val="FF0000"/>
                </a:solidFill>
              </a:rPr>
              <a:t>Присваивание последовательностей</a:t>
            </a:r>
            <a:r>
              <a:rPr lang="ru-RU" sz="1800" dirty="0">
                <a:solidFill>
                  <a:srgbClr val="FF0000"/>
                </a:solidFill>
              </a:rPr>
              <a:t> </a:t>
            </a:r>
            <a:endParaRPr lang="ru-RU" sz="1800" b="1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5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Присваивание, выражения и </a:t>
            </a:r>
            <a:r>
              <a:rPr lang="en-US" sz="2800" b="1" dirty="0"/>
              <a:t>print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95739" y="914400"/>
            <a:ext cx="11092069" cy="5996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FF0000"/>
                </a:solidFill>
              </a:rPr>
              <a:t>Присваивание </a:t>
            </a:r>
            <a:r>
              <a:rPr lang="ru-RU" sz="1800" b="1" dirty="0" smtClean="0">
                <a:solidFill>
                  <a:srgbClr val="FF0000"/>
                </a:solidFill>
              </a:rPr>
              <a:t>последовательностей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Допускается присваивать кортеж значений списку переменных, строки символов – кортежу переменных и так далее. В любом случае интерпретатор свяжет элементы последовательности справа с переменными в последовательности слева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согласно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их позициям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в направлении слева направо: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[a, b, c] = (1, 2, 3)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Кортеж значений присваивается списку переменных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a, c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(1, 3)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(a, b, c) = “ABC”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Строка символов присваивается кортежу переменных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a, c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(‘A’, ‘C’)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С технической точки зрения в правой части инструкции присваивания последовательностей допускается указывать не только последовательности, но и любые объекты, обеспечивающие </a:t>
            </a:r>
            <a:r>
              <a:rPr lang="ru-RU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возможность итераций по элементам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ru-RU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Даже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при том, что допускается смешивать разные типы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последовательностей по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обе стороны оператора =, обе последовательности должны иметь </a:t>
            </a:r>
            <a:r>
              <a:rPr lang="ru-RU" sz="1800" i="1" dirty="0">
                <a:latin typeface="Calibri" panose="020F0502020204030204" pitchFamily="34" charset="0"/>
                <a:cs typeface="Calibri" panose="020F0502020204030204" pitchFamily="34" charset="0"/>
              </a:rPr>
              <a:t>одно и то </a:t>
            </a:r>
            <a:r>
              <a:rPr lang="ru-RU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же</a:t>
            </a:r>
            <a:r>
              <a:rPr lang="ru-RU" sz="1800" i="1" dirty="0">
                <a:latin typeface="Calibri" panose="020F0502020204030204" pitchFamily="34" charset="0"/>
                <a:cs typeface="Calibri" panose="020F0502020204030204" pitchFamily="34" charset="0"/>
              </a:rPr>
              <a:t>  число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элементов, в противном случае мы получим сообщение об ошибке. </a:t>
            </a:r>
            <a:endParaRPr lang="ru-RU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89113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= ‘SPAM’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a, b, c, d = string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Одинаковое число элементов с обеих сторон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a, d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(‘S’, ‘M’)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a, b, c = string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противном случае выводится сообщение об ошибке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...текст сообщения об ошибке опущен...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ValueError</a:t>
            </a: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too many values to unpack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endParaRPr lang="ru-RU" sz="1800" b="1" dirty="0" smtClean="0">
              <a:solidFill>
                <a:srgbClr val="FF0000"/>
              </a:solidFill>
            </a:endParaRPr>
          </a:p>
          <a:p>
            <a:pPr marL="357188" indent="-357188">
              <a:spcBef>
                <a:spcPts val="300"/>
              </a:spcBef>
              <a:buNone/>
            </a:pP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21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/>
              <a:t>динамическая типизация</a:t>
            </a:r>
            <a:r>
              <a:rPr lang="ru-RU" sz="2800" dirty="0" smtClean="0"/>
              <a:t> 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179444"/>
            <a:ext cx="10820400" cy="5406886"/>
          </a:xfrm>
        </p:spPr>
        <p:txBody>
          <a:bodyPr>
            <a:normAutofit/>
          </a:bodyPr>
          <a:lstStyle/>
          <a:p>
            <a:pPr marL="357188" indent="-357188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Например, если ввести такую инструкцию:</a:t>
            </a:r>
          </a:p>
          <a:p>
            <a:pPr marL="357188" indent="1431925"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a = 3</a:t>
            </a:r>
          </a:p>
          <a:p>
            <a:pPr marL="357188" indent="-357188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интерпретатор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выполнит эту инструкцию в три этапа, по крайней мере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концептуально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Следующие этапы отражают все операции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присваивания в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языке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Создается объект, представляющий число 3.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Создается переменная a, если она еще отсутствует.</a:t>
            </a:r>
          </a:p>
          <a:p>
            <a:pPr marL="1789113" indent="0">
              <a:spcBef>
                <a:spcPts val="300"/>
              </a:spcBef>
              <a:buNone/>
            </a:pPr>
            <a:r>
              <a:rPr lang="ru-RU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В переменную a записывается ссылка на вновь созданный объект, представляющий число 3</a:t>
            </a:r>
            <a:r>
              <a:rPr lang="ru-RU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89113" indent="0">
              <a:spcBef>
                <a:spcPts val="300"/>
              </a:spcBef>
              <a:buNone/>
            </a:pPr>
            <a:endParaRPr lang="ru-RU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27500" t="47662" r="21739" b="15318"/>
          <a:stretch/>
        </p:blipFill>
        <p:spPr>
          <a:xfrm>
            <a:off x="3001617" y="4293704"/>
            <a:ext cx="6188765" cy="246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4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Присваивание, выражения и </a:t>
            </a:r>
            <a:r>
              <a:rPr lang="en-US" sz="2800" b="1" dirty="0"/>
              <a:t>print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95739" y="914400"/>
            <a:ext cx="11092069" cy="5996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FF0000"/>
                </a:solidFill>
              </a:rPr>
              <a:t>Присваивание </a:t>
            </a:r>
            <a:r>
              <a:rPr lang="ru-RU" sz="1800" b="1" dirty="0" smtClean="0">
                <a:solidFill>
                  <a:srgbClr val="FF0000"/>
                </a:solidFill>
              </a:rPr>
              <a:t>последовательностей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В общем случае нам необходимо получить срез. Существует несколько вариантов извлечения среза, чтобы исправить дело: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a, b, c = string[0], string[1], string[2:]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Элементы и срез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a, b, c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(‘S’, ‘P’, ‘AM’)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a, b, c = list(string[:2]) + [string[2:]]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Срезы и конкатенация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en-US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a, b, c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(‘S’, ‘P’, ‘AM’)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a, b = string[:2]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То же самое, только проще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= string[2:]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a, b, c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(‘S’, ‘P’, ‘AM’)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(a, b), c = string[:2], string[2:]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Вложенные последовательности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a, b, c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(‘S’, ‘P’, ‘AM</a:t>
            </a:r>
            <a:r>
              <a:rPr lang="en-US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’)</a:t>
            </a:r>
            <a:endParaRPr lang="ru-RU" sz="18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Последний пример демонстрирует, что мы можем присваивать даже </a:t>
            </a:r>
            <a:r>
              <a:rPr lang="ru-RU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вложенные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последовательности, и интерпретатор распаковывает их части в соответствии с их представлением, как и ожидается. </a:t>
            </a:r>
            <a:r>
              <a:rPr lang="ru-RU" sz="1800" dirty="0" smtClean="0"/>
              <a:t>В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данном случае выполняется присваивание кортежа из двух элементов, где первый элемент – это вложенная последовательность (строка), что точно соответствует следующему случаю: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((a, b), c) = (‘SP’, ‘AM’)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Связывание производится в соответствии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a, b, c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 формой и местоположением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(‘S’, ‘P’, ‘AM’)</a:t>
            </a:r>
            <a:b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endParaRPr lang="ru-RU" sz="1800" b="1" dirty="0" smtClean="0">
              <a:solidFill>
                <a:srgbClr val="FF0000"/>
              </a:solidFill>
            </a:endParaRPr>
          </a:p>
          <a:p>
            <a:pPr marL="357188" indent="-357188">
              <a:spcBef>
                <a:spcPts val="300"/>
              </a:spcBef>
              <a:buNone/>
            </a:pP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Присваивание, выражения и </a:t>
            </a:r>
            <a:r>
              <a:rPr lang="en-US" sz="2800" b="1" dirty="0"/>
              <a:t>print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95739" y="914400"/>
            <a:ext cx="11092069" cy="5996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FF0000"/>
                </a:solidFill>
              </a:rPr>
              <a:t>Присваивание </a:t>
            </a:r>
            <a:r>
              <a:rPr lang="ru-RU" sz="1800" b="1" dirty="0" smtClean="0">
                <a:solidFill>
                  <a:srgbClr val="FF0000"/>
                </a:solidFill>
              </a:rPr>
              <a:t>последовательностей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Другой случай применения операции присваивания кортежей –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разделение последовательности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на начальную и остальную части в циклах, как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показано ниже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L = [1, 2, 3, 4]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L: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 = L[0], L[1:]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[2, 3, 4]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[3, 4]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[4]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[]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Как мы уже знаем, в операции распаковывания последовательностей количество имен слева от оператора присваивания должно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точно соответствовать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количеству элементов в последовательности справа. При несоблюдении этого правила мы будем получать сообщение об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ошибке.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Однако в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3.0 в списке переменных слева можно указать одно имя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со звездочкой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чтобы ослабить правило соответствия. 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[1, 2, 3, 4]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a, *b =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</a:t>
            </a:r>
            <a:endParaRPr lang="ru-RU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a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b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[2, 3, 4]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представленном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ниже продолжении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предыдущего интерактивного сеанса переменной a присваивается первый элемент последовательности, а переменной b – все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остальные.</a:t>
            </a: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endParaRPr lang="ru-RU" sz="1800" b="1" dirty="0" smtClean="0">
              <a:solidFill>
                <a:srgbClr val="FF0000"/>
              </a:solidFill>
            </a:endParaRPr>
          </a:p>
          <a:p>
            <a:pPr marL="357188" indent="-357188">
              <a:spcBef>
                <a:spcPts val="300"/>
              </a:spcBef>
              <a:buNone/>
            </a:pP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47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Присваивание, выражения и </a:t>
            </a:r>
            <a:r>
              <a:rPr lang="en-US" sz="2800" b="1" dirty="0"/>
              <a:t>print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95739" y="914400"/>
            <a:ext cx="11092069" cy="5996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FF0000"/>
                </a:solidFill>
              </a:rPr>
              <a:t>Присваивание </a:t>
            </a:r>
            <a:r>
              <a:rPr lang="ru-RU" sz="1800" b="1" dirty="0" smtClean="0">
                <a:solidFill>
                  <a:srgbClr val="FF0000"/>
                </a:solidFill>
              </a:rPr>
              <a:t>последовательностей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Расширенная операция распаковывания последовательностей обладает достаточной гибкостью, тем не менее нам следует отметить некоторые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граничные случаи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. Во-первых, переменной со звездочкой может соответствовать единственный элемент, но ей всегда присваивается список: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</a:t>
            </a:r>
            <a:endParaRPr lang="ru-RU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[1, 2, 3, 4]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a, b, c, *d =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</a:t>
            </a:r>
            <a:endParaRPr lang="ru-RU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(a, b, c, d)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2 3 [4]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Во-вторых, если на долю переменной со звездочкой не остается </a:t>
            </a:r>
            <a:r>
              <a:rPr lang="ru-RU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неприсвоенных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элементов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ей присваивается пустой список, независимо от того, в какой позиции эта переменная находится. В следующем примере каждой из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переменных a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b, c и d соответствует свой элемент последовательности, но вместо того,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чтобы возбудить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исключение, интерпретатор присваивает переменной e пустой список: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a, b, c, d, *e =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</a:t>
            </a:r>
            <a:endParaRPr lang="ru-RU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(a, b, c, d, e)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2 3 4 []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a, b, *e, c, d =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</a:t>
            </a:r>
            <a:endParaRPr lang="ru-RU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(a, b, c, d, e)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2 3 4 []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Наконец, ошибкой будет считаться, если указать несколько переменных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со звездочкой.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endParaRPr lang="ru-RU" sz="1800" b="1" dirty="0" smtClean="0">
              <a:solidFill>
                <a:srgbClr val="FF0000"/>
              </a:solidFill>
            </a:endParaRPr>
          </a:p>
          <a:p>
            <a:pPr marL="357188" indent="-357188">
              <a:spcBef>
                <a:spcPts val="300"/>
              </a:spcBef>
              <a:buNone/>
            </a:pP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83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Присваивание, выражения и </a:t>
            </a:r>
            <a:r>
              <a:rPr lang="en-US" sz="2800" b="1" dirty="0"/>
              <a:t>print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95739" y="914400"/>
            <a:ext cx="11092069" cy="5996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FF0000"/>
                </a:solidFill>
              </a:rPr>
              <a:t>Присваивание </a:t>
            </a:r>
            <a:r>
              <a:rPr lang="ru-RU" sz="1800" b="1" dirty="0" smtClean="0">
                <a:solidFill>
                  <a:srgbClr val="FF0000"/>
                </a:solidFill>
              </a:rPr>
              <a:t>последовательностей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Когда имя со звездочкой указывается в середине списка переменных, ей присваиваются все элементы последовательности справа, которые остаются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после присваивания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остальным переменным без звездочек. То есть в следующем примере переменным a и c будут присвоены первый и последний элементы, а переменной b – все остальные, что находятся между ними: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a, *b, c =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</a:t>
            </a:r>
            <a:endParaRPr lang="ru-RU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a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b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[2, 3]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c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более широком смысле, в какой бы позиции ни появлялась переменная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со звездочкой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ей будет присвоен список, содержащий все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неприсвоенные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элементы, соответствующие этой позиции: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a, b, *c =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</a:t>
            </a:r>
            <a:endParaRPr lang="ru-RU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a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b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c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 4]</a:t>
            </a:r>
          </a:p>
          <a:p>
            <a:pPr marL="357188" indent="-357188">
              <a:spcBef>
                <a:spcPts val="300"/>
              </a:spcBef>
              <a:buNone/>
            </a:pPr>
            <a:endParaRPr lang="ru-RU" sz="1800" b="1" dirty="0" smtClean="0">
              <a:solidFill>
                <a:srgbClr val="FF0000"/>
              </a:solidFill>
            </a:endParaRPr>
          </a:p>
          <a:p>
            <a:pPr marL="357188" indent="-357188">
              <a:spcBef>
                <a:spcPts val="300"/>
              </a:spcBef>
              <a:buNone/>
            </a:pP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0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Присваивание, выражения и </a:t>
            </a:r>
            <a:r>
              <a:rPr lang="en-US" sz="2800" b="1" dirty="0"/>
              <a:t>print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95739" y="1696278"/>
            <a:ext cx="11092069" cy="52147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spcBef>
                <a:spcPts val="0"/>
              </a:spcBef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Во-первых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переменной со звездочкой может соответствовать единственный элемент, но ей всегда присваивается список: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</a:t>
            </a:r>
            <a:endParaRPr lang="ru-RU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[1, 2, 3, 4]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a, b, c, *d =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</a:t>
            </a:r>
            <a:endParaRPr lang="ru-RU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(a, b, c, d)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2 3 [4]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Во-вторых, если на долю переменной со звездочкой не остается </a:t>
            </a:r>
            <a:r>
              <a:rPr lang="ru-RU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неприсвоенных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элементов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ей присваивается пустой список, независимо от того, в какой позиции эта переменная находится.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 третьих,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ошибкой будет считаться, если указать несколько переменных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со звездочкой. Например, типичный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прием разбиения последовательности «первый,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остаток»:</a:t>
            </a: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</a:t>
            </a:r>
            <a:endParaRPr lang="ru-RU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[1, 2, 3, 4]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a, *b =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Первый, остаток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a, b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(1, [2, 3, 4])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*a, b =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Остаток, последний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a, b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([1, 2, 3], 4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8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Присваивание, выражения и </a:t>
            </a:r>
            <a:r>
              <a:rPr lang="en-US" sz="2800" b="1" dirty="0"/>
              <a:t>print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95739" y="914400"/>
            <a:ext cx="11092069" cy="5996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FF0000"/>
                </a:solidFill>
              </a:rPr>
              <a:t>Групповое </a:t>
            </a:r>
            <a:r>
              <a:rPr lang="ru-RU" sz="1800" b="1" dirty="0" smtClean="0">
                <a:solidFill>
                  <a:srgbClr val="FF0000"/>
                </a:solidFill>
              </a:rPr>
              <a:t>присваивание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При групповом присваивании объект, расположенный справа,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присваивается всем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указанным переменным. В следующем примере трем переменным a, b и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 присваивается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строка ‘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’: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a = b = c = 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a, b, c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’, 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’, 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’)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Имейте в виду, что в этом случае существует всего один объект,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разделяемый всеми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тремя переменными (все они указывают на один и тот же объект в памяти). Такой способ присваивания хорошо подходит для неизменяемых объектов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например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для инициализации нескольких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счетчиков. 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b = 0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b = b + 1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a, b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(0, 1)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Здесь изменение переменной b затронет только переменную b, потому что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числа не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допускают возможность непосредственного изменения. Если присваиваемый объект является неизменяемым, совершенно не важно, как много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ссылок на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него будет создано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 Но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как обычно, следует проявлять осторожность, выполняя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присваивание переменным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изменяемых объектов, таких как списки или словари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a = b = []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b.append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(42)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a, b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([42], [42])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На этот раз, поскольку a и b ссылаются на один и тот же объект, непосредственное добавление значения к объекту через переменную b будет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воздействовать и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на переменную a. </a:t>
            </a:r>
          </a:p>
        </p:txBody>
      </p:sp>
    </p:spTree>
    <p:extLst>
      <p:ext uri="{BB962C8B-B14F-4D97-AF65-F5344CB8AC3E}">
        <p14:creationId xmlns:p14="http://schemas.microsoft.com/office/powerpoint/2010/main" val="122376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Присваивание, выражения и </a:t>
            </a:r>
            <a:r>
              <a:rPr lang="en-US" sz="2800" b="1" dirty="0"/>
              <a:t>print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95739" y="914400"/>
            <a:ext cx="11092069" cy="5996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FF0000"/>
                </a:solidFill>
              </a:rPr>
              <a:t>Комбинированные инструкции </a:t>
            </a:r>
            <a:r>
              <a:rPr lang="ru-RU" sz="1800" b="1" dirty="0" smtClean="0">
                <a:solidFill>
                  <a:srgbClr val="FF0000"/>
                </a:solidFill>
              </a:rPr>
              <a:t>присваивания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Начиная с версии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2.0, в языке появился набор дополнительных инструкций присваивания,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перечисленных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в табл.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Известные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как </a:t>
            </a:r>
            <a:r>
              <a:rPr lang="ru-RU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комбинированные инструкции присваивания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и заимствованные из языка C, они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 существу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являются лишь более компактной формой записи. Они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комбинируют в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себе выражение и операцию присваивания. </a:t>
            </a:r>
            <a:endParaRPr lang="ru-RU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Например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следующие две формы записи практически эквивалентны: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= X +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		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Традиционная форма записи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+= Y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 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Новая, комбинированная форма записи</a:t>
            </a:r>
          </a:p>
          <a:p>
            <a:pPr marL="357188" indent="-357188" algn="r">
              <a:spcBef>
                <a:spcPts val="0"/>
              </a:spcBef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Таблица. Комбинированные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 инструкции присваивания</a:t>
            </a:r>
          </a:p>
          <a:p>
            <a:pPr marL="357188" indent="-357188">
              <a:spcBef>
                <a:spcPts val="0"/>
              </a:spcBef>
              <a:buNone/>
            </a:pPr>
            <a:endParaRPr lang="ru-RU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0"/>
              </a:spcBef>
              <a:buNone/>
            </a:pP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0"/>
              </a:spcBef>
              <a:buNone/>
            </a:pPr>
            <a:endParaRPr lang="ru-RU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0"/>
              </a:spcBef>
              <a:buNone/>
            </a:pPr>
            <a:endParaRPr lang="ru-RU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0"/>
              </a:spcBef>
              <a:buNone/>
            </a:pP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Комбинированные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операции присваивания существуют для любого поддерживаемого двухместного оператора. Например, ниже приводится два способа прибавления 1 к значению переменной: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x = 1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x = x + 1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Традиционная форма записи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x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x += 1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Комбинированная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x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418923"/>
              </p:ext>
            </p:extLst>
          </p:nvPr>
        </p:nvGraphicFramePr>
        <p:xfrm>
          <a:off x="2193234" y="3226903"/>
          <a:ext cx="7719392" cy="1159566"/>
        </p:xfrm>
        <a:graphic>
          <a:graphicData uri="http://schemas.openxmlformats.org/drawingml/2006/table">
            <a:tbl>
              <a:tblPr/>
              <a:tblGrid>
                <a:gridCol w="1929848"/>
                <a:gridCol w="1929848"/>
                <a:gridCol w="1929848"/>
                <a:gridCol w="1929848"/>
              </a:tblGrid>
              <a:tr h="386522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231F20"/>
                          </a:solidFill>
                          <a:effectLst/>
                          <a:latin typeface="MonoCondensedC"/>
                        </a:rPr>
                        <a:t>X += Y </a:t>
                      </a:r>
                      <a:endParaRPr lang="en-US" sz="1600" b="1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>
                          <a:solidFill>
                            <a:srgbClr val="231F20"/>
                          </a:solidFill>
                          <a:effectLst/>
                          <a:latin typeface="MonoCondensedC"/>
                        </a:rPr>
                        <a:t>X &amp;= Y </a:t>
                      </a:r>
                      <a:endParaRPr lang="en-US" sz="1600" b="1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>
                          <a:solidFill>
                            <a:srgbClr val="231F20"/>
                          </a:solidFill>
                          <a:effectLst/>
                          <a:latin typeface="MonoCondensedC"/>
                        </a:rPr>
                        <a:t>X -= Y </a:t>
                      </a:r>
                      <a:endParaRPr lang="en-US" sz="1600" b="1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>
                          <a:solidFill>
                            <a:srgbClr val="231F20"/>
                          </a:solidFill>
                          <a:effectLst/>
                          <a:latin typeface="MonoCondensedC"/>
                        </a:rPr>
                        <a:t>X |= Y</a:t>
                      </a:r>
                      <a:endParaRPr lang="en-US" sz="1600" b="1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522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>
                          <a:solidFill>
                            <a:srgbClr val="231F20"/>
                          </a:solidFill>
                          <a:effectLst/>
                          <a:latin typeface="MonoCondensedC"/>
                        </a:rPr>
                        <a:t>X *= Y </a:t>
                      </a:r>
                      <a:endParaRPr lang="en-US" sz="1600" b="1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>
                          <a:solidFill>
                            <a:srgbClr val="231F20"/>
                          </a:solidFill>
                          <a:effectLst/>
                          <a:latin typeface="MonoCondensedC"/>
                        </a:rPr>
                        <a:t>X ^= Y </a:t>
                      </a:r>
                      <a:endParaRPr lang="en-US" sz="1600" b="1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>
                          <a:solidFill>
                            <a:srgbClr val="231F20"/>
                          </a:solidFill>
                          <a:effectLst/>
                          <a:latin typeface="MonoCondensedC"/>
                        </a:rPr>
                        <a:t>X /= Y </a:t>
                      </a:r>
                      <a:endParaRPr lang="en-US" sz="1600" b="1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>
                          <a:solidFill>
                            <a:srgbClr val="231F20"/>
                          </a:solidFill>
                          <a:effectLst/>
                          <a:latin typeface="MonoCondensedC"/>
                        </a:rPr>
                        <a:t>X &gt;&gt;= Y</a:t>
                      </a:r>
                      <a:endParaRPr lang="en-US" sz="1600" b="1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522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>
                          <a:solidFill>
                            <a:srgbClr val="231F20"/>
                          </a:solidFill>
                          <a:effectLst/>
                          <a:latin typeface="MonoCondensedC"/>
                        </a:rPr>
                        <a:t>X %= Y </a:t>
                      </a:r>
                      <a:endParaRPr lang="en-US" sz="1600" b="1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>
                          <a:solidFill>
                            <a:srgbClr val="231F20"/>
                          </a:solidFill>
                          <a:effectLst/>
                          <a:latin typeface="MonoCondensedC"/>
                        </a:rPr>
                        <a:t>X &lt;&lt;= Y </a:t>
                      </a:r>
                      <a:endParaRPr lang="en-US" sz="1600" b="1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231F20"/>
                          </a:solidFill>
                          <a:effectLst/>
                          <a:latin typeface="MonoCondensedC"/>
                        </a:rPr>
                        <a:t>X **= Y </a:t>
                      </a:r>
                      <a:endParaRPr lang="en-US" sz="1600" b="1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231F20"/>
                          </a:solidFill>
                          <a:effectLst/>
                          <a:latin typeface="MonoCondensedC"/>
                        </a:rPr>
                        <a:t>X //= Y</a:t>
                      </a:r>
                      <a:endParaRPr lang="en-US" sz="1600" b="1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55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Присваивание, выражения и </a:t>
            </a:r>
            <a:r>
              <a:rPr lang="en-US" sz="2800" b="1" dirty="0"/>
              <a:t>print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95739" y="914400"/>
            <a:ext cx="11092069" cy="5996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FF0000"/>
                </a:solidFill>
              </a:rPr>
              <a:t>Комбинированные инструкции присваивания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Если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комбинированную инструкцию применить к строкам, будет выполнена</a:t>
            </a:r>
            <a:b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операция конкатенации. Таким образом, вторая строка ниже эквивалентна более длинной инструкции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= S + “SPAM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”:</a:t>
            </a:r>
          </a:p>
          <a:p>
            <a:pPr marL="1789113" indent="0">
              <a:spcBef>
                <a:spcPts val="0"/>
              </a:spcBef>
              <a:buNone/>
              <a:tabLst>
                <a:tab pos="1789113" algn="l"/>
              </a:tabLst>
            </a:pP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= “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b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S += “SPAM”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ru-RU" sz="1800" b="1" i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18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Выполняется операция </a:t>
            </a:r>
            <a:r>
              <a:rPr lang="ru-RU" sz="1800" b="1" i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конкатенации</a:t>
            </a:r>
          </a:p>
          <a:p>
            <a:pPr marL="1789113" indent="0">
              <a:spcBef>
                <a:spcPts val="0"/>
              </a:spcBef>
              <a:buNone/>
              <a:tabLst>
                <a:tab pos="1789113" algn="l"/>
              </a:tabLst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S</a:t>
            </a:r>
          </a:p>
          <a:p>
            <a:pPr marL="1789113" indent="0">
              <a:spcBef>
                <a:spcPts val="0"/>
              </a:spcBef>
              <a:buNone/>
              <a:tabLst>
                <a:tab pos="1789113" algn="l"/>
              </a:tabLst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spamSPAM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 marL="357188" indent="-357188">
              <a:spcBef>
                <a:spcPts val="0"/>
              </a:spcBef>
              <a:buNone/>
              <a:tabLst>
                <a:tab pos="1789113" algn="l"/>
              </a:tabLst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Как показано в табл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.,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для каждого двухместного оператора (то есть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оператора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слева и справа от которого располагаются значения,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участвующие в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операции) в языке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существует своя комбинированная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инструкция присваивания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. Например, инструкция X *= Y выполняет умножение и присваивание, X &gt;&gt;= Y – сдвиг вправо и присваивание, и так далее. Инструкция X //=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Y (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деление с округлением вниз)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57188" indent="-357188">
              <a:spcBef>
                <a:spcPts val="0"/>
              </a:spcBef>
              <a:buNone/>
              <a:tabLst>
                <a:tab pos="1789113" algn="l"/>
              </a:tabLst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Комбинированные инструкции присваивания обладают следующими преимуществами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0"/>
              </a:spcBef>
              <a:buFont typeface="+mj-lt"/>
              <a:buAutoNum type="arabicPeriod"/>
              <a:tabLst>
                <a:tab pos="1789113" algn="l"/>
              </a:tabLst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Уменьшается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объем ввода с клавиатуры. </a:t>
            </a:r>
          </a:p>
          <a:p>
            <a:pPr marL="357188" indent="-357188">
              <a:spcBef>
                <a:spcPts val="0"/>
              </a:spcBef>
              <a:buFont typeface="+mj-lt"/>
              <a:buAutoNum type="arabicPeriod"/>
              <a:tabLst>
                <a:tab pos="1789113" algn="l"/>
              </a:tabLst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Левая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часть инструкции должна быть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вычислена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всего один раз. В более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длинной форме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записи «X = X + Y» X появляется дважды, и поэтому данное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выражение должно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быть вычислено дважды. Вследствие этого комбинированные инструкции присваивания выполняются обычно быстрее.</a:t>
            </a:r>
          </a:p>
          <a:p>
            <a:pPr marL="357188" indent="-357188">
              <a:spcBef>
                <a:spcPts val="0"/>
              </a:spcBef>
              <a:buFont typeface="+mj-lt"/>
              <a:buAutoNum type="arabicPeriod"/>
              <a:tabLst>
                <a:tab pos="1789113" algn="l"/>
              </a:tabLst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Автоматически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выбирается оптимальный алгоритм выполнения. Для объектов, поддерживающих возможность непосредственного изменения, комбинированные инструкции присваивания автоматически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выполняются непосредственно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на самих объектах, вместо выполнения более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медленной операции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копирования.</a:t>
            </a:r>
          </a:p>
          <a:p>
            <a:pPr marL="357188" indent="-357188">
              <a:spcBef>
                <a:spcPts val="0"/>
              </a:spcBef>
              <a:buNone/>
              <a:tabLst>
                <a:tab pos="1789113" algn="l"/>
              </a:tabLst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И последний момент, который требует дополнительных разъяснений. Комбинированные инструкции присваивания, при применении к изменяемым объектам, могут служить для оптимизации. </a:t>
            </a:r>
          </a:p>
        </p:txBody>
      </p:sp>
    </p:spTree>
    <p:extLst>
      <p:ext uri="{BB962C8B-B14F-4D97-AF65-F5344CB8AC3E}">
        <p14:creationId xmlns:p14="http://schemas.microsoft.com/office/powerpoint/2010/main" val="65771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Присваивание, выражения и </a:t>
            </a:r>
            <a:r>
              <a:rPr lang="en-US" sz="2800" b="1" dirty="0"/>
              <a:t>print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95739" y="914400"/>
            <a:ext cx="11092069" cy="5996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FF0000"/>
                </a:solidFill>
              </a:rPr>
              <a:t>Комбинированные инструкции присваивания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Чтобы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добавить в список единственный элемент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мы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можем выполнить операцию конкатенации или вызвать метод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append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L = [1, 2]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L = L + [3]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Конкатенация: более медленная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L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[1, 2, 3]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L.append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(4)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Более быстрая, но изменяет сам объект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L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[1, 2, 3, 4]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А чтобы добавить несколько элементов, мы можем либо снова выполнить операцию конкатенации, либо вызвать метод extend2: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L = L + [5, 6]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Конкатенация: более медленная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L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[1, 2, 3, 4, 5, 6]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L.extend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([7, 8])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Более быстрая, но изменяет сам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объект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L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[1, 2, 3, 4, 5, 6, 7, 8]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В обоих случаях операция конкатенации несет в себе меньше побочных эффектов при работе с разделяемыми ссылками на объекты, но вообще она выполняется медленнее, чем эквивалентные операции, воздействующие на объект непосредственно. Операция конкатенации должна создать новый объект,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копию списка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слева, и затем скопировать в него список справа. В противовес ей метод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воздействующий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на объект непосредственно, просто добавляет новый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элемент в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конец блока памяти.</a:t>
            </a:r>
          </a:p>
        </p:txBody>
      </p:sp>
    </p:spTree>
    <p:extLst>
      <p:ext uri="{BB962C8B-B14F-4D97-AF65-F5344CB8AC3E}">
        <p14:creationId xmlns:p14="http://schemas.microsoft.com/office/powerpoint/2010/main" val="331391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Присваивание, выражения и </a:t>
            </a:r>
            <a:r>
              <a:rPr lang="en-US" sz="2800" b="1" dirty="0"/>
              <a:t>print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95739" y="1272208"/>
            <a:ext cx="11092069" cy="563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FF0000"/>
                </a:solidFill>
              </a:rPr>
              <a:t>Комбинированные инструкции </a:t>
            </a:r>
            <a:r>
              <a:rPr lang="ru-RU" sz="1800" b="1" dirty="0" smtClean="0">
                <a:solidFill>
                  <a:srgbClr val="FF0000"/>
                </a:solidFill>
              </a:rPr>
              <a:t>присваивания и </a:t>
            </a:r>
            <a:r>
              <a:rPr lang="ru-RU" sz="1800" b="1" dirty="0">
                <a:solidFill>
                  <a:srgbClr val="FF0000"/>
                </a:solidFill>
              </a:rPr>
              <a:t>разделяемые </a:t>
            </a:r>
            <a:r>
              <a:rPr lang="ru-RU" sz="1800" b="1" dirty="0" smtClean="0">
                <a:solidFill>
                  <a:srgbClr val="FF0000"/>
                </a:solidFill>
              </a:rPr>
              <a:t>ссылки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Такой порядок вещей чаще всего именно то, что нам требуется, но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необходимо учитывать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– он предполагает, что применительно к спискам операция += выполняет изменения непосредственно в объекте, а это далеко не то же самое,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что операция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конкатенации +, в результате которой всегда создается новый объект. Как всегда в случае использования разделяемых ссылок, различия в поведении этих операций могут иметь значение, если имеются другие ссылки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на изменяемый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объект: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L = [1, 2]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M =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		 	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 и M ссылаются на один и тот же объект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L = L + [3, 4]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Операция конкатенации создает новый объект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L, M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Изменяется L, но не M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([1, 2, 3, 4], [1, 2])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L = [1, 2]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M = L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L += [3, 4]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Операция += предполагает вызов метода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</a:t>
            </a:r>
            <a:endParaRPr lang="ru-RU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L, M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Значение M тоже изменилось!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([1, 2, 3, 4], [1, 2, 3, 4])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Все это имеет значение только для изменяемых объектов, таких как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списки и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словари, и к тому же это не совсем ясный случай (по крайней мере, пока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его влияние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не скажется на вашем программном коде!). Если вам требуется избежать создания системы разделяемых ссылок, создавайте копии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изменяемых объектов.</a:t>
            </a: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04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/>
              <a:t>динамическая типизация</a:t>
            </a:r>
            <a:r>
              <a:rPr lang="ru-RU" sz="2800" dirty="0" smtClean="0"/>
              <a:t> 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179444"/>
            <a:ext cx="10820400" cy="5406886"/>
          </a:xfrm>
        </p:spPr>
        <p:txBody>
          <a:bodyPr>
            <a:normAutofit/>
          </a:bodyPr>
          <a:lstStyle/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Когда бы ни использовалась переменная (то есть ссылка), интерпретатор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автоматически переходит по ссылке от переменной к объекту. 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конкретных терминах:</a:t>
            </a:r>
          </a:p>
          <a:p>
            <a:pPr marL="0" indent="357188">
              <a:spcBef>
                <a:spcPts val="300"/>
              </a:spcBef>
              <a:buNone/>
            </a:pPr>
            <a:r>
              <a:rPr lang="ru-RU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Переменные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– это записи в системной таблице, где предусмотрено место для</a:t>
            </a:r>
          </a:p>
          <a:p>
            <a:pPr marL="0" indent="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хранения ссылок на объекты.</a:t>
            </a:r>
          </a:p>
          <a:p>
            <a:pPr marL="0" indent="357188">
              <a:spcBef>
                <a:spcPts val="300"/>
              </a:spcBef>
              <a:buNone/>
            </a:pPr>
            <a:r>
              <a:rPr lang="ru-RU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Объекты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– это области памяти с объемом, достаточным для представления</a:t>
            </a:r>
          </a:p>
          <a:p>
            <a:pPr marL="0" indent="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значений этих объектов.</a:t>
            </a:r>
          </a:p>
          <a:p>
            <a:pPr marL="0" indent="357188">
              <a:spcBef>
                <a:spcPts val="300"/>
              </a:spcBef>
              <a:buNone/>
            </a:pPr>
            <a:r>
              <a:rPr lang="ru-RU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Ссылки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– это автоматически разыменовываемые указатели на объекты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Всякий раз, по крайней мере концептуально, когда в сценарии в результате выполнения выражения создается новое значение, интерпретатор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создает</a:t>
            </a:r>
            <a:b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новый объект (то есть выделяет область памяти), представляющий это значение. 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Каждый </a:t>
            </a:r>
            <a:r>
              <a:rPr lang="ru-RU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объект </a:t>
            </a: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имеет два стандартных поля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описатель типа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используемый для хранения информации о типе объекта, и </a:t>
            </a:r>
            <a:r>
              <a:rPr lang="ru-RU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счетчик ссылок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используемый для определения момента, когда память, занимаемая объектом, может быть освобождена. </a:t>
            </a:r>
          </a:p>
        </p:txBody>
      </p:sp>
    </p:spTree>
    <p:extLst>
      <p:ext uri="{BB962C8B-B14F-4D97-AF65-F5344CB8AC3E}">
        <p14:creationId xmlns:p14="http://schemas.microsoft.com/office/powerpoint/2010/main" val="245486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Присваивание, выражения и </a:t>
            </a:r>
            <a:r>
              <a:rPr lang="en-US" sz="2800" b="1" dirty="0"/>
              <a:t>print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95739" y="914400"/>
            <a:ext cx="11092069" cy="5996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FF0000"/>
                </a:solidFill>
              </a:rPr>
              <a:t>Правила именования переменных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Теперь, когда мы исследовали инструкции присваивания, настало время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более формально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подойти к вопросу выбора имен переменных. В языке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имена появляются в момент, когда им присваиваются некоторые значения, однако существует несколько правил, которым желательно следовать при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выборе имен :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Синтаксис: (символ подчеркивания или алфавитный символ) + (любое </a:t>
            </a:r>
            <a:r>
              <a:rPr lang="ru-RU" sz="1800" i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число символов</a:t>
            </a:r>
            <a:r>
              <a:rPr lang="ru-RU" sz="18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 цифр или символов подчеркивания)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Имена переменных должны начинаться с символа подчеркивания или с алфавитного символа, за которым может следовать произвольное число алфавитных символов, цифр или символов подчеркивания. Допустимыми именами являются: _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и Spam_1, а 1_Spam,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$ и @#! – недопустимыми.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Регистр символов в именах имеет значение: имена SPAM и </a:t>
            </a:r>
            <a:r>
              <a:rPr lang="ru-RU" sz="1800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 считаются различными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В языке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регистр символов всегда принимается во внимание,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как в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именах, которые вы создаете, так и в зарезервированных словах. Например, имена X и x – это две разные переменные. Для обеспечения переносимости регистр символов учитывается и в именах импортируемых модулей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даже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на платформах, где файловые системы не учитывают регистр символов.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Запрещено использовать зарезервированные слова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Имена определяемых вами переменных не могут совпадать с зарезервированными словами, имеющими в языке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специальное назначение. Например, если попытаться использовать переменную с именем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интерпретатор выведет сообщение о синтаксической ошибке, однако имена </a:t>
            </a:r>
            <a:r>
              <a:rPr lang="ru-RU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klass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являются вполне допустимыми. </a:t>
            </a:r>
            <a:endParaRPr lang="ru-RU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В большинстве своем, зарезервированные слова языка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записываются символами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нижнего регистра, и они действительно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зарезервированы,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вы не можете переопределять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зарезервированные слова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посредством операции присваивания (например,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= 1 приведет к появлению ошибки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53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Присваивание, выражения и </a:t>
            </a:r>
            <a:r>
              <a:rPr lang="en-US" sz="2800" b="1" dirty="0"/>
              <a:t>print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95739" y="1179444"/>
            <a:ext cx="11092069" cy="5731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FF0000"/>
                </a:solidFill>
              </a:rPr>
              <a:t>Соглашения по </a:t>
            </a:r>
            <a:r>
              <a:rPr lang="ru-RU" sz="1800" b="1" dirty="0" smtClean="0">
                <a:solidFill>
                  <a:srgbClr val="FF0000"/>
                </a:solidFill>
              </a:rPr>
              <a:t>именованию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Помимо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указанных правил существует еще целый ряд соглашений – правил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которые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не являются обязательными, но которым обычно следуют на практике. </a:t>
            </a:r>
            <a:endParaRPr lang="ru-RU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Например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имена с двумя символами подчеркивания в начале и в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конце (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например, __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__) обычно имеют особый смысл для интерпретатора, поэтому вам следует избегать их использования для именования своих переменных.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Ниже приводится список соглашений, которым было бы желательно следовать:</a:t>
            </a:r>
          </a:p>
          <a:p>
            <a:pPr marL="357188" indent="0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• Имена, начинающиеся с одного символа подчеркивания (_X), не импортируются инструкцией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*.</a:t>
            </a: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0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• Имена, имеющие два символа подчеркивания в начале и в конце (__X__),</a:t>
            </a:r>
          </a:p>
          <a:p>
            <a:pPr marL="357188" indent="0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являются системными именами, которые имеют особый смысл для интерпретатора.</a:t>
            </a:r>
          </a:p>
          <a:p>
            <a:pPr marL="357188" indent="0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• Имена, начинающиеся с двух символов подчеркивания и не оканчивающиеся двумя символами подчеркивания (__X), являются локальными («искаженными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»).</a:t>
            </a: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0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• Имя, состоящее из единственного символа подчеркивания (_), хранит результат последнего выражения при работе в интерактивной оболочке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В дополнение к этим соглашениям существует еще ряд других соглашений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которым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обычно стремятся следовать программисты. Например,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имена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классов обычно начинаются с заглавного символа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а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имена модулей – со строчного. </a:t>
            </a:r>
          </a:p>
          <a:p>
            <a:pPr marL="357188" indent="-357188">
              <a:spcBef>
                <a:spcPts val="0"/>
              </a:spcBef>
              <a:buNone/>
            </a:pPr>
            <a:endParaRPr lang="ru-RU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98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Присваивание, выражения и </a:t>
            </a:r>
            <a:r>
              <a:rPr lang="en-US" sz="2800" b="1" dirty="0"/>
              <a:t>print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95739" y="914400"/>
            <a:ext cx="11092069" cy="5996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FF0000"/>
                </a:solidFill>
              </a:rPr>
              <a:t>Операция </a:t>
            </a:r>
            <a:r>
              <a:rPr lang="en-US" sz="1800" b="1" dirty="0" smtClean="0">
                <a:solidFill>
                  <a:srgbClr val="FF0000"/>
                </a:solidFill>
              </a:rPr>
              <a:t>print</a:t>
            </a:r>
            <a:endParaRPr lang="ru-RU" sz="1800" b="1" dirty="0" smtClean="0">
              <a:solidFill>
                <a:srgbClr val="FF0000"/>
              </a:solidFill>
            </a:endParaRP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 языке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инструкция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– это просто удобный для программистов интерфейс к стандартному потоку вывода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 С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технической точки зрения эта инструкция преобразует объекты в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текстовое представление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и либо посылает результат в поток стандартного вывода,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либо передает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другому объекту, похожему на файл. </a:t>
            </a:r>
            <a:endParaRPr lang="ru-RU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Инструкция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тесно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связана с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понятием файлов и потоков в языке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Поток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стандартного вывода обычно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отображается на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окно терминала, где была запущена программа на языке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если явно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не было выполнено перенаправление вывода в файл или в конвейер системной командной оболочки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Обычно вызов встроенной функции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оформляется в виде отдельной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строки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Это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обычная функция, для обращения к ней используется не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какая-то специальная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форма, а стандартный синтаксис вызова функций.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Вследствие этого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специальные режимы работы определяются с помощью именованных аргументов. </a:t>
            </a:r>
            <a:endParaRPr lang="ru-RU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Формат вызова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Синтаксис вызова функции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в версии 3.0 имеет следующий вид: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([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...][,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=’ ‘][,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=’\n’][,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sys.stdout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])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Здесь элементы в квадратных скобках являются необязательными и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могут быть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опущены, а значения, следующие за знаком =, определяют значения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 умолчанию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. Проще говоря, эта встроенная функция выводит в файл </a:t>
            </a:r>
            <a:r>
              <a:rPr lang="ru-RU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stream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один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или более объектов в текстовом представлении, разделенных строкой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sep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и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завершает вывод строкой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Параметры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sep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если они необходимы, должны передаваться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не в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виде позиционных, а в виде именованных аргументов, то есть с использованием специального синтаксиса «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имя значение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».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Именованные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аргументы могут указываться в любом порядке в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вызове функции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но после объектов, предназначенных для вывода, и определяют параметры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вывода.</a:t>
            </a: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85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Присваивание, выражения и </a:t>
            </a:r>
            <a:r>
              <a:rPr lang="en-US" sz="2800" b="1" dirty="0"/>
              <a:t>print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95739" y="914400"/>
            <a:ext cx="11092069" cy="5996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FF0000"/>
                </a:solidFill>
              </a:rPr>
              <a:t>Операция </a:t>
            </a:r>
            <a:r>
              <a:rPr lang="en-US" sz="1800" b="1" dirty="0" smtClean="0">
                <a:solidFill>
                  <a:srgbClr val="FF0000"/>
                </a:solidFill>
              </a:rPr>
              <a:t>print</a:t>
            </a:r>
            <a:endParaRPr lang="ru-RU" sz="1800" b="1" dirty="0" smtClean="0">
              <a:solidFill>
                <a:srgbClr val="FF0000"/>
              </a:solidFill>
            </a:endParaRP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</a:t>
            </a:r>
            <a:r>
              <a:rPr lang="ru-RU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– строка, которая должна вставляться между объектами при выводе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 По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умолчанию состоит из одного пробела. Чтобы подавить вывод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строкиразделителя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в этом аргументе следует передать пустую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строку;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ru-RU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– строка, добавляемая в конец выводимого текста. По умолчанию содержит символ конца строки \n. Если в этом аргументе передать пустую строку, следующий вызов функции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начнет вывод текста с позиции, где закончился вывод текущей строки.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ru-RU" sz="18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– объект файла, стандартный поток или другой объект, похожий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на файл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куда будет выводиться текст. По умолчанию используется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объект </a:t>
            </a:r>
            <a:r>
              <a:rPr lang="ru-RU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sys.stdout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стандартного потока вывода. В этом аргументе можно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передать любой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объект, поддерживающий метод файлов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write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если передается настоящий объект файла, он должен уже быть открыт для записи.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Текстовое представление любого объекта, который передается для вывода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функция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получает с помощью встроенной функции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. Как мы уже знаем, эта функция возвращает «удобочитаемое» строковое представление любого объекта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 вызове без аргументов функция </a:t>
            </a:r>
            <a:r>
              <a:rPr lang="ru-RU" sz="18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просто выведет </a:t>
            </a:r>
            <a:r>
              <a:rPr lang="ru-RU" sz="18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символ конца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строки в поток стандартного вывода, что выглядит, как вывод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пустой строки.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Ниже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демонстрируется порядок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вывода объектов различных типов в поток стандартного вывода, используемый по умолчанию, со строкой-разделителем по умолчанию и с добавлением символа конца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строки:</a:t>
            </a: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Выведет пустую строку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x = 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y = 99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z = [‘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eggs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’]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(x, y, z)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Выведет три объекта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99 [‘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eggs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29022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Присваивание, выражения и </a:t>
            </a:r>
            <a:r>
              <a:rPr lang="en-US" sz="2800" b="1" dirty="0"/>
              <a:t>print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95739" y="914400"/>
            <a:ext cx="11092069" cy="5996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FF0000"/>
                </a:solidFill>
              </a:rPr>
              <a:t>Операция </a:t>
            </a:r>
            <a:r>
              <a:rPr lang="en-US" sz="1800" b="1" dirty="0" smtClean="0">
                <a:solidFill>
                  <a:srgbClr val="FF0000"/>
                </a:solidFill>
              </a:rPr>
              <a:t>print</a:t>
            </a:r>
            <a:endParaRPr lang="ru-RU" sz="1800" b="1" dirty="0" smtClean="0">
              <a:solidFill>
                <a:srgbClr val="FF0000"/>
              </a:solidFill>
            </a:endParaRP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Чтобы подавить вывод пробела, достаточно просто передать пустую строку в именованном аргументе </a:t>
            </a:r>
            <a:r>
              <a:rPr lang="ru-RU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sep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или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указать иную строку-разделитель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(x, y, z,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=’’)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Строка-разделитель выводиться не будет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spam99[‘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eggs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’]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(x, y, z,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=’, ‘)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Нестандартная строка-разделитель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99, [‘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eggs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’]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Кроме того, в конце выводимой строки функция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добавляет символ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конца строки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. Вывод этого символа можно подавить, передав пустую строку в именованном аргументе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. Точно так же в этом аргументе можно передать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иной разделитель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строк (включая символ \n, чтобы вручную обеспечить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перевод строки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(x, y, z,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=’’)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Подавление вывода символа конца строки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99 [‘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eggs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’]&gt;&gt;&gt;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(x, y, z,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=’’);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(x, y, z)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Вывод двух строк в одной строке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99 [‘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eggs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’]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99 [‘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eggs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’]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(x, y, z,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=’...\n’)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Нестандартный разделитель строк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99 [‘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eggs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’]...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Допускается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одновременное использование именованных аргументов, определяющих разделители между объектами в строке и между строками, – они могут указываться в любом порядке, но только после объектов, которые требуется вывести: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(x, y, z,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=’...’,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=’!\n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’)	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Несколько именованных аргументов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...99...[‘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eggs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’]!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(x, y, z,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=’!\n’,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=’...’)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Порядок не имеет значения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...99...[‘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eggs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’]!</a:t>
            </a:r>
          </a:p>
        </p:txBody>
      </p:sp>
    </p:spTree>
    <p:extLst>
      <p:ext uri="{BB962C8B-B14F-4D97-AF65-F5344CB8AC3E}">
        <p14:creationId xmlns:p14="http://schemas.microsoft.com/office/powerpoint/2010/main" val="101122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Присваивание, выражения и </a:t>
            </a:r>
            <a:r>
              <a:rPr lang="en-US" sz="2800" b="1" dirty="0"/>
              <a:t>print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95739" y="914400"/>
            <a:ext cx="11092069" cy="5996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FF0000"/>
                </a:solidFill>
              </a:rPr>
              <a:t>Операция </a:t>
            </a:r>
            <a:r>
              <a:rPr lang="en-US" sz="1800" b="1" dirty="0" smtClean="0">
                <a:solidFill>
                  <a:srgbClr val="FF0000"/>
                </a:solidFill>
              </a:rPr>
              <a:t>print</a:t>
            </a:r>
            <a:endParaRPr lang="ru-RU" sz="1800" b="1" dirty="0" smtClean="0">
              <a:solidFill>
                <a:srgbClr val="FF0000"/>
              </a:solidFill>
            </a:endParaRP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Ниже демонстрируется порядок использования именованного аргумента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с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его помощью можно перенаправить вывод текста в файл, открытый для записи, или в другой объект, совместимый с операцией вывода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(x, y, z,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=’...’,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(‘data.txt’, ‘w’))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Вывод в файл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(x, y, z)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   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Вывод в поток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stdout</a:t>
            </a:r>
            <a:endParaRPr lang="ru-RU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99 [‘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eggs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’]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(‘data.txt’).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())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   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Вывод содержимого текстового файла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...99...[‘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eggs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’]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При необходимости получить более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сложное форматирование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совсем не обязательно использовать эту возможность. Вместо этого можно сконструировать строку заранее или прибегнуть к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помощи инструментов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форматирования,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внутри вызова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функции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и вывести сконструированную строку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единственным вызовом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‘%s: %-.4f, %05d’ % (‘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’, 3.14159, 42)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3.1416,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00042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Чтобы обеспечить настоящую независимость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 печати от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версии интерпретатора, необходимо сначала сконструировать строку, используя оператор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форматирования строк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или метод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format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или другие инструменты для работы со строками, с которыми мы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познакомимся дальше:</a:t>
            </a: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(‘%s %s %s’ % (‘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’, 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’, 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eggs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’))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eggs</a:t>
            </a:r>
            <a:endParaRPr lang="ru-RU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(‘{0} {1} {2}’.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’, 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’, 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eggs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’))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eggs</a:t>
            </a:r>
            <a:endParaRPr lang="ru-RU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37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662609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Еще раз о форматировании строк</a:t>
            </a:r>
            <a:br>
              <a:rPr lang="ru-RU" sz="2800" b="1" dirty="0"/>
            </a:br>
            <a:r>
              <a:rPr lang="ru-RU" sz="2800" dirty="0" smtClean="0"/>
              <a:t/>
            </a:r>
            <a:br>
              <a:rPr lang="ru-RU" sz="2800" dirty="0" smtClean="0"/>
            </a:b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95739" y="914400"/>
            <a:ext cx="11092069" cy="5996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spcBef>
                <a:spcPts val="0"/>
              </a:spcBef>
              <a:buNone/>
            </a:pPr>
            <a:endParaRPr lang="ru-RU" sz="1800" b="1" dirty="0" smtClean="0">
              <a:solidFill>
                <a:srgbClr val="FF0000"/>
              </a:solidFill>
            </a:endParaRP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Строковые методы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операции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над последовательностями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позволяют сделать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немало, но, кроме того, в арсенале языка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имеются дополнительные возможности обработки строк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операции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форматирования строк позволяют выполнять подстановку в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строки значений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различных типов за одно действие. </a:t>
            </a:r>
            <a:endParaRPr lang="ru-RU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Операции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форматирования строк могут выполняться двумя способами:</a:t>
            </a:r>
          </a:p>
          <a:p>
            <a:pPr marL="357188" indent="0">
              <a:spcBef>
                <a:spcPts val="0"/>
              </a:spcBef>
              <a:buFont typeface="+mj-lt"/>
              <a:buAutoNum type="arabicPeriod"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Выражения</a:t>
            </a:r>
            <a:r>
              <a:rPr lang="ru-RU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 форматирования </a:t>
            </a:r>
            <a:r>
              <a:rPr lang="ru-RU" sz="18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строк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он основан на модели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функции </a:t>
            </a:r>
            <a:r>
              <a:rPr lang="ru-RU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из языка C и широко используется в существующих программах.</a:t>
            </a:r>
          </a:p>
          <a:p>
            <a:pPr marL="357188" indent="0">
              <a:spcBef>
                <a:spcPts val="0"/>
              </a:spcBef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2.  </a:t>
            </a:r>
            <a:r>
              <a:rPr lang="ru-RU" sz="18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Метод</a:t>
            </a:r>
            <a:r>
              <a:rPr lang="ru-RU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 форматирования </a:t>
            </a:r>
            <a:r>
              <a:rPr lang="ru-RU" sz="18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строк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более уникальный для языка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возможности которого в значительной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степени пересекаются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с возможностями выражений форматирования.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Оба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способа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являются лишь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вариациями на одну и ту же тему, то в настоящее время можно смело использовать любой из них. </a:t>
            </a:r>
            <a:endParaRPr lang="ru-RU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В языке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имеется двухместный оператор %, предназначенный для работы со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строками.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Когда этот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оператор применяется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к строкам, он обеспечивает простой способ форматирования значений, согласно заданной строке формата. Проще говоря, оператор % обеспечивает возможность компактной записи программного кода,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выполняющего множественную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подстановку строк, позволяя избавиться от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необходимости конструирования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отдельных фрагментов строки по отдельности с последующим их объединением.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Чтобы отформатировать строку, требуется:</a:t>
            </a:r>
          </a:p>
          <a:p>
            <a:pPr marL="357188" indent="0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1. Слева от оператора % указать строку формата, содержащую один или более</a:t>
            </a:r>
          </a:p>
          <a:p>
            <a:pPr marL="357188" indent="0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спецификаторов формата, каждый из которых начинается с символа % (например, %d).</a:t>
            </a:r>
          </a:p>
          <a:p>
            <a:pPr marL="357188" indent="0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2. Справа от оператора % указать объект (или объекты, в виде кортежа), значение которого должно быть подставлено на место спецификатора (или спецификаторов) в левой части выражения.</a:t>
            </a:r>
          </a:p>
        </p:txBody>
      </p:sp>
    </p:spTree>
    <p:extLst>
      <p:ext uri="{BB962C8B-B14F-4D97-AF65-F5344CB8AC3E}">
        <p14:creationId xmlns:p14="http://schemas.microsoft.com/office/powerpoint/2010/main" val="20583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662609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Еще раз о форматировании строк</a:t>
            </a:r>
            <a:br>
              <a:rPr lang="ru-RU" sz="2800" b="1" dirty="0"/>
            </a:br>
            <a:r>
              <a:rPr lang="ru-RU" sz="2800" dirty="0" smtClean="0"/>
              <a:t/>
            </a:r>
            <a:br>
              <a:rPr lang="ru-RU" sz="2800" dirty="0" smtClean="0"/>
            </a:b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95739" y="914400"/>
            <a:ext cx="11092069" cy="5996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spcBef>
                <a:spcPts val="0"/>
              </a:spcBef>
              <a:buNone/>
            </a:pPr>
            <a:endParaRPr lang="ru-RU" sz="1800" b="1" dirty="0" smtClean="0">
              <a:solidFill>
                <a:srgbClr val="FF0000"/>
              </a:solidFill>
            </a:endParaRP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Например,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мы видим,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что целое число 1 замещает спецификатор %d в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строке формата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расположенной в левой части выражения, а строка “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dead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замещает спецификатор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%s. В результате получается новая строка, которая содержит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эти две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подстановки.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%d %s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bird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!’ % (1, 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dead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’)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Выражение форматирования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dead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bird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Строго говоря, выражения форматирования строк не являются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абсолютно необходимыми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– все, что можно сделать с их помощью, точно так же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можно сделать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с помощью серии преобразований и операций конкатенации.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Однако операция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форматирования позволяет объединить множество шагов в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одной инструкции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ru-RU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89113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exclamation = “Ni”</a:t>
            </a:r>
            <a:b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“The knights who say %s!” % exclamation</a:t>
            </a:r>
            <a:b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‘The knights who say Ni!’</a:t>
            </a:r>
            <a:b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“%d %s %d you” % (1, ‘spam’, 4)</a:t>
            </a:r>
            <a:b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‘1 spam 4 you’</a:t>
            </a:r>
            <a:b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“%s -- %s -- %s” % (42, 3.14159, [1, 2, 3])</a:t>
            </a:r>
            <a:b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‘42 -- 3.14159 -- [1, 2, 3]’ </a:t>
            </a:r>
            <a:endParaRPr lang="ru-RU" sz="18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первом примере строка “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Ni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” внедряется в целевую строку слева,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замещая спецификатор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%s. Во втором примере в целевую строку вставляются три значения. Обратите внимание: когда вставляется более одного значения, в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правой части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выражения их необходимо сгруппировать с помощью круглых скобок</a:t>
            </a:r>
            <a:b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(то есть создать из них кортеж). Оператор форматирования % ожидает получить</a:t>
            </a:r>
            <a:b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справа либо один объект, либо кортеж объектов. </a:t>
            </a:r>
            <a:b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9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662609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Еще раз о форматировании строк</a:t>
            </a:r>
            <a:br>
              <a:rPr lang="ru-RU" sz="2800" b="1" dirty="0"/>
            </a:br>
            <a:r>
              <a:rPr lang="ru-RU" sz="2800" dirty="0" smtClean="0"/>
              <a:t/>
            </a:r>
            <a:br>
              <a:rPr lang="ru-RU" sz="2800" dirty="0" smtClean="0"/>
            </a:b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95739" y="940904"/>
            <a:ext cx="11092069" cy="59701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spcBef>
                <a:spcPts val="0"/>
              </a:spcBef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третьем примере также вставляются три значения – целое число, вещественное число и объект списка, но обратите внимание, что в левой части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выражения всем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значениям соответствует спецификатор %s, который соответствует операции преобразования в строку. Объекты любого типа могут быть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преобразованы в строку,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поэтому для любого объекта может быть указан спецификатор %s. </a:t>
            </a:r>
            <a:endParaRPr lang="ru-RU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Для реализации более сложного форматирования в выражениях форматирования можно использовать любые спецификаторы формата,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представленные в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табл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203931"/>
              </p:ext>
            </p:extLst>
          </p:nvPr>
        </p:nvGraphicFramePr>
        <p:xfrm>
          <a:off x="861390" y="2472221"/>
          <a:ext cx="10760765" cy="4069740"/>
        </p:xfrm>
        <a:graphic>
          <a:graphicData uri="http://schemas.openxmlformats.org/drawingml/2006/table">
            <a:tbl>
              <a:tblPr/>
              <a:tblGrid>
                <a:gridCol w="490331"/>
                <a:gridCol w="10270434"/>
              </a:tblGrid>
              <a:tr h="349869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436" marR="65436" marT="32718" marB="3271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Строка (для объекта любого другого типа будет </a:t>
                      </a:r>
                      <a:r>
                        <a:rPr lang="ru-RU" sz="1600" b="0" i="0" dirty="0" smtClean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выполнен вызов </a:t>
                      </a:r>
                      <a:r>
                        <a:rPr lang="ru-RU" sz="1600" b="0" i="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функции </a:t>
                      </a:r>
                      <a:r>
                        <a:rPr lang="ru-RU" sz="1600" b="0" i="0" dirty="0" err="1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</a:t>
                      </a:r>
                      <a:r>
                        <a:rPr lang="ru-RU" sz="1600" b="0" i="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(X</a:t>
                      </a:r>
                      <a:r>
                        <a:rPr lang="ru-RU" sz="1600" b="0" i="0" dirty="0" smtClean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))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436" marR="65436" marT="32718" marB="3271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15">
                <a:tc>
                  <a:txBody>
                    <a:bodyPr/>
                    <a:lstStyle/>
                    <a:p>
                      <a:r>
                        <a:rPr lang="en-US" sz="1600" b="0" i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 </a:t>
                      </a:r>
                      <a:endParaRPr lang="en-US" sz="16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436" marR="65436" marT="32718" marB="3271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s, но использует функцию repr, а не str</a:t>
                      </a:r>
                      <a:endParaRPr lang="ru-RU" sz="16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436" marR="65436" marT="32718" marB="3271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15">
                <a:tc>
                  <a:txBody>
                    <a:bodyPr/>
                    <a:lstStyle/>
                    <a:p>
                      <a:r>
                        <a:rPr lang="en-US" sz="1600" b="0" i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</a:t>
                      </a:r>
                      <a:endParaRPr lang="en-US" sz="16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436" marR="65436" marT="32718" marB="3271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Символ</a:t>
                      </a:r>
                      <a:endParaRPr lang="ru-RU" sz="16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436" marR="65436" marT="32718" marB="3271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15">
                <a:tc>
                  <a:txBody>
                    <a:bodyPr/>
                    <a:lstStyle/>
                    <a:p>
                      <a:r>
                        <a:rPr lang="en-US" sz="1600" b="0" i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</a:t>
                      </a:r>
                      <a:endParaRPr lang="en-US" sz="16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436" marR="65436" marT="32718" marB="3271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Десятичное (целое) число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436" marR="65436" marT="32718" marB="3271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15">
                <a:tc>
                  <a:txBody>
                    <a:bodyPr/>
                    <a:lstStyle/>
                    <a:p>
                      <a:r>
                        <a:rPr lang="en-US" sz="1600" b="0" i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 </a:t>
                      </a:r>
                      <a:endParaRPr lang="en-US" sz="16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436" marR="65436" marT="32718" marB="3271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Целое число</a:t>
                      </a:r>
                      <a:endParaRPr lang="ru-RU" sz="16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436" marR="65436" marT="32718" marB="3271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15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436" marR="65436" marT="32718" marB="3271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Восьмеричное целое число</a:t>
                      </a:r>
                      <a:endParaRPr lang="ru-RU" sz="16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436" marR="65436" marT="32718" marB="3271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15">
                <a:tc>
                  <a:txBody>
                    <a:bodyPr/>
                    <a:lstStyle/>
                    <a:p>
                      <a:r>
                        <a:rPr lang="en-US" sz="1600" b="0" i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 </a:t>
                      </a:r>
                      <a:endParaRPr lang="en-US" sz="16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436" marR="65436" marT="32718" marB="3271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Шестнадцатеричное целое число</a:t>
                      </a:r>
                      <a:endParaRPr lang="ru-RU" sz="16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436" marR="65436" marT="32718" marB="3271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271">
                <a:tc>
                  <a:txBody>
                    <a:bodyPr/>
                    <a:lstStyle/>
                    <a:p>
                      <a:r>
                        <a:rPr lang="en-US" sz="1600" b="0" i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 </a:t>
                      </a:r>
                      <a:endParaRPr lang="en-US" sz="16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436" marR="65436" marT="32718" marB="3271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x, но шестнадцатеричные цифры возвращаются в верхнем</a:t>
                      </a:r>
                      <a:br>
                        <a:rPr lang="ru-RU" sz="1600" b="0" i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ru-RU" sz="1600" b="0" i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регистре</a:t>
                      </a:r>
                      <a:endParaRPr lang="ru-RU" sz="16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436" marR="65436" marT="32718" marB="3271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15">
                <a:tc>
                  <a:txBody>
                    <a:bodyPr/>
                    <a:lstStyle/>
                    <a:p>
                      <a:r>
                        <a:rPr lang="en-US" sz="1600" b="0" i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 </a:t>
                      </a:r>
                      <a:endParaRPr lang="en-US" sz="16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436" marR="65436" marT="32718" marB="3271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Вещественное число в экспоненциальной форме</a:t>
                      </a:r>
                      <a:endParaRPr lang="ru-RU" sz="16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436" marR="65436" marT="32718" marB="3271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271">
                <a:tc>
                  <a:txBody>
                    <a:bodyPr/>
                    <a:lstStyle/>
                    <a:p>
                      <a:r>
                        <a:rPr lang="en-US" sz="1600" b="0" i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 </a:t>
                      </a:r>
                      <a:endParaRPr lang="en-US" sz="16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436" marR="65436" marT="32718" marB="3271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e, но алфавитные символы возвращаются в </a:t>
                      </a:r>
                      <a:r>
                        <a:rPr lang="ru-RU" sz="1600" b="0" i="0" dirty="0" smtClean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верхнем регистре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436" marR="65436" marT="32718" marB="3271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15">
                <a:tc>
                  <a:txBody>
                    <a:bodyPr/>
                    <a:lstStyle/>
                    <a:p>
                      <a:r>
                        <a:rPr lang="en-US" sz="1600" b="0" i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 </a:t>
                      </a:r>
                      <a:endParaRPr lang="en-US" sz="16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436" marR="65436" marT="32718" marB="3271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Вещественное число в десятичном представлении</a:t>
                      </a:r>
                      <a:endParaRPr lang="ru-RU" sz="16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436" marR="65436" marT="32718" marB="3271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15">
                <a:tc>
                  <a:txBody>
                    <a:bodyPr/>
                    <a:lstStyle/>
                    <a:p>
                      <a:r>
                        <a:rPr lang="en-US" sz="1600" b="0" i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 </a:t>
                      </a:r>
                      <a:endParaRPr lang="en-US" sz="16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436" marR="65436" marT="32718" marB="3271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Вещественное число в десятичном представлении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436" marR="65436" marT="32718" marB="3271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32338" y="21939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31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662609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Еще раз о форматировании строк</a:t>
            </a:r>
            <a:br>
              <a:rPr lang="ru-RU" sz="2800" b="1" dirty="0"/>
            </a:br>
            <a:r>
              <a:rPr lang="ru-RU" sz="2800" dirty="0" smtClean="0"/>
              <a:t/>
            </a:r>
            <a:br>
              <a:rPr lang="ru-RU" sz="2800" dirty="0" smtClean="0"/>
            </a:b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95739" y="1192696"/>
            <a:ext cx="11092069" cy="5718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spcBef>
                <a:spcPts val="0"/>
              </a:spcBef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общем виде синтаксис использования спецификатора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формата выглядит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следующим образом: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%[(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)][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flags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][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width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][.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precision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ru-RU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Символ спецификатора формата (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) из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табл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располагается в самом конце. Между символом % и символом спецификатора можно добавлять следующую информацию: ключ в словаре (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список флагов (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flags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), которые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могут определять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например, признак выравнивания (-), знак числа (+), наличие ведущих нулей (0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общую ширину поля и число знаков после десятичной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точки и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многое другое. Параметры формата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width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precision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могут также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принимать значение *.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Примере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сначала применяется форматирование целого числа с параметрами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 умолчанию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а затем целое число выводится в поле шириной в шесть символов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с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выравниванием по левому краю и с дополнением ведущими нулями: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x = 1234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“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integers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...%d...%-6d...%06d” % (x, x, x)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</a:t>
            </a:r>
            <a:endParaRPr lang="ru-RU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integers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...1234...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1234  ...001234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Спецификаторы %e, %f и %g отображают вещественные числа разными способами, как демонстрируется в следующем примере: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x = 1.23456789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x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1.2345678899999999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‘%e | %f | %g’ % (x, x, x)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‘1.234568e+00 | 1.234568 | 1.23457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endParaRPr lang="ru-RU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64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/>
              <a:t>динамическая типизация</a:t>
            </a:r>
            <a:r>
              <a:rPr lang="ru-RU" sz="2800" dirty="0" smtClean="0"/>
              <a:t> 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179443"/>
            <a:ext cx="10820400" cy="5579165"/>
          </a:xfrm>
        </p:spPr>
        <p:txBody>
          <a:bodyPr>
            <a:normAutofit fontScale="92500"/>
          </a:bodyPr>
          <a:lstStyle/>
          <a:p>
            <a:pPr marL="357188" indent="-357188">
              <a:spcBef>
                <a:spcPts val="300"/>
              </a:spcBef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Каждый объект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имеет два стандартных поля: описатель типа, используемый для хранения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информации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 типе объекта, и счетчик ссылок, используемый для определения момента, когда память, занимаемая объектом, может быть освобождена. 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</a:rPr>
              <a:t>Информация о типе хранится в объекте, но не в </a:t>
            </a:r>
            <a:r>
              <a:rPr lang="ru-RU" b="1" dirty="0" smtClean="0">
                <a:solidFill>
                  <a:srgbClr val="C00000"/>
                </a:solidFill>
              </a:rPr>
              <a:t>переменной.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Чтобы увидеть, как используется информация о типах объектов, посмотрим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что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произойдет, если выполнить несколько операций присваивания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одной и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той же переменной: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a = 3 </a:t>
            </a:r>
            <a:r>
              <a:rPr lang="ru-RU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Это целое число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a = ‘</a:t>
            </a:r>
            <a:r>
              <a:rPr lang="ru-RU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	 </a:t>
            </a: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Теперь это строка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a = 1.23 </a:t>
            </a:r>
            <a:r>
              <a:rPr lang="ru-RU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# </a:t>
            </a: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Теперь это вещественное число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Это не совсем типичный программный код на языке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но он работает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–  сначала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создается целое число, потом строка и, наконец, вещественное число.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языке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все реализовано намного проще: имена не имеют типов, как уже указывалось ранее, тип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– это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свойство объекта, а не имени. В предыдущем листинге просто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изменяется переменная ссылкой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 объект. Так как переменные не имеют типов, мы в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действительности не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изменяем типы переменных – мы просто записываем в переменные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ссылки на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объекты других типов. 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Все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что можно сказать о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переменных в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языке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– это то, что они ссылаются на конкретные объекты в конкретные моменты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243710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662609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Еще раз о форматировании строк</a:t>
            </a:r>
            <a:br>
              <a:rPr lang="ru-RU" sz="2800" b="1" dirty="0"/>
            </a:br>
            <a:r>
              <a:rPr lang="ru-RU" sz="2800" dirty="0" smtClean="0"/>
              <a:t/>
            </a:r>
            <a:br>
              <a:rPr lang="ru-RU" sz="2800" dirty="0" smtClean="0"/>
            </a:b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95739" y="914400"/>
            <a:ext cx="11092069" cy="5996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spcBef>
                <a:spcPts val="0"/>
              </a:spcBef>
              <a:buNone/>
            </a:pPr>
            <a:endParaRPr lang="ru-RU" sz="1800" b="1" dirty="0" smtClean="0">
              <a:solidFill>
                <a:srgbClr val="FF0000"/>
              </a:solidFill>
            </a:endParaRP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Для вещественных чисел можно реализовать дополнительные эффекты форматирования, указав необходимость выравнивания по левому краю,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дополнение ведущими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нулями, знак числа, ширину поля и число знаков после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десятичной точки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. Для простых задач можно было бы использовать простые функции преобразования чисел в строки с применением выражения форматирования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или встроенной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функции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продемонстрированной ранее: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‘%-6.2f | %05.2f | %+06.1f’ % (x, x, x)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‘1.23 | 01.23 | +001.2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“%s” % x, </a:t>
            </a:r>
            <a:r>
              <a:rPr lang="en-US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(‘1.23456789’, ‘1.23456789</a:t>
            </a:r>
            <a:r>
              <a:rPr lang="en-US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’)</a:t>
            </a:r>
            <a:endParaRPr lang="ru-RU" sz="18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Если ширина поля и количество знаков после десятичной точки заранее не известны, их можно вычислять во время выполнения, а в строке формата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вместо фактических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значений использовать символ *, чтобы указать интерпретатору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что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эти значения должны извлекаться из очередного элемента в списке входных значений, справа от оператора %. Число 4 в кортеже определяет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количество знаков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после десятичной точки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789113" indent="0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‘%f, %.2f, %.*f’ % (1/3.0, 1/3.0, 4, 1/3.0)</a:t>
            </a:r>
            <a:b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‘0.333333, 0.33, 0.3333’ </a:t>
            </a:r>
            <a:endParaRPr lang="ru-RU" sz="18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89113" indent="0">
              <a:spcBef>
                <a:spcPts val="0"/>
              </a:spcBef>
              <a:buNone/>
            </a:pPr>
            <a:r>
              <a:rPr lang="ru-RU" sz="1800" dirty="0"/>
              <a:t/>
            </a:r>
            <a:br>
              <a:rPr lang="ru-RU" sz="1800" dirty="0"/>
            </a:br>
            <a:endParaRPr lang="ru-RU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6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662609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Метод форматирования строк</a:t>
            </a:r>
            <a:br>
              <a:rPr lang="ru-RU" sz="2800" b="1" dirty="0"/>
            </a:br>
            <a:r>
              <a:rPr lang="ru-RU" sz="2800" dirty="0" smtClean="0"/>
              <a:t/>
            </a:r>
            <a:br>
              <a:rPr lang="ru-RU" sz="2800" dirty="0" smtClean="0"/>
            </a:b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95739" y="914400"/>
            <a:ext cx="11092069" cy="5996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spcBef>
                <a:spcPts val="0"/>
              </a:spcBef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двух словах, новый метод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format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объектов строк, появившийся в версиях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2.6 и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3.0 (и выше), использует строку, относительно которой он вызывается,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как шаблон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и принимает произвольное количество аргументов,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представляющих значения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для подстановки. Фигурные скобки внутри строки шаблона используются для обозначения замещаемых спецификаторов и их параметров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которые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могут определять порядковые номера позиционных аргументов (например, {1}) или имена именованных аргументов (например, {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food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}). </a:t>
            </a:r>
            <a:endParaRPr lang="ru-RU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Ниже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приводится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несколько примеров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использования метода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format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template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‘{0}, {1}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{2}’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Порядковые номера позиционных аргументов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template.format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’, 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’, 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eggs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eggs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template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‘{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motto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}, {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pork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food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}’	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Имена именованных аргументов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template.format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motto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=’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’,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pork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=’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’,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food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=’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eggs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eggs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template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‘{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motto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}, {0}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food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}’	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Оба варианта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template.format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’,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motto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=’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’,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food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=’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eggs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eggs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Естественно, строка шаблона также может быть литералом, кроме того, сохраняется возможность подстановки значений объектов любых типов: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‘{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motto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}, {0}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food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}’.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(42,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motto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=3.14,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food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=[1, 2])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‘3.14, 42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[1, 2]’</a:t>
            </a:r>
          </a:p>
        </p:txBody>
      </p:sp>
    </p:spTree>
    <p:extLst>
      <p:ext uri="{BB962C8B-B14F-4D97-AF65-F5344CB8AC3E}">
        <p14:creationId xmlns:p14="http://schemas.microsoft.com/office/powerpoint/2010/main" val="92351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662609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Метод форматирования строк</a:t>
            </a:r>
            <a:br>
              <a:rPr lang="ru-RU" sz="2800" b="1" dirty="0"/>
            </a:br>
            <a:r>
              <a:rPr lang="ru-RU" sz="2800" dirty="0" smtClean="0"/>
              <a:t/>
            </a:r>
            <a:br>
              <a:rPr lang="ru-RU" sz="2800" dirty="0" smtClean="0"/>
            </a:b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95739" y="1272208"/>
            <a:ext cx="11092069" cy="563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spcBef>
                <a:spcPts val="0"/>
              </a:spcBef>
              <a:buNone/>
            </a:pPr>
            <a:endParaRPr lang="ru-RU" sz="1800" b="1" dirty="0" smtClean="0">
              <a:solidFill>
                <a:srgbClr val="FF0000"/>
              </a:solidFill>
            </a:endParaRP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Как и при использовании оператора форматирования % и других строковых методов, метод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format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создает и возвращает новый объект строки, который можно тут же вывести на экран или сохранить для последующего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использования (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не забывайте, что строки являются неизменяемыми объектами, поэтому метод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format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вынужден создавать новый объект). Возможность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форматирования строк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может использоваться не только для их отображения: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X = ‘{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motto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}, {0}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food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}’.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(42,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motto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=3.14,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food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=[1, 2])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X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‘3.14, 42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[1, 2]’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X.split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‘)		</a:t>
            </a:r>
            <a:r>
              <a:rPr lang="en-US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Разбивает строку на части по разделителю</a:t>
            </a:r>
            <a:endParaRPr lang="ru-RU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[‘3.14, 42’, ‘[1, 2]’]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Y =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X.replace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’, 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circumstances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Y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‘3.14, 42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circumstances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[1, 2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]’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Использование ключей, атрибутов и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смещений Как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и оператор форматирования %, метод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format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обладает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дополнительными возможностями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. Например, в строках формата допускается ссылаться на имена атрибутов объектов и ключи словарей, – как и в привычном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синтаксисе языка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квадратные скобки обозначают ключи словаря, а точка применяется для организации доступа к атрибутам объектов, на которые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ссылаются позиционные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или именованные спецификаторы. </a:t>
            </a:r>
            <a:endParaRPr lang="ru-RU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25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662609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Метод форматирования строк</a:t>
            </a:r>
            <a:br>
              <a:rPr lang="ru-RU" sz="2800" b="1" dirty="0"/>
            </a:br>
            <a:r>
              <a:rPr lang="ru-RU" sz="2800" dirty="0" smtClean="0"/>
              <a:t/>
            </a:r>
            <a:br>
              <a:rPr lang="ru-RU" sz="2800" dirty="0" smtClean="0"/>
            </a:b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95739" y="914400"/>
            <a:ext cx="11092069" cy="5996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spcBef>
                <a:spcPts val="0"/>
              </a:spcBef>
              <a:buNone/>
            </a:pPr>
            <a:endParaRPr lang="ru-RU" sz="1800" b="1" dirty="0" smtClean="0">
              <a:solidFill>
                <a:srgbClr val="FF0000"/>
              </a:solidFill>
            </a:endParaRP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Специальные приемы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форматирования Еще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одно сходство с оператором форматирования % состоит в том, что за счет использования дополнительных синтаксических конструкций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форматирования имеется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возможность выполнять более точное форматирование. Вслед за идентификатором символа подстановки, через двоеточие, можно указать спецификатор формата, определяющий ширину поля вывода, выравнивание и код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типа значения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. Ниже приводится формальный синтаксис спецификатора формата: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fieldname!conversionflag:formatspec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Поля спецификатора имеют следующий смысл:</a:t>
            </a:r>
          </a:p>
          <a:p>
            <a:pPr marL="357188" indent="0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ru-RU" sz="18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fieldname</a:t>
            </a:r>
            <a:r>
              <a:rPr lang="ru-RU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– порядковый номер или имя именованного аргумента, за которым может следовать необязательное имя «.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» атрибута или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индекс «[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]» элемента.</a:t>
            </a:r>
          </a:p>
          <a:p>
            <a:pPr marL="357188" indent="0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ru-RU" sz="18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conversionflag</a:t>
            </a:r>
            <a:r>
              <a:rPr lang="ru-RU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– может быть r, s или a, которые определяют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применение к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значению встроенной функции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repr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или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ascii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соответственно.</a:t>
            </a:r>
          </a:p>
          <a:p>
            <a:pPr marL="357188" indent="0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ru-RU" sz="18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formatspec</a:t>
            </a:r>
            <a:r>
              <a:rPr lang="ru-RU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– определяет способ представления значения, описывает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такие характеристики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представления, как ширина поля вывода, выравнивание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дополнение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количество знаков после десятичной точки и так далее, и завершается необязательным кодом типа значения.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Поле </a:t>
            </a:r>
            <a:r>
              <a:rPr lang="ru-RU" sz="18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formatspec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следующее за двоеточием, в общем виде имеет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следующий синтаксис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(квадратные скобки окружают необязательные компоненты и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не имеют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отношения к синтаксису поля):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[[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fill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][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][#][0][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width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][.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precision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][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typecode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В поле </a:t>
            </a:r>
            <a:r>
              <a:rPr lang="ru-RU" sz="18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</a:t>
            </a:r>
            <a:r>
              <a:rPr lang="ru-RU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может указываться символ &lt;, &gt;, = или ^, обозначающий выравнивание по левому или по правому краю, дополнение после символа знака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числа или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выравнивание по центру соответственно. Спецификатор формата </a:t>
            </a:r>
            <a:r>
              <a:rPr lang="ru-RU" sz="18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formatspec</a:t>
            </a:r>
            <a:r>
              <a:rPr lang="ru-RU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может также содержать вложенные {} строки форматирования с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именами полей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чтобы извлекать значения из списка аргументов динамически (практически так же, как символ * в операторе форматирования).</a:t>
            </a:r>
          </a:p>
        </p:txBody>
      </p:sp>
    </p:spTree>
    <p:extLst>
      <p:ext uri="{BB962C8B-B14F-4D97-AF65-F5344CB8AC3E}">
        <p14:creationId xmlns:p14="http://schemas.microsoft.com/office/powerpoint/2010/main" val="20718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662609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Метод форматирования строк</a:t>
            </a:r>
            <a:br>
              <a:rPr lang="ru-RU" sz="2800" b="1" dirty="0"/>
            </a:br>
            <a:r>
              <a:rPr lang="ru-RU" sz="2800" dirty="0" smtClean="0"/>
              <a:t/>
            </a:r>
            <a:br>
              <a:rPr lang="ru-RU" sz="2800" dirty="0" smtClean="0"/>
            </a:b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95739" y="914400"/>
            <a:ext cx="11092069" cy="5996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spcBef>
                <a:spcPts val="0"/>
              </a:spcBef>
              <a:buNone/>
            </a:pPr>
            <a:endParaRPr lang="ru-RU" sz="1800" b="1" dirty="0" smtClean="0">
              <a:solidFill>
                <a:srgbClr val="FF0000"/>
              </a:solidFill>
            </a:endParaRP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В следующем примере спецификатор {0:10} предписывает вывести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значение первого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позиционного аргумента в поле шириной 10 символов. Спецификатор {1:&lt;10} предписывает вывести значение второго позиционного аргумента в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поле шириной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10 символов, с выравниванием по левому краю, а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спецификатор {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0.platform:&gt;10} предписывает вывести значение атрибута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platform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первого позиционного аргумента в поле шириной 10 символов, с выравниванием по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правому краю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‘{0:10} = {1:10}’.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’, 123.4567)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'spam       =   </a:t>
            </a:r>
            <a:r>
              <a:rPr lang="en-US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123.4567‘</a:t>
            </a:r>
            <a:endParaRPr lang="ru-RU" sz="18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‘{0:&gt;10} = {1:&lt;10}’.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’, 123.4567)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      spam = 123.4567  </a:t>
            </a:r>
            <a:r>
              <a:rPr lang="en-US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endParaRPr lang="ru-RU" sz="18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‘{0.platform:&gt;10} = {1[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]:&lt;10}’.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=’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laptop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’))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 win32 =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laptop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‘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Для вывода вещественных чисел метод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format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поддерживает те же самые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коды типов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и параметры форматирования, что и оператор %. Так, в следующем примере спецификатор {2:g} предписывает вывести третий аргумент, отформатированный в соответствии с представлением вещественных чисел по умолчанию, предусмотренным кодом «g». Спецификатор {1:.2f} предписывает использовать формат «f» представления вещественных чисел с двумя знаками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после десятичной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точки, а спецификатор {2:06.2f} дополнительно ограничивает ширину поля вывода 6 символами и предписывает дополнить число нулями слева: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‘{0:e}, {1:.3e}, {2:g}’.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(3.14159, 3.14159, 3.14159)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‘3.141590e+00, 3.142e+00, 3.14159’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‘{0:f}, {1:.2f}, {2:06.2f}’.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(3.14159, 3.14159, 3.14159)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‘3.141590, 3.14, 003.14’</a:t>
            </a:r>
          </a:p>
        </p:txBody>
      </p:sp>
    </p:spTree>
    <p:extLst>
      <p:ext uri="{BB962C8B-B14F-4D97-AF65-F5344CB8AC3E}">
        <p14:creationId xmlns:p14="http://schemas.microsoft.com/office/powerpoint/2010/main" val="31327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662609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Метод форматирования строк</a:t>
            </a:r>
            <a:br>
              <a:rPr lang="ru-RU" sz="2800" b="1" dirty="0"/>
            </a:br>
            <a:r>
              <a:rPr lang="ru-RU" sz="2800" dirty="0" smtClean="0"/>
              <a:t/>
            </a:r>
            <a:br>
              <a:rPr lang="ru-RU" sz="2800" dirty="0" smtClean="0"/>
            </a:b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95739" y="914400"/>
            <a:ext cx="11092069" cy="5996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spcBef>
                <a:spcPts val="0"/>
              </a:spcBef>
              <a:buNone/>
            </a:pPr>
            <a:endParaRPr lang="ru-RU" sz="1800" b="1" dirty="0" smtClean="0">
              <a:solidFill>
                <a:srgbClr val="FF0000"/>
              </a:solidFill>
            </a:endParaRP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Метод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format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поддерживает также возможность вывода чисел в шестнадцатеричном, восьмеричном и двоичном представлениях. Фактически строка формата может служить альтернативой использованию некоторых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встроенных функций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‘{0:X}, {1:o}, {2:b}’.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(255, 255, 255)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Шестнадцатеричное,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‘FF, 377, 11111111’                   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восьмеричное и двоичное представление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(255),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(‘11111111’, 2), 0b11111111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Другие способы работы с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(‘0b11111111’, 255, 255)                  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двоичным представлением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hex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(255),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(‘FF’, 16), 0xFF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Другие способы работы с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(‘0xff’, 255, 255)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шестнадцатеричным представлением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(255),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(‘377’, 8), 0o377, 0377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Другие способы работы с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(‘0377’, 255, 255, 255)                 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восьмеричным представлением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Параметры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форматирования можно указывать непосредственно в строке формата или динамически извлекать из списка аргументов, с помощью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синтаксиса вложенных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конструкций, практически так же, как с помощью символа звездочки в операторе форматирования %: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‘{0:.2f}’.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 / 3.0)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Параметры определены непосредственно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‘0.33’                       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строке формата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‘%.2f’ % (1 / 3.0)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‘0.33’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‘{0:.{1}f}’.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 / 3.0, 4)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Значение извлекается из списка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	аргументов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‘0.3333’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‘%.*f’ % (4, 1 / 3.0)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Как то же самое делается в выражениях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‘0.3333</a:t>
            </a:r>
          </a:p>
        </p:txBody>
      </p:sp>
    </p:spTree>
    <p:extLst>
      <p:ext uri="{BB962C8B-B14F-4D97-AF65-F5344CB8AC3E}">
        <p14:creationId xmlns:p14="http://schemas.microsoft.com/office/powerpoint/2010/main" val="378804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662609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Сравнение с оператором форматирования %</a:t>
            </a:r>
            <a:br>
              <a:rPr lang="ru-RU" sz="2800" b="1" dirty="0"/>
            </a:br>
            <a:r>
              <a:rPr lang="ru-RU" sz="2800" dirty="0" smtClean="0"/>
              <a:t/>
            </a:r>
            <a:br>
              <a:rPr lang="ru-RU" sz="2800" dirty="0" smtClean="0"/>
            </a:b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95739" y="914400"/>
            <a:ext cx="11092069" cy="5996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spcBef>
                <a:spcPts val="0"/>
              </a:spcBef>
              <a:buNone/>
            </a:pPr>
            <a:endParaRPr lang="ru-RU" sz="1800" b="1" dirty="0" smtClean="0">
              <a:solidFill>
                <a:srgbClr val="FF0000"/>
              </a:solidFill>
            </a:endParaRP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общем случае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применение оператора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форматирования выглядит проще, чем вызов метода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format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особенно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при использовании универсального спецификатора формата %s: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(‘%s=%s’ % (‘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’, 42))      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2.X+ выражение форматирования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(‘{0}={1}’.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’, 42))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3.0 (и 2.6) метод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Как вы увидите чуть ниже, в более сложных случаях оба способа имеют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почти одинаковую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сложность (сложные задачи обычно сложны сами по себе, независимо от используемого подхода), поэтому некоторые считают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format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в значительной степени избыточным.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С другой стороны, метод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format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предлагает дополнительные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потенциальные преимущества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. Например, оператор % не позволяет использовать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именованные аргументы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ссылки на атрибуты и выводить числа в двоичном представлении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хотя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возможность использования словарей в операторе % помогает добиться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тех же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целей. </a:t>
            </a:r>
            <a:endParaRPr lang="ru-RU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Основы: с оператором % вместо метода </a:t>
            </a: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format()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template = ‘%s, %s, %s’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template % (‘spam’, ‘ham’, ‘eggs’)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  </a:t>
            </a:r>
            <a:r>
              <a:rPr lang="en-US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Позиционные параметры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spam, ham, eggs’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template = ‘%(motto)s, %(pork)s and %(food)s’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template % </a:t>
            </a:r>
            <a:r>
              <a:rPr lang="en-US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dict</a:t>
            </a: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(motto=’spam’, pork=’ham’, food=’eggs’) 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Ключи словаря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spam, ham and </a:t>
            </a:r>
            <a:r>
              <a:rPr lang="en-US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eggs</a:t>
            </a:r>
            <a:endParaRPr lang="ru-RU" sz="18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‘%s, %s and %s’ % (3.14, 42, [1, 2]) # 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Произвольные типы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‘3.14, 42 </a:t>
            </a: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[1, 2]</a:t>
            </a:r>
            <a:endParaRPr lang="ru-RU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7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662609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Метод форматирования строк</a:t>
            </a:r>
            <a:br>
              <a:rPr lang="ru-RU" sz="2800" b="1" dirty="0"/>
            </a:br>
            <a:r>
              <a:rPr lang="ru-RU" sz="2800" dirty="0" smtClean="0"/>
              <a:t/>
            </a:r>
            <a:br>
              <a:rPr lang="ru-RU" sz="2800" dirty="0" smtClean="0"/>
            </a:b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95739" y="1272209"/>
            <a:ext cx="11092069" cy="563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1431925"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1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Использование ключей, атрибутов и смещений</a:t>
            </a:r>
          </a:p>
          <a:p>
            <a:pPr marL="357188" indent="1431925"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‘</a:t>
            </a:r>
            <a:r>
              <a:rPr lang="en-US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 %(spam)s runs %(platform)s’ % {‘spam’: ‘laptop’, ‘platform’: </a:t>
            </a:r>
            <a:r>
              <a:rPr lang="en-US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sys.platform</a:t>
            </a:r>
            <a:r>
              <a:rPr lang="en-US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357188" indent="1431925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‘My laptop runs win32’</a:t>
            </a:r>
          </a:p>
          <a:p>
            <a:pPr marL="357188" indent="1431925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‘My %(spam)s runs %(platform)s’ % </a:t>
            </a:r>
            <a:r>
              <a:rPr lang="en-US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dict</a:t>
            </a:r>
            <a:r>
              <a:rPr lang="en-US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(spam=’laptop’, platform=</a:t>
            </a:r>
            <a:r>
              <a:rPr lang="en-US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sys.platform</a:t>
            </a:r>
            <a:r>
              <a:rPr lang="en-US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57188" indent="1431925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‘My laptop runs win32’</a:t>
            </a:r>
          </a:p>
          <a:p>
            <a:pPr marL="357188" indent="1431925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en-US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somelist</a:t>
            </a:r>
            <a:r>
              <a:rPr lang="en-US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list(‘SPAM’)</a:t>
            </a:r>
          </a:p>
          <a:p>
            <a:pPr marL="357188" indent="1431925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parts = </a:t>
            </a:r>
            <a:r>
              <a:rPr lang="en-US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somelist</a:t>
            </a:r>
            <a:r>
              <a:rPr lang="en-US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[0], </a:t>
            </a:r>
            <a:r>
              <a:rPr lang="en-US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somelist</a:t>
            </a:r>
            <a:r>
              <a:rPr lang="en-US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[-1], </a:t>
            </a:r>
            <a:r>
              <a:rPr lang="en-US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somelist</a:t>
            </a:r>
            <a:r>
              <a:rPr lang="en-US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[1:3]</a:t>
            </a:r>
          </a:p>
          <a:p>
            <a:pPr marL="357188" indent="1431925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‘first=%s, last=%s, middle=%s’ % parts</a:t>
            </a:r>
          </a:p>
          <a:p>
            <a:pPr marL="357188" indent="1431925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“first=S, last=M, middle=[‘P’, ‘A</a:t>
            </a:r>
            <a:r>
              <a:rPr lang="en-US" sz="1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’]</a:t>
            </a:r>
            <a:endParaRPr lang="ru-RU" sz="16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lnSpc>
                <a:spcPct val="8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Когда требуется добиться более сложного форматирования, эти два 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подхода становятся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почти равными в смысле сложности, хотя, если сравнить следующие примеры использования оператора % с аналогичными примерами использования метода </a:t>
            </a:r>
            <a:r>
              <a:rPr lang="ru-R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format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, представленными выше, опять можно заметить, 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что оператор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% выглядит несколько проще и компактнее:</a:t>
            </a:r>
          </a:p>
          <a:p>
            <a:pPr marL="357188" indent="1431925">
              <a:lnSpc>
                <a:spcPct val="8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ru-RU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Специальные приемы форматирования</a:t>
            </a:r>
          </a:p>
          <a:p>
            <a:pPr marL="357188" indent="1431925">
              <a:lnSpc>
                <a:spcPct val="8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ru-RU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‘%-10s = %10s’ % (‘</a:t>
            </a:r>
            <a:r>
              <a:rPr lang="ru-RU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’, 123.4567)</a:t>
            </a:r>
          </a:p>
          <a:p>
            <a:pPr marL="357188" indent="1431925">
              <a:lnSpc>
                <a:spcPct val="8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ru-RU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ru-RU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=  123.4567’</a:t>
            </a:r>
          </a:p>
          <a:p>
            <a:pPr marL="357188" indent="1431925">
              <a:lnSpc>
                <a:spcPct val="8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ru-RU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‘%10s = %-10s’ % (‘</a:t>
            </a:r>
            <a:r>
              <a:rPr lang="ru-RU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’, 123.4567)</a:t>
            </a:r>
          </a:p>
          <a:p>
            <a:pPr marL="357188" indent="1431925">
              <a:lnSpc>
                <a:spcPct val="8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ru-RU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      </a:t>
            </a:r>
            <a:r>
              <a:rPr lang="ru-RU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123.4567  ‘</a:t>
            </a:r>
          </a:p>
          <a:p>
            <a:pPr marL="357188" indent="1431925">
              <a:lnSpc>
                <a:spcPct val="8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ru-RU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‘%(</a:t>
            </a:r>
            <a:r>
              <a:rPr lang="ru-RU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</a:t>
            </a:r>
            <a:r>
              <a:rPr lang="ru-RU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)10s = %(</a:t>
            </a:r>
            <a:r>
              <a:rPr lang="ru-RU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item</a:t>
            </a:r>
            <a:r>
              <a:rPr lang="ru-RU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)-10s’ % </a:t>
            </a:r>
            <a:r>
              <a:rPr lang="ru-RU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dict</a:t>
            </a:r>
            <a:r>
              <a:rPr lang="ru-RU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</a:t>
            </a:r>
            <a:r>
              <a:rPr lang="ru-RU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ru-RU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sys.platform</a:t>
            </a:r>
            <a:r>
              <a:rPr lang="ru-RU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item</a:t>
            </a:r>
            <a:r>
              <a:rPr lang="ru-RU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=’</a:t>
            </a:r>
            <a:r>
              <a:rPr lang="ru-RU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laptop</a:t>
            </a:r>
            <a:r>
              <a:rPr lang="ru-RU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’)</a:t>
            </a:r>
          </a:p>
          <a:p>
            <a:pPr marL="357188" indent="1431925">
              <a:lnSpc>
                <a:spcPct val="8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ru-RU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     win32 = </a:t>
            </a:r>
            <a:r>
              <a:rPr lang="ru-RU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laptop</a:t>
            </a:r>
            <a:r>
              <a:rPr lang="ru-RU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‘</a:t>
            </a:r>
          </a:p>
          <a:p>
            <a:pPr marL="357188" indent="1431925">
              <a:lnSpc>
                <a:spcPct val="8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ru-RU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Вещественные числа</a:t>
            </a:r>
          </a:p>
          <a:p>
            <a:pPr marL="357188" indent="1431925">
              <a:lnSpc>
                <a:spcPct val="8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ru-RU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‘%e, %.3e, %g’ % (3.14159, 3.14159, 3.14159)</a:t>
            </a:r>
          </a:p>
          <a:p>
            <a:pPr marL="357188" indent="1431925">
              <a:lnSpc>
                <a:spcPct val="8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ru-RU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‘3.141590e+00, 3.142e+00, 3.14159’</a:t>
            </a:r>
          </a:p>
          <a:p>
            <a:pPr marL="357188" indent="1431925">
              <a:lnSpc>
                <a:spcPct val="8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ru-RU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‘%f, %.2f, %06.2f’ % (3.14159, 3.14159, 3.14159)</a:t>
            </a:r>
          </a:p>
          <a:p>
            <a:pPr marL="357188" indent="1431925">
              <a:lnSpc>
                <a:spcPct val="8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ru-RU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‘3.141590, 3.14, 003.14’</a:t>
            </a:r>
          </a:p>
          <a:p>
            <a:pPr marL="357188" indent="1431925">
              <a:lnSpc>
                <a:spcPct val="8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ru-RU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Числа в шестнадцатеричном и восьмеричном представлениях, но не в двоичном</a:t>
            </a:r>
          </a:p>
          <a:p>
            <a:pPr marL="357188" indent="1431925">
              <a:lnSpc>
                <a:spcPct val="8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ru-RU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‘%x, %o’ % (255, 255)</a:t>
            </a:r>
          </a:p>
          <a:p>
            <a:pPr marL="357188" indent="1431925">
              <a:lnSpc>
                <a:spcPct val="8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ff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377’</a:t>
            </a:r>
          </a:p>
        </p:txBody>
      </p:sp>
    </p:spTree>
    <p:extLst>
      <p:ext uri="{BB962C8B-B14F-4D97-AF65-F5344CB8AC3E}">
        <p14:creationId xmlns:p14="http://schemas.microsoft.com/office/powerpoint/2010/main" val="18946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662609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Метод форматирования строк</a:t>
            </a:r>
            <a:br>
              <a:rPr lang="ru-RU" sz="2800" b="1" dirty="0"/>
            </a:br>
            <a:r>
              <a:rPr lang="ru-RU" sz="2800" dirty="0" smtClean="0"/>
              <a:t/>
            </a:r>
            <a:br>
              <a:rPr lang="ru-RU" sz="2800" dirty="0" smtClean="0"/>
            </a:b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95739" y="914400"/>
            <a:ext cx="11092069" cy="5996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spcBef>
                <a:spcPts val="0"/>
              </a:spcBef>
              <a:buNone/>
            </a:pPr>
            <a:endParaRPr lang="ru-RU" sz="1800" b="1" dirty="0" smtClean="0">
              <a:solidFill>
                <a:srgbClr val="FF0000"/>
              </a:solidFill>
            </a:endParaRP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Метод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format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имеет ряд дополнительных особенностей, которые не поддерживаются оператором %, но даже когда требуется реализовать еще более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сложное форматирование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, оба подхода выглядят примерно одинаковыми в смысле сложности. Например, ниже демонстрируются два подхода к достижению одинаковых результатов – при использовании параметров, определяющих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ширину полей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и выравнивание, а также различных способов обращения к атрибутам: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В обоих случаях фактические значения определяются непосредственно в операции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</a:t>
            </a:r>
            <a:endParaRPr lang="ru-RU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{1[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]:&lt;8}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runs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{0.platform:&gt;8}’.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{‘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’: 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laptop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’})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laptop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runs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win32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%(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)-8s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runs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%(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)8s’ %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=’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laptop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’,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sys.platform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laptop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runs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win32’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На практике фактические значения редко определяются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непосредственно в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операции форматирования, как здесь. Чаще эти значения вычисляются заранее (например, чтобы затем подставить их все сразу в шаблон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разметки HTML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  <a:endParaRPr lang="ru-RU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0"/>
              </a:spcBef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двух словах: несмотря на то, что использование метода форматирования требует вводить больше программного кода, тем не менее:</a:t>
            </a:r>
          </a:p>
          <a:p>
            <a:pPr marL="357188" indent="0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• Он обладает некоторыми особенностями, отсутствующими в операторе форматирования %</a:t>
            </a:r>
          </a:p>
          <a:p>
            <a:pPr marL="357188" indent="0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• Позволяет более явно ссылаться на аргументы</a:t>
            </a:r>
          </a:p>
          <a:p>
            <a:pPr marL="357188" indent="0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• Вместо символа оператора используется более говорящее имя метода</a:t>
            </a:r>
          </a:p>
          <a:p>
            <a:pPr marL="357188" indent="0">
              <a:spcBef>
                <a:spcPts val="0"/>
              </a:spcBef>
              <a:buNone/>
            </a:pP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• Не различает случаи, когда выполняется подстановка одного или нескольких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значений</a:t>
            </a: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9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503583" y="1007165"/>
            <a:ext cx="11251095" cy="5850835"/>
          </a:xfrm>
        </p:spPr>
        <p:txBody>
          <a:bodyPr>
            <a:normAutofit lnSpcReduction="10000"/>
          </a:bodyPr>
          <a:lstStyle/>
          <a:p>
            <a:pPr marL="357188" indent="-357188">
              <a:spcBef>
                <a:spcPts val="300"/>
              </a:spcBef>
              <a:buNone/>
            </a:pP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Функции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бывают встроенными в язык, из модулей стандартной библиотеки, из сторонних библиотек, а также пользовательскими, то есть определяемыми самим прикладным программистом. То же самое касается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типов данных.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Функции, принадлежащие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определенным классам называют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методами.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Функции позволяют разделить программу на логически завершенные части, каждая из которых выполняет свою подзадачу. Организация функций в модули делает их в своем роде мобильными, то есть дает возможность использовать их в других программах и другими людьми.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Существуют две ключевые управляющие конструкции – это ветвление и цикл. В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ветвление реализуется только условным оператором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и его расширенными версиями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if-else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if-elif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-…-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есть два типа циклов –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. В цикле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выполняется перебор элементов структур данных или последовательное извлечение элементов из объектов-итераторов. </a:t>
            </a:r>
            <a:endParaRPr lang="ru-RU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программах могут возникать ошибки и исключительные ситуации, нарушающие нормальный ход выполнения. Программист должен уметь их предусмотреть и внедрить "код-перехватчик". В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исключения обрабатываются с помощью оператора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try-except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, который также следует отнести к управляющим конструкциям. </a:t>
            </a:r>
            <a:endParaRPr lang="ru-RU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Чтобы познакомиться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с программированием глубже, возможно стать на путь профессионального программиста, то следующий шаг – это объектно-ориентированное программирование (ООП). Данная парадигма прочно обосновалась и нашла широкое распространение. </a:t>
            </a:r>
            <a:endParaRPr lang="ru-RU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основе ООП лежат все те же типы данных, функции и управляющие конструкции, которые изучаются в рамках структурного программирования. Однако ООП идет дальше, объединяет данные и функции в объекты, между которыми организуется взаимодействие. Здесь больше абстракции и подобия реальному миру.</a:t>
            </a:r>
          </a:p>
          <a:p>
            <a:pPr marL="0" indent="0">
              <a:buNone/>
            </a:pPr>
            <a:endParaRPr lang="ru-RU" sz="5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067339" y="410817"/>
            <a:ext cx="9438861" cy="7686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 smtClean="0"/>
          </a:p>
          <a:p>
            <a:r>
              <a:rPr lang="ru-RU" sz="3200" b="1" dirty="0" smtClean="0"/>
              <a:t>Итоги </a:t>
            </a:r>
            <a:r>
              <a:rPr lang="ru-RU" sz="3200" b="1" dirty="0"/>
              <a:t>курса "</a:t>
            </a:r>
            <a:r>
              <a:rPr lang="ru-RU" sz="3200" b="1" dirty="0" err="1"/>
              <a:t>Python</a:t>
            </a:r>
            <a:r>
              <a:rPr lang="ru-RU" sz="3200" b="1" dirty="0"/>
              <a:t>. Введение в программирование</a:t>
            </a:r>
            <a:r>
              <a:rPr lang="ru-RU" sz="3200" dirty="0"/>
              <a:t>"</a:t>
            </a:r>
          </a:p>
          <a:p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6733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/>
              <a:t>динамическая типизация</a:t>
            </a:r>
            <a:r>
              <a:rPr lang="ru-RU" sz="2800" dirty="0" smtClean="0"/>
              <a:t> 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179443"/>
            <a:ext cx="10820400" cy="5579165"/>
          </a:xfrm>
        </p:spPr>
        <p:txBody>
          <a:bodyPr>
            <a:normAutofit fontScale="92500"/>
          </a:bodyPr>
          <a:lstStyle/>
          <a:p>
            <a:pPr marL="357188" indent="-357188">
              <a:spcBef>
                <a:spcPts val="300"/>
              </a:spcBef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другой стороны, объекты знают, к какому типу они относятся, –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каждый </a:t>
            </a:r>
            <a:r>
              <a:rPr lang="ru-RU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объект </a:t>
            </a:r>
            <a:r>
              <a:rPr lang="ru-RU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содержит поле, в котором хранится информация о его типе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Целочисленный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объект 3, например будет содержать значение 3 плюс информацию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которая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сообщит интерпретатору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что объект является целым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числом (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строго говоря – это указатель на объект с названием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которое играет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роль имени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целочисленного типа). 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Описатель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типа для строки ‘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’ указывает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на строковый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тип (с именем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). Поскольку информация о типе хранится в объектах, ее не нужно хранить в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переменных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Итак, типы в языке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это свойства объектов, а не переменных. В типичном программном коде переменная обычно ссылается на объекты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только одного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типа. Т. к. для языка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это не является обязательным требованием, программный код на языке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обладает более высокой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гибкостью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– при умелом использовании особенностей языка программный код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может работать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со многими типами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данных автоматически.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 этом, объект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имеет два поля – описатель типа и счетчик ссылок. Чтобы разобраться с последним из них, нам нужно пойти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еще дальше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 взглянуть, что происходит в конце жизненного цикла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объекта.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Всякий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раз, когда имя ассоциируется с новым объектом, интерпретатор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освобождает память, занимаемую предыдущим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объектом (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если на него не ссылается какое-либо другое имя или объект). Такое автоматическое освобождение памяти, занимаемой объектами, называется сборкой 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мусора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garbage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 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collection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7243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/>
              <a:t>динамическая типизация</a:t>
            </a:r>
            <a:r>
              <a:rPr lang="ru-RU" sz="2800" dirty="0" smtClean="0"/>
              <a:t> 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179443"/>
            <a:ext cx="10820400" cy="5579165"/>
          </a:xfrm>
        </p:spPr>
        <p:txBody>
          <a:bodyPr>
            <a:normAutofit fontScale="92500"/>
          </a:bodyPr>
          <a:lstStyle/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x = 42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x = ‘</a:t>
            </a:r>
            <a:r>
              <a:rPr lang="ru-RU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shrubbery</a:t>
            </a: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  </a:t>
            </a:r>
            <a:r>
              <a:rPr lang="ru-RU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# </a:t>
            </a: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Освобождается объект 42 (если нет других ссылок)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x = 3.1415 </a:t>
            </a:r>
            <a:r>
              <a:rPr lang="ru-RU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     # </a:t>
            </a: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Теперь освобождается объект ‘</a:t>
            </a:r>
            <a:r>
              <a:rPr lang="ru-RU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shrubbery</a:t>
            </a: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x = [1,2,3] </a:t>
            </a:r>
            <a:r>
              <a:rPr lang="ru-RU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# </a:t>
            </a: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Теперь освобождается объект </a:t>
            </a:r>
            <a:r>
              <a:rPr lang="ru-RU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3.1415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следует помнить, что попутно уничтожаются ссылки на объекты.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Например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когда с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именем x связывается строка ‘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shrubbery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’, объект 42 немедленно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уничтожается (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при условии, что на него не ссылается никакое другое имя), а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пространство памяти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занимаемое объектом, возвращается в пул свободной памяти для повторного использования в дальнейшем.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Достигается это за счет того, что в каждом объекте имеется счетчик ссылок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с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помощью которого интерпретатор следит за количеством ссылок, указывающих на объект в настоящий момент времени. Как только (и именно в этот момент) значение счетчика достигает нуля, память, занимаемая объектом, автоматически освобождается. В предыдущем листинге мы исходили из предположения, что всякий раз, когда имя x ассоциируется с новым объектом,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счетчик предыдущего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объекта уменьшается до нуля, заставляя интерпретатор освобождать память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Строго говоря, механизм сборки мусора в основном опирается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на счетчики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 ссылок, как было описано выше, однако он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способен также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обнаруживать и удалять объекты с циклическими ссылками. </a:t>
            </a:r>
          </a:p>
        </p:txBody>
      </p:sp>
    </p:spTree>
    <p:extLst>
      <p:ext uri="{BB962C8B-B14F-4D97-AF65-F5344CB8AC3E}">
        <p14:creationId xmlns:p14="http://schemas.microsoft.com/office/powerpoint/2010/main" val="275584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36575" t="46866" r="29946" b="33629"/>
          <a:stretch/>
        </p:blipFill>
        <p:spPr>
          <a:xfrm>
            <a:off x="5274365" y="1404730"/>
            <a:ext cx="4081670" cy="12987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35733" t="55612" r="29572" b="13963"/>
          <a:stretch/>
        </p:blipFill>
        <p:spPr>
          <a:xfrm>
            <a:off x="5327374" y="4002157"/>
            <a:ext cx="4028661" cy="1802295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927653"/>
            <a:ext cx="10820400" cy="5830956"/>
          </a:xfrm>
        </p:spPr>
        <p:txBody>
          <a:bodyPr>
            <a:normAutofit fontScale="92500" lnSpcReduction="20000"/>
          </a:bodyPr>
          <a:lstStyle/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До сих пор мы рассматривали вариант, когда ссылка на объект присваивается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единственной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переменной. Теперь введем в действие еще одну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переменную и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посмотрим, что происходит с именами и объектами в этом случае: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a = 3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b = </a:t>
            </a:r>
            <a:r>
              <a:rPr lang="ru-RU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pPr marL="357188" indent="-357188">
              <a:spcBef>
                <a:spcPts val="300"/>
              </a:spcBef>
              <a:buNone/>
            </a:pP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Вторая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инструкция вынуждает интерпретатор создать переменную b и использовать для инициализации переменную a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при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этом она замещается объектом, на который ссылается (3), и b превращается в ссылку на этот объект. В результате переменные a и b ссылаются на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один и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тот же объект (то есть указывают на одну и ту же область в памяти). В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языке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это называется разделяемая  ссылка – несколько имен ссылаются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на один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 тот же объект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Далее добавим еще одну инструкцию: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a = 3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b = a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a = ‘</a:t>
            </a:r>
            <a:r>
              <a:rPr lang="ru-RU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 marL="357188" indent="-357188">
              <a:spcBef>
                <a:spcPts val="300"/>
              </a:spcBef>
              <a:buNone/>
            </a:pP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Как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во всех случаях присваивания в языке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в результате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выполнения этой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инструкции создается новый объект, представляющий строку ‘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’, а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ссылка на него записывается в переменную a. Однако эти действия не оказывают влияния на переменную b – она по-прежнему ссылается на первый объект, целое число 3. 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/>
              <a:t>динамическая типизация</a:t>
            </a:r>
            <a:r>
              <a:rPr lang="ru-RU" sz="2800" dirty="0" smtClean="0"/>
              <a:t> 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610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927653"/>
            <a:ext cx="10820400" cy="5830956"/>
          </a:xfrm>
        </p:spPr>
        <p:txBody>
          <a:bodyPr>
            <a:normAutofit fontScale="92500"/>
          </a:bodyPr>
          <a:lstStyle/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Например, рассмотрим следующие три инструкции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a = 3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b = a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 a = a + 2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этой последовательности происходят те же самые события: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интерпретатор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создает переменную a и записывает в нее ссылку на объект 3. После этого он создает переменную b и записывает в нее ту же ссылку, что хранится в переменной a, как показано на рис. 6.2. Наконец, последняя инструкция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создает совершенно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новый объект (в данном случае – целое число 5, которое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является результатом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выполнения операции сложения). Это не приводит к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изменению переменной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b.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 действительности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нет никакого способа перезаписать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значение объекта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3 – как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уже говорилось,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целые числа относятся к категории неизменяемых, и потому эти объекты невозможно изменить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Переменные в языке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в отличие от других языков программирования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всегда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являются указателями на объекты, а не метками областей памяти, доступных для изменения: запись нового значения в переменную не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приводит к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изменению первоначального объекта, но приводит к тому, что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переменная начинает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ссылаться на совершенно другой объект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уществуют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такие объекты и операции, которые приводят к изменению самих объектов. Например, операция присваивания значения элементу списка фактически изменяет сам список вместо того, чтобы создавать совершенно новый объект списка. </a:t>
            </a:r>
            <a:b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13182" y="410818"/>
            <a:ext cx="10774018" cy="768626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/>
              <a:t>динамическая типизация</a:t>
            </a:r>
            <a:r>
              <a:rPr lang="ru-RU" sz="2800" dirty="0" smtClean="0"/>
              <a:t> 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91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Красный и фиолетовый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4218</TotalTime>
  <Words>6484</Words>
  <Application>Microsoft Office PowerPoint</Application>
  <PresentationFormat>Широкоэкранный</PresentationFormat>
  <Paragraphs>791</Paragraphs>
  <Slides>59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64" baseType="lpstr">
      <vt:lpstr>Arial</vt:lpstr>
      <vt:lpstr>Calibri</vt:lpstr>
      <vt:lpstr>Century Gothic</vt:lpstr>
      <vt:lpstr>MonoCondensedC</vt:lpstr>
      <vt:lpstr>След самолета</vt:lpstr>
      <vt:lpstr>Алгоритмизация и программирование</vt:lpstr>
      <vt:lpstr>динамическая типизация  </vt:lpstr>
      <vt:lpstr>динамическая типизация  </vt:lpstr>
      <vt:lpstr>динамическая типизация  </vt:lpstr>
      <vt:lpstr>динамическая типизация  </vt:lpstr>
      <vt:lpstr>динамическая типизация  </vt:lpstr>
      <vt:lpstr>динамическая типизация  </vt:lpstr>
      <vt:lpstr>динамическая типизация  </vt:lpstr>
      <vt:lpstr>динамическая типизация  </vt:lpstr>
      <vt:lpstr>динамическая типизация  </vt:lpstr>
      <vt:lpstr>динамическая типизация  </vt:lpstr>
      <vt:lpstr>динамическая типизация  </vt:lpstr>
      <vt:lpstr>динамическая типизация  </vt:lpstr>
      <vt:lpstr>Структура программы на языке Python </vt:lpstr>
      <vt:lpstr>Структура программы на языке Python </vt:lpstr>
      <vt:lpstr>Структура программы на языке Python </vt:lpstr>
      <vt:lpstr>Структура программы на языке Python </vt:lpstr>
      <vt:lpstr>Структура программы на языке Python </vt:lpstr>
      <vt:lpstr>Структура программы на языке Python </vt:lpstr>
      <vt:lpstr>Структура программы на языке Python </vt:lpstr>
      <vt:lpstr>Структура программы на языке Python </vt:lpstr>
      <vt:lpstr>Структура программы на языке Python </vt:lpstr>
      <vt:lpstr>Структура программы на языке Python </vt:lpstr>
      <vt:lpstr>Структура программы на языке Python </vt:lpstr>
      <vt:lpstr>Присваивание, выражения и print </vt:lpstr>
      <vt:lpstr>Присваивание, выражения и print </vt:lpstr>
      <vt:lpstr>Присваивание, выражения и print </vt:lpstr>
      <vt:lpstr>Присваивание, выражения и print </vt:lpstr>
      <vt:lpstr>Присваивание, выражения и print </vt:lpstr>
      <vt:lpstr>Присваивание, выражения и print </vt:lpstr>
      <vt:lpstr>Присваивание, выражения и print </vt:lpstr>
      <vt:lpstr>Присваивание, выражения и print </vt:lpstr>
      <vt:lpstr>Присваивание, выражения и print </vt:lpstr>
      <vt:lpstr>Присваивание, выражения и print </vt:lpstr>
      <vt:lpstr>Присваивание, выражения и print </vt:lpstr>
      <vt:lpstr>Присваивание, выражения и print </vt:lpstr>
      <vt:lpstr>Присваивание, выражения и print </vt:lpstr>
      <vt:lpstr>Присваивание, выражения и print </vt:lpstr>
      <vt:lpstr>Присваивание, выражения и print </vt:lpstr>
      <vt:lpstr>Присваивание, выражения и print </vt:lpstr>
      <vt:lpstr>Присваивание, выражения и print </vt:lpstr>
      <vt:lpstr>Присваивание, выражения и print </vt:lpstr>
      <vt:lpstr>Присваивание, выражения и print </vt:lpstr>
      <vt:lpstr>Присваивание, выражения и print </vt:lpstr>
      <vt:lpstr>Присваивание, выражения и print </vt:lpstr>
      <vt:lpstr>Еще раз о форматировании строк  </vt:lpstr>
      <vt:lpstr>Еще раз о форматировании строк  </vt:lpstr>
      <vt:lpstr>Еще раз о форматировании строк  </vt:lpstr>
      <vt:lpstr>Еще раз о форматировании строк  </vt:lpstr>
      <vt:lpstr>Еще раз о форматировании строк  </vt:lpstr>
      <vt:lpstr>Метод форматирования строк  </vt:lpstr>
      <vt:lpstr>Метод форматирования строк  </vt:lpstr>
      <vt:lpstr>Метод форматирования строк  </vt:lpstr>
      <vt:lpstr>Метод форматирования строк  </vt:lpstr>
      <vt:lpstr>Метод форматирования строк  </vt:lpstr>
      <vt:lpstr>Сравнение с оператором форматирования %  </vt:lpstr>
      <vt:lpstr>Метод форматирования строк  </vt:lpstr>
      <vt:lpstr>Метод форматирования строк  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программирование</dc:title>
  <dc:creator>Samsung</dc:creator>
  <cp:lastModifiedBy>Samsung</cp:lastModifiedBy>
  <cp:revision>547</cp:revision>
  <dcterms:created xsi:type="dcterms:W3CDTF">2020-01-31T09:18:48Z</dcterms:created>
  <dcterms:modified xsi:type="dcterms:W3CDTF">2020-05-29T14:20:46Z</dcterms:modified>
</cp:coreProperties>
</file>