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60" r:id="rId6"/>
    <p:sldId id="261" r:id="rId7"/>
    <p:sldId id="262" r:id="rId8"/>
    <p:sldId id="288" r:id="rId9"/>
    <p:sldId id="277" r:id="rId10"/>
    <p:sldId id="263" r:id="rId11"/>
    <p:sldId id="278" r:id="rId12"/>
    <p:sldId id="279" r:id="rId13"/>
    <p:sldId id="280" r:id="rId14"/>
    <p:sldId id="281" r:id="rId15"/>
    <p:sldId id="282" r:id="rId16"/>
    <p:sldId id="283" r:id="rId17"/>
    <p:sldId id="265" r:id="rId18"/>
    <p:sldId id="266" r:id="rId19"/>
    <p:sldId id="284" r:id="rId20"/>
    <p:sldId id="285" r:id="rId21"/>
    <p:sldId id="270" r:id="rId22"/>
    <p:sldId id="271" r:id="rId23"/>
    <p:sldId id="269" r:id="rId24"/>
    <p:sldId id="287" r:id="rId25"/>
    <p:sldId id="286" r:id="rId26"/>
    <p:sldId id="272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8" d="100"/>
          <a:sy n="98" d="100"/>
        </p:scale>
        <p:origin x="10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5BD8B4-C839-448E-811D-D23DE4E87C5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342292C-53F9-44B9-B368-6C783B42CDA8}">
      <dgm:prSet/>
      <dgm:spPr/>
      <dgm:t>
        <a:bodyPr/>
        <a:lstStyle/>
        <a:p>
          <a:r>
            <a:rPr lang="en-US"/>
            <a:t>What is classification?</a:t>
          </a:r>
        </a:p>
      </dgm:t>
    </dgm:pt>
    <dgm:pt modelId="{56A5D86C-71EA-49ED-8D31-0535799F21D3}" type="parTrans" cxnId="{2C890721-353B-41CF-BCF7-39B5109C1E5E}">
      <dgm:prSet/>
      <dgm:spPr/>
      <dgm:t>
        <a:bodyPr/>
        <a:lstStyle/>
        <a:p>
          <a:endParaRPr lang="en-US"/>
        </a:p>
      </dgm:t>
    </dgm:pt>
    <dgm:pt modelId="{920438BF-44D5-4214-985C-A1F40BFE6CBC}" type="sibTrans" cxnId="{2C890721-353B-41CF-BCF7-39B5109C1E5E}">
      <dgm:prSet/>
      <dgm:spPr/>
      <dgm:t>
        <a:bodyPr/>
        <a:lstStyle/>
        <a:p>
          <a:endParaRPr lang="en-US"/>
        </a:p>
      </dgm:t>
    </dgm:pt>
    <dgm:pt modelId="{5CA4F867-94C5-43F2-8501-B557739D9B28}">
      <dgm:prSet/>
      <dgm:spPr/>
      <dgm:t>
        <a:bodyPr/>
        <a:lstStyle/>
        <a:p>
          <a:r>
            <a:rPr lang="en-US"/>
            <a:t>Examples: Spam detection, Disease diagnosis, Fraud detection</a:t>
          </a:r>
        </a:p>
      </dgm:t>
    </dgm:pt>
    <dgm:pt modelId="{375D181B-A114-48E1-9300-589DE24901AA}" type="parTrans" cxnId="{23E33F8A-5EEB-4D6B-A2CB-44D666A1A6B3}">
      <dgm:prSet/>
      <dgm:spPr/>
      <dgm:t>
        <a:bodyPr/>
        <a:lstStyle/>
        <a:p>
          <a:endParaRPr lang="en-US"/>
        </a:p>
      </dgm:t>
    </dgm:pt>
    <dgm:pt modelId="{55B3B8B3-0CB4-4B5F-B9CC-BBDEEB474BEB}" type="sibTrans" cxnId="{23E33F8A-5EEB-4D6B-A2CB-44D666A1A6B3}">
      <dgm:prSet/>
      <dgm:spPr/>
      <dgm:t>
        <a:bodyPr/>
        <a:lstStyle/>
        <a:p>
          <a:endParaRPr lang="en-US"/>
        </a:p>
      </dgm:t>
    </dgm:pt>
    <dgm:pt modelId="{2947CD0C-CE4D-440F-9A75-66E78792E17F}" type="pres">
      <dgm:prSet presAssocID="{475BD8B4-C839-448E-811D-D23DE4E87C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09EADD-381A-447E-80D9-2F997FDE8EC6}" type="pres">
      <dgm:prSet presAssocID="{9342292C-53F9-44B9-B368-6C783B42CDA8}" presName="hierRoot1" presStyleCnt="0"/>
      <dgm:spPr/>
    </dgm:pt>
    <dgm:pt modelId="{483FC990-DA45-4E31-BC67-B3540D5133ED}" type="pres">
      <dgm:prSet presAssocID="{9342292C-53F9-44B9-B368-6C783B42CDA8}" presName="composite" presStyleCnt="0"/>
      <dgm:spPr/>
    </dgm:pt>
    <dgm:pt modelId="{02AD6EC5-38DE-4090-9E4C-9E15DA55699B}" type="pres">
      <dgm:prSet presAssocID="{9342292C-53F9-44B9-B368-6C783B42CDA8}" presName="background" presStyleLbl="node0" presStyleIdx="0" presStyleCnt="2"/>
      <dgm:spPr/>
    </dgm:pt>
    <dgm:pt modelId="{0F4643D2-0360-4A4B-834D-2C6920357537}" type="pres">
      <dgm:prSet presAssocID="{9342292C-53F9-44B9-B368-6C783B42CDA8}" presName="text" presStyleLbl="fgAcc0" presStyleIdx="0" presStyleCnt="2">
        <dgm:presLayoutVars>
          <dgm:chPref val="3"/>
        </dgm:presLayoutVars>
      </dgm:prSet>
      <dgm:spPr/>
    </dgm:pt>
    <dgm:pt modelId="{31B34B78-08FA-4FE9-82C7-28078414F394}" type="pres">
      <dgm:prSet presAssocID="{9342292C-53F9-44B9-B368-6C783B42CDA8}" presName="hierChild2" presStyleCnt="0"/>
      <dgm:spPr/>
    </dgm:pt>
    <dgm:pt modelId="{ED0E7524-33D4-4E22-A43C-D11DF7C8CFBA}" type="pres">
      <dgm:prSet presAssocID="{5CA4F867-94C5-43F2-8501-B557739D9B28}" presName="hierRoot1" presStyleCnt="0"/>
      <dgm:spPr/>
    </dgm:pt>
    <dgm:pt modelId="{F0786342-FB48-4655-81C2-21ACE1C22205}" type="pres">
      <dgm:prSet presAssocID="{5CA4F867-94C5-43F2-8501-B557739D9B28}" presName="composite" presStyleCnt="0"/>
      <dgm:spPr/>
    </dgm:pt>
    <dgm:pt modelId="{E7DC8C4F-CE4A-4188-ACFA-5286B8FE2D91}" type="pres">
      <dgm:prSet presAssocID="{5CA4F867-94C5-43F2-8501-B557739D9B28}" presName="background" presStyleLbl="node0" presStyleIdx="1" presStyleCnt="2"/>
      <dgm:spPr/>
    </dgm:pt>
    <dgm:pt modelId="{E092CF62-0685-461C-AB34-6CCDD09E6913}" type="pres">
      <dgm:prSet presAssocID="{5CA4F867-94C5-43F2-8501-B557739D9B28}" presName="text" presStyleLbl="fgAcc0" presStyleIdx="1" presStyleCnt="2">
        <dgm:presLayoutVars>
          <dgm:chPref val="3"/>
        </dgm:presLayoutVars>
      </dgm:prSet>
      <dgm:spPr/>
    </dgm:pt>
    <dgm:pt modelId="{5B47B479-6025-48B0-891D-240D04EB2101}" type="pres">
      <dgm:prSet presAssocID="{5CA4F867-94C5-43F2-8501-B557739D9B28}" presName="hierChild2" presStyleCnt="0"/>
      <dgm:spPr/>
    </dgm:pt>
  </dgm:ptLst>
  <dgm:cxnLst>
    <dgm:cxn modelId="{2C890721-353B-41CF-BCF7-39B5109C1E5E}" srcId="{475BD8B4-C839-448E-811D-D23DE4E87C57}" destId="{9342292C-53F9-44B9-B368-6C783B42CDA8}" srcOrd="0" destOrd="0" parTransId="{56A5D86C-71EA-49ED-8D31-0535799F21D3}" sibTransId="{920438BF-44D5-4214-985C-A1F40BFE6CBC}"/>
    <dgm:cxn modelId="{DDEE0C6E-8DC8-43AD-99E6-D9AAD6129917}" type="presOf" srcId="{5CA4F867-94C5-43F2-8501-B557739D9B28}" destId="{E092CF62-0685-461C-AB34-6CCDD09E6913}" srcOrd="0" destOrd="0" presId="urn:microsoft.com/office/officeart/2005/8/layout/hierarchy1"/>
    <dgm:cxn modelId="{23E33F8A-5EEB-4D6B-A2CB-44D666A1A6B3}" srcId="{475BD8B4-C839-448E-811D-D23DE4E87C57}" destId="{5CA4F867-94C5-43F2-8501-B557739D9B28}" srcOrd="1" destOrd="0" parTransId="{375D181B-A114-48E1-9300-589DE24901AA}" sibTransId="{55B3B8B3-0CB4-4B5F-B9CC-BBDEEB474BEB}"/>
    <dgm:cxn modelId="{20745C9D-62E0-4B5B-8CA4-753C86F644C6}" type="presOf" srcId="{9342292C-53F9-44B9-B368-6C783B42CDA8}" destId="{0F4643D2-0360-4A4B-834D-2C6920357537}" srcOrd="0" destOrd="0" presId="urn:microsoft.com/office/officeart/2005/8/layout/hierarchy1"/>
    <dgm:cxn modelId="{5FDE6AF2-BA44-4DFF-BD8F-729C60E89393}" type="presOf" srcId="{475BD8B4-C839-448E-811D-D23DE4E87C57}" destId="{2947CD0C-CE4D-440F-9A75-66E78792E17F}" srcOrd="0" destOrd="0" presId="urn:microsoft.com/office/officeart/2005/8/layout/hierarchy1"/>
    <dgm:cxn modelId="{7744226A-B4C4-40A4-9352-75CEF18C218D}" type="presParOf" srcId="{2947CD0C-CE4D-440F-9A75-66E78792E17F}" destId="{8909EADD-381A-447E-80D9-2F997FDE8EC6}" srcOrd="0" destOrd="0" presId="urn:microsoft.com/office/officeart/2005/8/layout/hierarchy1"/>
    <dgm:cxn modelId="{8D6B4E58-F01F-4291-8EDB-BB3470B00522}" type="presParOf" srcId="{8909EADD-381A-447E-80D9-2F997FDE8EC6}" destId="{483FC990-DA45-4E31-BC67-B3540D5133ED}" srcOrd="0" destOrd="0" presId="urn:microsoft.com/office/officeart/2005/8/layout/hierarchy1"/>
    <dgm:cxn modelId="{C3968FAD-35AC-4E45-9FC3-0AA683337F59}" type="presParOf" srcId="{483FC990-DA45-4E31-BC67-B3540D5133ED}" destId="{02AD6EC5-38DE-4090-9E4C-9E15DA55699B}" srcOrd="0" destOrd="0" presId="urn:microsoft.com/office/officeart/2005/8/layout/hierarchy1"/>
    <dgm:cxn modelId="{21154D2B-626B-42A4-925A-63D94536F51D}" type="presParOf" srcId="{483FC990-DA45-4E31-BC67-B3540D5133ED}" destId="{0F4643D2-0360-4A4B-834D-2C6920357537}" srcOrd="1" destOrd="0" presId="urn:microsoft.com/office/officeart/2005/8/layout/hierarchy1"/>
    <dgm:cxn modelId="{6D115678-1E54-4628-8FC7-A28971260F81}" type="presParOf" srcId="{8909EADD-381A-447E-80D9-2F997FDE8EC6}" destId="{31B34B78-08FA-4FE9-82C7-28078414F394}" srcOrd="1" destOrd="0" presId="urn:microsoft.com/office/officeart/2005/8/layout/hierarchy1"/>
    <dgm:cxn modelId="{7CF587BC-C3F6-4EFB-B539-176E3E763E63}" type="presParOf" srcId="{2947CD0C-CE4D-440F-9A75-66E78792E17F}" destId="{ED0E7524-33D4-4E22-A43C-D11DF7C8CFBA}" srcOrd="1" destOrd="0" presId="urn:microsoft.com/office/officeart/2005/8/layout/hierarchy1"/>
    <dgm:cxn modelId="{8FD7C29D-3F96-43D6-98CD-19CF53ED1F90}" type="presParOf" srcId="{ED0E7524-33D4-4E22-A43C-D11DF7C8CFBA}" destId="{F0786342-FB48-4655-81C2-21ACE1C22205}" srcOrd="0" destOrd="0" presId="urn:microsoft.com/office/officeart/2005/8/layout/hierarchy1"/>
    <dgm:cxn modelId="{32518A8D-745E-42D9-B414-CA77E3F7A973}" type="presParOf" srcId="{F0786342-FB48-4655-81C2-21ACE1C22205}" destId="{E7DC8C4F-CE4A-4188-ACFA-5286B8FE2D91}" srcOrd="0" destOrd="0" presId="urn:microsoft.com/office/officeart/2005/8/layout/hierarchy1"/>
    <dgm:cxn modelId="{0837BDA9-BFCA-4063-B13A-DE4096BB9DFD}" type="presParOf" srcId="{F0786342-FB48-4655-81C2-21ACE1C22205}" destId="{E092CF62-0685-461C-AB34-6CCDD09E6913}" srcOrd="1" destOrd="0" presId="urn:microsoft.com/office/officeart/2005/8/layout/hierarchy1"/>
    <dgm:cxn modelId="{9DCC989E-11B2-4828-8C7E-3ACBAEBF7794}" type="presParOf" srcId="{ED0E7524-33D4-4E22-A43C-D11DF7C8CFBA}" destId="{5B47B479-6025-48B0-891D-240D04EB21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34E0A-BFD9-45E8-81BA-C9D9C270C66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5E8DFC-5856-4A6C-A570-CAEA410FB4BC}">
      <dgm:prSet/>
      <dgm:spPr/>
      <dgm:t>
        <a:bodyPr/>
        <a:lstStyle/>
        <a:p>
          <a:r>
            <a:rPr lang="en-US"/>
            <a:t>Supervised vs Unsupervised</a:t>
          </a:r>
        </a:p>
      </dgm:t>
    </dgm:pt>
    <dgm:pt modelId="{548D9FFE-426A-44DD-A88B-8EDFA93F652C}" type="parTrans" cxnId="{CC2F63D3-9DEE-4510-82EF-A29D849E9394}">
      <dgm:prSet/>
      <dgm:spPr/>
      <dgm:t>
        <a:bodyPr/>
        <a:lstStyle/>
        <a:p>
          <a:endParaRPr lang="en-US"/>
        </a:p>
      </dgm:t>
    </dgm:pt>
    <dgm:pt modelId="{D6320F7F-6733-4992-87CB-1D4E053FA0E6}" type="sibTrans" cxnId="{CC2F63D3-9DEE-4510-82EF-A29D849E9394}">
      <dgm:prSet/>
      <dgm:spPr/>
      <dgm:t>
        <a:bodyPr/>
        <a:lstStyle/>
        <a:p>
          <a:endParaRPr lang="en-US"/>
        </a:p>
      </dgm:t>
    </dgm:pt>
    <dgm:pt modelId="{BE6592F4-914B-4E62-BF5E-630546C82D46}">
      <dgm:prSet/>
      <dgm:spPr/>
      <dgm:t>
        <a:bodyPr/>
        <a:lstStyle/>
        <a:p>
          <a:r>
            <a:rPr lang="en-US"/>
            <a:t>Classification = Supervised learning</a:t>
          </a:r>
        </a:p>
      </dgm:t>
    </dgm:pt>
    <dgm:pt modelId="{F1AE7FD3-3B52-4804-91A1-8EB05FA643B3}" type="parTrans" cxnId="{66E1C467-67F3-4982-8C35-3A4374DA2554}">
      <dgm:prSet/>
      <dgm:spPr/>
      <dgm:t>
        <a:bodyPr/>
        <a:lstStyle/>
        <a:p>
          <a:endParaRPr lang="en-US"/>
        </a:p>
      </dgm:t>
    </dgm:pt>
    <dgm:pt modelId="{8FE20373-3AE7-448A-BF53-01706BF0EDE8}" type="sibTrans" cxnId="{66E1C467-67F3-4982-8C35-3A4374DA2554}">
      <dgm:prSet/>
      <dgm:spPr/>
      <dgm:t>
        <a:bodyPr/>
        <a:lstStyle/>
        <a:p>
          <a:endParaRPr lang="en-US"/>
        </a:p>
      </dgm:t>
    </dgm:pt>
    <dgm:pt modelId="{EAD0A225-A4E5-490B-B81B-21FB57E48805}" type="pres">
      <dgm:prSet presAssocID="{13534E0A-BFD9-45E8-81BA-C9D9C270C66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9157CE-48D2-47DF-A686-C86B3CD34FB3}" type="pres">
      <dgm:prSet presAssocID="{8A5E8DFC-5856-4A6C-A570-CAEA410FB4BC}" presName="hierRoot1" presStyleCnt="0"/>
      <dgm:spPr/>
    </dgm:pt>
    <dgm:pt modelId="{B0C23236-DD22-4C8C-817E-98CAE10241FD}" type="pres">
      <dgm:prSet presAssocID="{8A5E8DFC-5856-4A6C-A570-CAEA410FB4BC}" presName="composite" presStyleCnt="0"/>
      <dgm:spPr/>
    </dgm:pt>
    <dgm:pt modelId="{FC381F67-6B2F-4685-B385-8277CB5BA27D}" type="pres">
      <dgm:prSet presAssocID="{8A5E8DFC-5856-4A6C-A570-CAEA410FB4BC}" presName="background" presStyleLbl="node0" presStyleIdx="0" presStyleCnt="2"/>
      <dgm:spPr/>
    </dgm:pt>
    <dgm:pt modelId="{C112CD1D-53EC-40ED-8479-BECBE0DFF771}" type="pres">
      <dgm:prSet presAssocID="{8A5E8DFC-5856-4A6C-A570-CAEA410FB4BC}" presName="text" presStyleLbl="fgAcc0" presStyleIdx="0" presStyleCnt="2">
        <dgm:presLayoutVars>
          <dgm:chPref val="3"/>
        </dgm:presLayoutVars>
      </dgm:prSet>
      <dgm:spPr/>
    </dgm:pt>
    <dgm:pt modelId="{0D78F8D9-695D-412B-BDC4-B8CAE3A24559}" type="pres">
      <dgm:prSet presAssocID="{8A5E8DFC-5856-4A6C-A570-CAEA410FB4BC}" presName="hierChild2" presStyleCnt="0"/>
      <dgm:spPr/>
    </dgm:pt>
    <dgm:pt modelId="{24832940-829D-4FA4-855C-3674A85720FF}" type="pres">
      <dgm:prSet presAssocID="{BE6592F4-914B-4E62-BF5E-630546C82D46}" presName="hierRoot1" presStyleCnt="0"/>
      <dgm:spPr/>
    </dgm:pt>
    <dgm:pt modelId="{B1F69C19-01E2-4DA3-AE71-F90228730559}" type="pres">
      <dgm:prSet presAssocID="{BE6592F4-914B-4E62-BF5E-630546C82D46}" presName="composite" presStyleCnt="0"/>
      <dgm:spPr/>
    </dgm:pt>
    <dgm:pt modelId="{9B4144DA-939C-49F3-A5C6-8C6F69BB15C0}" type="pres">
      <dgm:prSet presAssocID="{BE6592F4-914B-4E62-BF5E-630546C82D46}" presName="background" presStyleLbl="node0" presStyleIdx="1" presStyleCnt="2"/>
      <dgm:spPr/>
    </dgm:pt>
    <dgm:pt modelId="{AF8D2937-C64B-401D-AD08-59FEDA2FE37B}" type="pres">
      <dgm:prSet presAssocID="{BE6592F4-914B-4E62-BF5E-630546C82D46}" presName="text" presStyleLbl="fgAcc0" presStyleIdx="1" presStyleCnt="2">
        <dgm:presLayoutVars>
          <dgm:chPref val="3"/>
        </dgm:presLayoutVars>
      </dgm:prSet>
      <dgm:spPr/>
    </dgm:pt>
    <dgm:pt modelId="{A379CA42-B07C-4ED5-8C5B-F311E11E8E29}" type="pres">
      <dgm:prSet presAssocID="{BE6592F4-914B-4E62-BF5E-630546C82D46}" presName="hierChild2" presStyleCnt="0"/>
      <dgm:spPr/>
    </dgm:pt>
  </dgm:ptLst>
  <dgm:cxnLst>
    <dgm:cxn modelId="{66E1C467-67F3-4982-8C35-3A4374DA2554}" srcId="{13534E0A-BFD9-45E8-81BA-C9D9C270C664}" destId="{BE6592F4-914B-4E62-BF5E-630546C82D46}" srcOrd="1" destOrd="0" parTransId="{F1AE7FD3-3B52-4804-91A1-8EB05FA643B3}" sibTransId="{8FE20373-3AE7-448A-BF53-01706BF0EDE8}"/>
    <dgm:cxn modelId="{55CA036E-7848-49B1-9766-94ECC8CFAE97}" type="presOf" srcId="{8A5E8DFC-5856-4A6C-A570-CAEA410FB4BC}" destId="{C112CD1D-53EC-40ED-8479-BECBE0DFF771}" srcOrd="0" destOrd="0" presId="urn:microsoft.com/office/officeart/2005/8/layout/hierarchy1"/>
    <dgm:cxn modelId="{A0643CBD-1BCD-4434-ACB6-EA71644393A6}" type="presOf" srcId="{13534E0A-BFD9-45E8-81BA-C9D9C270C664}" destId="{EAD0A225-A4E5-490B-B81B-21FB57E48805}" srcOrd="0" destOrd="0" presId="urn:microsoft.com/office/officeart/2005/8/layout/hierarchy1"/>
    <dgm:cxn modelId="{CC2F63D3-9DEE-4510-82EF-A29D849E9394}" srcId="{13534E0A-BFD9-45E8-81BA-C9D9C270C664}" destId="{8A5E8DFC-5856-4A6C-A570-CAEA410FB4BC}" srcOrd="0" destOrd="0" parTransId="{548D9FFE-426A-44DD-A88B-8EDFA93F652C}" sibTransId="{D6320F7F-6733-4992-87CB-1D4E053FA0E6}"/>
    <dgm:cxn modelId="{8C74EBDE-DE60-4E40-A31A-201DB7CB68F0}" type="presOf" srcId="{BE6592F4-914B-4E62-BF5E-630546C82D46}" destId="{AF8D2937-C64B-401D-AD08-59FEDA2FE37B}" srcOrd="0" destOrd="0" presId="urn:microsoft.com/office/officeart/2005/8/layout/hierarchy1"/>
    <dgm:cxn modelId="{8554824B-DD5A-4B41-B844-F3B85AC84AD0}" type="presParOf" srcId="{EAD0A225-A4E5-490B-B81B-21FB57E48805}" destId="{1F9157CE-48D2-47DF-A686-C86B3CD34FB3}" srcOrd="0" destOrd="0" presId="urn:microsoft.com/office/officeart/2005/8/layout/hierarchy1"/>
    <dgm:cxn modelId="{17E8BE37-A3F3-4990-ACDF-295C188C54EF}" type="presParOf" srcId="{1F9157CE-48D2-47DF-A686-C86B3CD34FB3}" destId="{B0C23236-DD22-4C8C-817E-98CAE10241FD}" srcOrd="0" destOrd="0" presId="urn:microsoft.com/office/officeart/2005/8/layout/hierarchy1"/>
    <dgm:cxn modelId="{437677D8-2E55-4953-B371-39BC8B763824}" type="presParOf" srcId="{B0C23236-DD22-4C8C-817E-98CAE10241FD}" destId="{FC381F67-6B2F-4685-B385-8277CB5BA27D}" srcOrd="0" destOrd="0" presId="urn:microsoft.com/office/officeart/2005/8/layout/hierarchy1"/>
    <dgm:cxn modelId="{56C64857-3637-4C67-A2C5-7D24778A084B}" type="presParOf" srcId="{B0C23236-DD22-4C8C-817E-98CAE10241FD}" destId="{C112CD1D-53EC-40ED-8479-BECBE0DFF771}" srcOrd="1" destOrd="0" presId="urn:microsoft.com/office/officeart/2005/8/layout/hierarchy1"/>
    <dgm:cxn modelId="{A609BDB3-5CCF-4108-9698-0A8942E74A3B}" type="presParOf" srcId="{1F9157CE-48D2-47DF-A686-C86B3CD34FB3}" destId="{0D78F8D9-695D-412B-BDC4-B8CAE3A24559}" srcOrd="1" destOrd="0" presId="urn:microsoft.com/office/officeart/2005/8/layout/hierarchy1"/>
    <dgm:cxn modelId="{B514CE7F-57C5-4785-AED6-FBB96C497B9F}" type="presParOf" srcId="{EAD0A225-A4E5-490B-B81B-21FB57E48805}" destId="{24832940-829D-4FA4-855C-3674A85720FF}" srcOrd="1" destOrd="0" presId="urn:microsoft.com/office/officeart/2005/8/layout/hierarchy1"/>
    <dgm:cxn modelId="{465EA6EE-0C24-470E-B1ED-CC3FBE2F1910}" type="presParOf" srcId="{24832940-829D-4FA4-855C-3674A85720FF}" destId="{B1F69C19-01E2-4DA3-AE71-F90228730559}" srcOrd="0" destOrd="0" presId="urn:microsoft.com/office/officeart/2005/8/layout/hierarchy1"/>
    <dgm:cxn modelId="{EEB85A75-20FD-40C6-92F0-1964CD2CBEE8}" type="presParOf" srcId="{B1F69C19-01E2-4DA3-AE71-F90228730559}" destId="{9B4144DA-939C-49F3-A5C6-8C6F69BB15C0}" srcOrd="0" destOrd="0" presId="urn:microsoft.com/office/officeart/2005/8/layout/hierarchy1"/>
    <dgm:cxn modelId="{6C902EEC-D3D5-4398-B046-14018AB1D87E}" type="presParOf" srcId="{B1F69C19-01E2-4DA3-AE71-F90228730559}" destId="{AF8D2937-C64B-401D-AD08-59FEDA2FE37B}" srcOrd="1" destOrd="0" presId="urn:microsoft.com/office/officeart/2005/8/layout/hierarchy1"/>
    <dgm:cxn modelId="{EB26E615-8BBF-47B8-8381-CC16D2046196}" type="presParOf" srcId="{24832940-829D-4FA4-855C-3674A85720FF}" destId="{A379CA42-B07C-4ED5-8C5B-F311E11E8E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B4F24B-B2A3-40F2-A44A-60D6C9B486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C8EDDA-2A56-48C5-A456-C3B1C89261C8}">
      <dgm:prSet/>
      <dgm:spPr/>
      <dgm:t>
        <a:bodyPr/>
        <a:lstStyle/>
        <a:p>
          <a:r>
            <a:rPr lang="en-US" b="1"/>
            <a:t>Bias</a:t>
          </a:r>
          <a:endParaRPr lang="en-US"/>
        </a:p>
      </dgm:t>
    </dgm:pt>
    <dgm:pt modelId="{7C74A02F-988F-4574-9ED1-C8426D755021}" type="parTrans" cxnId="{F5DC1763-14F7-4F28-BB14-B20E1C52B187}">
      <dgm:prSet/>
      <dgm:spPr/>
      <dgm:t>
        <a:bodyPr/>
        <a:lstStyle/>
        <a:p>
          <a:endParaRPr lang="en-US"/>
        </a:p>
      </dgm:t>
    </dgm:pt>
    <dgm:pt modelId="{14384399-5179-4C7C-9E53-DDD505DBF553}" type="sibTrans" cxnId="{F5DC1763-14F7-4F28-BB14-B20E1C52B187}">
      <dgm:prSet/>
      <dgm:spPr/>
      <dgm:t>
        <a:bodyPr/>
        <a:lstStyle/>
        <a:p>
          <a:endParaRPr lang="en-US"/>
        </a:p>
      </dgm:t>
    </dgm:pt>
    <dgm:pt modelId="{1CF9C65B-5F4E-4733-A44F-57194C9971C6}">
      <dgm:prSet/>
      <dgm:spPr/>
      <dgm:t>
        <a:bodyPr/>
        <a:lstStyle/>
        <a:p>
          <a:r>
            <a:rPr lang="en-US" b="1"/>
            <a:t>Bias</a:t>
          </a:r>
          <a:r>
            <a:rPr lang="en-US"/>
            <a:t> = Error from overly </a:t>
          </a:r>
          <a:r>
            <a:rPr lang="en-US" b="1"/>
            <a:t>simplifying</a:t>
          </a:r>
          <a:r>
            <a:rPr lang="en-US"/>
            <a:t> the model (wrong assumptions).</a:t>
          </a:r>
        </a:p>
      </dgm:t>
    </dgm:pt>
    <dgm:pt modelId="{8F65A667-9AB7-478B-A5AA-D50FEDA22CB6}" type="parTrans" cxnId="{50DA6FFE-F8FA-43D4-86EF-35FDF2BE3F92}">
      <dgm:prSet/>
      <dgm:spPr/>
      <dgm:t>
        <a:bodyPr/>
        <a:lstStyle/>
        <a:p>
          <a:endParaRPr lang="en-US"/>
        </a:p>
      </dgm:t>
    </dgm:pt>
    <dgm:pt modelId="{487CA174-118A-4C52-9A54-DC51EDE783C8}" type="sibTrans" cxnId="{50DA6FFE-F8FA-43D4-86EF-35FDF2BE3F92}">
      <dgm:prSet/>
      <dgm:spPr/>
      <dgm:t>
        <a:bodyPr/>
        <a:lstStyle/>
        <a:p>
          <a:endParaRPr lang="en-US"/>
        </a:p>
      </dgm:t>
    </dgm:pt>
    <dgm:pt modelId="{F96DDC83-19F4-42F1-9735-3E8BAD4CC301}">
      <dgm:prSet/>
      <dgm:spPr/>
      <dgm:t>
        <a:bodyPr/>
        <a:lstStyle/>
        <a:p>
          <a:r>
            <a:rPr lang="en-US"/>
            <a:t>High bias → Model ignores important patterns.</a:t>
          </a:r>
        </a:p>
      </dgm:t>
    </dgm:pt>
    <dgm:pt modelId="{5C567052-9CCA-4F3A-98FC-D9601C3BCD00}" type="parTrans" cxnId="{43784028-D563-4ED7-8DA7-B014FE148CA4}">
      <dgm:prSet/>
      <dgm:spPr/>
      <dgm:t>
        <a:bodyPr/>
        <a:lstStyle/>
        <a:p>
          <a:endParaRPr lang="en-US"/>
        </a:p>
      </dgm:t>
    </dgm:pt>
    <dgm:pt modelId="{FDDB0D5E-0512-470B-9F2C-E019D39CA2BB}" type="sibTrans" cxnId="{43784028-D563-4ED7-8DA7-B014FE148CA4}">
      <dgm:prSet/>
      <dgm:spPr/>
      <dgm:t>
        <a:bodyPr/>
        <a:lstStyle/>
        <a:p>
          <a:endParaRPr lang="en-US"/>
        </a:p>
      </dgm:t>
    </dgm:pt>
    <dgm:pt modelId="{90CA3832-5403-4255-8D4A-090678BAB389}">
      <dgm:prSet/>
      <dgm:spPr/>
      <dgm:t>
        <a:bodyPr/>
        <a:lstStyle/>
        <a:p>
          <a:r>
            <a:rPr lang="en-US"/>
            <a:t>Example: Using a straight line (linear regression) for a curved dataset.</a:t>
          </a:r>
        </a:p>
      </dgm:t>
    </dgm:pt>
    <dgm:pt modelId="{4DBF4A1D-197B-4B5A-B403-67E410C51D55}" type="parTrans" cxnId="{5AFDDA05-F4BB-43AC-B741-C7934887ADA3}">
      <dgm:prSet/>
      <dgm:spPr/>
      <dgm:t>
        <a:bodyPr/>
        <a:lstStyle/>
        <a:p>
          <a:endParaRPr lang="en-US"/>
        </a:p>
      </dgm:t>
    </dgm:pt>
    <dgm:pt modelId="{E1CF89C9-11EA-4E3A-A144-C9874AB63558}" type="sibTrans" cxnId="{5AFDDA05-F4BB-43AC-B741-C7934887ADA3}">
      <dgm:prSet/>
      <dgm:spPr/>
      <dgm:t>
        <a:bodyPr/>
        <a:lstStyle/>
        <a:p>
          <a:endParaRPr lang="en-US"/>
        </a:p>
      </dgm:t>
    </dgm:pt>
    <dgm:pt modelId="{1A6A09DA-6332-4756-97A9-43839DA17E86}">
      <dgm:prSet/>
      <dgm:spPr/>
      <dgm:t>
        <a:bodyPr/>
        <a:lstStyle/>
        <a:p>
          <a:r>
            <a:rPr lang="en-US" b="1"/>
            <a:t>Variance</a:t>
          </a:r>
          <a:endParaRPr lang="en-US"/>
        </a:p>
      </dgm:t>
    </dgm:pt>
    <dgm:pt modelId="{4062F59C-FE6F-4551-A53D-1E1FD351051D}" type="parTrans" cxnId="{729B1083-4BA6-4DA6-81DB-857F3C50D1D4}">
      <dgm:prSet/>
      <dgm:spPr/>
      <dgm:t>
        <a:bodyPr/>
        <a:lstStyle/>
        <a:p>
          <a:endParaRPr lang="en-US"/>
        </a:p>
      </dgm:t>
    </dgm:pt>
    <dgm:pt modelId="{C362FF98-8B7B-4ACF-A62E-289BCD882C0D}" type="sibTrans" cxnId="{729B1083-4BA6-4DA6-81DB-857F3C50D1D4}">
      <dgm:prSet/>
      <dgm:spPr/>
      <dgm:t>
        <a:bodyPr/>
        <a:lstStyle/>
        <a:p>
          <a:endParaRPr lang="en-US"/>
        </a:p>
      </dgm:t>
    </dgm:pt>
    <dgm:pt modelId="{C904BE21-9454-4826-A117-52F098910C03}">
      <dgm:prSet/>
      <dgm:spPr/>
      <dgm:t>
        <a:bodyPr/>
        <a:lstStyle/>
        <a:p>
          <a:r>
            <a:rPr lang="en-US" b="1"/>
            <a:t>Variance</a:t>
          </a:r>
          <a:r>
            <a:rPr lang="en-US"/>
            <a:t> = Error from being overly </a:t>
          </a:r>
          <a:r>
            <a:rPr lang="en-US" b="1"/>
            <a:t>sensitive</a:t>
          </a:r>
          <a:r>
            <a:rPr lang="en-US"/>
            <a:t> to training data.</a:t>
          </a:r>
        </a:p>
      </dgm:t>
    </dgm:pt>
    <dgm:pt modelId="{438850E2-289B-46EF-A740-8F434D79C9D1}" type="parTrans" cxnId="{B6155D78-C8D4-4292-975B-EA6B9934B618}">
      <dgm:prSet/>
      <dgm:spPr/>
      <dgm:t>
        <a:bodyPr/>
        <a:lstStyle/>
        <a:p>
          <a:endParaRPr lang="en-US"/>
        </a:p>
      </dgm:t>
    </dgm:pt>
    <dgm:pt modelId="{A38FAA82-2A4D-4450-9F54-2558F5FD59FB}" type="sibTrans" cxnId="{B6155D78-C8D4-4292-975B-EA6B9934B618}">
      <dgm:prSet/>
      <dgm:spPr/>
      <dgm:t>
        <a:bodyPr/>
        <a:lstStyle/>
        <a:p>
          <a:endParaRPr lang="en-US"/>
        </a:p>
      </dgm:t>
    </dgm:pt>
    <dgm:pt modelId="{BFD645F2-4FA4-4ED1-9B50-D785CB8C6B06}">
      <dgm:prSet/>
      <dgm:spPr/>
      <dgm:t>
        <a:bodyPr/>
        <a:lstStyle/>
        <a:p>
          <a:r>
            <a:rPr lang="en-US"/>
            <a:t>High variance → Model captures noise &amp; fluctuates with different samples.</a:t>
          </a:r>
        </a:p>
      </dgm:t>
    </dgm:pt>
    <dgm:pt modelId="{78669421-32F3-4DBB-B686-998C2A77FB88}" type="parTrans" cxnId="{F2F9CE4D-72BC-47D9-8DC7-B241EF0DEA71}">
      <dgm:prSet/>
      <dgm:spPr/>
      <dgm:t>
        <a:bodyPr/>
        <a:lstStyle/>
        <a:p>
          <a:endParaRPr lang="en-US"/>
        </a:p>
      </dgm:t>
    </dgm:pt>
    <dgm:pt modelId="{D3606B0D-C34B-40CA-A61C-68C5FFDA66E6}" type="sibTrans" cxnId="{F2F9CE4D-72BC-47D9-8DC7-B241EF0DEA71}">
      <dgm:prSet/>
      <dgm:spPr/>
      <dgm:t>
        <a:bodyPr/>
        <a:lstStyle/>
        <a:p>
          <a:endParaRPr lang="en-US"/>
        </a:p>
      </dgm:t>
    </dgm:pt>
    <dgm:pt modelId="{638603A1-BF04-442F-A54C-676E27736BE1}">
      <dgm:prSet/>
      <dgm:spPr/>
      <dgm:t>
        <a:bodyPr/>
        <a:lstStyle/>
        <a:p>
          <a:r>
            <a:rPr lang="en-US"/>
            <a:t>Example: A deep decision tree memorizing every training point.</a:t>
          </a:r>
        </a:p>
      </dgm:t>
    </dgm:pt>
    <dgm:pt modelId="{7773DBDC-C9AD-4D0D-8560-6E8A5F09AC78}" type="parTrans" cxnId="{6CBC7ED5-9A3F-4ECE-B4E0-F3380B069C65}">
      <dgm:prSet/>
      <dgm:spPr/>
      <dgm:t>
        <a:bodyPr/>
        <a:lstStyle/>
        <a:p>
          <a:endParaRPr lang="en-US"/>
        </a:p>
      </dgm:t>
    </dgm:pt>
    <dgm:pt modelId="{23443CB6-0B27-40AB-9405-075776338D2E}" type="sibTrans" cxnId="{6CBC7ED5-9A3F-4ECE-B4E0-F3380B069C65}">
      <dgm:prSet/>
      <dgm:spPr/>
      <dgm:t>
        <a:bodyPr/>
        <a:lstStyle/>
        <a:p>
          <a:endParaRPr lang="en-US"/>
        </a:p>
      </dgm:t>
    </dgm:pt>
    <dgm:pt modelId="{DCD7267B-3108-4C2E-9775-FFF48062BCC4}">
      <dgm:prSet/>
      <dgm:spPr/>
      <dgm:t>
        <a:bodyPr/>
        <a:lstStyle/>
        <a:p>
          <a:r>
            <a:rPr lang="en-US" b="1"/>
            <a:t>Tradeoff Explanation</a:t>
          </a:r>
          <a:endParaRPr lang="en-US"/>
        </a:p>
      </dgm:t>
    </dgm:pt>
    <dgm:pt modelId="{AA836C27-1B0B-46A0-BABF-2530F542B08A}" type="parTrans" cxnId="{BB8ADABF-3674-483B-9C35-AFB32DCF8B76}">
      <dgm:prSet/>
      <dgm:spPr/>
      <dgm:t>
        <a:bodyPr/>
        <a:lstStyle/>
        <a:p>
          <a:endParaRPr lang="en-US"/>
        </a:p>
      </dgm:t>
    </dgm:pt>
    <dgm:pt modelId="{FCC740BB-FCD1-4F8B-82B0-71093F7C8A00}" type="sibTrans" cxnId="{BB8ADABF-3674-483B-9C35-AFB32DCF8B76}">
      <dgm:prSet/>
      <dgm:spPr/>
      <dgm:t>
        <a:bodyPr/>
        <a:lstStyle/>
        <a:p>
          <a:endParaRPr lang="en-US"/>
        </a:p>
      </dgm:t>
    </dgm:pt>
    <dgm:pt modelId="{2CB1D0C6-C6BE-4A3B-87AD-11B5FC277DBC}">
      <dgm:prSet/>
      <dgm:spPr/>
      <dgm:t>
        <a:bodyPr/>
        <a:lstStyle/>
        <a:p>
          <a:r>
            <a:rPr lang="en-US"/>
            <a:t>Goal: </a:t>
          </a:r>
          <a:r>
            <a:rPr lang="en-US" b="1"/>
            <a:t>Minimize Total Error = Bias² + Variance + Irreducible Error</a:t>
          </a:r>
          <a:endParaRPr lang="en-US"/>
        </a:p>
      </dgm:t>
    </dgm:pt>
    <dgm:pt modelId="{936D42A7-4BA8-4C17-85D4-665E8943DBFB}" type="parTrans" cxnId="{3EA03900-675F-4C92-9682-34BEE2699797}">
      <dgm:prSet/>
      <dgm:spPr/>
      <dgm:t>
        <a:bodyPr/>
        <a:lstStyle/>
        <a:p>
          <a:endParaRPr lang="en-US"/>
        </a:p>
      </dgm:t>
    </dgm:pt>
    <dgm:pt modelId="{6B385144-7AD8-44DE-AF63-476F87DAB332}" type="sibTrans" cxnId="{3EA03900-675F-4C92-9682-34BEE2699797}">
      <dgm:prSet/>
      <dgm:spPr/>
      <dgm:t>
        <a:bodyPr/>
        <a:lstStyle/>
        <a:p>
          <a:endParaRPr lang="en-US"/>
        </a:p>
      </dgm:t>
    </dgm:pt>
    <dgm:pt modelId="{FE778DD3-D310-4D21-A1B2-A901A0E93866}">
      <dgm:prSet/>
      <dgm:spPr/>
      <dgm:t>
        <a:bodyPr/>
        <a:lstStyle/>
        <a:p>
          <a:r>
            <a:rPr lang="en-US"/>
            <a:t>If model is </a:t>
          </a:r>
          <a:r>
            <a:rPr lang="en-US" b="1"/>
            <a:t>too simple</a:t>
          </a:r>
          <a:r>
            <a:rPr lang="en-US"/>
            <a:t> → High Bias, Low Variance → Underfitting.</a:t>
          </a:r>
        </a:p>
      </dgm:t>
    </dgm:pt>
    <dgm:pt modelId="{46337DC8-CB3E-41A4-9B5C-91114DCC6670}" type="parTrans" cxnId="{23115AF5-1149-4D13-8640-904E76FAE87D}">
      <dgm:prSet/>
      <dgm:spPr/>
      <dgm:t>
        <a:bodyPr/>
        <a:lstStyle/>
        <a:p>
          <a:endParaRPr lang="en-US"/>
        </a:p>
      </dgm:t>
    </dgm:pt>
    <dgm:pt modelId="{0305D468-B4E5-4693-BBC9-EB100C1BD66B}" type="sibTrans" cxnId="{23115AF5-1149-4D13-8640-904E76FAE87D}">
      <dgm:prSet/>
      <dgm:spPr/>
      <dgm:t>
        <a:bodyPr/>
        <a:lstStyle/>
        <a:p>
          <a:endParaRPr lang="en-US"/>
        </a:p>
      </dgm:t>
    </dgm:pt>
    <dgm:pt modelId="{450A014A-AAC0-481B-8F44-4D84B2045B36}">
      <dgm:prSet/>
      <dgm:spPr/>
      <dgm:t>
        <a:bodyPr/>
        <a:lstStyle/>
        <a:p>
          <a:r>
            <a:rPr lang="en-US"/>
            <a:t>If model is </a:t>
          </a:r>
          <a:r>
            <a:rPr lang="en-US" b="1"/>
            <a:t>too complex</a:t>
          </a:r>
          <a:r>
            <a:rPr lang="en-US"/>
            <a:t> → Low Bias, High Variance → Overfitting.</a:t>
          </a:r>
        </a:p>
      </dgm:t>
    </dgm:pt>
    <dgm:pt modelId="{FFF619A9-8215-474D-B9CF-BB9959C391A3}" type="parTrans" cxnId="{5AE6A274-B3BA-4593-B51F-495830E2F77B}">
      <dgm:prSet/>
      <dgm:spPr/>
      <dgm:t>
        <a:bodyPr/>
        <a:lstStyle/>
        <a:p>
          <a:endParaRPr lang="en-US"/>
        </a:p>
      </dgm:t>
    </dgm:pt>
    <dgm:pt modelId="{3D9681EE-3F97-41F7-9493-00C97AD354CB}" type="sibTrans" cxnId="{5AE6A274-B3BA-4593-B51F-495830E2F77B}">
      <dgm:prSet/>
      <dgm:spPr/>
      <dgm:t>
        <a:bodyPr/>
        <a:lstStyle/>
        <a:p>
          <a:endParaRPr lang="en-US"/>
        </a:p>
      </dgm:t>
    </dgm:pt>
    <dgm:pt modelId="{C1B0F451-51AC-41BC-B281-CA37B0EF049E}">
      <dgm:prSet/>
      <dgm:spPr/>
      <dgm:t>
        <a:bodyPr/>
        <a:lstStyle/>
        <a:p>
          <a:r>
            <a:rPr lang="en-US" b="1"/>
            <a:t>Ideal model</a:t>
          </a:r>
          <a:r>
            <a:rPr lang="en-US"/>
            <a:t> → Balance bias &amp; variance → Good generalization.</a:t>
          </a:r>
        </a:p>
      </dgm:t>
    </dgm:pt>
    <dgm:pt modelId="{5B554ECA-571E-4803-8C29-86E0509A3B75}" type="parTrans" cxnId="{BC9E6F8A-F0B5-402D-926F-D2FF4EF963B1}">
      <dgm:prSet/>
      <dgm:spPr/>
      <dgm:t>
        <a:bodyPr/>
        <a:lstStyle/>
        <a:p>
          <a:endParaRPr lang="en-US"/>
        </a:p>
      </dgm:t>
    </dgm:pt>
    <dgm:pt modelId="{9CA1A54A-5957-4EA1-BC70-86895B22FD56}" type="sibTrans" cxnId="{BC9E6F8A-F0B5-402D-926F-D2FF4EF963B1}">
      <dgm:prSet/>
      <dgm:spPr/>
      <dgm:t>
        <a:bodyPr/>
        <a:lstStyle/>
        <a:p>
          <a:endParaRPr lang="en-US"/>
        </a:p>
      </dgm:t>
    </dgm:pt>
    <dgm:pt modelId="{2C392D18-6C8E-4544-A53F-C33A38AA6276}">
      <dgm:prSet/>
      <dgm:spPr/>
      <dgm:t>
        <a:bodyPr/>
        <a:lstStyle/>
        <a:p>
          <a:r>
            <a:rPr lang="en-US" b="1"/>
            <a:t>Visual Concept</a:t>
          </a:r>
          <a:endParaRPr lang="en-US"/>
        </a:p>
      </dgm:t>
    </dgm:pt>
    <dgm:pt modelId="{49290374-4617-4E4B-9167-EA16419A8304}" type="parTrans" cxnId="{A5D1A9CA-0B15-42E7-AC2B-0405D0EE5F20}">
      <dgm:prSet/>
      <dgm:spPr/>
      <dgm:t>
        <a:bodyPr/>
        <a:lstStyle/>
        <a:p>
          <a:endParaRPr lang="en-US"/>
        </a:p>
      </dgm:t>
    </dgm:pt>
    <dgm:pt modelId="{4B7AFEDA-C482-4D8B-8C12-CD52E57AFA81}" type="sibTrans" cxnId="{A5D1A9CA-0B15-42E7-AC2B-0405D0EE5F20}">
      <dgm:prSet/>
      <dgm:spPr/>
      <dgm:t>
        <a:bodyPr/>
        <a:lstStyle/>
        <a:p>
          <a:endParaRPr lang="en-US"/>
        </a:p>
      </dgm:t>
    </dgm:pt>
    <dgm:pt modelId="{3BB0B7E6-8872-4FFD-9D57-DF9EBB582F5C}">
      <dgm:prSet/>
      <dgm:spPr/>
      <dgm:t>
        <a:bodyPr/>
        <a:lstStyle/>
        <a:p>
          <a:r>
            <a:rPr lang="en-US"/>
            <a:t>Imagine fitting curves to data:</a:t>
          </a:r>
        </a:p>
      </dgm:t>
    </dgm:pt>
    <dgm:pt modelId="{D10B5D0A-1B5E-4F45-B719-A0FB474E96EF}" type="parTrans" cxnId="{47CAAA8F-87AF-4A31-9C23-186E1DF15EF4}">
      <dgm:prSet/>
      <dgm:spPr/>
      <dgm:t>
        <a:bodyPr/>
        <a:lstStyle/>
        <a:p>
          <a:endParaRPr lang="en-US"/>
        </a:p>
      </dgm:t>
    </dgm:pt>
    <dgm:pt modelId="{327ED40B-0DEE-450C-9006-9FAA4A7B1BC5}" type="sibTrans" cxnId="{47CAAA8F-87AF-4A31-9C23-186E1DF15EF4}">
      <dgm:prSet/>
      <dgm:spPr/>
      <dgm:t>
        <a:bodyPr/>
        <a:lstStyle/>
        <a:p>
          <a:endParaRPr lang="en-US"/>
        </a:p>
      </dgm:t>
    </dgm:pt>
    <dgm:pt modelId="{8B047E3D-D6F9-409F-9237-92A4DACC8052}">
      <dgm:prSet/>
      <dgm:spPr/>
      <dgm:t>
        <a:bodyPr/>
        <a:lstStyle/>
        <a:p>
          <a:r>
            <a:rPr lang="en-US" b="1"/>
            <a:t>High Bias (Underfit):</a:t>
          </a:r>
          <a:r>
            <a:rPr lang="en-US"/>
            <a:t> Straight line → misses patterns.</a:t>
          </a:r>
        </a:p>
      </dgm:t>
    </dgm:pt>
    <dgm:pt modelId="{81447335-ED7E-415D-822E-9FC76876C8C6}" type="parTrans" cxnId="{5D3F7C3D-55B6-4583-8E5D-84A18E8FA5E7}">
      <dgm:prSet/>
      <dgm:spPr/>
      <dgm:t>
        <a:bodyPr/>
        <a:lstStyle/>
        <a:p>
          <a:endParaRPr lang="en-US"/>
        </a:p>
      </dgm:t>
    </dgm:pt>
    <dgm:pt modelId="{0C75B3B3-F2CC-42D0-8DEF-37E841E2729A}" type="sibTrans" cxnId="{5D3F7C3D-55B6-4583-8E5D-84A18E8FA5E7}">
      <dgm:prSet/>
      <dgm:spPr/>
      <dgm:t>
        <a:bodyPr/>
        <a:lstStyle/>
        <a:p>
          <a:endParaRPr lang="en-US"/>
        </a:p>
      </dgm:t>
    </dgm:pt>
    <dgm:pt modelId="{FA22C955-25A7-465D-80D9-8E64D50EDE0D}">
      <dgm:prSet/>
      <dgm:spPr/>
      <dgm:t>
        <a:bodyPr/>
        <a:lstStyle/>
        <a:p>
          <a:r>
            <a:rPr lang="en-US" b="1"/>
            <a:t>High Variance (Overfit):</a:t>
          </a:r>
          <a:r>
            <a:rPr lang="en-US"/>
            <a:t> Wiggly curve → fits noise too.</a:t>
          </a:r>
        </a:p>
      </dgm:t>
    </dgm:pt>
    <dgm:pt modelId="{009E4ACD-E04E-4EE5-82B0-A830EB238907}" type="parTrans" cxnId="{535816E2-C9B4-4D5D-8341-78322C6378D7}">
      <dgm:prSet/>
      <dgm:spPr/>
      <dgm:t>
        <a:bodyPr/>
        <a:lstStyle/>
        <a:p>
          <a:endParaRPr lang="en-US"/>
        </a:p>
      </dgm:t>
    </dgm:pt>
    <dgm:pt modelId="{3F9C93E6-E165-4B4E-B71A-596D9D2D39C5}" type="sibTrans" cxnId="{535816E2-C9B4-4D5D-8341-78322C6378D7}">
      <dgm:prSet/>
      <dgm:spPr/>
      <dgm:t>
        <a:bodyPr/>
        <a:lstStyle/>
        <a:p>
          <a:endParaRPr lang="en-US"/>
        </a:p>
      </dgm:t>
    </dgm:pt>
    <dgm:pt modelId="{C2662E3E-2078-4FF8-828A-34C87FC55DAB}">
      <dgm:prSet/>
      <dgm:spPr/>
      <dgm:t>
        <a:bodyPr/>
        <a:lstStyle/>
        <a:p>
          <a:r>
            <a:rPr lang="en-US" b="1"/>
            <a:t>Good Fit:</a:t>
          </a:r>
          <a:r>
            <a:rPr lang="en-US"/>
            <a:t> Smooth curve → captures trend, ignores noise</a:t>
          </a:r>
        </a:p>
      </dgm:t>
    </dgm:pt>
    <dgm:pt modelId="{1AC4F673-E479-4282-8DCC-7707198D2E8E}" type="parTrans" cxnId="{9954BAA7-A55F-4690-93D8-B9C3CC5E87F5}">
      <dgm:prSet/>
      <dgm:spPr/>
      <dgm:t>
        <a:bodyPr/>
        <a:lstStyle/>
        <a:p>
          <a:endParaRPr lang="en-US"/>
        </a:p>
      </dgm:t>
    </dgm:pt>
    <dgm:pt modelId="{36E77BF6-780E-40BC-97DB-B812FB4A7498}" type="sibTrans" cxnId="{9954BAA7-A55F-4690-93D8-B9C3CC5E87F5}">
      <dgm:prSet/>
      <dgm:spPr/>
      <dgm:t>
        <a:bodyPr/>
        <a:lstStyle/>
        <a:p>
          <a:endParaRPr lang="en-US"/>
        </a:p>
      </dgm:t>
    </dgm:pt>
    <dgm:pt modelId="{6DC01E14-FE4D-4A47-B4FE-A4EF523709C1}" type="pres">
      <dgm:prSet presAssocID="{C8B4F24B-B2A3-40F2-A44A-60D6C9B486F6}" presName="linear" presStyleCnt="0">
        <dgm:presLayoutVars>
          <dgm:animLvl val="lvl"/>
          <dgm:resizeHandles val="exact"/>
        </dgm:presLayoutVars>
      </dgm:prSet>
      <dgm:spPr/>
    </dgm:pt>
    <dgm:pt modelId="{00E5ECF7-A3E9-428F-A1DD-A8A1D6A06F20}" type="pres">
      <dgm:prSet presAssocID="{9FC8EDDA-2A56-48C5-A456-C3B1C89261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EF97323-F49B-4C8E-993A-8E443A4AFA34}" type="pres">
      <dgm:prSet presAssocID="{9FC8EDDA-2A56-48C5-A456-C3B1C89261C8}" presName="childText" presStyleLbl="revTx" presStyleIdx="0" presStyleCnt="4">
        <dgm:presLayoutVars>
          <dgm:bulletEnabled val="1"/>
        </dgm:presLayoutVars>
      </dgm:prSet>
      <dgm:spPr/>
    </dgm:pt>
    <dgm:pt modelId="{7AD54F23-2549-4466-80EF-BC0ED50F971B}" type="pres">
      <dgm:prSet presAssocID="{1A6A09DA-6332-4756-97A9-43839DA17E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2310E3-66CC-41A4-B868-616E5D1F88FE}" type="pres">
      <dgm:prSet presAssocID="{1A6A09DA-6332-4756-97A9-43839DA17E86}" presName="childText" presStyleLbl="revTx" presStyleIdx="1" presStyleCnt="4">
        <dgm:presLayoutVars>
          <dgm:bulletEnabled val="1"/>
        </dgm:presLayoutVars>
      </dgm:prSet>
      <dgm:spPr/>
    </dgm:pt>
    <dgm:pt modelId="{7ED09DFA-44A4-4BE6-810B-160541916BE2}" type="pres">
      <dgm:prSet presAssocID="{DCD7267B-3108-4C2E-9775-FFF48062BC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135315-01D2-48F0-B6D8-6ADF00AFA0DD}" type="pres">
      <dgm:prSet presAssocID="{DCD7267B-3108-4C2E-9775-FFF48062BCC4}" presName="childText" presStyleLbl="revTx" presStyleIdx="2" presStyleCnt="4">
        <dgm:presLayoutVars>
          <dgm:bulletEnabled val="1"/>
        </dgm:presLayoutVars>
      </dgm:prSet>
      <dgm:spPr/>
    </dgm:pt>
    <dgm:pt modelId="{0E1E3285-CA83-462C-B500-152B53BC4D49}" type="pres">
      <dgm:prSet presAssocID="{2C392D18-6C8E-4544-A53F-C33A38AA627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46EF4B-6B76-4A5C-A6BE-DC879F9421C6}" type="pres">
      <dgm:prSet presAssocID="{2C392D18-6C8E-4544-A53F-C33A38AA627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EA03900-675F-4C92-9682-34BEE2699797}" srcId="{DCD7267B-3108-4C2E-9775-FFF48062BCC4}" destId="{2CB1D0C6-C6BE-4A3B-87AD-11B5FC277DBC}" srcOrd="0" destOrd="0" parTransId="{936D42A7-4BA8-4C17-85D4-665E8943DBFB}" sibTransId="{6B385144-7AD8-44DE-AF63-476F87DAB332}"/>
    <dgm:cxn modelId="{5AFDDA05-F4BB-43AC-B741-C7934887ADA3}" srcId="{9FC8EDDA-2A56-48C5-A456-C3B1C89261C8}" destId="{90CA3832-5403-4255-8D4A-090678BAB389}" srcOrd="2" destOrd="0" parTransId="{4DBF4A1D-197B-4B5A-B403-67E410C51D55}" sibTransId="{E1CF89C9-11EA-4E3A-A144-C9874AB63558}"/>
    <dgm:cxn modelId="{44C1110F-A463-4795-B625-CAFFBA89CDD4}" type="presOf" srcId="{C904BE21-9454-4826-A117-52F098910C03}" destId="{E52310E3-66CC-41A4-B868-616E5D1F88FE}" srcOrd="0" destOrd="0" presId="urn:microsoft.com/office/officeart/2005/8/layout/vList2"/>
    <dgm:cxn modelId="{76D7E114-EF50-46F7-AB99-B3A318CAD435}" type="presOf" srcId="{FE778DD3-D310-4D21-A1B2-A901A0E93866}" destId="{6C135315-01D2-48F0-B6D8-6ADF00AFA0DD}" srcOrd="0" destOrd="1" presId="urn:microsoft.com/office/officeart/2005/8/layout/vList2"/>
    <dgm:cxn modelId="{95B6B416-9C31-4E75-80EC-FFBBBF9720E1}" type="presOf" srcId="{3BB0B7E6-8872-4FFD-9D57-DF9EBB582F5C}" destId="{F946EF4B-6B76-4A5C-A6BE-DC879F9421C6}" srcOrd="0" destOrd="0" presId="urn:microsoft.com/office/officeart/2005/8/layout/vList2"/>
    <dgm:cxn modelId="{144B6B20-3BFA-4975-8597-08AA2E602CF9}" type="presOf" srcId="{F96DDC83-19F4-42F1-9735-3E8BAD4CC301}" destId="{4EF97323-F49B-4C8E-993A-8E443A4AFA34}" srcOrd="0" destOrd="1" presId="urn:microsoft.com/office/officeart/2005/8/layout/vList2"/>
    <dgm:cxn modelId="{43784028-D563-4ED7-8DA7-B014FE148CA4}" srcId="{9FC8EDDA-2A56-48C5-A456-C3B1C89261C8}" destId="{F96DDC83-19F4-42F1-9735-3E8BAD4CC301}" srcOrd="1" destOrd="0" parTransId="{5C567052-9CCA-4F3A-98FC-D9601C3BCD00}" sibTransId="{FDDB0D5E-0512-470B-9F2C-E019D39CA2BB}"/>
    <dgm:cxn modelId="{A2C41133-4545-4D66-89A3-B291D2698BFC}" type="presOf" srcId="{DCD7267B-3108-4C2E-9775-FFF48062BCC4}" destId="{7ED09DFA-44A4-4BE6-810B-160541916BE2}" srcOrd="0" destOrd="0" presId="urn:microsoft.com/office/officeart/2005/8/layout/vList2"/>
    <dgm:cxn modelId="{9E6C213B-5D7F-45E6-BB65-57348D6C41E0}" type="presOf" srcId="{8B047E3D-D6F9-409F-9237-92A4DACC8052}" destId="{F946EF4B-6B76-4A5C-A6BE-DC879F9421C6}" srcOrd="0" destOrd="1" presId="urn:microsoft.com/office/officeart/2005/8/layout/vList2"/>
    <dgm:cxn modelId="{5D3F7C3D-55B6-4583-8E5D-84A18E8FA5E7}" srcId="{2C392D18-6C8E-4544-A53F-C33A38AA6276}" destId="{8B047E3D-D6F9-409F-9237-92A4DACC8052}" srcOrd="1" destOrd="0" parTransId="{81447335-ED7E-415D-822E-9FC76876C8C6}" sibTransId="{0C75B3B3-F2CC-42D0-8DEF-37E841E2729A}"/>
    <dgm:cxn modelId="{48A75862-1D22-4456-97A3-4965B4612B08}" type="presOf" srcId="{638603A1-BF04-442F-A54C-676E27736BE1}" destId="{E52310E3-66CC-41A4-B868-616E5D1F88FE}" srcOrd="0" destOrd="2" presId="urn:microsoft.com/office/officeart/2005/8/layout/vList2"/>
    <dgm:cxn modelId="{F5DC1763-14F7-4F28-BB14-B20E1C52B187}" srcId="{C8B4F24B-B2A3-40F2-A44A-60D6C9B486F6}" destId="{9FC8EDDA-2A56-48C5-A456-C3B1C89261C8}" srcOrd="0" destOrd="0" parTransId="{7C74A02F-988F-4574-9ED1-C8426D755021}" sibTransId="{14384399-5179-4C7C-9E53-DDD505DBF553}"/>
    <dgm:cxn modelId="{CEDD6767-436B-479F-8765-274BBF26BC72}" type="presOf" srcId="{C8B4F24B-B2A3-40F2-A44A-60D6C9B486F6}" destId="{6DC01E14-FE4D-4A47-B4FE-A4EF523709C1}" srcOrd="0" destOrd="0" presId="urn:microsoft.com/office/officeart/2005/8/layout/vList2"/>
    <dgm:cxn modelId="{5F7FCF6B-8525-497A-A07D-60BDF4FB525A}" type="presOf" srcId="{450A014A-AAC0-481B-8F44-4D84B2045B36}" destId="{6C135315-01D2-48F0-B6D8-6ADF00AFA0DD}" srcOrd="0" destOrd="2" presId="urn:microsoft.com/office/officeart/2005/8/layout/vList2"/>
    <dgm:cxn modelId="{F2F9CE4D-72BC-47D9-8DC7-B241EF0DEA71}" srcId="{1A6A09DA-6332-4756-97A9-43839DA17E86}" destId="{BFD645F2-4FA4-4ED1-9B50-D785CB8C6B06}" srcOrd="1" destOrd="0" parTransId="{78669421-32F3-4DBB-B686-998C2A77FB88}" sibTransId="{D3606B0D-C34B-40CA-A61C-68C5FFDA66E6}"/>
    <dgm:cxn modelId="{2559F24D-595D-4572-8B79-F2C89F1C9173}" type="presOf" srcId="{2C392D18-6C8E-4544-A53F-C33A38AA6276}" destId="{0E1E3285-CA83-462C-B500-152B53BC4D49}" srcOrd="0" destOrd="0" presId="urn:microsoft.com/office/officeart/2005/8/layout/vList2"/>
    <dgm:cxn modelId="{F46E9173-8F9C-4DCF-90E5-A6605BF46EEF}" type="presOf" srcId="{FA22C955-25A7-465D-80D9-8E64D50EDE0D}" destId="{F946EF4B-6B76-4A5C-A6BE-DC879F9421C6}" srcOrd="0" destOrd="2" presId="urn:microsoft.com/office/officeart/2005/8/layout/vList2"/>
    <dgm:cxn modelId="{5AE6A274-B3BA-4593-B51F-495830E2F77B}" srcId="{DCD7267B-3108-4C2E-9775-FFF48062BCC4}" destId="{450A014A-AAC0-481B-8F44-4D84B2045B36}" srcOrd="2" destOrd="0" parTransId="{FFF619A9-8215-474D-B9CF-BB9959C391A3}" sibTransId="{3D9681EE-3F97-41F7-9493-00C97AD354CB}"/>
    <dgm:cxn modelId="{5147F955-4C65-4C12-B72C-D80E402EA433}" type="presOf" srcId="{1CF9C65B-5F4E-4733-A44F-57194C9971C6}" destId="{4EF97323-F49B-4C8E-993A-8E443A4AFA34}" srcOrd="0" destOrd="0" presId="urn:microsoft.com/office/officeart/2005/8/layout/vList2"/>
    <dgm:cxn modelId="{B6155D78-C8D4-4292-975B-EA6B9934B618}" srcId="{1A6A09DA-6332-4756-97A9-43839DA17E86}" destId="{C904BE21-9454-4826-A117-52F098910C03}" srcOrd="0" destOrd="0" parTransId="{438850E2-289B-46EF-A740-8F434D79C9D1}" sibTransId="{A38FAA82-2A4D-4450-9F54-2558F5FD59FB}"/>
    <dgm:cxn modelId="{69C87259-008A-4F67-9081-289BB2744D1C}" type="presOf" srcId="{2CB1D0C6-C6BE-4A3B-87AD-11B5FC277DBC}" destId="{6C135315-01D2-48F0-B6D8-6ADF00AFA0DD}" srcOrd="0" destOrd="0" presId="urn:microsoft.com/office/officeart/2005/8/layout/vList2"/>
    <dgm:cxn modelId="{729B1083-4BA6-4DA6-81DB-857F3C50D1D4}" srcId="{C8B4F24B-B2A3-40F2-A44A-60D6C9B486F6}" destId="{1A6A09DA-6332-4756-97A9-43839DA17E86}" srcOrd="1" destOrd="0" parTransId="{4062F59C-FE6F-4551-A53D-1E1FD351051D}" sibTransId="{C362FF98-8B7B-4ACF-A62E-289BCD882C0D}"/>
    <dgm:cxn modelId="{5E3D7785-9CE7-49EC-BCC4-232CCBEF38BF}" type="presOf" srcId="{BFD645F2-4FA4-4ED1-9B50-D785CB8C6B06}" destId="{E52310E3-66CC-41A4-B868-616E5D1F88FE}" srcOrd="0" destOrd="1" presId="urn:microsoft.com/office/officeart/2005/8/layout/vList2"/>
    <dgm:cxn modelId="{BC9E6F8A-F0B5-402D-926F-D2FF4EF963B1}" srcId="{DCD7267B-3108-4C2E-9775-FFF48062BCC4}" destId="{C1B0F451-51AC-41BC-B281-CA37B0EF049E}" srcOrd="3" destOrd="0" parTransId="{5B554ECA-571E-4803-8C29-86E0509A3B75}" sibTransId="{9CA1A54A-5957-4EA1-BC70-86895B22FD56}"/>
    <dgm:cxn modelId="{47CAAA8F-87AF-4A31-9C23-186E1DF15EF4}" srcId="{2C392D18-6C8E-4544-A53F-C33A38AA6276}" destId="{3BB0B7E6-8872-4FFD-9D57-DF9EBB582F5C}" srcOrd="0" destOrd="0" parTransId="{D10B5D0A-1B5E-4F45-B719-A0FB474E96EF}" sibTransId="{327ED40B-0DEE-450C-9006-9FAA4A7B1BC5}"/>
    <dgm:cxn modelId="{2D8EDBA0-7B32-49AD-8A38-3265FEDDB08F}" type="presOf" srcId="{9FC8EDDA-2A56-48C5-A456-C3B1C89261C8}" destId="{00E5ECF7-A3E9-428F-A1DD-A8A1D6A06F20}" srcOrd="0" destOrd="0" presId="urn:microsoft.com/office/officeart/2005/8/layout/vList2"/>
    <dgm:cxn modelId="{9954BAA7-A55F-4690-93D8-B9C3CC5E87F5}" srcId="{2C392D18-6C8E-4544-A53F-C33A38AA6276}" destId="{C2662E3E-2078-4FF8-828A-34C87FC55DAB}" srcOrd="3" destOrd="0" parTransId="{1AC4F673-E479-4282-8DCC-7707198D2E8E}" sibTransId="{36E77BF6-780E-40BC-97DB-B812FB4A7498}"/>
    <dgm:cxn modelId="{BB8ADABF-3674-483B-9C35-AFB32DCF8B76}" srcId="{C8B4F24B-B2A3-40F2-A44A-60D6C9B486F6}" destId="{DCD7267B-3108-4C2E-9775-FFF48062BCC4}" srcOrd="2" destOrd="0" parTransId="{AA836C27-1B0B-46A0-BABF-2530F542B08A}" sibTransId="{FCC740BB-FCD1-4F8B-82B0-71093F7C8A00}"/>
    <dgm:cxn modelId="{A5D1A9CA-0B15-42E7-AC2B-0405D0EE5F20}" srcId="{C8B4F24B-B2A3-40F2-A44A-60D6C9B486F6}" destId="{2C392D18-6C8E-4544-A53F-C33A38AA6276}" srcOrd="3" destOrd="0" parTransId="{49290374-4617-4E4B-9167-EA16419A8304}" sibTransId="{4B7AFEDA-C482-4D8B-8C12-CD52E57AFA81}"/>
    <dgm:cxn modelId="{071BDDCE-314D-4C74-9428-AF56E7A5DA8A}" type="presOf" srcId="{1A6A09DA-6332-4756-97A9-43839DA17E86}" destId="{7AD54F23-2549-4466-80EF-BC0ED50F971B}" srcOrd="0" destOrd="0" presId="urn:microsoft.com/office/officeart/2005/8/layout/vList2"/>
    <dgm:cxn modelId="{6CBC7ED5-9A3F-4ECE-B4E0-F3380B069C65}" srcId="{1A6A09DA-6332-4756-97A9-43839DA17E86}" destId="{638603A1-BF04-442F-A54C-676E27736BE1}" srcOrd="2" destOrd="0" parTransId="{7773DBDC-C9AD-4D0D-8560-6E8A5F09AC78}" sibTransId="{23443CB6-0B27-40AB-9405-075776338D2E}"/>
    <dgm:cxn modelId="{3B48CBD6-386F-46AC-BA5E-6F83BE39ABDB}" type="presOf" srcId="{90CA3832-5403-4255-8D4A-090678BAB389}" destId="{4EF97323-F49B-4C8E-993A-8E443A4AFA34}" srcOrd="0" destOrd="2" presId="urn:microsoft.com/office/officeart/2005/8/layout/vList2"/>
    <dgm:cxn modelId="{535816E2-C9B4-4D5D-8341-78322C6378D7}" srcId="{2C392D18-6C8E-4544-A53F-C33A38AA6276}" destId="{FA22C955-25A7-465D-80D9-8E64D50EDE0D}" srcOrd="2" destOrd="0" parTransId="{009E4ACD-E04E-4EE5-82B0-A830EB238907}" sibTransId="{3F9C93E6-E165-4B4E-B71A-596D9D2D39C5}"/>
    <dgm:cxn modelId="{C22314E7-C53F-4568-BB2B-ED87561031F2}" type="presOf" srcId="{C1B0F451-51AC-41BC-B281-CA37B0EF049E}" destId="{6C135315-01D2-48F0-B6D8-6ADF00AFA0DD}" srcOrd="0" destOrd="3" presId="urn:microsoft.com/office/officeart/2005/8/layout/vList2"/>
    <dgm:cxn modelId="{23115AF5-1149-4D13-8640-904E76FAE87D}" srcId="{DCD7267B-3108-4C2E-9775-FFF48062BCC4}" destId="{FE778DD3-D310-4D21-A1B2-A901A0E93866}" srcOrd="1" destOrd="0" parTransId="{46337DC8-CB3E-41A4-9B5C-91114DCC6670}" sibTransId="{0305D468-B4E5-4693-BBC9-EB100C1BD66B}"/>
    <dgm:cxn modelId="{8921A0F5-1D05-48D6-B7D0-2F4CDE973B16}" type="presOf" srcId="{C2662E3E-2078-4FF8-828A-34C87FC55DAB}" destId="{F946EF4B-6B76-4A5C-A6BE-DC879F9421C6}" srcOrd="0" destOrd="3" presId="urn:microsoft.com/office/officeart/2005/8/layout/vList2"/>
    <dgm:cxn modelId="{50DA6FFE-F8FA-43D4-86EF-35FDF2BE3F92}" srcId="{9FC8EDDA-2A56-48C5-A456-C3B1C89261C8}" destId="{1CF9C65B-5F4E-4733-A44F-57194C9971C6}" srcOrd="0" destOrd="0" parTransId="{8F65A667-9AB7-478B-A5AA-D50FEDA22CB6}" sibTransId="{487CA174-118A-4C52-9A54-DC51EDE783C8}"/>
    <dgm:cxn modelId="{A623F8CC-58C5-4E9D-8AC2-D54C3FB3C31C}" type="presParOf" srcId="{6DC01E14-FE4D-4A47-B4FE-A4EF523709C1}" destId="{00E5ECF7-A3E9-428F-A1DD-A8A1D6A06F20}" srcOrd="0" destOrd="0" presId="urn:microsoft.com/office/officeart/2005/8/layout/vList2"/>
    <dgm:cxn modelId="{F47BA4FC-30FD-429C-90FA-C72CB3E8B618}" type="presParOf" srcId="{6DC01E14-FE4D-4A47-B4FE-A4EF523709C1}" destId="{4EF97323-F49B-4C8E-993A-8E443A4AFA34}" srcOrd="1" destOrd="0" presId="urn:microsoft.com/office/officeart/2005/8/layout/vList2"/>
    <dgm:cxn modelId="{532ADE3D-BCF7-410B-9942-8867603BEB2A}" type="presParOf" srcId="{6DC01E14-FE4D-4A47-B4FE-A4EF523709C1}" destId="{7AD54F23-2549-4466-80EF-BC0ED50F971B}" srcOrd="2" destOrd="0" presId="urn:microsoft.com/office/officeart/2005/8/layout/vList2"/>
    <dgm:cxn modelId="{F7E00BF2-5E07-4799-9E5D-087FB99A78A6}" type="presParOf" srcId="{6DC01E14-FE4D-4A47-B4FE-A4EF523709C1}" destId="{E52310E3-66CC-41A4-B868-616E5D1F88FE}" srcOrd="3" destOrd="0" presId="urn:microsoft.com/office/officeart/2005/8/layout/vList2"/>
    <dgm:cxn modelId="{8AB03E95-FA1B-496E-AFB9-2C4224D787A9}" type="presParOf" srcId="{6DC01E14-FE4D-4A47-B4FE-A4EF523709C1}" destId="{7ED09DFA-44A4-4BE6-810B-160541916BE2}" srcOrd="4" destOrd="0" presId="urn:microsoft.com/office/officeart/2005/8/layout/vList2"/>
    <dgm:cxn modelId="{C6A806E5-097F-422B-B374-A6328039C47D}" type="presParOf" srcId="{6DC01E14-FE4D-4A47-B4FE-A4EF523709C1}" destId="{6C135315-01D2-48F0-B6D8-6ADF00AFA0DD}" srcOrd="5" destOrd="0" presId="urn:microsoft.com/office/officeart/2005/8/layout/vList2"/>
    <dgm:cxn modelId="{D01AFB07-6BC6-4EF1-A4AF-B17B805B47D6}" type="presParOf" srcId="{6DC01E14-FE4D-4A47-B4FE-A4EF523709C1}" destId="{0E1E3285-CA83-462C-B500-152B53BC4D49}" srcOrd="6" destOrd="0" presId="urn:microsoft.com/office/officeart/2005/8/layout/vList2"/>
    <dgm:cxn modelId="{3EFCF4DD-C377-4938-9110-B993B52D3FC3}" type="presParOf" srcId="{6DC01E14-FE4D-4A47-B4FE-A4EF523709C1}" destId="{F946EF4B-6B76-4A5C-A6BE-DC879F9421C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D6EC5-38DE-4090-9E4C-9E15DA55699B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643D2-0360-4A4B-834D-2C6920357537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What is classification?</a:t>
          </a:r>
        </a:p>
      </dsp:txBody>
      <dsp:txXfrm>
        <a:off x="433546" y="784100"/>
        <a:ext cx="3211056" cy="1993740"/>
      </dsp:txXfrm>
    </dsp:sp>
    <dsp:sp modelId="{E7DC8C4F-CE4A-4188-ACFA-5286B8FE2D91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2CF62-0685-461C-AB34-6CCDD09E6913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Examples: Spam detection, Disease diagnosis, Fraud detection</a:t>
          </a:r>
        </a:p>
      </dsp:txBody>
      <dsp:txXfrm>
        <a:off x="4509795" y="784100"/>
        <a:ext cx="3211056" cy="1993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81F67-6B2F-4685-B385-8277CB5BA27D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2CD1D-53EC-40ED-8479-BECBE0DFF771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Supervised vs Unsupervised</a:t>
          </a:r>
        </a:p>
      </dsp:txBody>
      <dsp:txXfrm>
        <a:off x="433546" y="784100"/>
        <a:ext cx="3211056" cy="1993740"/>
      </dsp:txXfrm>
    </dsp:sp>
    <dsp:sp modelId="{9B4144DA-939C-49F3-A5C6-8C6F69BB15C0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D2937-C64B-401D-AD08-59FEDA2FE37B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Classification = Supervised learning</a:t>
          </a:r>
        </a:p>
      </dsp:txBody>
      <dsp:txXfrm>
        <a:off x="4509795" y="784100"/>
        <a:ext cx="3211056" cy="1993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5ECF7-A3E9-428F-A1DD-A8A1D6A06F20}">
      <dsp:nvSpPr>
        <dsp:cNvPr id="0" name=""/>
        <dsp:cNvSpPr/>
      </dsp:nvSpPr>
      <dsp:spPr>
        <a:xfrm>
          <a:off x="0" y="38181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Bias</a:t>
          </a:r>
          <a:endParaRPr lang="en-US" sz="1600" kern="1200"/>
        </a:p>
      </dsp:txBody>
      <dsp:txXfrm>
        <a:off x="18734" y="56915"/>
        <a:ext cx="8192132" cy="346292"/>
      </dsp:txXfrm>
    </dsp:sp>
    <dsp:sp modelId="{4EF97323-F49B-4C8E-993A-8E443A4AFA34}">
      <dsp:nvSpPr>
        <dsp:cNvPr id="0" name=""/>
        <dsp:cNvSpPr/>
      </dsp:nvSpPr>
      <dsp:spPr>
        <a:xfrm>
          <a:off x="0" y="421941"/>
          <a:ext cx="82296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Bias</a:t>
          </a:r>
          <a:r>
            <a:rPr lang="en-US" sz="1200" kern="1200"/>
            <a:t> = Error from overly </a:t>
          </a:r>
          <a:r>
            <a:rPr lang="en-US" sz="1200" b="1" kern="1200"/>
            <a:t>simplifying</a:t>
          </a:r>
          <a:r>
            <a:rPr lang="en-US" sz="1200" kern="1200"/>
            <a:t> the model (wrong assumptions).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High bias → Model ignores important patterns.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Example: Using a straight line (linear regression) for a curved dataset.</a:t>
          </a:r>
        </a:p>
      </dsp:txBody>
      <dsp:txXfrm>
        <a:off x="0" y="421941"/>
        <a:ext cx="8229600" cy="629280"/>
      </dsp:txXfrm>
    </dsp:sp>
    <dsp:sp modelId="{7AD54F23-2549-4466-80EF-BC0ED50F971B}">
      <dsp:nvSpPr>
        <dsp:cNvPr id="0" name=""/>
        <dsp:cNvSpPr/>
      </dsp:nvSpPr>
      <dsp:spPr>
        <a:xfrm>
          <a:off x="0" y="1051221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Variance</a:t>
          </a:r>
          <a:endParaRPr lang="en-US" sz="1600" kern="1200"/>
        </a:p>
      </dsp:txBody>
      <dsp:txXfrm>
        <a:off x="18734" y="1069955"/>
        <a:ext cx="8192132" cy="346292"/>
      </dsp:txXfrm>
    </dsp:sp>
    <dsp:sp modelId="{E52310E3-66CC-41A4-B868-616E5D1F88FE}">
      <dsp:nvSpPr>
        <dsp:cNvPr id="0" name=""/>
        <dsp:cNvSpPr/>
      </dsp:nvSpPr>
      <dsp:spPr>
        <a:xfrm>
          <a:off x="0" y="1434981"/>
          <a:ext cx="8229600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Variance</a:t>
          </a:r>
          <a:r>
            <a:rPr lang="en-US" sz="1200" kern="1200"/>
            <a:t> = Error from being overly </a:t>
          </a:r>
          <a:r>
            <a:rPr lang="en-US" sz="1200" b="1" kern="1200"/>
            <a:t>sensitive</a:t>
          </a:r>
          <a:r>
            <a:rPr lang="en-US" sz="1200" kern="1200"/>
            <a:t> to training data.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High variance → Model captures noise &amp; fluctuates with different samples.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Example: A deep decision tree memorizing every training point.</a:t>
          </a:r>
        </a:p>
      </dsp:txBody>
      <dsp:txXfrm>
        <a:off x="0" y="1434981"/>
        <a:ext cx="8229600" cy="629280"/>
      </dsp:txXfrm>
    </dsp:sp>
    <dsp:sp modelId="{7ED09DFA-44A4-4BE6-810B-160541916BE2}">
      <dsp:nvSpPr>
        <dsp:cNvPr id="0" name=""/>
        <dsp:cNvSpPr/>
      </dsp:nvSpPr>
      <dsp:spPr>
        <a:xfrm>
          <a:off x="0" y="2064261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Tradeoff Explanation</a:t>
          </a:r>
          <a:endParaRPr lang="en-US" sz="1600" kern="1200"/>
        </a:p>
      </dsp:txBody>
      <dsp:txXfrm>
        <a:off x="18734" y="2082995"/>
        <a:ext cx="8192132" cy="346292"/>
      </dsp:txXfrm>
    </dsp:sp>
    <dsp:sp modelId="{6C135315-01D2-48F0-B6D8-6ADF00AFA0DD}">
      <dsp:nvSpPr>
        <dsp:cNvPr id="0" name=""/>
        <dsp:cNvSpPr/>
      </dsp:nvSpPr>
      <dsp:spPr>
        <a:xfrm>
          <a:off x="0" y="2448021"/>
          <a:ext cx="82296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Goal: </a:t>
          </a:r>
          <a:r>
            <a:rPr lang="en-US" sz="1200" b="1" kern="1200"/>
            <a:t>Minimize Total Error = Bias² + Variance + Irreducible Error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If model is </a:t>
          </a:r>
          <a:r>
            <a:rPr lang="en-US" sz="1200" b="1" kern="1200"/>
            <a:t>too simple</a:t>
          </a:r>
          <a:r>
            <a:rPr lang="en-US" sz="1200" kern="1200"/>
            <a:t> → High Bias, Low Variance → Underfitting.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If model is </a:t>
          </a:r>
          <a:r>
            <a:rPr lang="en-US" sz="1200" b="1" kern="1200"/>
            <a:t>too complex</a:t>
          </a:r>
          <a:r>
            <a:rPr lang="en-US" sz="1200" kern="1200"/>
            <a:t> → Low Bias, High Variance → Overfitting.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Ideal model</a:t>
          </a:r>
          <a:r>
            <a:rPr lang="en-US" sz="1200" kern="1200"/>
            <a:t> → Balance bias &amp; variance → Good generalization.</a:t>
          </a:r>
        </a:p>
      </dsp:txBody>
      <dsp:txXfrm>
        <a:off x="0" y="2448021"/>
        <a:ext cx="8229600" cy="828000"/>
      </dsp:txXfrm>
    </dsp:sp>
    <dsp:sp modelId="{0E1E3285-CA83-462C-B500-152B53BC4D49}">
      <dsp:nvSpPr>
        <dsp:cNvPr id="0" name=""/>
        <dsp:cNvSpPr/>
      </dsp:nvSpPr>
      <dsp:spPr>
        <a:xfrm>
          <a:off x="0" y="3276021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Visual Concept</a:t>
          </a:r>
          <a:endParaRPr lang="en-US" sz="1600" kern="1200"/>
        </a:p>
      </dsp:txBody>
      <dsp:txXfrm>
        <a:off x="18734" y="3294755"/>
        <a:ext cx="8192132" cy="346292"/>
      </dsp:txXfrm>
    </dsp:sp>
    <dsp:sp modelId="{F946EF4B-6B76-4A5C-A6BE-DC879F9421C6}">
      <dsp:nvSpPr>
        <dsp:cNvPr id="0" name=""/>
        <dsp:cNvSpPr/>
      </dsp:nvSpPr>
      <dsp:spPr>
        <a:xfrm>
          <a:off x="0" y="3659781"/>
          <a:ext cx="8229600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Imagine fitting curves to data: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High Bias (Underfit):</a:t>
          </a:r>
          <a:r>
            <a:rPr lang="en-US" sz="1200" kern="1200"/>
            <a:t> Straight line → misses patterns.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High Variance (Overfit):</a:t>
          </a:r>
          <a:r>
            <a:rPr lang="en-US" sz="1200" kern="1200"/>
            <a:t> Wiggly curve → fits noise too.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1" kern="1200"/>
            <a:t>Good Fit:</a:t>
          </a:r>
          <a:r>
            <a:rPr lang="en-US" sz="1200" kern="1200"/>
            <a:t> Smooth curve → captures trend, ignores noise</a:t>
          </a:r>
        </a:p>
      </dsp:txBody>
      <dsp:txXfrm>
        <a:off x="0" y="3659781"/>
        <a:ext cx="8229600" cy="82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6EFC82-7E63-FEF0-3BA5-164BB08140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4306" r="10694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137434"/>
            <a:ext cx="5850495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Classification Models in Machine Learning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93441"/>
            <a:ext cx="4721499" cy="15885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</a:rPr>
              <a:t>An overview of techniques and application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/>
              <a:t>Definition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A supervised learning algorithm that splits data into branches using </a:t>
            </a:r>
            <a:r>
              <a:rPr lang="en-US" sz="1500" b="1" dirty="0"/>
              <a:t>if-then rules</a:t>
            </a:r>
            <a:r>
              <a:rPr lang="en-US" sz="1500" dirty="0"/>
              <a:t>, forming a tree-like structure.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Each internal node = decision on a feature, each branch = outcome, each leaf = final class.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/>
              <a:t>How it Works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Splits data by selecting features that best separate classes (using metrics like </a:t>
            </a:r>
            <a:r>
              <a:rPr lang="en-US" sz="1500" b="1" dirty="0"/>
              <a:t>Gini Index</a:t>
            </a:r>
            <a:r>
              <a:rPr lang="en-US" sz="1500" dirty="0"/>
              <a:t> or </a:t>
            </a:r>
            <a:r>
              <a:rPr lang="en-US" sz="1500" b="1" dirty="0"/>
              <a:t>Entropy/Information Gain</a:t>
            </a:r>
            <a:r>
              <a:rPr lang="en-US" sz="1500" dirty="0"/>
              <a:t>).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Keeps splitting until a stopping criterion is met (like max depth or min samples).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/>
              <a:t>Key Features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Easy to interpret and visualize.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Handles both categorical and numerical data.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Works well without much data preprocessing.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592DF-8EBA-E0A2-7995-2361C34B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F78E-F075-1C22-FECA-57AA68042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b="1"/>
              <a:t>Advantages</a:t>
            </a:r>
            <a:endParaRPr lang="en-US" sz="2100"/>
          </a:p>
          <a:p>
            <a:r>
              <a:rPr lang="en-US" sz="2100"/>
              <a:t>Simple and interpretable results.</a:t>
            </a:r>
          </a:p>
          <a:p>
            <a:r>
              <a:rPr lang="en-US" sz="2100"/>
              <a:t>Can capture non-linear relationships.</a:t>
            </a:r>
          </a:p>
          <a:p>
            <a:r>
              <a:rPr lang="en-US" sz="2100"/>
              <a:t>Requires little data preparation (no scaling needed).</a:t>
            </a:r>
          </a:p>
          <a:p>
            <a:pPr marL="0" indent="0">
              <a:buNone/>
            </a:pPr>
            <a:r>
              <a:rPr lang="en-US" sz="2100"/>
              <a:t> </a:t>
            </a:r>
            <a:r>
              <a:rPr lang="en-US" sz="2100" b="1"/>
              <a:t>Limitations</a:t>
            </a:r>
            <a:endParaRPr lang="en-US" sz="2100"/>
          </a:p>
          <a:p>
            <a:r>
              <a:rPr lang="en-US" sz="2100"/>
              <a:t>Prone to </a:t>
            </a:r>
            <a:r>
              <a:rPr lang="en-US" sz="2100" b="1"/>
              <a:t>overfitting</a:t>
            </a:r>
            <a:r>
              <a:rPr lang="en-US" sz="2100"/>
              <a:t> if the tree is too deep.</a:t>
            </a:r>
          </a:p>
          <a:p>
            <a:r>
              <a:rPr lang="en-US" sz="2100"/>
              <a:t>Small changes in data can lead to very different trees.</a:t>
            </a:r>
          </a:p>
          <a:p>
            <a:endParaRPr lang="en-US" sz="21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67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9AE1F-0C1E-37DC-7CDD-61658797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Bagging (Bootstrap Aggregating)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5551-AEDF-7B77-6DE1-CE639F0F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1" dirty="0"/>
              <a:t>Definition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Bagging builds </a:t>
            </a:r>
            <a:r>
              <a:rPr lang="en-US" sz="1300" b="1" dirty="0"/>
              <a:t>multiple models independently</a:t>
            </a:r>
            <a:r>
              <a:rPr lang="en-US" sz="1300" dirty="0"/>
              <a:t> on different random subsets of the data (bootstrap samples).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Final prediction is made by </a:t>
            </a:r>
            <a:r>
              <a:rPr lang="en-US" sz="1300" b="1" dirty="0"/>
              <a:t>averaging (regression)</a:t>
            </a:r>
            <a:r>
              <a:rPr lang="en-US" sz="1300" dirty="0"/>
              <a:t> or </a:t>
            </a:r>
            <a:r>
              <a:rPr lang="en-US" sz="1300" b="1" dirty="0"/>
              <a:t>majority vote (classification)</a:t>
            </a:r>
            <a:r>
              <a:rPr lang="en-US" sz="13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/>
              <a:t>How it Works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Randomly sample the dataset with replacement.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Train separate models (often Decision Trees) on each sample.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Combine predictions by majority voting/averaging.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dirty="0"/>
              <a:t>Advantages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Reduces </a:t>
            </a:r>
            <a:r>
              <a:rPr lang="en-US" sz="1300" b="1" dirty="0"/>
              <a:t>variance</a:t>
            </a:r>
            <a:r>
              <a:rPr lang="en-US" sz="1300" dirty="0"/>
              <a:t> (less overfitting).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Stable and robust model.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Works well with high-variance models (like Decision Trees).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🔹 </a:t>
            </a:r>
            <a:r>
              <a:rPr lang="en-US" sz="1300" b="1" dirty="0"/>
              <a:t>Example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b="1" dirty="0"/>
              <a:t>Random Forest</a:t>
            </a:r>
            <a:r>
              <a:rPr lang="en-US" sz="1300" dirty="0"/>
              <a:t> = Bagging + random feature selection.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04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A3478-F94B-EA4C-0314-382A079B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9E78-0D31-6504-7B62-9A4471C46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/>
              <a:t>Definition</a:t>
            </a:r>
            <a:endParaRPr lang="en-US" sz="1200"/>
          </a:p>
          <a:p>
            <a:pPr>
              <a:lnSpc>
                <a:spcPct val="90000"/>
              </a:lnSpc>
            </a:pPr>
            <a:r>
              <a:rPr lang="en-US" sz="1200"/>
              <a:t>Boosting builds models </a:t>
            </a:r>
            <a:r>
              <a:rPr lang="en-US" sz="1200" b="1"/>
              <a:t>sequentially</a:t>
            </a:r>
            <a:r>
              <a:rPr lang="en-US" sz="1200"/>
              <a:t>, where each new model </a:t>
            </a:r>
            <a:r>
              <a:rPr lang="en-US" sz="1200" b="1"/>
              <a:t>focuses on errors (misclassified samples)</a:t>
            </a:r>
            <a:r>
              <a:rPr lang="en-US" sz="1200"/>
              <a:t> made by previous ones.</a:t>
            </a:r>
          </a:p>
          <a:p>
            <a:pPr>
              <a:lnSpc>
                <a:spcPct val="90000"/>
              </a:lnSpc>
            </a:pPr>
            <a:r>
              <a:rPr lang="en-US" sz="1200"/>
              <a:t>Final prediction is a </a:t>
            </a:r>
            <a:r>
              <a:rPr lang="en-US" sz="1200" b="1"/>
              <a:t>weighted combination</a:t>
            </a:r>
            <a:r>
              <a:rPr lang="en-US" sz="1200"/>
              <a:t> of all models.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/>
              <a:t> </a:t>
            </a:r>
            <a:r>
              <a:rPr lang="en-US" sz="1200" b="1"/>
              <a:t>How it Works</a:t>
            </a:r>
            <a:endParaRPr lang="en-US" sz="1200"/>
          </a:p>
          <a:p>
            <a:pPr>
              <a:lnSpc>
                <a:spcPct val="90000"/>
              </a:lnSpc>
            </a:pPr>
            <a:r>
              <a:rPr lang="en-US" sz="1200"/>
              <a:t>Start with a weak learner (e.g., shallow tree).</a:t>
            </a:r>
          </a:p>
          <a:p>
            <a:pPr>
              <a:lnSpc>
                <a:spcPct val="90000"/>
              </a:lnSpc>
            </a:pPr>
            <a:r>
              <a:rPr lang="en-US" sz="1200"/>
              <a:t>Increase weights for misclassified samples.</a:t>
            </a:r>
          </a:p>
          <a:p>
            <a:pPr>
              <a:lnSpc>
                <a:spcPct val="90000"/>
              </a:lnSpc>
            </a:pPr>
            <a:r>
              <a:rPr lang="en-US" sz="1200"/>
              <a:t>Train the next model to correct previous mistakes.</a:t>
            </a:r>
          </a:p>
          <a:p>
            <a:pPr>
              <a:lnSpc>
                <a:spcPct val="90000"/>
              </a:lnSpc>
            </a:pPr>
            <a:r>
              <a:rPr lang="en-US" sz="1200"/>
              <a:t>Repeat for many rounds.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/>
              <a:t>Advantages</a:t>
            </a:r>
            <a:endParaRPr lang="en-US" sz="1200"/>
          </a:p>
          <a:p>
            <a:pPr>
              <a:lnSpc>
                <a:spcPct val="90000"/>
              </a:lnSpc>
            </a:pPr>
            <a:r>
              <a:rPr lang="en-US" sz="1200"/>
              <a:t>Reduces </a:t>
            </a:r>
            <a:r>
              <a:rPr lang="en-US" sz="1200" b="1"/>
              <a:t>bias</a:t>
            </a:r>
            <a:r>
              <a:rPr lang="en-US" sz="1200"/>
              <a:t> (improves weak learners).</a:t>
            </a:r>
          </a:p>
          <a:p>
            <a:pPr>
              <a:lnSpc>
                <a:spcPct val="90000"/>
              </a:lnSpc>
            </a:pPr>
            <a:r>
              <a:rPr lang="en-US" sz="1200"/>
              <a:t>Often achieves very </a:t>
            </a:r>
            <a:r>
              <a:rPr lang="en-US" sz="1200" b="1"/>
              <a:t>high accuracy</a:t>
            </a:r>
            <a:r>
              <a:rPr lang="en-US" sz="1200"/>
              <a:t>.</a:t>
            </a:r>
          </a:p>
          <a:p>
            <a:pPr>
              <a:lnSpc>
                <a:spcPct val="90000"/>
              </a:lnSpc>
            </a:pPr>
            <a:r>
              <a:rPr lang="en-US" sz="1200"/>
              <a:t>Popular algorithms: </a:t>
            </a:r>
            <a:r>
              <a:rPr lang="en-US" sz="1200" b="1"/>
              <a:t>AdaBoost, Gradient Boosting, XGBoost, LightGBM, CatBoost</a:t>
            </a:r>
            <a:r>
              <a:rPr lang="en-US" sz="12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/>
              <a:t>Example</a:t>
            </a:r>
            <a:endParaRPr lang="en-US" sz="1200"/>
          </a:p>
          <a:p>
            <a:pPr>
              <a:lnSpc>
                <a:spcPct val="90000"/>
              </a:lnSpc>
            </a:pPr>
            <a:r>
              <a:rPr lang="en-US" sz="1200" b="1"/>
              <a:t>XGBoost</a:t>
            </a:r>
            <a:r>
              <a:rPr lang="en-US" sz="1200"/>
              <a:t> is widely used in Kaggle competitions for classification/regression tasks.</a:t>
            </a:r>
          </a:p>
          <a:p>
            <a:pPr>
              <a:lnSpc>
                <a:spcPct val="90000"/>
              </a:lnSpc>
            </a:pPr>
            <a:endParaRPr lang="en-US" sz="1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1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16029-8CAA-7E5A-3603-FCB3BBC5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Bagging vs Boosting (Quick Comparison)</a:t>
            </a:r>
          </a:p>
        </p:txBody>
      </p:sp>
      <p:pic>
        <p:nvPicPr>
          <p:cNvPr id="17" name="Content Placeholder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AFD5B3-7BD1-EDC9-AE35-E326F1CB0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461484"/>
            <a:ext cx="8178799" cy="282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74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Vibrant green forest">
            <a:extLst>
              <a:ext uri="{FF2B5EF4-FFF2-40B4-BE49-F238E27FC236}">
                <a16:creationId xmlns:a16="http://schemas.microsoft.com/office/drawing/2014/main" id="{F92AFAC4-569B-4BBD-3FC0-955BC4B3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998" r="800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1F123A-3688-BC1B-2FD9-D44FD77B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9"/>
            <a:ext cx="3116868" cy="55718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C4AD-0BEB-3FC2-8E59-FA816E55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914" y="557189"/>
            <a:ext cx="4625434" cy="557189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solidFill>
                  <a:srgbClr val="FFFFFF"/>
                </a:solidFill>
              </a:rPr>
              <a:t>Random Forest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Random Forest is a machine learning algorithm that belongs to the ensemble learning family.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It combines multiple decision trees to make predictions that are more accurate and stable.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Think of it like asking a group of people (trees) instead of just one person (a single decision tree). The group’s majority opinion is usually better than one person’s guess.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solidFill>
                  <a:srgbClr val="FFFFFF"/>
                </a:solidFill>
              </a:rPr>
              <a:t>How it Works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FFFFFF"/>
                </a:solidFill>
              </a:rPr>
              <a:t>Bagging (Bootstrap Aggregation)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FFFFFF"/>
                </a:solidFill>
              </a:rPr>
              <a:t>Randomly select samples (with replacement) from the training data.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Build a decision tree for each sample.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Random Feature Selection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At each split in the tree, instead of considering all features, it chooses a random subset of features.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FFFF"/>
                </a:solidFill>
              </a:rPr>
              <a:t>This ensures diversity among trees.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solidFill>
                  <a:srgbClr val="FFFFFF"/>
                </a:solidFill>
              </a:rPr>
              <a:t>Prediction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FFFFFF"/>
                </a:solidFill>
              </a:rPr>
              <a:t>For classification → Each tree votes, and the majority class wins.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>
                <a:solidFill>
                  <a:srgbClr val="FFFFFF"/>
                </a:solidFill>
              </a:rPr>
              <a:t>For regression → The average of all trees is taken.</a:t>
            </a:r>
          </a:p>
        </p:txBody>
      </p:sp>
    </p:spTree>
    <p:extLst>
      <p:ext uri="{BB962C8B-B14F-4D97-AF65-F5344CB8AC3E}">
        <p14:creationId xmlns:p14="http://schemas.microsoft.com/office/powerpoint/2010/main" val="158787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4C7D-5C7A-2FA4-1A25-0A83B295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Random Forest</a:t>
            </a:r>
          </a:p>
        </p:txBody>
      </p:sp>
      <p:pic>
        <p:nvPicPr>
          <p:cNvPr id="5" name="Picture 4" descr="Worm's-eye view of a large tree">
            <a:extLst>
              <a:ext uri="{FF2B5EF4-FFF2-40B4-BE49-F238E27FC236}">
                <a16:creationId xmlns:a16="http://schemas.microsoft.com/office/drawing/2014/main" id="{7D49A65D-4B73-C768-AB6C-7B41713FEA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5" r="40634" b="-1"/>
          <a:stretch>
            <a:fillRect/>
          </a:stretch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653D-47F0-E4E7-5642-9B9FB66FE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8" y="2533476"/>
            <a:ext cx="3368865" cy="34478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/>
              <a:t>Advantages</a:t>
            </a:r>
            <a:endParaRPr lang="en-US" sz="1700"/>
          </a:p>
          <a:p>
            <a:pPr lvl="0">
              <a:lnSpc>
                <a:spcPct val="90000"/>
              </a:lnSpc>
            </a:pPr>
            <a:r>
              <a:rPr lang="en-US" sz="1700"/>
              <a:t>Reduces </a:t>
            </a:r>
            <a:r>
              <a:rPr lang="en-US" sz="1700" b="1"/>
              <a:t>overfitting</a:t>
            </a:r>
            <a:r>
              <a:rPr lang="en-US" sz="1700"/>
              <a:t> compared to a single decision tree.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Works well with </a:t>
            </a:r>
            <a:r>
              <a:rPr lang="en-US" sz="1700" b="1"/>
              <a:t>large datasets</a:t>
            </a:r>
            <a:r>
              <a:rPr lang="en-US" sz="1700"/>
              <a:t>.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Handles both </a:t>
            </a:r>
            <a:r>
              <a:rPr lang="en-US" sz="1700" b="1"/>
              <a:t>classification and regression</a:t>
            </a:r>
            <a:r>
              <a:rPr lang="en-US" sz="1700"/>
              <a:t>.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Provides </a:t>
            </a:r>
            <a:r>
              <a:rPr lang="en-US" sz="1700" b="1"/>
              <a:t>feature importance</a:t>
            </a:r>
            <a:r>
              <a:rPr lang="en-US" sz="17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b="1"/>
              <a:t>Disadvantages</a:t>
            </a:r>
            <a:endParaRPr lang="en-US" sz="1700"/>
          </a:p>
          <a:p>
            <a:pPr lvl="0">
              <a:lnSpc>
                <a:spcPct val="90000"/>
              </a:lnSpc>
            </a:pPr>
            <a:r>
              <a:rPr lang="en-US" sz="1700"/>
              <a:t>Can be </a:t>
            </a:r>
            <a:r>
              <a:rPr lang="en-US" sz="1700" b="1"/>
              <a:t>slow</a:t>
            </a:r>
            <a:r>
              <a:rPr lang="en-US" sz="1700"/>
              <a:t> with too many trees.</a:t>
            </a:r>
          </a:p>
          <a:p>
            <a:pPr lvl="0">
              <a:lnSpc>
                <a:spcPct val="90000"/>
              </a:lnSpc>
            </a:pPr>
            <a:r>
              <a:rPr lang="en-US" sz="1700"/>
              <a:t>Less interpretable than a single decision tree.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493052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Finds hyperplane</a:t>
            </a:r>
          </a:p>
          <a:p>
            <a:r>
              <a:t>Works well for small/medium datasets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56AD21CA-472C-4EA1-A897-F639017AF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A5F49-8CEE-44D2-A717-96965326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A4758941-095E-4760-9F3E-0E9F079AA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BA7B350-F1EB-47CD-8531-349F4BD68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K-Nearest Neighbors (KNN)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FE506-AB9A-470B-89C8-00826996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36475" y="252484"/>
            <a:ext cx="4683084" cy="6244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188" y="540048"/>
            <a:ext cx="4239072" cy="56412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>
                <a:solidFill>
                  <a:schemeClr val="tx2"/>
                </a:solidFill>
              </a:rPr>
              <a:t>KNN:</a:t>
            </a:r>
            <a:endParaRPr lang="en-US" sz="1600">
              <a:solidFill>
                <a:schemeClr val="tx2"/>
              </a:solidFill>
            </a:endParaRPr>
          </a:p>
          <a:p>
            <a:pPr lvl="0"/>
            <a:r>
              <a:rPr lang="en-US" sz="1600">
                <a:solidFill>
                  <a:schemeClr val="tx2"/>
                </a:solidFill>
              </a:rPr>
              <a:t>K-Nearest Neighbors (KNN) is a </a:t>
            </a:r>
            <a:r>
              <a:rPr lang="en-US" sz="1600" b="1">
                <a:solidFill>
                  <a:schemeClr val="tx2"/>
                </a:solidFill>
              </a:rPr>
              <a:t>supervised machine learning algorithm</a:t>
            </a:r>
            <a:r>
              <a:rPr lang="en-US" sz="1600">
                <a:solidFill>
                  <a:schemeClr val="tx2"/>
                </a:solidFill>
              </a:rPr>
              <a:t> used for both </a:t>
            </a:r>
            <a:r>
              <a:rPr lang="en-US" sz="1600" b="1">
                <a:solidFill>
                  <a:schemeClr val="tx2"/>
                </a:solidFill>
              </a:rPr>
              <a:t>classification</a:t>
            </a:r>
            <a:r>
              <a:rPr lang="en-US" sz="1600">
                <a:solidFill>
                  <a:schemeClr val="tx2"/>
                </a:solidFill>
              </a:rPr>
              <a:t> and </a:t>
            </a:r>
            <a:r>
              <a:rPr lang="en-US" sz="1600" b="1">
                <a:solidFill>
                  <a:schemeClr val="tx2"/>
                </a:solidFill>
              </a:rPr>
              <a:t>regression</a:t>
            </a:r>
            <a:r>
              <a:rPr lang="en-US" sz="1600">
                <a:solidFill>
                  <a:schemeClr val="tx2"/>
                </a:solidFill>
              </a:rPr>
              <a:t>.</a:t>
            </a:r>
          </a:p>
          <a:p>
            <a:pPr lvl="0"/>
            <a:r>
              <a:rPr lang="en-US" sz="1600">
                <a:solidFill>
                  <a:schemeClr val="tx2"/>
                </a:solidFill>
              </a:rPr>
              <a:t>It works by </a:t>
            </a:r>
            <a:r>
              <a:rPr lang="en-US" sz="1600" b="1">
                <a:solidFill>
                  <a:schemeClr val="tx2"/>
                </a:solidFill>
              </a:rPr>
              <a:t>comparing distances</a:t>
            </a:r>
            <a:r>
              <a:rPr lang="en-US" sz="1600">
                <a:solidFill>
                  <a:schemeClr val="tx2"/>
                </a:solidFill>
              </a:rPr>
              <a:t> between a new data point and the existing data points, then making predictions based on its </a:t>
            </a:r>
            <a:r>
              <a:rPr lang="en-US" sz="1600" b="1">
                <a:solidFill>
                  <a:schemeClr val="tx2"/>
                </a:solidFill>
              </a:rPr>
              <a:t>nearest neighbors</a:t>
            </a:r>
            <a:r>
              <a:rPr lang="en-US" sz="160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tx2"/>
                </a:solidFill>
              </a:rPr>
              <a:t>How KNN Works</a:t>
            </a:r>
            <a:endParaRPr lang="en-US" sz="1600">
              <a:solidFill>
                <a:schemeClr val="tx2"/>
              </a:solidFill>
            </a:endParaRPr>
          </a:p>
          <a:p>
            <a:pPr lvl="0"/>
            <a:r>
              <a:rPr lang="en-US" sz="1600">
                <a:solidFill>
                  <a:schemeClr val="tx2"/>
                </a:solidFill>
              </a:rPr>
              <a:t>Choose a value of </a:t>
            </a:r>
            <a:r>
              <a:rPr lang="en-US" sz="1600" b="1">
                <a:solidFill>
                  <a:schemeClr val="tx2"/>
                </a:solidFill>
              </a:rPr>
              <a:t>K</a:t>
            </a:r>
            <a:r>
              <a:rPr lang="en-US" sz="1600">
                <a:solidFill>
                  <a:schemeClr val="tx2"/>
                </a:solidFill>
              </a:rPr>
              <a:t> (number of neighbors).</a:t>
            </a:r>
          </a:p>
          <a:p>
            <a:pPr lvl="0"/>
            <a:r>
              <a:rPr lang="en-US" sz="1600">
                <a:solidFill>
                  <a:schemeClr val="tx2"/>
                </a:solidFill>
              </a:rPr>
              <a:t>For a new data point:</a:t>
            </a:r>
          </a:p>
          <a:p>
            <a:pPr lvl="1"/>
            <a:r>
              <a:rPr lang="en-US" sz="1600">
                <a:solidFill>
                  <a:schemeClr val="tx2"/>
                </a:solidFill>
              </a:rPr>
              <a:t>Calculate the </a:t>
            </a:r>
            <a:r>
              <a:rPr lang="en-US" sz="1600" b="1">
                <a:solidFill>
                  <a:schemeClr val="tx2"/>
                </a:solidFill>
              </a:rPr>
              <a:t>distance</a:t>
            </a:r>
            <a:r>
              <a:rPr lang="en-US" sz="1600">
                <a:solidFill>
                  <a:schemeClr val="tx2"/>
                </a:solidFill>
              </a:rPr>
              <a:t> from all other points (commonly Euclidean distance).</a:t>
            </a:r>
          </a:p>
          <a:p>
            <a:pPr lvl="1"/>
            <a:r>
              <a:rPr lang="en-US" sz="1600">
                <a:solidFill>
                  <a:schemeClr val="tx2"/>
                </a:solidFill>
              </a:rPr>
              <a:t>Find the </a:t>
            </a:r>
            <a:r>
              <a:rPr lang="en-US" sz="1600" b="1">
                <a:solidFill>
                  <a:schemeClr val="tx2"/>
                </a:solidFill>
              </a:rPr>
              <a:t>K nearest neighbors</a:t>
            </a:r>
            <a:r>
              <a:rPr lang="en-US" sz="1600">
                <a:solidFill>
                  <a:schemeClr val="tx2"/>
                </a:solidFill>
              </a:rPr>
              <a:t>.</a:t>
            </a:r>
          </a:p>
          <a:p>
            <a:pPr lvl="0"/>
            <a:r>
              <a:rPr lang="en-US" sz="1600">
                <a:solidFill>
                  <a:schemeClr val="tx2"/>
                </a:solidFill>
              </a:rPr>
              <a:t>Prediction:</a:t>
            </a:r>
          </a:p>
          <a:p>
            <a:pPr lvl="1"/>
            <a:r>
              <a:rPr lang="en-US" sz="1600" b="1">
                <a:solidFill>
                  <a:schemeClr val="tx2"/>
                </a:solidFill>
              </a:rPr>
              <a:t>Classification</a:t>
            </a:r>
            <a:r>
              <a:rPr lang="en-US" sz="1600">
                <a:solidFill>
                  <a:schemeClr val="tx2"/>
                </a:solidFill>
              </a:rPr>
              <a:t> → Majority voting (the class most neighbors belong to).</a:t>
            </a:r>
          </a:p>
          <a:p>
            <a:pPr lvl="1"/>
            <a:r>
              <a:rPr lang="en-US" sz="1600" b="1">
                <a:solidFill>
                  <a:schemeClr val="tx2"/>
                </a:solidFill>
              </a:rPr>
              <a:t>Regression</a:t>
            </a:r>
            <a:r>
              <a:rPr lang="en-US" sz="1600">
                <a:solidFill>
                  <a:schemeClr val="tx2"/>
                </a:solidFill>
              </a:rPr>
              <a:t> → Average of neighbors’ values.</a:t>
            </a:r>
          </a:p>
          <a:p>
            <a:endParaRPr 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9A30E-3E19-E6BD-B0A2-9607A937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K-Nearest Neighbors (KNN)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7DEE14-C4A8-4CDA-18B0-61C3C2ED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931764"/>
            <a:ext cx="8178799" cy="18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2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Introduction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78849A-C010-E046-A119-A5F6A58EA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967629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DBC45-0411-0743-D3B8-F861B8AA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K-Nearest Neighbors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584F-E92A-F1FE-8493-2AC20AB3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/>
              <a:t>Advantages</a:t>
            </a:r>
            <a:endParaRPr lang="en-US" sz="1700"/>
          </a:p>
          <a:p>
            <a:pPr lvl="0"/>
            <a:r>
              <a:rPr lang="en-US" sz="1700"/>
              <a:t>Simple and intuitive.</a:t>
            </a:r>
          </a:p>
          <a:p>
            <a:pPr lvl="0"/>
            <a:r>
              <a:rPr lang="en-US" sz="1700"/>
              <a:t>No training phase (lazy learning).</a:t>
            </a:r>
          </a:p>
          <a:p>
            <a:pPr lvl="0"/>
            <a:r>
              <a:rPr lang="en-US" sz="1700"/>
              <a:t>Works well with smaller datasets.</a:t>
            </a:r>
          </a:p>
          <a:p>
            <a:pPr marL="0" indent="0">
              <a:buNone/>
            </a:pPr>
            <a:r>
              <a:rPr lang="en-US" sz="1700" b="1"/>
              <a:t>Disadvantages</a:t>
            </a:r>
            <a:endParaRPr lang="en-US" sz="1700"/>
          </a:p>
          <a:p>
            <a:pPr lvl="0"/>
            <a:r>
              <a:rPr lang="en-US" sz="1700"/>
              <a:t>Slow with </a:t>
            </a:r>
            <a:r>
              <a:rPr lang="en-US" sz="1700" b="1"/>
              <a:t>large datasets</a:t>
            </a:r>
            <a:r>
              <a:rPr lang="en-US" sz="1700"/>
              <a:t> (distance calculated for every point).</a:t>
            </a:r>
          </a:p>
          <a:p>
            <a:pPr lvl="0"/>
            <a:r>
              <a:rPr lang="en-US" sz="1700"/>
              <a:t>Sensitive to </a:t>
            </a:r>
            <a:r>
              <a:rPr lang="en-US" sz="1700" b="1"/>
              <a:t>irrelevant features</a:t>
            </a:r>
            <a:r>
              <a:rPr lang="en-US" sz="1700"/>
              <a:t> and </a:t>
            </a:r>
            <a:r>
              <a:rPr lang="en-US" sz="1700" b="1"/>
              <a:t>scaling</a:t>
            </a:r>
            <a:r>
              <a:rPr lang="en-US" sz="1700"/>
              <a:t>.</a:t>
            </a:r>
          </a:p>
          <a:p>
            <a:pPr lvl="0"/>
            <a:r>
              <a:rPr lang="en-US" sz="1700"/>
              <a:t>Choice of </a:t>
            </a:r>
            <a:r>
              <a:rPr lang="en-US" sz="1700" b="1"/>
              <a:t>K</a:t>
            </a:r>
            <a:r>
              <a:rPr lang="en-US" sz="1700"/>
              <a:t> is crucial:</a:t>
            </a:r>
          </a:p>
          <a:p>
            <a:pPr lvl="1"/>
            <a:r>
              <a:rPr lang="en-US" sz="1700"/>
              <a:t>Small K → Noisy, unstable.</a:t>
            </a:r>
          </a:p>
          <a:p>
            <a:pPr lvl="1"/>
            <a:r>
              <a:rPr lang="en-US" sz="1700"/>
              <a:t>Large K → Too smooth, may miss patterns.</a:t>
            </a:r>
          </a:p>
          <a:p>
            <a:r>
              <a:rPr lang="en-US" sz="1700"/>
              <a:t> 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072678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ECF986-ACB1-DE1F-5E9F-89B300D5B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888968"/>
            <a:ext cx="8178799" cy="396671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sz="2800"/>
              <a:t>Confusion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A </a:t>
            </a:r>
            <a:r>
              <a:rPr lang="en-US" sz="1100" b="1"/>
              <a:t>confusion matrix</a:t>
            </a:r>
            <a:r>
              <a:rPr lang="en-US" sz="1100"/>
              <a:t> is a table used to evaluate the performance of a </a:t>
            </a:r>
            <a:r>
              <a:rPr lang="en-US" sz="1100" b="1"/>
              <a:t>classification model</a:t>
            </a:r>
            <a:r>
              <a:rPr lang="en-US" sz="1100"/>
              <a:t>.</a:t>
            </a:r>
            <a:br>
              <a:rPr lang="en-US" sz="1100"/>
            </a:br>
            <a:r>
              <a:rPr lang="en-US" sz="1100"/>
              <a:t>It compares the </a:t>
            </a:r>
            <a:r>
              <a:rPr lang="en-US" sz="1100" b="1"/>
              <a:t>predicted labels</a:t>
            </a:r>
            <a:r>
              <a:rPr lang="en-US" sz="1100"/>
              <a:t> with the </a:t>
            </a:r>
            <a:r>
              <a:rPr lang="en-US" sz="1100" b="1"/>
              <a:t>actual labels</a:t>
            </a:r>
            <a:r>
              <a:rPr lang="en-US" sz="1100"/>
              <a:t>.</a:t>
            </a:r>
          </a:p>
          <a:p>
            <a:pPr>
              <a:lnSpc>
                <a:spcPct val="90000"/>
              </a:lnSpc>
            </a:pPr>
            <a:r>
              <a:rPr lang="en-US" sz="1100" b="1"/>
              <a:t>Explanation</a:t>
            </a:r>
          </a:p>
          <a:p>
            <a:pPr>
              <a:lnSpc>
                <a:spcPct val="90000"/>
              </a:lnSpc>
            </a:pPr>
            <a:r>
              <a:rPr lang="en-US" sz="1100" b="1"/>
              <a:t>True Positive (TP):</a:t>
            </a:r>
            <a:r>
              <a:rPr lang="en-US" sz="1100"/>
              <a:t> Model correctly predicts Positive.</a:t>
            </a:r>
          </a:p>
          <a:p>
            <a:pPr>
              <a:lnSpc>
                <a:spcPct val="90000"/>
              </a:lnSpc>
            </a:pPr>
            <a:r>
              <a:rPr lang="en-US" sz="1100" b="1"/>
              <a:t>True Negative (TN):</a:t>
            </a:r>
            <a:r>
              <a:rPr lang="en-US" sz="1100"/>
              <a:t> Model correctly predicts Negative.</a:t>
            </a:r>
          </a:p>
          <a:p>
            <a:pPr>
              <a:lnSpc>
                <a:spcPct val="90000"/>
              </a:lnSpc>
            </a:pPr>
            <a:r>
              <a:rPr lang="en-US" sz="1100" b="1"/>
              <a:t>False Positive (FP):</a:t>
            </a:r>
            <a:r>
              <a:rPr lang="en-US" sz="1100"/>
              <a:t> Model incorrectly predicts Positive (Type I Error).</a:t>
            </a:r>
          </a:p>
          <a:p>
            <a:pPr>
              <a:lnSpc>
                <a:spcPct val="90000"/>
              </a:lnSpc>
            </a:pPr>
            <a:r>
              <a:rPr lang="en-US" sz="1100" b="1"/>
              <a:t>False Negative (FN):</a:t>
            </a:r>
            <a:r>
              <a:rPr lang="en-US" sz="1100"/>
              <a:t> Model incorrectly predicts Negative (Type II Error).</a:t>
            </a:r>
          </a:p>
          <a:p>
            <a:pPr>
              <a:lnSpc>
                <a:spcPct val="90000"/>
              </a:lnSpc>
            </a:pPr>
            <a:endParaRPr lang="en-US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27886-5E79-8130-43CE-B67FCFC2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" y="3460687"/>
            <a:ext cx="8373618" cy="20306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2C2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Metrics (1)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338E0-F4C1-BF60-1EBD-CA904F1E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128790"/>
            <a:ext cx="5510653" cy="46013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7E7D-5B2F-845F-9D36-E6CD0195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Bias–Variance Tradeoff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A84E27-93C0-5CB4-C5F9-4AAB3CE2AB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70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A56BD-C356-4218-54D5-64FC3FB6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Bias–Variance Tradeoff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0031663-62F2-7741-0EF9-C62D8C3FD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64621"/>
              </p:ext>
            </p:extLst>
          </p:nvPr>
        </p:nvGraphicFramePr>
        <p:xfrm>
          <a:off x="482600" y="2552912"/>
          <a:ext cx="8178801" cy="26388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1376">
                  <a:extLst>
                    <a:ext uri="{9D8B030D-6E8A-4147-A177-3AD203B41FA5}">
                      <a16:colId xmlns:a16="http://schemas.microsoft.com/office/drawing/2014/main" val="3090161220"/>
                    </a:ext>
                  </a:extLst>
                </a:gridCol>
                <a:gridCol w="1544135">
                  <a:extLst>
                    <a:ext uri="{9D8B030D-6E8A-4147-A177-3AD203B41FA5}">
                      <a16:colId xmlns:a16="http://schemas.microsoft.com/office/drawing/2014/main" val="2788539382"/>
                    </a:ext>
                  </a:extLst>
                </a:gridCol>
                <a:gridCol w="1547070">
                  <a:extLst>
                    <a:ext uri="{9D8B030D-6E8A-4147-A177-3AD203B41FA5}">
                      <a16:colId xmlns:a16="http://schemas.microsoft.com/office/drawing/2014/main" val="2751404675"/>
                    </a:ext>
                  </a:extLst>
                </a:gridCol>
                <a:gridCol w="1638110">
                  <a:extLst>
                    <a:ext uri="{9D8B030D-6E8A-4147-A177-3AD203B41FA5}">
                      <a16:colId xmlns:a16="http://schemas.microsoft.com/office/drawing/2014/main" val="1588292203"/>
                    </a:ext>
                  </a:extLst>
                </a:gridCol>
                <a:gridCol w="1638110">
                  <a:extLst>
                    <a:ext uri="{9D8B030D-6E8A-4147-A177-3AD203B41FA5}">
                      <a16:colId xmlns:a16="http://schemas.microsoft.com/office/drawing/2014/main" val="698691607"/>
                    </a:ext>
                  </a:extLst>
                </a:gridCol>
              </a:tblGrid>
              <a:tr h="9134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Bias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Variance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Train Accuracy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</a:rPr>
                        <a:t>Test Accuracy</a:t>
                      </a:r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347378"/>
                  </a:ext>
                </a:extLst>
              </a:tr>
              <a:tr h="575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Underfitting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972050"/>
                  </a:ext>
                </a:extLst>
              </a:tr>
              <a:tr h="575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Good Fit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Balanced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Balanced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882903"/>
                  </a:ext>
                </a:extLst>
              </a:tr>
              <a:tr h="575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Overfitting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Very High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cap="none" spc="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0" marR="169156" marT="84578" marB="845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0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30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Overfitting vs Underfitting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Underfitting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Model is </a:t>
            </a: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too simple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 → cannot capture underlying patterns.</a:t>
            </a: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High Bias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 (strong assumptions about data).</a:t>
            </a: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Low Variance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 (model is stable but inaccurate).</a:t>
            </a: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Example:</a:t>
            </a:r>
            <a:br>
              <a:rPr lang="en-US" sz="160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Using a straight line (Linear Regression) to fit complex curved data → poor accuracy on both training &amp; test data.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Overfitting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Model is </a:t>
            </a: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too complex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 → learns noise as well as patterns.</a:t>
            </a: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Low Bias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 (fits training data very well).</a:t>
            </a: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High Variance</a:t>
            </a: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 (fails to generalize → poor test accuracy).</a:t>
            </a:r>
          </a:p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tx1">
                    <a:alpha val="80000"/>
                  </a:schemeClr>
                </a:solidFill>
              </a:rPr>
              <a:t>Example:</a:t>
            </a:r>
            <a:br>
              <a:rPr lang="en-US" sz="160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>
                <a:solidFill>
                  <a:schemeClr val="tx1">
                    <a:alpha val="80000"/>
                  </a:schemeClr>
                </a:solidFill>
              </a:rPr>
              <a:t>Decision Tree that keeps splitting until every training point is classified → 100% training accuracy but poor test accuracy.</a:t>
            </a:r>
          </a:p>
          <a:p>
            <a:pPr>
              <a:lnSpc>
                <a:spcPct val="90000"/>
              </a:lnSpc>
            </a:pPr>
            <a:endParaRPr lang="en-US" sz="16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key points</a:t>
            </a:r>
          </a:p>
          <a:p>
            <a:r>
              <a:t>Open for 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Types of Machine Learning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4B9F68-061E-EEC0-5AFC-8B3FCFDEE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319026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474CD-FFAE-605E-0015-7B3E5B9C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Type Of Classification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3997-873E-B9C0-FE03-DB2CE7B2D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b="1"/>
              <a:t>1. Binary Classification</a:t>
            </a:r>
          </a:p>
          <a:p>
            <a:r>
              <a:rPr lang="en-US" sz="2100"/>
              <a:t>Predicts between </a:t>
            </a:r>
            <a:r>
              <a:rPr lang="en-US" sz="2100" b="1"/>
              <a:t>two classes only</a:t>
            </a:r>
            <a:r>
              <a:rPr lang="en-US" sz="2100"/>
              <a:t> (Yes/No, 0/1).</a:t>
            </a:r>
          </a:p>
          <a:p>
            <a:r>
              <a:rPr lang="en-US" sz="2100"/>
              <a:t>Example: Detecting whether an email is </a:t>
            </a:r>
            <a:r>
              <a:rPr lang="en-US" sz="2100" i="1"/>
              <a:t>spam</a:t>
            </a:r>
            <a:r>
              <a:rPr lang="en-US" sz="2100"/>
              <a:t> or </a:t>
            </a:r>
            <a:r>
              <a:rPr lang="en-US" sz="2100" i="1"/>
              <a:t>not spam</a:t>
            </a:r>
            <a:r>
              <a:rPr lang="en-US" sz="2100"/>
              <a:t>.</a:t>
            </a:r>
          </a:p>
          <a:p>
            <a:pPr marL="0" indent="0">
              <a:buNone/>
            </a:pPr>
            <a:r>
              <a:rPr lang="en-US" sz="2100" b="1"/>
              <a:t>2. Multi-class Classification</a:t>
            </a:r>
          </a:p>
          <a:p>
            <a:r>
              <a:rPr lang="en-US" sz="2100"/>
              <a:t>Predicts among </a:t>
            </a:r>
            <a:r>
              <a:rPr lang="en-US" sz="2100" b="1"/>
              <a:t>more than two classes</a:t>
            </a:r>
            <a:r>
              <a:rPr lang="en-US" sz="2100"/>
              <a:t>.</a:t>
            </a:r>
          </a:p>
          <a:p>
            <a:r>
              <a:rPr lang="en-US" sz="2100"/>
              <a:t>Example: Classifying an image as </a:t>
            </a:r>
            <a:r>
              <a:rPr lang="en-US" sz="2100" i="1"/>
              <a:t>cat, dog, or bird</a:t>
            </a:r>
            <a:r>
              <a:rPr lang="en-US" sz="2100"/>
              <a:t>.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56981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Data for Classification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Features (inputs)</a:t>
            </a:r>
          </a:p>
          <a:p>
            <a:r>
              <a:rPr lang="en-US" sz="2100"/>
              <a:t>Labels (target variable)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Workflow of a Classification Task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1. Data collection</a:t>
            </a:r>
          </a:p>
          <a:p>
            <a:r>
              <a:rPr lang="en-US" sz="2100"/>
              <a:t>2. Preprocessing</a:t>
            </a:r>
          </a:p>
          <a:p>
            <a:r>
              <a:rPr lang="en-US" sz="2100"/>
              <a:t>3. Model training</a:t>
            </a:r>
          </a:p>
          <a:p>
            <a:r>
              <a:rPr lang="en-US" sz="2100"/>
              <a:t>4. Evaluation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/>
              <a:t>Definition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A supervised learning algorithm used for </a:t>
            </a:r>
            <a:r>
              <a:rPr lang="en-US" sz="1600" b="1"/>
              <a:t>classification</a:t>
            </a:r>
            <a:r>
              <a:rPr lang="en-US" sz="1600"/>
              <a:t> (not regression, despite its name).</a:t>
            </a:r>
          </a:p>
          <a:p>
            <a:pPr>
              <a:lnSpc>
                <a:spcPct val="90000"/>
              </a:lnSpc>
            </a:pPr>
            <a:r>
              <a:rPr lang="en-US" sz="1600"/>
              <a:t>Predicts the probability that an instance belongs to a particular class.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 </a:t>
            </a:r>
            <a:r>
              <a:rPr lang="en-US" sz="1600" b="1"/>
              <a:t>How it Works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Uses a </a:t>
            </a:r>
            <a:r>
              <a:rPr lang="en-US" sz="1600" b="1"/>
              <a:t>sigmoid (logistic) function</a:t>
            </a:r>
            <a:r>
              <a:rPr lang="en-US" sz="1600"/>
              <a:t> to map outputs to a probability between </a:t>
            </a:r>
            <a:r>
              <a:rPr lang="en-US" sz="1600" b="1"/>
              <a:t>0 and 1</a:t>
            </a:r>
            <a:r>
              <a:rPr lang="en-US" sz="1600"/>
              <a:t>.</a:t>
            </a:r>
          </a:p>
          <a:p>
            <a:pPr>
              <a:lnSpc>
                <a:spcPct val="90000"/>
              </a:lnSpc>
            </a:pPr>
            <a:r>
              <a:rPr lang="en-US" sz="1600"/>
              <a:t>Decision is made by applying a </a:t>
            </a:r>
            <a:r>
              <a:rPr lang="en-US" sz="1600" b="1"/>
              <a:t>threshold</a:t>
            </a:r>
            <a:r>
              <a:rPr lang="en-US" sz="1600"/>
              <a:t> (commonly 0.5).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/>
              <a:t>Key Features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Simple, fast, and interpretable.</a:t>
            </a:r>
          </a:p>
          <a:p>
            <a:pPr>
              <a:lnSpc>
                <a:spcPct val="90000"/>
              </a:lnSpc>
            </a:pPr>
            <a:r>
              <a:rPr lang="en-US" sz="1600"/>
              <a:t>Works well for </a:t>
            </a:r>
            <a:r>
              <a:rPr lang="en-US" sz="1600" b="1"/>
              <a:t>linearly separable data</a:t>
            </a:r>
            <a:r>
              <a:rPr lang="en-US" sz="1600"/>
              <a:t>.</a:t>
            </a:r>
          </a:p>
          <a:p>
            <a:pPr>
              <a:lnSpc>
                <a:spcPct val="90000"/>
              </a:lnSpc>
            </a:pPr>
            <a:r>
              <a:rPr lang="en-US" sz="1600"/>
              <a:t>Provides </a:t>
            </a:r>
            <a:r>
              <a:rPr lang="en-US" sz="1600" b="1"/>
              <a:t>probabilistic outputs</a:t>
            </a:r>
            <a:r>
              <a:rPr lang="en-US" sz="1600"/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7EE5-34CF-AFB5-C7FB-31F2E579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F6FD52-D036-5A20-6882-5F53BDA4C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152" y="2300748"/>
            <a:ext cx="8037216" cy="334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AF0E2-4D20-4C71-4367-68259B446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D690-C34E-3323-E50F-96CB22558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b="1"/>
              <a:t>Advantages</a:t>
            </a:r>
            <a:endParaRPr lang="en-US" sz="2100"/>
          </a:p>
          <a:p>
            <a:r>
              <a:rPr lang="en-US" sz="2100"/>
              <a:t>Easy to implement and efficient.</a:t>
            </a:r>
          </a:p>
          <a:p>
            <a:r>
              <a:rPr lang="en-US" sz="2100"/>
              <a:t>Good baseline model for binary classification.</a:t>
            </a:r>
          </a:p>
          <a:p>
            <a:r>
              <a:rPr lang="en-US" sz="2100"/>
              <a:t>Coefficients show importance of features.</a:t>
            </a:r>
          </a:p>
          <a:p>
            <a:pPr marL="0" indent="0">
              <a:buNone/>
            </a:pPr>
            <a:r>
              <a:rPr lang="en-US" sz="2100"/>
              <a:t> </a:t>
            </a:r>
            <a:r>
              <a:rPr lang="en-US" sz="2100" b="1"/>
              <a:t>Limitations</a:t>
            </a:r>
            <a:endParaRPr lang="en-US" sz="2100"/>
          </a:p>
          <a:p>
            <a:r>
              <a:rPr lang="en-US" sz="2100"/>
              <a:t>Assumes a linear relationship between features and log-odds.</a:t>
            </a:r>
          </a:p>
          <a:p>
            <a:r>
              <a:rPr lang="en-US" sz="2100"/>
              <a:t>Not suitable for complex non-linear patterns.</a:t>
            </a:r>
          </a:p>
          <a:p>
            <a:endParaRPr lang="en-US" sz="21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32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1414</Words>
  <Application>Microsoft Office PowerPoint</Application>
  <PresentationFormat>On-screen Show (4:3)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Classification Models in Machine Learning</vt:lpstr>
      <vt:lpstr>Introduction</vt:lpstr>
      <vt:lpstr>Types of Machine Learning</vt:lpstr>
      <vt:lpstr>Type Of Classification</vt:lpstr>
      <vt:lpstr>Data for Classification</vt:lpstr>
      <vt:lpstr>Workflow of a Classification Task</vt:lpstr>
      <vt:lpstr>Logistic Regression</vt:lpstr>
      <vt:lpstr>PowerPoint Presentation</vt:lpstr>
      <vt:lpstr>Logistic Regression</vt:lpstr>
      <vt:lpstr>Decision Tree</vt:lpstr>
      <vt:lpstr>Decision Tree</vt:lpstr>
      <vt:lpstr>Bagging (Bootstrap Aggregating)</vt:lpstr>
      <vt:lpstr>Boosting</vt:lpstr>
      <vt:lpstr>Bagging vs Boosting (Quick Comparison)</vt:lpstr>
      <vt:lpstr>Random Forest</vt:lpstr>
      <vt:lpstr>Random Forest</vt:lpstr>
      <vt:lpstr>Support Vector Machine (SVM)</vt:lpstr>
      <vt:lpstr>K-Nearest Neighbors (KNN)</vt:lpstr>
      <vt:lpstr>K-Nearest Neighbors (KNN)</vt:lpstr>
      <vt:lpstr>K-Nearest Neighbors (KNN)</vt:lpstr>
      <vt:lpstr>Example</vt:lpstr>
      <vt:lpstr>Confusion Matrix</vt:lpstr>
      <vt:lpstr>Evaluation Metrics (1)</vt:lpstr>
      <vt:lpstr>Bias–Variance Tradeoff </vt:lpstr>
      <vt:lpstr>Bias–Variance Tradeoff</vt:lpstr>
      <vt:lpstr>Overfitting vs Underfitting</vt:lpstr>
      <vt:lpstr>Conclusion &amp; Q/A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Irfan Ahmed</cp:lastModifiedBy>
  <cp:revision>3</cp:revision>
  <dcterms:created xsi:type="dcterms:W3CDTF">2013-01-27T09:14:16Z</dcterms:created>
  <dcterms:modified xsi:type="dcterms:W3CDTF">2025-09-05T16:55:57Z</dcterms:modified>
  <cp:category/>
</cp:coreProperties>
</file>