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59" r:id="rId9"/>
    <p:sldId id="290" r:id="rId10"/>
    <p:sldId id="291" r:id="rId11"/>
    <p:sldId id="260" r:id="rId12"/>
    <p:sldId id="261" r:id="rId13"/>
    <p:sldId id="262" r:id="rId14"/>
    <p:sldId id="277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9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663E-DB5B-4312-86C6-D43CA7E3426F}" type="datetimeFigureOut">
              <a:rPr lang="id-ID" smtClean="0"/>
              <a:pPr/>
              <a:t>21/03/2020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83193-6F92-4674-9F56-5A9273CC680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228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asil gambar untuk sq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81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7772400" cy="991561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PENGENALAN 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       </a:t>
            </a:r>
            <a:r>
              <a:rPr lang="en-US" dirty="0" err="1" smtClean="0">
                <a:solidFill>
                  <a:schemeClr val="bg1"/>
                </a:solidFill>
              </a:rPr>
              <a:t>Pertemuan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05200" y="5638800"/>
            <a:ext cx="5029200" cy="7425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id-ID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 Marlina, M.Kom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Fungsi</a:t>
            </a:r>
            <a:r>
              <a:rPr lang="en-US" sz="2800" dirty="0" smtClean="0"/>
              <a:t> String, </a:t>
            </a: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manipulasi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datetime</a:t>
            </a:r>
            <a:r>
              <a:rPr lang="en-US" sz="2800" dirty="0" smtClean="0"/>
              <a:t> Format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jam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mySQL</a:t>
            </a:r>
            <a:r>
              <a:rPr lang="en-US" sz="2800" dirty="0" smtClean="0"/>
              <a:t> : </a:t>
            </a:r>
            <a:r>
              <a:rPr lang="en-US" sz="2800" dirty="0" err="1" smtClean="0"/>
              <a:t>Yyyy</a:t>
            </a:r>
            <a:r>
              <a:rPr lang="en-US" sz="2800" dirty="0" smtClean="0"/>
              <a:t>-mm-</a:t>
            </a:r>
            <a:r>
              <a:rPr lang="en-US" sz="2800" dirty="0" err="1" smtClean="0"/>
              <a:t>dd</a:t>
            </a:r>
            <a:r>
              <a:rPr lang="en-US" sz="2800" dirty="0" smtClean="0"/>
              <a:t> </a:t>
            </a:r>
            <a:r>
              <a:rPr lang="en-US" sz="2800" dirty="0" err="1" smtClean="0"/>
              <a:t>hh:ii:ss</a:t>
            </a:r>
            <a:r>
              <a:rPr lang="en-US" sz="2800" dirty="0" smtClean="0"/>
              <a:t>. Yang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string,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antaranya</a:t>
            </a:r>
            <a:r>
              <a:rPr lang="en-US" sz="2800" dirty="0" smtClean="0"/>
              <a:t> :  NOW ( ), HOUR ( ), MINUTE ( ), MONTH ( ),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sebagainya</a:t>
            </a:r>
            <a:r>
              <a:rPr lang="en-US" sz="2800" dirty="0" smtClean="0"/>
              <a:t>.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Fungsi SQL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sv-SE" dirty="0" smtClean="0"/>
              <a:t>tipe data yang dapat </a:t>
            </a:r>
            <a:r>
              <a:rPr lang="id-ID" dirty="0" smtClean="0"/>
              <a:t>di</a:t>
            </a:r>
            <a:r>
              <a:rPr lang="sv-SE" dirty="0" smtClean="0"/>
              <a:t>gunakan pada suatu variabel konstanta yang dapat menyimpan nilai berupa angka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id-ID" dirty="0" smtClean="0"/>
              <a:t>Angka (Numerik)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14600"/>
            <a:ext cx="60198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id-ID" dirty="0" smtClean="0"/>
              <a:t>merupakan tipe data yang bisa digunakan untuk menampung banyak karakter dengan jumlah maksimum data yang dapat ditampung yakni sebanyak 255 karakter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id-ID" dirty="0" smtClean="0"/>
              <a:t>Teks (String)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048000"/>
            <a:ext cx="58293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id-ID" dirty="0" smtClean="0"/>
              <a:t>Tipe Data Date digunakan untuk menyimpan data tanggal dengan format tahun, bulan, tanggal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</a:t>
            </a:r>
            <a:r>
              <a:rPr lang="en-US" dirty="0" err="1" smtClean="0"/>
              <a:t>Tipe</a:t>
            </a:r>
            <a:r>
              <a:rPr lang="en-US" dirty="0" smtClean="0"/>
              <a:t> Data Date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760877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id-ID" dirty="0" smtClean="0"/>
              <a:t>merupakan tipe data yang dapat digunakan untuk menampung gambar, musik, video dan lain-lain nya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Tipe Data Blob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70029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442CD5-E887-4BC0-A447-2C9BD87CCF6D}"/>
              </a:ext>
            </a:extLst>
          </p:cNvPr>
          <p:cNvSpPr txBox="1"/>
          <p:nvPr/>
        </p:nvSpPr>
        <p:spPr>
          <a:xfrm>
            <a:off x="0" y="4724400"/>
            <a:ext cx="6477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5400" dirty="0" smtClean="0">
                <a:solidFill>
                  <a:schemeClr val="bg1"/>
                </a:solidFill>
                <a:latin typeface="+mj-lt"/>
              </a:rPr>
              <a:t>Terima Kasih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210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Tahun </a:t>
            </a:r>
            <a:r>
              <a:rPr lang="id-ID" smtClean="0"/>
              <a:t>1970 E.F.Codd </a:t>
            </a:r>
            <a:r>
              <a:rPr lang="id-ID" dirty="0" smtClean="0"/>
              <a:t>memperkenalkan database relational dalam sebuah artikel “A Relational Model of Data For Large Shared Data Bank”.</a:t>
            </a:r>
          </a:p>
          <a:p>
            <a:r>
              <a:rPr lang="id-ID" dirty="0" smtClean="0"/>
              <a:t>Tahun 1979 dikembangkan menjadi sebuah database relational </a:t>
            </a:r>
          </a:p>
          <a:p>
            <a:r>
              <a:rPr lang="id-ID" dirty="0" smtClean="0"/>
              <a:t>Bahasa dari database Relational tersebut adalah SQL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Sejarah SQL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Interpretasi</a:t>
            </a:r>
            <a:r>
              <a:rPr lang="en-US" dirty="0" smtClean="0"/>
              <a:t> (Interactive SQL),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SQL </a:t>
            </a:r>
            <a:r>
              <a:rPr lang="en-US" dirty="0" err="1" smtClean="0"/>
              <a:t>melalui</a:t>
            </a:r>
            <a:r>
              <a:rPr lang="en-US" dirty="0" smtClean="0"/>
              <a:t> console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mikrokomputer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Sisip</a:t>
            </a:r>
            <a:r>
              <a:rPr lang="en-US" dirty="0" smtClean="0"/>
              <a:t> (Embedded SQL),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SQL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melihatnya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media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programmer.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/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penggunaannya</a:t>
            </a:r>
            <a:r>
              <a:rPr lang="en-US" sz="2800" dirty="0" smtClean="0"/>
              <a:t>, </a:t>
            </a:r>
            <a:r>
              <a:rPr lang="en-US" sz="2800" dirty="0" err="1" smtClean="0"/>
              <a:t>perintah-perintah</a:t>
            </a:r>
            <a:r>
              <a:rPr lang="en-US" sz="2800" dirty="0" smtClean="0"/>
              <a:t> SQL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dikelompokkan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2 </a:t>
            </a:r>
            <a:r>
              <a:rPr lang="en-US" sz="2800" dirty="0" err="1" smtClean="0"/>
              <a:t>bagian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dirty="0" smtClean="0"/>
              <a:t>DDL (Data Definition Language),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yang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database,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index.</a:t>
            </a:r>
          </a:p>
          <a:p>
            <a:pPr lvl="0" algn="just"/>
            <a:r>
              <a:rPr lang="en-US" dirty="0" smtClean="0"/>
              <a:t>DML (Data Manipulation Language),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SQL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record,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antaranya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data, </a:t>
            </a:r>
            <a:r>
              <a:rPr lang="en-US" dirty="0" err="1" smtClean="0"/>
              <a:t>menghapus</a:t>
            </a:r>
            <a:r>
              <a:rPr lang="en-US" dirty="0" smtClean="0"/>
              <a:t>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-update data.</a:t>
            </a:r>
          </a:p>
          <a:p>
            <a:pPr lvl="0" algn="just"/>
            <a:r>
              <a:rPr lang="en-US" dirty="0" smtClean="0"/>
              <a:t>DCL (Data Control Language),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privilegenya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2400" dirty="0" smtClean="0"/>
              <a:t>  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SQL </a:t>
            </a:r>
            <a:r>
              <a:rPr lang="en-US" sz="2800" dirty="0" err="1" smtClean="0"/>
              <a:t>terbagi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3 </a:t>
            </a:r>
            <a:r>
              <a:rPr lang="en-US" sz="2800" dirty="0" err="1" smtClean="0"/>
              <a:t>bagian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	</a:t>
            </a:r>
          </a:p>
          <a:p>
            <a:r>
              <a:rPr lang="en-US" dirty="0" smtClean="0"/>
              <a:t>DROP DATABASE</a:t>
            </a:r>
          </a:p>
          <a:p>
            <a:r>
              <a:rPr lang="en-US" dirty="0" smtClean="0"/>
              <a:t>CREATE TABLE		</a:t>
            </a:r>
          </a:p>
          <a:p>
            <a:r>
              <a:rPr lang="en-US" dirty="0" smtClean="0"/>
              <a:t>DROP TABLE		</a:t>
            </a:r>
          </a:p>
          <a:p>
            <a:r>
              <a:rPr lang="en-US" dirty="0" smtClean="0"/>
              <a:t>ALTER TABLE</a:t>
            </a:r>
          </a:p>
          <a:p>
            <a:r>
              <a:rPr lang="en-US" dirty="0" smtClean="0"/>
              <a:t>CREATE INDEX		</a:t>
            </a:r>
          </a:p>
          <a:p>
            <a:r>
              <a:rPr lang="en-US" dirty="0" smtClean="0"/>
              <a:t>DROP INDEX</a:t>
            </a:r>
          </a:p>
          <a:p>
            <a:r>
              <a:rPr lang="en-US" dirty="0" smtClean="0"/>
              <a:t>CREATE VIEW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2800" dirty="0" smtClean="0"/>
              <a:t>   </a:t>
            </a:r>
            <a:r>
              <a:rPr lang="en-US" sz="2800" dirty="0" smtClean="0"/>
              <a:t>Yang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kategori</a:t>
            </a:r>
            <a:r>
              <a:rPr lang="en-US" sz="2800" dirty="0" smtClean="0"/>
              <a:t>  DDL 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INSERTS</a:t>
            </a:r>
            <a:endParaRPr lang="id-ID" dirty="0" smtClean="0"/>
          </a:p>
          <a:p>
            <a:r>
              <a:rPr lang="id-ID" dirty="0" smtClean="0"/>
              <a:t>S</a:t>
            </a:r>
            <a:r>
              <a:rPr lang="en-US" dirty="0" smtClean="0"/>
              <a:t>ELECT</a:t>
            </a:r>
            <a:endParaRPr lang="id-ID" dirty="0" smtClean="0"/>
          </a:p>
          <a:p>
            <a:r>
              <a:rPr lang="en-US" dirty="0" smtClean="0"/>
              <a:t>UPDATED</a:t>
            </a:r>
            <a:endParaRPr lang="id-ID" dirty="0" smtClean="0"/>
          </a:p>
          <a:p>
            <a:r>
              <a:rPr lang="id-ID" dirty="0" smtClean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2800" dirty="0" smtClean="0"/>
              <a:t>   </a:t>
            </a:r>
            <a:r>
              <a:rPr lang="en-US" sz="3200" dirty="0" smtClean="0"/>
              <a:t>Yang </a:t>
            </a:r>
            <a:r>
              <a:rPr lang="en-US" sz="3200" dirty="0" err="1" smtClean="0"/>
              <a:t>termasuk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kategori</a:t>
            </a:r>
            <a:r>
              <a:rPr lang="en-US" sz="3200" dirty="0" smtClean="0"/>
              <a:t> DML 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id-ID" dirty="0" smtClean="0"/>
          </a:p>
          <a:p>
            <a:r>
              <a:rPr lang="en-US" dirty="0" smtClean="0"/>
              <a:t>ROLLBACK</a:t>
            </a:r>
            <a:endParaRPr lang="id-ID" dirty="0" smtClean="0"/>
          </a:p>
          <a:p>
            <a:r>
              <a:rPr lang="en-US" dirty="0" smtClean="0"/>
              <a:t>GRANT</a:t>
            </a:r>
            <a:endParaRPr lang="id-ID" dirty="0" smtClean="0"/>
          </a:p>
          <a:p>
            <a:r>
              <a:rPr lang="en-US" dirty="0" smtClean="0"/>
              <a:t>REVOKE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3200" dirty="0" smtClean="0"/>
              <a:t>  </a:t>
            </a:r>
            <a:r>
              <a:rPr lang="en-US" sz="3200" dirty="0" smtClean="0"/>
              <a:t>Yang </a:t>
            </a:r>
            <a:r>
              <a:rPr lang="en-US" sz="3200" dirty="0" err="1" smtClean="0"/>
              <a:t>termasuk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kategori</a:t>
            </a:r>
            <a:r>
              <a:rPr lang="en-US" sz="3200" dirty="0" smtClean="0"/>
              <a:t> DCL 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</a:t>
            </a:r>
            <a:r>
              <a:rPr lang="en-US" dirty="0" err="1" smtClean="0"/>
              <a:t>ipe</a:t>
            </a:r>
            <a:r>
              <a:rPr lang="en-US" dirty="0" smtClean="0"/>
              <a:t> data </a:t>
            </a:r>
            <a:r>
              <a:rPr lang="id-ID" dirty="0" smtClean="0"/>
              <a:t>angka (numerik)</a:t>
            </a:r>
            <a:endParaRPr lang="en-US" dirty="0" smtClean="0"/>
          </a:p>
          <a:p>
            <a:r>
              <a:rPr lang="id-ID" dirty="0" smtClean="0"/>
              <a:t>T</a:t>
            </a:r>
            <a:r>
              <a:rPr lang="en-US" dirty="0" err="1" smtClean="0"/>
              <a:t>ipe</a:t>
            </a:r>
            <a:r>
              <a:rPr lang="en-US" dirty="0" smtClean="0"/>
              <a:t> data </a:t>
            </a:r>
            <a:r>
              <a:rPr lang="id-ID" dirty="0" smtClean="0"/>
              <a:t>teks (string)</a:t>
            </a:r>
            <a:r>
              <a:rPr lang="en-US" dirty="0" smtClean="0"/>
              <a:t> </a:t>
            </a:r>
          </a:p>
          <a:p>
            <a:r>
              <a:rPr lang="id-ID" dirty="0" smtClean="0"/>
              <a:t>T</a:t>
            </a:r>
            <a:r>
              <a:rPr lang="en-US" dirty="0" err="1" smtClean="0"/>
              <a:t>ipe</a:t>
            </a:r>
            <a:r>
              <a:rPr lang="en-US" dirty="0" smtClean="0"/>
              <a:t> data date</a:t>
            </a:r>
            <a:endParaRPr lang="id-ID" dirty="0" smtClean="0"/>
          </a:p>
          <a:p>
            <a:r>
              <a:rPr lang="id-ID" dirty="0" smtClean="0"/>
              <a:t>Tipe data blob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id-ID" dirty="0" smtClean="0"/>
              <a:t>pada MySql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09160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Agregat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built-in yang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pasti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lain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agregat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SQL. Yang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agregat</a:t>
            </a:r>
            <a:r>
              <a:rPr lang="en-US" sz="2400" dirty="0" smtClean="0"/>
              <a:t> : AVG, SUM, COUNT, MAX, MIN, STD, </a:t>
            </a:r>
            <a:r>
              <a:rPr lang="en-US" sz="2400" dirty="0" err="1" smtClean="0"/>
              <a:t>dan</a:t>
            </a:r>
            <a:r>
              <a:rPr lang="en-US" sz="2400" dirty="0" smtClean="0"/>
              <a:t> STDDEV.</a:t>
            </a:r>
          </a:p>
          <a:p>
            <a:pPr lvl="0" algn="just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Aritmatik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manipulasi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numerik</a:t>
            </a:r>
            <a:r>
              <a:rPr lang="en-US" sz="2400" dirty="0" smtClean="0"/>
              <a:t>. Yang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aritmatik</a:t>
            </a:r>
            <a:r>
              <a:rPr lang="en-US" sz="2400" dirty="0" smtClean="0"/>
              <a:t>,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antaranya</a:t>
            </a:r>
            <a:r>
              <a:rPr lang="en-US" sz="2400" dirty="0" smtClean="0"/>
              <a:t> :  + (</a:t>
            </a:r>
            <a:r>
              <a:rPr lang="en-US" sz="2400" dirty="0" err="1" smtClean="0"/>
              <a:t>penjumlahan</a:t>
            </a:r>
            <a:r>
              <a:rPr lang="en-US" sz="2400" dirty="0" smtClean="0"/>
              <a:t>), - (</a:t>
            </a:r>
            <a:r>
              <a:rPr lang="en-US" sz="2400" dirty="0" err="1" smtClean="0"/>
              <a:t>pengurangan</a:t>
            </a:r>
            <a:r>
              <a:rPr lang="en-US" sz="2400" dirty="0" smtClean="0"/>
              <a:t>), * (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), / (</a:t>
            </a:r>
            <a:r>
              <a:rPr lang="en-US" sz="2400" dirty="0" err="1" smtClean="0"/>
              <a:t>pembagian</a:t>
            </a:r>
            <a:r>
              <a:rPr lang="en-US" sz="2400" dirty="0" smtClean="0"/>
              <a:t>), % (</a:t>
            </a:r>
            <a:r>
              <a:rPr lang="en-US" sz="2400" dirty="0" err="1" smtClean="0"/>
              <a:t>sisa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), ABS (x), ACOS (x), ASIN (x), ATAN (x), COS (x), CEILING (x), ROUND (x), </a:t>
            </a:r>
            <a:r>
              <a:rPr lang="en-US" sz="2400" dirty="0" err="1" smtClean="0"/>
              <a:t>dan</a:t>
            </a:r>
            <a:r>
              <a:rPr lang="en-US" sz="2400" dirty="0" smtClean="0"/>
              <a:t> lain </a:t>
            </a:r>
            <a:r>
              <a:rPr lang="en-US" sz="2400" dirty="0" err="1" smtClean="0"/>
              <a:t>sebagainya</a:t>
            </a:r>
            <a:r>
              <a:rPr lang="en-US" sz="2400" dirty="0" smtClean="0"/>
              <a:t>.</a:t>
            </a:r>
          </a:p>
          <a:p>
            <a:pPr lvl="0" algn="just"/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3200" dirty="0" smtClean="0"/>
              <a:t>  </a:t>
            </a:r>
            <a:r>
              <a:rPr lang="en-US" sz="3200" dirty="0" smtClean="0"/>
              <a:t>FUNGSI SQL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422</TotalTime>
  <Words>534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PENGENALAN SQL</vt:lpstr>
      <vt:lpstr>   Sejarah SQL</vt:lpstr>
      <vt:lpstr>Menurut penggunaannya, perintah-perintah SQL dapat dikelompokkan menjadi 2 bagian, yaitu : </vt:lpstr>
      <vt:lpstr>   Statemen SQL terbagi menjadi 3 bagian, yaitu : </vt:lpstr>
      <vt:lpstr>   Yang termasuk ke dalam kategori  DDL :</vt:lpstr>
      <vt:lpstr>   Yang termasuk ke dalam kategori DML :</vt:lpstr>
      <vt:lpstr>  Yang termasuk dalam kategori DCL :</vt:lpstr>
      <vt:lpstr>  Tipe Data pada MySql</vt:lpstr>
      <vt:lpstr>  FUNGSI SQL</vt:lpstr>
      <vt:lpstr>   Fungsi SQL</vt:lpstr>
      <vt:lpstr>   Tipe Data Angka (Numerik)</vt:lpstr>
      <vt:lpstr>  Tipe Data Teks (String) </vt:lpstr>
      <vt:lpstr>   Tipe Data Date</vt:lpstr>
      <vt:lpstr>   Tipe Data Blob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</dc:title>
  <dc:creator>unindra</dc:creator>
  <cp:lastModifiedBy>hp Touchmart</cp:lastModifiedBy>
  <cp:revision>34</cp:revision>
  <dcterms:created xsi:type="dcterms:W3CDTF">2013-12-18T01:55:23Z</dcterms:created>
  <dcterms:modified xsi:type="dcterms:W3CDTF">2020-03-21T02:09:36Z</dcterms:modified>
</cp:coreProperties>
</file>