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64"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7" d="100"/>
          <a:sy n="77" d="100"/>
        </p:scale>
        <p:origin x="91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7/3/2024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7/3/2024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7/3/2024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7/3/2024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7/3/2024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7/3/2024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189030" y="2637820"/>
            <a:ext cx="5867090" cy="1636006"/>
          </a:xfrm>
        </p:spPr>
        <p:txBody>
          <a:bodyPr>
            <a:normAutofit fontScale="90000"/>
          </a:bodyPr>
          <a:lstStyle/>
          <a:p>
            <a:r>
              <a:rPr lang="en-US" sz="6800" dirty="0"/>
              <a:t>Hotel Reservation Analysis </a:t>
            </a:r>
            <a:br>
              <a:rPr lang="en-US" sz="6800" dirty="0"/>
            </a:br>
            <a:r>
              <a:rPr lang="en-US" sz="6800" dirty="0"/>
              <a:t>with SQL</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858883" y="4333567"/>
            <a:ext cx="3681254" cy="821284"/>
          </a:xfrm>
        </p:spPr>
        <p:txBody>
          <a:bodyPr>
            <a:normAutofit lnSpcReduction="10000"/>
          </a:bodyPr>
          <a:lstStyle/>
          <a:p>
            <a:pPr>
              <a:spcAft>
                <a:spcPts val="600"/>
              </a:spcAft>
            </a:pPr>
            <a:r>
              <a:rPr lang="en-US" sz="1800" dirty="0" err="1"/>
              <a:t>Divyadharshini</a:t>
            </a:r>
            <a:r>
              <a:rPr lang="en-US" sz="1800" dirty="0"/>
              <a:t> </a:t>
            </a:r>
            <a:r>
              <a:rPr lang="en-US" sz="1800" dirty="0" err="1"/>
              <a:t>Arulkannan</a:t>
            </a:r>
            <a:endParaRPr lang="en-US" sz="1800" dirty="0"/>
          </a:p>
          <a:p>
            <a:pPr>
              <a:spcAft>
                <a:spcPts val="600"/>
              </a:spcAft>
            </a:pPr>
            <a:r>
              <a:rPr lang="en-US" sz="1800" dirty="0"/>
              <a:t> Batch Name: MIP-DA-10</a:t>
            </a:r>
          </a:p>
          <a:p>
            <a:pPr>
              <a:spcAft>
                <a:spcPts val="600"/>
              </a:spcAft>
            </a:pPr>
            <a:endParaRPr lang="en-US" sz="1800" dirty="0"/>
          </a:p>
          <a:p>
            <a:pPr>
              <a:spcAft>
                <a:spcPts val="600"/>
              </a:spcAft>
            </a:pP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98BC11-B909-B9A6-9025-A1C713CCAA7D}"/>
              </a:ext>
            </a:extLst>
          </p:cNvPr>
          <p:cNvSpPr>
            <a:spLocks noGrp="1"/>
          </p:cNvSpPr>
          <p:nvPr>
            <p:ph sz="half" idx="1"/>
          </p:nvPr>
        </p:nvSpPr>
        <p:spPr>
          <a:xfrm>
            <a:off x="487680" y="533400"/>
            <a:ext cx="5608320" cy="5760720"/>
          </a:xfrm>
        </p:spPr>
        <p:txBody>
          <a:bodyPr/>
          <a:lstStyle/>
          <a:p>
            <a:pPr marL="0" indent="0">
              <a:buNone/>
            </a:pPr>
            <a:r>
              <a:rPr lang="en-US" dirty="0"/>
              <a:t>6. How many reservations fall on a weekend (</a:t>
            </a:r>
            <a:r>
              <a:rPr lang="en-US" dirty="0" err="1"/>
              <a:t>no_of_weekend_nights</a:t>
            </a:r>
            <a:r>
              <a:rPr lang="en-US" dirty="0"/>
              <a:t> &gt; 0)?</a:t>
            </a:r>
          </a:p>
          <a:p>
            <a:pPr marL="0" indent="0">
              <a:buNone/>
            </a:pPr>
            <a:endParaRPr lang="en-US" dirty="0"/>
          </a:p>
          <a:p>
            <a:pPr marL="0" indent="0">
              <a:buNone/>
            </a:pPr>
            <a:r>
              <a:rPr lang="en-US" dirty="0"/>
              <a:t>select count("</a:t>
            </a:r>
            <a:r>
              <a:rPr lang="en-US" dirty="0" err="1"/>
              <a:t>Booking_id</a:t>
            </a:r>
            <a:r>
              <a:rPr lang="en-US" dirty="0"/>
              <a:t>") as </a:t>
            </a:r>
            <a:r>
              <a:rPr lang="en-US" dirty="0" err="1"/>
              <a:t>tot_weekend_booking</a:t>
            </a:r>
            <a:endParaRPr lang="en-US" dirty="0"/>
          </a:p>
          <a:p>
            <a:pPr marL="0" indent="0">
              <a:buNone/>
            </a:pPr>
            <a:r>
              <a:rPr lang="en-US" dirty="0"/>
              <a:t>from </a:t>
            </a:r>
            <a:r>
              <a:rPr lang="en-US" dirty="0" err="1"/>
              <a:t>HotelReservationDataset</a:t>
            </a:r>
            <a:endParaRPr lang="en-US" dirty="0"/>
          </a:p>
          <a:p>
            <a:pPr marL="0" indent="0">
              <a:buNone/>
            </a:pPr>
            <a:r>
              <a:rPr lang="en-US" dirty="0"/>
              <a:t>where "</a:t>
            </a:r>
            <a:r>
              <a:rPr lang="en-US" dirty="0" err="1"/>
              <a:t>no_of_weekend_nights</a:t>
            </a:r>
            <a:r>
              <a:rPr lang="en-US" dirty="0"/>
              <a:t>" &gt; 0;</a:t>
            </a:r>
            <a:endParaRPr lang="en-IN" dirty="0"/>
          </a:p>
        </p:txBody>
      </p:sp>
      <p:sp>
        <p:nvSpPr>
          <p:cNvPr id="4" name="Content Placeholder 3">
            <a:extLst>
              <a:ext uri="{FF2B5EF4-FFF2-40B4-BE49-F238E27FC236}">
                <a16:creationId xmlns:a16="http://schemas.microsoft.com/office/drawing/2014/main" id="{1EBC453F-F47C-BEE7-6498-E6C0B09D5C40}"/>
              </a:ext>
            </a:extLst>
          </p:cNvPr>
          <p:cNvSpPr>
            <a:spLocks noGrp="1"/>
          </p:cNvSpPr>
          <p:nvPr>
            <p:ph sz="half" idx="2"/>
          </p:nvPr>
        </p:nvSpPr>
        <p:spPr>
          <a:xfrm>
            <a:off x="6309360" y="533400"/>
            <a:ext cx="5394960" cy="5760720"/>
          </a:xfrm>
        </p:spPr>
        <p:txBody>
          <a:bodyPr/>
          <a:lstStyle/>
          <a:p>
            <a:pPr marL="0" indent="0">
              <a:buNone/>
            </a:pPr>
            <a:r>
              <a:rPr lang="en-US" dirty="0"/>
              <a:t>7. What is the highest and lowest lead time for reservations?</a:t>
            </a:r>
          </a:p>
          <a:p>
            <a:pPr marL="0" indent="0">
              <a:buNone/>
            </a:pPr>
            <a:endParaRPr lang="en-US" dirty="0"/>
          </a:p>
          <a:p>
            <a:pPr marL="0" indent="0">
              <a:buNone/>
            </a:pPr>
            <a:r>
              <a:rPr lang="en-US" dirty="0"/>
              <a:t>select max(</a:t>
            </a:r>
            <a:r>
              <a:rPr lang="en-US" dirty="0" err="1"/>
              <a:t>to_number</a:t>
            </a:r>
            <a:r>
              <a:rPr lang="en-US" dirty="0"/>
              <a:t>("</a:t>
            </a:r>
            <a:r>
              <a:rPr lang="en-US" dirty="0" err="1"/>
              <a:t>lead_time</a:t>
            </a:r>
            <a:r>
              <a:rPr lang="en-US" dirty="0"/>
              <a:t>")) as </a:t>
            </a:r>
            <a:r>
              <a:rPr lang="en-US" dirty="0" err="1"/>
              <a:t>highest_lead</a:t>
            </a:r>
            <a:r>
              <a:rPr lang="en-US" dirty="0"/>
              <a:t> , min (</a:t>
            </a:r>
            <a:r>
              <a:rPr lang="en-US" dirty="0" err="1"/>
              <a:t>to_number</a:t>
            </a:r>
            <a:r>
              <a:rPr lang="en-US" dirty="0"/>
              <a:t>("</a:t>
            </a:r>
            <a:r>
              <a:rPr lang="en-US" dirty="0" err="1"/>
              <a:t>lead_time</a:t>
            </a:r>
            <a:r>
              <a:rPr lang="en-US" dirty="0"/>
              <a:t>")) as </a:t>
            </a:r>
            <a:r>
              <a:rPr lang="en-US" dirty="0" err="1"/>
              <a:t>lowest_lead</a:t>
            </a:r>
            <a:endParaRPr lang="en-US" dirty="0"/>
          </a:p>
          <a:p>
            <a:pPr marL="0" indent="0">
              <a:buNone/>
            </a:pPr>
            <a:r>
              <a:rPr lang="en-US" dirty="0"/>
              <a:t>from </a:t>
            </a:r>
            <a:r>
              <a:rPr lang="en-US" dirty="0" err="1"/>
              <a:t>HotelReservationDataset</a:t>
            </a:r>
            <a:r>
              <a:rPr lang="en-US" dirty="0"/>
              <a:t>;</a:t>
            </a:r>
            <a:endParaRPr lang="en-IN" dirty="0"/>
          </a:p>
        </p:txBody>
      </p:sp>
      <p:sp>
        <p:nvSpPr>
          <p:cNvPr id="5" name="Rectangle 4">
            <a:extLst>
              <a:ext uri="{FF2B5EF4-FFF2-40B4-BE49-F238E27FC236}">
                <a16:creationId xmlns:a16="http://schemas.microsoft.com/office/drawing/2014/main" id="{B5E6B710-4198-BCF9-8542-132FDA01A02B}"/>
              </a:ext>
            </a:extLst>
          </p:cNvPr>
          <p:cNvSpPr/>
          <p:nvPr/>
        </p:nvSpPr>
        <p:spPr>
          <a:xfrm>
            <a:off x="6309360" y="1600200"/>
            <a:ext cx="5181600" cy="17068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4B2C5C9-BD0B-9E10-9218-98B575630DEA}"/>
              </a:ext>
            </a:extLst>
          </p:cNvPr>
          <p:cNvSpPr/>
          <p:nvPr/>
        </p:nvSpPr>
        <p:spPr>
          <a:xfrm>
            <a:off x="487680" y="1600200"/>
            <a:ext cx="4800600" cy="18288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8EAA8697-95EC-468D-7C9D-87EC39B71497}"/>
              </a:ext>
            </a:extLst>
          </p:cNvPr>
          <p:cNvPicPr>
            <a:picLocks noChangeAspect="1"/>
          </p:cNvPicPr>
          <p:nvPr/>
        </p:nvPicPr>
        <p:blipFill>
          <a:blip r:embed="rId2"/>
          <a:stretch>
            <a:fillRect/>
          </a:stretch>
        </p:blipFill>
        <p:spPr>
          <a:xfrm>
            <a:off x="614808" y="3886166"/>
            <a:ext cx="4275131" cy="975394"/>
          </a:xfrm>
          <a:prstGeom prst="rect">
            <a:avLst/>
          </a:prstGeom>
        </p:spPr>
      </p:pic>
      <p:pic>
        <p:nvPicPr>
          <p:cNvPr id="10" name="Picture 9">
            <a:extLst>
              <a:ext uri="{FF2B5EF4-FFF2-40B4-BE49-F238E27FC236}">
                <a16:creationId xmlns:a16="http://schemas.microsoft.com/office/drawing/2014/main" id="{1A158496-1556-AB5E-C747-93F70D9CC9CC}"/>
              </a:ext>
            </a:extLst>
          </p:cNvPr>
          <p:cNvPicPr>
            <a:picLocks noChangeAspect="1"/>
          </p:cNvPicPr>
          <p:nvPr/>
        </p:nvPicPr>
        <p:blipFill>
          <a:blip r:embed="rId3"/>
          <a:stretch>
            <a:fillRect/>
          </a:stretch>
        </p:blipFill>
        <p:spPr>
          <a:xfrm>
            <a:off x="6800767" y="3931886"/>
            <a:ext cx="4198785" cy="883954"/>
          </a:xfrm>
          <a:prstGeom prst="rect">
            <a:avLst/>
          </a:prstGeom>
        </p:spPr>
      </p:pic>
    </p:spTree>
    <p:extLst>
      <p:ext uri="{BB962C8B-B14F-4D97-AF65-F5344CB8AC3E}">
        <p14:creationId xmlns:p14="http://schemas.microsoft.com/office/powerpoint/2010/main" val="65177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98BC11-B909-B9A6-9025-A1C713CCAA7D}"/>
              </a:ext>
            </a:extLst>
          </p:cNvPr>
          <p:cNvSpPr>
            <a:spLocks noGrp="1"/>
          </p:cNvSpPr>
          <p:nvPr>
            <p:ph sz="half" idx="1"/>
          </p:nvPr>
        </p:nvSpPr>
        <p:spPr>
          <a:xfrm>
            <a:off x="487680" y="533400"/>
            <a:ext cx="5608320" cy="5760720"/>
          </a:xfrm>
        </p:spPr>
        <p:txBody>
          <a:bodyPr/>
          <a:lstStyle/>
          <a:p>
            <a:pPr marL="0" indent="0">
              <a:buNone/>
            </a:pPr>
            <a:r>
              <a:rPr lang="en-US" dirty="0"/>
              <a:t>8. What is the most common market segment type for reservations?</a:t>
            </a:r>
          </a:p>
          <a:p>
            <a:pPr marL="0" indent="0">
              <a:buNone/>
            </a:pPr>
            <a:endParaRPr lang="en-US" dirty="0"/>
          </a:p>
          <a:p>
            <a:pPr marL="0" indent="0">
              <a:buNone/>
            </a:pPr>
            <a:r>
              <a:rPr lang="en-US" dirty="0"/>
              <a:t>SELECT "</a:t>
            </a:r>
            <a:r>
              <a:rPr lang="en-US" dirty="0" err="1"/>
              <a:t>market_segment_type</a:t>
            </a:r>
            <a:r>
              <a:rPr lang="en-US" dirty="0"/>
              <a:t>", count(*) AS </a:t>
            </a:r>
            <a:r>
              <a:rPr lang="en-US" dirty="0" err="1"/>
              <a:t>tot_booking</a:t>
            </a:r>
            <a:endParaRPr lang="en-US" dirty="0"/>
          </a:p>
          <a:p>
            <a:pPr marL="0" indent="0">
              <a:buNone/>
            </a:pPr>
            <a:r>
              <a:rPr lang="en-US" dirty="0"/>
              <a:t>FROM (</a:t>
            </a:r>
          </a:p>
          <a:p>
            <a:pPr marL="0" indent="0">
              <a:buNone/>
            </a:pPr>
            <a:r>
              <a:rPr lang="en-US" dirty="0"/>
              <a:t>    SELECT "</a:t>
            </a:r>
            <a:r>
              <a:rPr lang="en-US" dirty="0" err="1"/>
              <a:t>market_segment_type</a:t>
            </a:r>
            <a:r>
              <a:rPr lang="en-US" dirty="0"/>
              <a:t>" </a:t>
            </a:r>
          </a:p>
          <a:p>
            <a:pPr marL="0" indent="0">
              <a:buNone/>
            </a:pPr>
            <a:r>
              <a:rPr lang="en-US" dirty="0"/>
              <a:t>    FROM </a:t>
            </a:r>
            <a:r>
              <a:rPr lang="en-US" dirty="0" err="1"/>
              <a:t>HotelReservationDataset</a:t>
            </a:r>
            <a:r>
              <a:rPr lang="en-US" dirty="0"/>
              <a:t> ) </a:t>
            </a:r>
          </a:p>
          <a:p>
            <a:pPr marL="0" indent="0">
              <a:buNone/>
            </a:pPr>
            <a:r>
              <a:rPr lang="en-US" dirty="0"/>
              <a:t>   GROUP BY "</a:t>
            </a:r>
            <a:r>
              <a:rPr lang="en-US" dirty="0" err="1"/>
              <a:t>market_segment_type</a:t>
            </a:r>
            <a:r>
              <a:rPr lang="en-US" dirty="0"/>
              <a:t>"</a:t>
            </a:r>
          </a:p>
          <a:p>
            <a:pPr marL="0" indent="0">
              <a:buNone/>
            </a:pPr>
            <a:r>
              <a:rPr lang="en-US" dirty="0"/>
              <a:t>ORDER BY </a:t>
            </a:r>
            <a:r>
              <a:rPr lang="en-US" dirty="0" err="1"/>
              <a:t>tot_booking</a:t>
            </a:r>
            <a:r>
              <a:rPr lang="en-US" dirty="0"/>
              <a:t> DESC</a:t>
            </a:r>
          </a:p>
          <a:p>
            <a:pPr marL="0" indent="0">
              <a:buNone/>
            </a:pPr>
            <a:r>
              <a:rPr lang="en-US" dirty="0"/>
              <a:t>FETCH FIRST 1 ROWS ONLY;</a:t>
            </a:r>
            <a:endParaRPr lang="en-IN" dirty="0"/>
          </a:p>
        </p:txBody>
      </p:sp>
      <p:sp>
        <p:nvSpPr>
          <p:cNvPr id="4" name="Content Placeholder 3">
            <a:extLst>
              <a:ext uri="{FF2B5EF4-FFF2-40B4-BE49-F238E27FC236}">
                <a16:creationId xmlns:a16="http://schemas.microsoft.com/office/drawing/2014/main" id="{1EBC453F-F47C-BEE7-6498-E6C0B09D5C40}"/>
              </a:ext>
            </a:extLst>
          </p:cNvPr>
          <p:cNvSpPr>
            <a:spLocks noGrp="1"/>
          </p:cNvSpPr>
          <p:nvPr>
            <p:ph sz="half" idx="2"/>
          </p:nvPr>
        </p:nvSpPr>
        <p:spPr>
          <a:xfrm>
            <a:off x="6309360" y="533400"/>
            <a:ext cx="5394960" cy="5760720"/>
          </a:xfrm>
        </p:spPr>
        <p:txBody>
          <a:bodyPr/>
          <a:lstStyle/>
          <a:p>
            <a:pPr marL="0" indent="0">
              <a:buNone/>
            </a:pPr>
            <a:r>
              <a:rPr lang="en-US" dirty="0"/>
              <a:t>9. How many reservations have a booking status of "Confirmed"?</a:t>
            </a:r>
          </a:p>
          <a:p>
            <a:pPr marL="0" indent="0">
              <a:buNone/>
            </a:pPr>
            <a:endParaRPr lang="en-US" dirty="0"/>
          </a:p>
          <a:p>
            <a:pPr marL="0" indent="0">
              <a:buNone/>
            </a:pPr>
            <a:r>
              <a:rPr lang="en-US" dirty="0"/>
              <a:t>select count("</a:t>
            </a:r>
            <a:r>
              <a:rPr lang="en-US" dirty="0" err="1"/>
              <a:t>Booking_id</a:t>
            </a:r>
            <a:r>
              <a:rPr lang="en-US" dirty="0"/>
              <a:t>") as </a:t>
            </a:r>
            <a:r>
              <a:rPr lang="en-US" dirty="0" err="1"/>
              <a:t>tot_confirmed</a:t>
            </a:r>
            <a:endParaRPr lang="en-US" dirty="0"/>
          </a:p>
          <a:p>
            <a:pPr marL="0" indent="0">
              <a:buNone/>
            </a:pPr>
            <a:r>
              <a:rPr lang="en-US" dirty="0"/>
              <a:t>from </a:t>
            </a:r>
            <a:r>
              <a:rPr lang="en-US" dirty="0" err="1"/>
              <a:t>hotelreservationdataset</a:t>
            </a:r>
            <a:endParaRPr lang="en-US" dirty="0"/>
          </a:p>
          <a:p>
            <a:pPr marL="0" indent="0">
              <a:buNone/>
            </a:pPr>
            <a:r>
              <a:rPr lang="en-US" dirty="0"/>
              <a:t>where "</a:t>
            </a:r>
            <a:r>
              <a:rPr lang="en-US" dirty="0" err="1"/>
              <a:t>booking_status</a:t>
            </a:r>
            <a:r>
              <a:rPr lang="en-US" dirty="0"/>
              <a:t>" like '</a:t>
            </a:r>
            <a:r>
              <a:rPr lang="en-US" dirty="0" err="1"/>
              <a:t>Not_Can</a:t>
            </a:r>
            <a:r>
              <a:rPr lang="en-US" dirty="0"/>
              <a:t>%';</a:t>
            </a:r>
            <a:endParaRPr lang="en-IN" dirty="0"/>
          </a:p>
        </p:txBody>
      </p:sp>
      <p:sp>
        <p:nvSpPr>
          <p:cNvPr id="5" name="Rectangle 4">
            <a:extLst>
              <a:ext uri="{FF2B5EF4-FFF2-40B4-BE49-F238E27FC236}">
                <a16:creationId xmlns:a16="http://schemas.microsoft.com/office/drawing/2014/main" id="{B5E6B710-4198-BCF9-8542-132FDA01A02B}"/>
              </a:ext>
            </a:extLst>
          </p:cNvPr>
          <p:cNvSpPr/>
          <p:nvPr/>
        </p:nvSpPr>
        <p:spPr>
          <a:xfrm>
            <a:off x="6309360" y="1600200"/>
            <a:ext cx="5181600" cy="13259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4B2C5C9-BD0B-9E10-9218-98B575630DEA}"/>
              </a:ext>
            </a:extLst>
          </p:cNvPr>
          <p:cNvSpPr/>
          <p:nvPr/>
        </p:nvSpPr>
        <p:spPr>
          <a:xfrm>
            <a:off x="487680" y="1600200"/>
            <a:ext cx="5116912" cy="32156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85DE4B6A-745F-2BA8-F735-636C33C750C5}"/>
              </a:ext>
            </a:extLst>
          </p:cNvPr>
          <p:cNvPicPr>
            <a:picLocks noChangeAspect="1"/>
          </p:cNvPicPr>
          <p:nvPr/>
        </p:nvPicPr>
        <p:blipFill>
          <a:blip r:embed="rId2"/>
          <a:stretch>
            <a:fillRect/>
          </a:stretch>
        </p:blipFill>
        <p:spPr>
          <a:xfrm>
            <a:off x="6793454" y="3057264"/>
            <a:ext cx="3910405" cy="1138218"/>
          </a:xfrm>
          <a:prstGeom prst="rect">
            <a:avLst/>
          </a:prstGeom>
        </p:spPr>
      </p:pic>
      <p:pic>
        <p:nvPicPr>
          <p:cNvPr id="11" name="Picture 10">
            <a:extLst>
              <a:ext uri="{FF2B5EF4-FFF2-40B4-BE49-F238E27FC236}">
                <a16:creationId xmlns:a16="http://schemas.microsoft.com/office/drawing/2014/main" id="{BBC33453-6A74-EFDE-8844-C67652D699B1}"/>
              </a:ext>
            </a:extLst>
          </p:cNvPr>
          <p:cNvPicPr>
            <a:picLocks noChangeAspect="1"/>
          </p:cNvPicPr>
          <p:nvPr/>
        </p:nvPicPr>
        <p:blipFill>
          <a:blip r:embed="rId3"/>
          <a:stretch>
            <a:fillRect/>
          </a:stretch>
        </p:blipFill>
        <p:spPr>
          <a:xfrm>
            <a:off x="521347" y="5093956"/>
            <a:ext cx="5080599" cy="788684"/>
          </a:xfrm>
          <a:prstGeom prst="rect">
            <a:avLst/>
          </a:prstGeom>
        </p:spPr>
      </p:pic>
    </p:spTree>
    <p:extLst>
      <p:ext uri="{BB962C8B-B14F-4D97-AF65-F5344CB8AC3E}">
        <p14:creationId xmlns:p14="http://schemas.microsoft.com/office/powerpoint/2010/main" val="1901999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98BC11-B909-B9A6-9025-A1C713CCAA7D}"/>
              </a:ext>
            </a:extLst>
          </p:cNvPr>
          <p:cNvSpPr>
            <a:spLocks noGrp="1"/>
          </p:cNvSpPr>
          <p:nvPr>
            <p:ph sz="half" idx="1"/>
          </p:nvPr>
        </p:nvSpPr>
        <p:spPr>
          <a:xfrm>
            <a:off x="487680" y="533400"/>
            <a:ext cx="5608320" cy="5760720"/>
          </a:xfrm>
        </p:spPr>
        <p:txBody>
          <a:bodyPr/>
          <a:lstStyle/>
          <a:p>
            <a:pPr marL="0" indent="0">
              <a:buNone/>
            </a:pPr>
            <a:r>
              <a:rPr lang="en-US" dirty="0"/>
              <a:t>10. What is the total number of adults and children across all reservations?</a:t>
            </a:r>
          </a:p>
          <a:p>
            <a:pPr marL="0" indent="0">
              <a:buNone/>
            </a:pPr>
            <a:endParaRPr lang="en-US" dirty="0"/>
          </a:p>
          <a:p>
            <a:pPr marL="0" indent="0">
              <a:buNone/>
            </a:pPr>
            <a:r>
              <a:rPr lang="en-US" dirty="0"/>
              <a:t>select sum("</a:t>
            </a:r>
            <a:r>
              <a:rPr lang="en-US" dirty="0" err="1"/>
              <a:t>no_of_adults</a:t>
            </a:r>
            <a:r>
              <a:rPr lang="en-US" dirty="0"/>
              <a:t>") as </a:t>
            </a:r>
            <a:r>
              <a:rPr lang="en-US" dirty="0" err="1"/>
              <a:t>tot_adults</a:t>
            </a:r>
            <a:r>
              <a:rPr lang="en-US" dirty="0"/>
              <a:t> , sum("</a:t>
            </a:r>
            <a:r>
              <a:rPr lang="en-US" dirty="0" err="1"/>
              <a:t>no_of_children</a:t>
            </a:r>
            <a:r>
              <a:rPr lang="en-US" dirty="0"/>
              <a:t>") as </a:t>
            </a:r>
            <a:r>
              <a:rPr lang="en-US" dirty="0" err="1"/>
              <a:t>tot_children</a:t>
            </a:r>
            <a:r>
              <a:rPr lang="en-US" dirty="0"/>
              <a:t> </a:t>
            </a:r>
          </a:p>
          <a:p>
            <a:pPr marL="0" indent="0">
              <a:buNone/>
            </a:pPr>
            <a:r>
              <a:rPr lang="en-US" dirty="0"/>
              <a:t>from </a:t>
            </a:r>
            <a:r>
              <a:rPr lang="en-US" dirty="0" err="1"/>
              <a:t>hotelreservationdataset</a:t>
            </a:r>
            <a:r>
              <a:rPr lang="en-US" dirty="0"/>
              <a:t>;</a:t>
            </a:r>
            <a:endParaRPr lang="en-IN" dirty="0"/>
          </a:p>
        </p:txBody>
      </p:sp>
      <p:sp>
        <p:nvSpPr>
          <p:cNvPr id="4" name="Content Placeholder 3">
            <a:extLst>
              <a:ext uri="{FF2B5EF4-FFF2-40B4-BE49-F238E27FC236}">
                <a16:creationId xmlns:a16="http://schemas.microsoft.com/office/drawing/2014/main" id="{1EBC453F-F47C-BEE7-6498-E6C0B09D5C40}"/>
              </a:ext>
            </a:extLst>
          </p:cNvPr>
          <p:cNvSpPr>
            <a:spLocks noGrp="1"/>
          </p:cNvSpPr>
          <p:nvPr>
            <p:ph sz="half" idx="2"/>
          </p:nvPr>
        </p:nvSpPr>
        <p:spPr>
          <a:xfrm>
            <a:off x="6309360" y="533400"/>
            <a:ext cx="5394960" cy="5760720"/>
          </a:xfrm>
        </p:spPr>
        <p:txBody>
          <a:bodyPr/>
          <a:lstStyle/>
          <a:p>
            <a:pPr marL="0" indent="0">
              <a:buNone/>
            </a:pPr>
            <a:r>
              <a:rPr lang="en-US" dirty="0"/>
              <a:t>11. What is the average number of weekend nights for reservations involving children?</a:t>
            </a:r>
          </a:p>
          <a:p>
            <a:pPr marL="0" indent="0">
              <a:buNone/>
            </a:pPr>
            <a:endParaRPr lang="en-US" dirty="0"/>
          </a:p>
          <a:p>
            <a:pPr marL="0" indent="0">
              <a:buNone/>
            </a:pPr>
            <a:r>
              <a:rPr lang="en-US" dirty="0"/>
              <a:t>SELECT round(avg("</a:t>
            </a:r>
            <a:r>
              <a:rPr lang="en-US" dirty="0" err="1"/>
              <a:t>no_of_weekend_nights</a:t>
            </a:r>
            <a:r>
              <a:rPr lang="en-US" dirty="0"/>
              <a:t>") ) AS </a:t>
            </a:r>
            <a:r>
              <a:rPr lang="en-US" dirty="0" err="1"/>
              <a:t>AVERAGE_weekend_night</a:t>
            </a:r>
            <a:r>
              <a:rPr lang="en-US" dirty="0"/>
              <a:t> ,</a:t>
            </a:r>
          </a:p>
          <a:p>
            <a:pPr marL="0" indent="0">
              <a:buNone/>
            </a:pPr>
            <a:r>
              <a:rPr lang="en-US" dirty="0"/>
              <a:t>SUM ("</a:t>
            </a:r>
            <a:r>
              <a:rPr lang="en-US" dirty="0" err="1"/>
              <a:t>no_of_children</a:t>
            </a:r>
            <a:r>
              <a:rPr lang="en-US" dirty="0"/>
              <a:t>") AS TOT_CHILDREN</a:t>
            </a:r>
          </a:p>
          <a:p>
            <a:pPr marL="0" indent="0">
              <a:buNone/>
            </a:pPr>
            <a:r>
              <a:rPr lang="en-US" dirty="0"/>
              <a:t>FROM </a:t>
            </a:r>
            <a:r>
              <a:rPr lang="en-US" dirty="0" err="1"/>
              <a:t>HotelReservationDataset</a:t>
            </a:r>
            <a:endParaRPr lang="en-US" dirty="0"/>
          </a:p>
          <a:p>
            <a:pPr marL="0" indent="0">
              <a:buNone/>
            </a:pPr>
            <a:r>
              <a:rPr lang="en-US" dirty="0"/>
              <a:t>WHERE "</a:t>
            </a:r>
            <a:r>
              <a:rPr lang="en-US" dirty="0" err="1"/>
              <a:t>no_of_children</a:t>
            </a:r>
            <a:r>
              <a:rPr lang="en-US" dirty="0"/>
              <a:t>" != 0 and "</a:t>
            </a:r>
            <a:r>
              <a:rPr lang="en-US" dirty="0" err="1"/>
              <a:t>no_of_weekend_nights</a:t>
            </a:r>
            <a:r>
              <a:rPr lang="en-US" dirty="0"/>
              <a:t>" &gt; 0;</a:t>
            </a:r>
            <a:endParaRPr lang="en-IN" dirty="0"/>
          </a:p>
        </p:txBody>
      </p:sp>
      <p:sp>
        <p:nvSpPr>
          <p:cNvPr id="5" name="Rectangle 4">
            <a:extLst>
              <a:ext uri="{FF2B5EF4-FFF2-40B4-BE49-F238E27FC236}">
                <a16:creationId xmlns:a16="http://schemas.microsoft.com/office/drawing/2014/main" id="{B5E6B710-4198-BCF9-8542-132FDA01A02B}"/>
              </a:ext>
            </a:extLst>
          </p:cNvPr>
          <p:cNvSpPr/>
          <p:nvPr/>
        </p:nvSpPr>
        <p:spPr>
          <a:xfrm>
            <a:off x="6309360" y="1600200"/>
            <a:ext cx="5181600" cy="24339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4B2C5C9-BD0B-9E10-9218-98B575630DEA}"/>
              </a:ext>
            </a:extLst>
          </p:cNvPr>
          <p:cNvSpPr/>
          <p:nvPr/>
        </p:nvSpPr>
        <p:spPr>
          <a:xfrm>
            <a:off x="487680" y="1600200"/>
            <a:ext cx="4800600" cy="18288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9A718663-1F19-EBAA-4C29-980D836A90D6}"/>
              </a:ext>
            </a:extLst>
          </p:cNvPr>
          <p:cNvPicPr>
            <a:picLocks noChangeAspect="1"/>
          </p:cNvPicPr>
          <p:nvPr/>
        </p:nvPicPr>
        <p:blipFill>
          <a:blip r:embed="rId2"/>
          <a:stretch>
            <a:fillRect/>
          </a:stretch>
        </p:blipFill>
        <p:spPr>
          <a:xfrm>
            <a:off x="487679" y="3650510"/>
            <a:ext cx="4437763" cy="845289"/>
          </a:xfrm>
          <a:prstGeom prst="rect">
            <a:avLst/>
          </a:prstGeom>
        </p:spPr>
      </p:pic>
      <p:pic>
        <p:nvPicPr>
          <p:cNvPr id="11" name="Picture 10">
            <a:extLst>
              <a:ext uri="{FF2B5EF4-FFF2-40B4-BE49-F238E27FC236}">
                <a16:creationId xmlns:a16="http://schemas.microsoft.com/office/drawing/2014/main" id="{E2BEECEA-4C33-4801-8803-65695CF681F4}"/>
              </a:ext>
            </a:extLst>
          </p:cNvPr>
          <p:cNvPicPr>
            <a:picLocks noChangeAspect="1"/>
          </p:cNvPicPr>
          <p:nvPr/>
        </p:nvPicPr>
        <p:blipFill>
          <a:blip r:embed="rId3"/>
          <a:stretch>
            <a:fillRect/>
          </a:stretch>
        </p:blipFill>
        <p:spPr>
          <a:xfrm>
            <a:off x="6347239" y="4355316"/>
            <a:ext cx="5143721" cy="783075"/>
          </a:xfrm>
          <a:prstGeom prst="rect">
            <a:avLst/>
          </a:prstGeom>
        </p:spPr>
      </p:pic>
    </p:spTree>
    <p:extLst>
      <p:ext uri="{BB962C8B-B14F-4D97-AF65-F5344CB8AC3E}">
        <p14:creationId xmlns:p14="http://schemas.microsoft.com/office/powerpoint/2010/main" val="167713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98BC11-B909-B9A6-9025-A1C713CCAA7D}"/>
              </a:ext>
            </a:extLst>
          </p:cNvPr>
          <p:cNvSpPr>
            <a:spLocks noGrp="1"/>
          </p:cNvSpPr>
          <p:nvPr>
            <p:ph sz="half" idx="1"/>
          </p:nvPr>
        </p:nvSpPr>
        <p:spPr>
          <a:xfrm>
            <a:off x="487680" y="533400"/>
            <a:ext cx="5608320" cy="5760720"/>
          </a:xfrm>
        </p:spPr>
        <p:txBody>
          <a:bodyPr>
            <a:normAutofit fontScale="92500" lnSpcReduction="20000"/>
          </a:bodyPr>
          <a:lstStyle/>
          <a:p>
            <a:pPr marL="0" indent="0">
              <a:buNone/>
            </a:pPr>
            <a:r>
              <a:rPr lang="en-US" dirty="0"/>
              <a:t>12. How many reservations were made in each month of the year?</a:t>
            </a:r>
          </a:p>
          <a:p>
            <a:pPr marL="0" indent="0">
              <a:lnSpc>
                <a:spcPct val="120000"/>
              </a:lnSpc>
              <a:buNone/>
            </a:pPr>
            <a:r>
              <a:rPr lang="en-US" dirty="0"/>
              <a:t>SELECT </a:t>
            </a:r>
          </a:p>
          <a:p>
            <a:pPr marL="0" indent="0">
              <a:lnSpc>
                <a:spcPct val="120000"/>
              </a:lnSpc>
              <a:buNone/>
            </a:pPr>
            <a:r>
              <a:rPr lang="en-US" dirty="0"/>
              <a:t>EXTRACT(YEAR FROM (</a:t>
            </a:r>
            <a:r>
              <a:rPr lang="en-US" dirty="0" err="1"/>
              <a:t>to_date</a:t>
            </a:r>
            <a:r>
              <a:rPr lang="en-US" dirty="0"/>
              <a:t>("</a:t>
            </a:r>
            <a:r>
              <a:rPr lang="en-US" dirty="0" err="1"/>
              <a:t>arrival_date",'DD</a:t>
            </a:r>
            <a:r>
              <a:rPr lang="en-US" dirty="0"/>
              <a:t>-MM-YYYY'))) AS EACH_YEAR, </a:t>
            </a:r>
            <a:r>
              <a:rPr lang="en-US" dirty="0" err="1"/>
              <a:t>to_CHAR</a:t>
            </a:r>
            <a:r>
              <a:rPr lang="en-US" dirty="0"/>
              <a:t>((</a:t>
            </a:r>
            <a:r>
              <a:rPr lang="en-US" dirty="0" err="1"/>
              <a:t>to_date</a:t>
            </a:r>
            <a:r>
              <a:rPr lang="en-US" dirty="0"/>
              <a:t>("</a:t>
            </a:r>
            <a:r>
              <a:rPr lang="en-US" dirty="0" err="1"/>
              <a:t>arrival_date",'DD</a:t>
            </a:r>
            <a:r>
              <a:rPr lang="en-US" dirty="0"/>
              <a:t>-MM-YYYY')),'MONTH') AS </a:t>
            </a:r>
            <a:r>
              <a:rPr lang="en-US" dirty="0" err="1"/>
              <a:t>each_month</a:t>
            </a:r>
            <a:r>
              <a:rPr lang="en-US" dirty="0"/>
              <a:t>,</a:t>
            </a:r>
          </a:p>
          <a:p>
            <a:pPr marL="0" indent="0">
              <a:lnSpc>
                <a:spcPct val="120000"/>
              </a:lnSpc>
              <a:buNone/>
            </a:pPr>
            <a:r>
              <a:rPr lang="en-US" dirty="0"/>
              <a:t>COUNT(*) AS </a:t>
            </a:r>
            <a:r>
              <a:rPr lang="en-US" dirty="0" err="1"/>
              <a:t>reservations_count</a:t>
            </a:r>
            <a:endParaRPr lang="en-US" dirty="0"/>
          </a:p>
          <a:p>
            <a:pPr marL="0" indent="0">
              <a:lnSpc>
                <a:spcPct val="120000"/>
              </a:lnSpc>
              <a:buNone/>
            </a:pPr>
            <a:r>
              <a:rPr lang="en-US" dirty="0"/>
              <a:t>FROM </a:t>
            </a:r>
            <a:r>
              <a:rPr lang="en-US" dirty="0" err="1"/>
              <a:t>HotelReservationDataset</a:t>
            </a:r>
            <a:endParaRPr lang="en-US" dirty="0"/>
          </a:p>
          <a:p>
            <a:pPr marL="0" indent="0">
              <a:lnSpc>
                <a:spcPct val="120000"/>
              </a:lnSpc>
              <a:buNone/>
            </a:pPr>
            <a:r>
              <a:rPr lang="en-US" dirty="0"/>
              <a:t>GROUP BY</a:t>
            </a:r>
          </a:p>
          <a:p>
            <a:pPr marL="0" indent="0">
              <a:lnSpc>
                <a:spcPct val="120000"/>
              </a:lnSpc>
              <a:buNone/>
            </a:pPr>
            <a:r>
              <a:rPr lang="en-US" dirty="0"/>
              <a:t>EXTRACT(YEAR FROM (</a:t>
            </a:r>
            <a:r>
              <a:rPr lang="en-US" dirty="0" err="1"/>
              <a:t>to_date</a:t>
            </a:r>
            <a:r>
              <a:rPr lang="en-US" dirty="0"/>
              <a:t>("</a:t>
            </a:r>
            <a:r>
              <a:rPr lang="en-US" dirty="0" err="1"/>
              <a:t>arrival_date",'DD</a:t>
            </a:r>
            <a:r>
              <a:rPr lang="en-US" dirty="0"/>
              <a:t>-MM-YYYY'))),</a:t>
            </a:r>
          </a:p>
          <a:p>
            <a:pPr marL="0" indent="0">
              <a:lnSpc>
                <a:spcPct val="120000"/>
              </a:lnSpc>
              <a:buNone/>
            </a:pPr>
            <a:r>
              <a:rPr lang="en-US" dirty="0" err="1"/>
              <a:t>to_CHAR</a:t>
            </a:r>
            <a:r>
              <a:rPr lang="en-US" dirty="0"/>
              <a:t>((</a:t>
            </a:r>
            <a:r>
              <a:rPr lang="en-US" dirty="0" err="1"/>
              <a:t>to_date</a:t>
            </a:r>
            <a:r>
              <a:rPr lang="en-US" dirty="0"/>
              <a:t>("</a:t>
            </a:r>
            <a:r>
              <a:rPr lang="en-US" dirty="0" err="1"/>
              <a:t>arrival_date",'DD</a:t>
            </a:r>
            <a:r>
              <a:rPr lang="en-US" dirty="0"/>
              <a:t>-MM-YYYY')),'MONTH')</a:t>
            </a:r>
          </a:p>
          <a:p>
            <a:pPr marL="0" indent="0">
              <a:lnSpc>
                <a:spcPct val="120000"/>
              </a:lnSpc>
              <a:buNone/>
            </a:pPr>
            <a:r>
              <a:rPr lang="en-US" dirty="0"/>
              <a:t>ORDER BY </a:t>
            </a:r>
          </a:p>
          <a:p>
            <a:pPr marL="0" indent="0">
              <a:lnSpc>
                <a:spcPct val="120000"/>
              </a:lnSpc>
              <a:buNone/>
            </a:pPr>
            <a:r>
              <a:rPr lang="en-US" dirty="0"/>
              <a:t>EACH_YEAR,</a:t>
            </a:r>
          </a:p>
          <a:p>
            <a:pPr marL="0" indent="0">
              <a:lnSpc>
                <a:spcPct val="120000"/>
              </a:lnSpc>
              <a:buNone/>
            </a:pPr>
            <a:r>
              <a:rPr lang="en-US" dirty="0" err="1"/>
              <a:t>to_date</a:t>
            </a:r>
            <a:r>
              <a:rPr lang="en-US" dirty="0"/>
              <a:t>(</a:t>
            </a:r>
            <a:r>
              <a:rPr lang="en-US" dirty="0" err="1"/>
              <a:t>each_month,'MM</a:t>
            </a:r>
            <a:r>
              <a:rPr lang="en-US" dirty="0"/>
              <a:t>') ;</a:t>
            </a:r>
            <a:endParaRPr lang="en-IN" dirty="0"/>
          </a:p>
        </p:txBody>
      </p:sp>
      <p:pic>
        <p:nvPicPr>
          <p:cNvPr id="8" name="Content Placeholder 7">
            <a:extLst>
              <a:ext uri="{FF2B5EF4-FFF2-40B4-BE49-F238E27FC236}">
                <a16:creationId xmlns:a16="http://schemas.microsoft.com/office/drawing/2014/main" id="{5AB11CBB-C93E-B31D-709F-87D75F92147A}"/>
              </a:ext>
            </a:extLst>
          </p:cNvPr>
          <p:cNvPicPr>
            <a:picLocks noGrp="1" noChangeAspect="1"/>
          </p:cNvPicPr>
          <p:nvPr>
            <p:ph sz="half" idx="2"/>
          </p:nvPr>
        </p:nvPicPr>
        <p:blipFill>
          <a:blip r:embed="rId2"/>
          <a:stretch>
            <a:fillRect/>
          </a:stretch>
        </p:blipFill>
        <p:spPr>
          <a:xfrm>
            <a:off x="6401851" y="533400"/>
            <a:ext cx="5144690" cy="5760720"/>
          </a:xfrm>
        </p:spPr>
      </p:pic>
      <p:sp>
        <p:nvSpPr>
          <p:cNvPr id="6" name="Rectangle 5">
            <a:extLst>
              <a:ext uri="{FF2B5EF4-FFF2-40B4-BE49-F238E27FC236}">
                <a16:creationId xmlns:a16="http://schemas.microsoft.com/office/drawing/2014/main" id="{84B2C5C9-BD0B-9E10-9218-98B575630DEA}"/>
              </a:ext>
            </a:extLst>
          </p:cNvPr>
          <p:cNvSpPr/>
          <p:nvPr/>
        </p:nvSpPr>
        <p:spPr>
          <a:xfrm>
            <a:off x="487680" y="1129553"/>
            <a:ext cx="5303520" cy="51645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45245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98BC11-B909-B9A6-9025-A1C713CCAA7D}"/>
              </a:ext>
            </a:extLst>
          </p:cNvPr>
          <p:cNvSpPr>
            <a:spLocks noGrp="1"/>
          </p:cNvSpPr>
          <p:nvPr>
            <p:ph sz="half" idx="1"/>
          </p:nvPr>
        </p:nvSpPr>
        <p:spPr>
          <a:xfrm>
            <a:off x="487680" y="533400"/>
            <a:ext cx="5608320" cy="5760720"/>
          </a:xfrm>
        </p:spPr>
        <p:txBody>
          <a:bodyPr>
            <a:normAutofit fontScale="92500" lnSpcReduction="20000"/>
          </a:bodyPr>
          <a:lstStyle/>
          <a:p>
            <a:pPr marL="0" indent="0">
              <a:buNone/>
            </a:pPr>
            <a:r>
              <a:rPr lang="en-US" dirty="0"/>
              <a:t>13. What is the average number of nights (both weekend and weekday) spent by guests for each room type?</a:t>
            </a:r>
          </a:p>
          <a:p>
            <a:pPr marL="0" indent="0">
              <a:lnSpc>
                <a:spcPct val="120000"/>
              </a:lnSpc>
              <a:buNone/>
            </a:pPr>
            <a:r>
              <a:rPr lang="en-US" dirty="0"/>
              <a:t>SELECT AVG(</a:t>
            </a:r>
            <a:r>
              <a:rPr lang="en-US" dirty="0" err="1"/>
              <a:t>sum_weekend_nights</a:t>
            </a:r>
            <a:r>
              <a:rPr lang="en-US" dirty="0"/>
              <a:t> + </a:t>
            </a:r>
            <a:r>
              <a:rPr lang="en-US" dirty="0" err="1"/>
              <a:t>sum_week_nights</a:t>
            </a:r>
            <a:r>
              <a:rPr lang="en-US" dirty="0"/>
              <a:t>) AS </a:t>
            </a:r>
            <a:r>
              <a:rPr lang="en-US" dirty="0" err="1"/>
              <a:t>no_of_nights</a:t>
            </a:r>
            <a:r>
              <a:rPr lang="en-US" dirty="0"/>
              <a:t>,</a:t>
            </a:r>
          </a:p>
          <a:p>
            <a:pPr marL="0" indent="0">
              <a:lnSpc>
                <a:spcPct val="120000"/>
              </a:lnSpc>
              <a:buNone/>
            </a:pPr>
            <a:r>
              <a:rPr lang="en-US" dirty="0"/>
              <a:t>    "</a:t>
            </a:r>
            <a:r>
              <a:rPr lang="en-US" dirty="0" err="1"/>
              <a:t>room_type_reserved</a:t>
            </a:r>
            <a:r>
              <a:rPr lang="en-US" dirty="0"/>
              <a:t>" AS </a:t>
            </a:r>
            <a:r>
              <a:rPr lang="en-US" dirty="0" err="1"/>
              <a:t>room_type</a:t>
            </a:r>
            <a:endParaRPr lang="en-US" dirty="0"/>
          </a:p>
          <a:p>
            <a:pPr marL="0" indent="0">
              <a:lnSpc>
                <a:spcPct val="120000"/>
              </a:lnSpc>
              <a:buNone/>
            </a:pPr>
            <a:r>
              <a:rPr lang="en-US" dirty="0"/>
              <a:t>FROM (    SELECT</a:t>
            </a:r>
          </a:p>
          <a:p>
            <a:pPr marL="0" indent="0">
              <a:lnSpc>
                <a:spcPct val="120000"/>
              </a:lnSpc>
              <a:buNone/>
            </a:pPr>
            <a:r>
              <a:rPr lang="en-US" dirty="0"/>
              <a:t>        SUM(TO_NUMBER("</a:t>
            </a:r>
            <a:r>
              <a:rPr lang="en-US" dirty="0" err="1"/>
              <a:t>no_of_weekend_nights</a:t>
            </a:r>
            <a:r>
              <a:rPr lang="en-US" dirty="0"/>
              <a:t>")) AS </a:t>
            </a:r>
            <a:r>
              <a:rPr lang="en-US" dirty="0" err="1"/>
              <a:t>sum_weekend_nights</a:t>
            </a:r>
            <a:r>
              <a:rPr lang="en-US" dirty="0"/>
              <a:t>,</a:t>
            </a:r>
          </a:p>
          <a:p>
            <a:pPr marL="0" indent="0">
              <a:lnSpc>
                <a:spcPct val="120000"/>
              </a:lnSpc>
              <a:buNone/>
            </a:pPr>
            <a:r>
              <a:rPr lang="en-US" dirty="0"/>
              <a:t>        SUM(TO_NUMBER("</a:t>
            </a:r>
            <a:r>
              <a:rPr lang="en-US" dirty="0" err="1"/>
              <a:t>no_of_week_nights</a:t>
            </a:r>
            <a:r>
              <a:rPr lang="en-US" dirty="0"/>
              <a:t>")) AS </a:t>
            </a:r>
            <a:r>
              <a:rPr lang="en-US" dirty="0" err="1"/>
              <a:t>sum_week_nights</a:t>
            </a:r>
            <a:r>
              <a:rPr lang="en-US" dirty="0"/>
              <a:t>,</a:t>
            </a:r>
          </a:p>
          <a:p>
            <a:pPr marL="0" indent="0">
              <a:lnSpc>
                <a:spcPct val="120000"/>
              </a:lnSpc>
              <a:buNone/>
            </a:pPr>
            <a:r>
              <a:rPr lang="en-US" dirty="0"/>
              <a:t>        "</a:t>
            </a:r>
            <a:r>
              <a:rPr lang="en-US" dirty="0" err="1"/>
              <a:t>room_type_reserved</a:t>
            </a:r>
            <a:r>
              <a:rPr lang="en-US" dirty="0"/>
              <a:t>"</a:t>
            </a:r>
          </a:p>
          <a:p>
            <a:pPr marL="0" indent="0">
              <a:lnSpc>
                <a:spcPct val="120000"/>
              </a:lnSpc>
              <a:buNone/>
            </a:pPr>
            <a:r>
              <a:rPr lang="en-US" dirty="0"/>
              <a:t>    FROM  </a:t>
            </a:r>
            <a:r>
              <a:rPr lang="en-US" dirty="0" err="1"/>
              <a:t>HotelReservationDataset</a:t>
            </a:r>
            <a:endParaRPr lang="en-US" dirty="0"/>
          </a:p>
          <a:p>
            <a:pPr marL="0" indent="0">
              <a:lnSpc>
                <a:spcPct val="120000"/>
              </a:lnSpc>
              <a:buNone/>
            </a:pPr>
            <a:r>
              <a:rPr lang="en-US" dirty="0"/>
              <a:t>    GROUP BY  "</a:t>
            </a:r>
            <a:r>
              <a:rPr lang="en-US" dirty="0" err="1"/>
              <a:t>room_type_reserved</a:t>
            </a:r>
            <a:r>
              <a:rPr lang="en-US" dirty="0"/>
              <a:t>"</a:t>
            </a:r>
          </a:p>
          <a:p>
            <a:pPr marL="0" indent="0">
              <a:lnSpc>
                <a:spcPct val="120000"/>
              </a:lnSpc>
              <a:buNone/>
            </a:pPr>
            <a:r>
              <a:rPr lang="en-US" dirty="0"/>
              <a:t>)</a:t>
            </a:r>
          </a:p>
          <a:p>
            <a:pPr marL="0" indent="0">
              <a:lnSpc>
                <a:spcPct val="120000"/>
              </a:lnSpc>
              <a:buNone/>
            </a:pPr>
            <a:r>
              <a:rPr lang="en-US" dirty="0"/>
              <a:t>GROUP BY</a:t>
            </a:r>
          </a:p>
          <a:p>
            <a:pPr marL="0" indent="0">
              <a:lnSpc>
                <a:spcPct val="120000"/>
              </a:lnSpc>
              <a:buNone/>
            </a:pPr>
            <a:r>
              <a:rPr lang="en-US" dirty="0"/>
              <a:t>    "</a:t>
            </a:r>
            <a:r>
              <a:rPr lang="en-US" dirty="0" err="1"/>
              <a:t>room_type_reserved</a:t>
            </a:r>
            <a:r>
              <a:rPr lang="en-US" dirty="0"/>
              <a:t>";</a:t>
            </a:r>
            <a:endParaRPr lang="en-IN" dirty="0"/>
          </a:p>
        </p:txBody>
      </p:sp>
      <p:sp>
        <p:nvSpPr>
          <p:cNvPr id="6" name="Rectangle 5">
            <a:extLst>
              <a:ext uri="{FF2B5EF4-FFF2-40B4-BE49-F238E27FC236}">
                <a16:creationId xmlns:a16="http://schemas.microsoft.com/office/drawing/2014/main" id="{84B2C5C9-BD0B-9E10-9218-98B575630DEA}"/>
              </a:ext>
            </a:extLst>
          </p:cNvPr>
          <p:cNvSpPr/>
          <p:nvPr/>
        </p:nvSpPr>
        <p:spPr>
          <a:xfrm>
            <a:off x="487680" y="1362635"/>
            <a:ext cx="5411096" cy="49314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Content Placeholder 6">
            <a:extLst>
              <a:ext uri="{FF2B5EF4-FFF2-40B4-BE49-F238E27FC236}">
                <a16:creationId xmlns:a16="http://schemas.microsoft.com/office/drawing/2014/main" id="{675950BF-2F10-DD10-73F1-2E50DE8AC3D2}"/>
              </a:ext>
            </a:extLst>
          </p:cNvPr>
          <p:cNvPicPr>
            <a:picLocks noGrp="1" noChangeAspect="1"/>
          </p:cNvPicPr>
          <p:nvPr>
            <p:ph sz="half" idx="2"/>
          </p:nvPr>
        </p:nvPicPr>
        <p:blipFill>
          <a:blip r:embed="rId2"/>
          <a:stretch>
            <a:fillRect/>
          </a:stretch>
        </p:blipFill>
        <p:spPr>
          <a:xfrm>
            <a:off x="6393673" y="1864658"/>
            <a:ext cx="4971935" cy="2832847"/>
          </a:xfrm>
        </p:spPr>
      </p:pic>
    </p:spTree>
    <p:extLst>
      <p:ext uri="{BB962C8B-B14F-4D97-AF65-F5344CB8AC3E}">
        <p14:creationId xmlns:p14="http://schemas.microsoft.com/office/powerpoint/2010/main" val="468549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98BC11-B909-B9A6-9025-A1C713CCAA7D}"/>
              </a:ext>
            </a:extLst>
          </p:cNvPr>
          <p:cNvSpPr>
            <a:spLocks noGrp="1"/>
          </p:cNvSpPr>
          <p:nvPr>
            <p:ph sz="half" idx="1"/>
          </p:nvPr>
        </p:nvSpPr>
        <p:spPr>
          <a:xfrm>
            <a:off x="487680" y="533400"/>
            <a:ext cx="5608320" cy="5760720"/>
          </a:xfrm>
        </p:spPr>
        <p:txBody>
          <a:bodyPr/>
          <a:lstStyle/>
          <a:p>
            <a:pPr marL="0" indent="0">
              <a:buNone/>
            </a:pPr>
            <a:r>
              <a:rPr lang="en-US" dirty="0"/>
              <a:t>14. For reservations involving children, what is the most common room type, and what is the average</a:t>
            </a:r>
          </a:p>
          <a:p>
            <a:pPr marL="0" indent="0">
              <a:buNone/>
            </a:pPr>
            <a:r>
              <a:rPr lang="en-US" dirty="0"/>
              <a:t>price for that room type?</a:t>
            </a:r>
          </a:p>
          <a:p>
            <a:pPr marL="0" indent="0">
              <a:buNone/>
            </a:pPr>
            <a:r>
              <a:rPr lang="en-US" dirty="0"/>
              <a:t>SELECT "</a:t>
            </a:r>
            <a:r>
              <a:rPr lang="en-US" dirty="0" err="1"/>
              <a:t>room_type_reserved</a:t>
            </a:r>
            <a:r>
              <a:rPr lang="en-US" dirty="0"/>
              <a:t>", round(avg("</a:t>
            </a:r>
            <a:r>
              <a:rPr lang="en-US" dirty="0" err="1"/>
              <a:t>avg_price_per_room</a:t>
            </a:r>
            <a:r>
              <a:rPr lang="en-US" dirty="0"/>
              <a:t>"))AS </a:t>
            </a:r>
            <a:r>
              <a:rPr lang="en-US" dirty="0" err="1"/>
              <a:t>avg_price</a:t>
            </a:r>
            <a:endParaRPr lang="en-US" dirty="0"/>
          </a:p>
          <a:p>
            <a:pPr marL="0" indent="0">
              <a:buNone/>
            </a:pPr>
            <a:r>
              <a:rPr lang="en-US" dirty="0"/>
              <a:t>from </a:t>
            </a:r>
            <a:r>
              <a:rPr lang="en-US" dirty="0" err="1"/>
              <a:t>HotelReservationDataset</a:t>
            </a:r>
            <a:endParaRPr lang="en-US" dirty="0"/>
          </a:p>
          <a:p>
            <a:pPr marL="0" indent="0">
              <a:buNone/>
            </a:pPr>
            <a:r>
              <a:rPr lang="en-US" dirty="0"/>
              <a:t>where "</a:t>
            </a:r>
            <a:r>
              <a:rPr lang="en-US" dirty="0" err="1"/>
              <a:t>no_of_children</a:t>
            </a:r>
            <a:r>
              <a:rPr lang="en-US" dirty="0"/>
              <a:t>" &gt;0</a:t>
            </a:r>
          </a:p>
          <a:p>
            <a:pPr marL="0" indent="0">
              <a:buNone/>
            </a:pPr>
            <a:r>
              <a:rPr lang="en-US" dirty="0"/>
              <a:t>GROUP BY "</a:t>
            </a:r>
            <a:r>
              <a:rPr lang="en-US" dirty="0" err="1"/>
              <a:t>room_type_reserved</a:t>
            </a:r>
            <a:r>
              <a:rPr lang="en-US" dirty="0"/>
              <a:t>"</a:t>
            </a:r>
          </a:p>
          <a:p>
            <a:pPr marL="0" indent="0">
              <a:buNone/>
            </a:pPr>
            <a:r>
              <a:rPr lang="en-US" dirty="0"/>
              <a:t>ORDER BY </a:t>
            </a:r>
            <a:r>
              <a:rPr lang="en-US" dirty="0" err="1"/>
              <a:t>avg_price</a:t>
            </a:r>
            <a:r>
              <a:rPr lang="en-US" dirty="0"/>
              <a:t> DESC</a:t>
            </a:r>
          </a:p>
          <a:p>
            <a:pPr marL="0" indent="0">
              <a:buNone/>
            </a:pPr>
            <a:r>
              <a:rPr lang="en-US" dirty="0"/>
              <a:t>FETCH FIRST 1 ROWS ONLY;</a:t>
            </a:r>
          </a:p>
          <a:p>
            <a:pPr marL="0" indent="0">
              <a:buNone/>
            </a:pPr>
            <a:endParaRPr lang="en-IN" dirty="0"/>
          </a:p>
        </p:txBody>
      </p:sp>
      <p:sp>
        <p:nvSpPr>
          <p:cNvPr id="4" name="Content Placeholder 3">
            <a:extLst>
              <a:ext uri="{FF2B5EF4-FFF2-40B4-BE49-F238E27FC236}">
                <a16:creationId xmlns:a16="http://schemas.microsoft.com/office/drawing/2014/main" id="{1EBC453F-F47C-BEE7-6498-E6C0B09D5C40}"/>
              </a:ext>
            </a:extLst>
          </p:cNvPr>
          <p:cNvSpPr>
            <a:spLocks noGrp="1"/>
          </p:cNvSpPr>
          <p:nvPr>
            <p:ph sz="half" idx="2"/>
          </p:nvPr>
        </p:nvSpPr>
        <p:spPr>
          <a:xfrm>
            <a:off x="6309360" y="533400"/>
            <a:ext cx="5394960" cy="5760720"/>
          </a:xfrm>
        </p:spPr>
        <p:txBody>
          <a:bodyPr/>
          <a:lstStyle/>
          <a:p>
            <a:pPr marL="0" indent="0">
              <a:buNone/>
            </a:pPr>
            <a:r>
              <a:rPr lang="en-US" dirty="0"/>
              <a:t>15. Find the market segment type that generates the highest average price per room.</a:t>
            </a:r>
          </a:p>
          <a:p>
            <a:pPr marL="0" indent="0">
              <a:buNone/>
            </a:pPr>
            <a:endParaRPr lang="en-US" dirty="0"/>
          </a:p>
          <a:p>
            <a:pPr marL="0" indent="0">
              <a:buNone/>
            </a:pPr>
            <a:r>
              <a:rPr lang="en-US" dirty="0"/>
              <a:t>SELECT "</a:t>
            </a:r>
            <a:r>
              <a:rPr lang="en-US" dirty="0" err="1"/>
              <a:t>market_segment_type</a:t>
            </a:r>
            <a:r>
              <a:rPr lang="en-US" dirty="0"/>
              <a:t>", round(avg("</a:t>
            </a:r>
            <a:r>
              <a:rPr lang="en-US" dirty="0" err="1"/>
              <a:t>avg_price_per_room</a:t>
            </a:r>
            <a:r>
              <a:rPr lang="en-US" dirty="0"/>
              <a:t>"))AS </a:t>
            </a:r>
            <a:r>
              <a:rPr lang="en-US" dirty="0" err="1"/>
              <a:t>avg_price</a:t>
            </a:r>
            <a:endParaRPr lang="en-US" dirty="0"/>
          </a:p>
          <a:p>
            <a:pPr marL="0" indent="0">
              <a:buNone/>
            </a:pPr>
            <a:r>
              <a:rPr lang="en-US" dirty="0"/>
              <a:t>from </a:t>
            </a:r>
            <a:r>
              <a:rPr lang="en-US" dirty="0" err="1"/>
              <a:t>HotelReservationDataset</a:t>
            </a:r>
            <a:endParaRPr lang="en-US" dirty="0"/>
          </a:p>
          <a:p>
            <a:pPr marL="0" indent="0">
              <a:buNone/>
            </a:pPr>
            <a:r>
              <a:rPr lang="en-US" dirty="0"/>
              <a:t>   GROUP BY "</a:t>
            </a:r>
            <a:r>
              <a:rPr lang="en-US" dirty="0" err="1"/>
              <a:t>market_segment_type</a:t>
            </a:r>
            <a:r>
              <a:rPr lang="en-US" dirty="0"/>
              <a:t>"</a:t>
            </a:r>
          </a:p>
          <a:p>
            <a:pPr marL="0" indent="0">
              <a:buNone/>
            </a:pPr>
            <a:r>
              <a:rPr lang="en-US" dirty="0"/>
              <a:t>ORDER BY </a:t>
            </a:r>
            <a:r>
              <a:rPr lang="en-US" dirty="0" err="1"/>
              <a:t>avg_price</a:t>
            </a:r>
            <a:r>
              <a:rPr lang="en-US" dirty="0"/>
              <a:t> DESC</a:t>
            </a:r>
          </a:p>
          <a:p>
            <a:pPr marL="0" indent="0">
              <a:buNone/>
            </a:pPr>
            <a:r>
              <a:rPr lang="en-US" dirty="0"/>
              <a:t>FETCH FIRST 1 ROWS ONLY;</a:t>
            </a:r>
            <a:endParaRPr lang="en-IN" dirty="0"/>
          </a:p>
        </p:txBody>
      </p:sp>
      <p:sp>
        <p:nvSpPr>
          <p:cNvPr id="5" name="Rectangle 4">
            <a:extLst>
              <a:ext uri="{FF2B5EF4-FFF2-40B4-BE49-F238E27FC236}">
                <a16:creationId xmlns:a16="http://schemas.microsoft.com/office/drawing/2014/main" id="{B5E6B710-4198-BCF9-8542-132FDA01A02B}"/>
              </a:ext>
            </a:extLst>
          </p:cNvPr>
          <p:cNvSpPr/>
          <p:nvPr/>
        </p:nvSpPr>
        <p:spPr>
          <a:xfrm>
            <a:off x="6309360" y="1600200"/>
            <a:ext cx="5181600" cy="243391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4B2C5C9-BD0B-9E10-9218-98B575630DEA}"/>
              </a:ext>
            </a:extLst>
          </p:cNvPr>
          <p:cNvSpPr/>
          <p:nvPr/>
        </p:nvSpPr>
        <p:spPr>
          <a:xfrm>
            <a:off x="487680" y="1618128"/>
            <a:ext cx="5429026" cy="28392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B5D96CC4-D71F-6FF5-AED4-0E2947FDC315}"/>
              </a:ext>
            </a:extLst>
          </p:cNvPr>
          <p:cNvPicPr>
            <a:picLocks noChangeAspect="1"/>
          </p:cNvPicPr>
          <p:nvPr/>
        </p:nvPicPr>
        <p:blipFill>
          <a:blip r:embed="rId2"/>
          <a:stretch>
            <a:fillRect/>
          </a:stretch>
        </p:blipFill>
        <p:spPr>
          <a:xfrm>
            <a:off x="541468" y="4693439"/>
            <a:ext cx="5309074" cy="990185"/>
          </a:xfrm>
          <a:prstGeom prst="rect">
            <a:avLst/>
          </a:prstGeom>
        </p:spPr>
      </p:pic>
      <p:pic>
        <p:nvPicPr>
          <p:cNvPr id="10" name="Picture 9">
            <a:extLst>
              <a:ext uri="{FF2B5EF4-FFF2-40B4-BE49-F238E27FC236}">
                <a16:creationId xmlns:a16="http://schemas.microsoft.com/office/drawing/2014/main" id="{1DA9FF3A-C71B-37D0-FE3C-99A766F1B044}"/>
              </a:ext>
            </a:extLst>
          </p:cNvPr>
          <p:cNvPicPr>
            <a:picLocks noChangeAspect="1"/>
          </p:cNvPicPr>
          <p:nvPr/>
        </p:nvPicPr>
        <p:blipFill>
          <a:blip r:embed="rId3"/>
          <a:stretch>
            <a:fillRect/>
          </a:stretch>
        </p:blipFill>
        <p:spPr>
          <a:xfrm>
            <a:off x="6399005" y="4457344"/>
            <a:ext cx="4917082" cy="800456"/>
          </a:xfrm>
          <a:prstGeom prst="rect">
            <a:avLst/>
          </a:prstGeom>
        </p:spPr>
      </p:pic>
    </p:spTree>
    <p:extLst>
      <p:ext uri="{BB962C8B-B14F-4D97-AF65-F5344CB8AC3E}">
        <p14:creationId xmlns:p14="http://schemas.microsoft.com/office/powerpoint/2010/main" val="3338750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FEF0-61B7-805A-4375-D2372CBB9F59}"/>
              </a:ext>
            </a:extLst>
          </p:cNvPr>
          <p:cNvSpPr>
            <a:spLocks noGrp="1"/>
          </p:cNvSpPr>
          <p:nvPr>
            <p:ph type="title"/>
          </p:nvPr>
        </p:nvSpPr>
        <p:spPr/>
        <p:txBody>
          <a:bodyPr/>
          <a:lstStyle/>
          <a:p>
            <a:r>
              <a:rPr lang="en-IN" dirty="0"/>
              <a:t>Learning Outcomes :</a:t>
            </a:r>
          </a:p>
        </p:txBody>
      </p:sp>
      <p:sp>
        <p:nvSpPr>
          <p:cNvPr id="3" name="Content Placeholder 2">
            <a:extLst>
              <a:ext uri="{FF2B5EF4-FFF2-40B4-BE49-F238E27FC236}">
                <a16:creationId xmlns:a16="http://schemas.microsoft.com/office/drawing/2014/main" id="{F52F75B6-517F-2FE9-308D-2876DB81481D}"/>
              </a:ext>
            </a:extLst>
          </p:cNvPr>
          <p:cNvSpPr>
            <a:spLocks noGrp="1"/>
          </p:cNvSpPr>
          <p:nvPr>
            <p:ph idx="1"/>
          </p:nvPr>
        </p:nvSpPr>
        <p:spPr/>
        <p:txBody>
          <a:bodyPr>
            <a:normAutofit/>
          </a:bodyPr>
          <a:lstStyle/>
          <a:p>
            <a:r>
              <a:rPr lang="en-US" sz="2000" dirty="0"/>
              <a:t>By practicing the query for dataset, I have learned the following:</a:t>
            </a:r>
          </a:p>
          <a:p>
            <a:r>
              <a:rPr lang="en-US" sz="2000" dirty="0"/>
              <a:t>Installing SQL Developer and connecting it to Oracle XE and working with SQL Developer.</a:t>
            </a:r>
          </a:p>
          <a:p>
            <a:r>
              <a:rPr lang="en-US" sz="2000" dirty="0"/>
              <a:t>Using double quotes to work with column names having special characters. </a:t>
            </a:r>
          </a:p>
          <a:p>
            <a:r>
              <a:rPr lang="en-US" sz="2000" dirty="0"/>
              <a:t>Aggregate functions like SUM(), AVG(), MAX(), MIN(), </a:t>
            </a:r>
            <a:r>
              <a:rPr lang="en-US" sz="2000" dirty="0" err="1"/>
              <a:t>etc</a:t>
            </a:r>
            <a:r>
              <a:rPr lang="en-US" sz="2000" dirty="0"/>
              <a:t>,.</a:t>
            </a:r>
          </a:p>
          <a:p>
            <a:r>
              <a:rPr lang="en-US" sz="2000" dirty="0"/>
              <a:t>Subquery of the main query.</a:t>
            </a:r>
          </a:p>
          <a:p>
            <a:r>
              <a:rPr lang="en-US" sz="2000" dirty="0"/>
              <a:t>Retrieving only the common or most occurring value and using “FETCH FIRST 1 ROWS ONLY; “ term.</a:t>
            </a:r>
          </a:p>
          <a:p>
            <a:r>
              <a:rPr lang="en-US" sz="2000" dirty="0"/>
              <a:t>Using conversion terms like </a:t>
            </a:r>
            <a:r>
              <a:rPr lang="en-US" sz="2000" dirty="0" err="1"/>
              <a:t>to_date</a:t>
            </a:r>
            <a:r>
              <a:rPr lang="en-US" sz="2000" dirty="0"/>
              <a:t>(), </a:t>
            </a:r>
            <a:r>
              <a:rPr lang="en-US" sz="2000" dirty="0" err="1"/>
              <a:t>to_char</a:t>
            </a:r>
            <a:r>
              <a:rPr lang="en-US" sz="2000" dirty="0"/>
              <a:t>(), </a:t>
            </a:r>
            <a:r>
              <a:rPr lang="en-US" sz="2000" dirty="0" err="1"/>
              <a:t>to_number</a:t>
            </a:r>
            <a:r>
              <a:rPr lang="en-US" sz="2000" dirty="0"/>
              <a:t>() as well as extract ().</a:t>
            </a:r>
          </a:p>
          <a:p>
            <a:endParaRPr lang="en-US" sz="2000" dirty="0"/>
          </a:p>
          <a:p>
            <a:endParaRPr lang="en-US" sz="2000" dirty="0"/>
          </a:p>
        </p:txBody>
      </p:sp>
    </p:spTree>
    <p:extLst>
      <p:ext uri="{BB962C8B-B14F-4D97-AF65-F5344CB8AC3E}">
        <p14:creationId xmlns:p14="http://schemas.microsoft.com/office/powerpoint/2010/main" val="3450953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FEF0-61B7-805A-4375-D2372CBB9F59}"/>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F52F75B6-517F-2FE9-308D-2876DB81481D}"/>
              </a:ext>
            </a:extLst>
          </p:cNvPr>
          <p:cNvSpPr>
            <a:spLocks noGrp="1"/>
          </p:cNvSpPr>
          <p:nvPr>
            <p:ph idx="1"/>
          </p:nvPr>
        </p:nvSpPr>
        <p:spPr/>
        <p:txBody>
          <a:bodyPr>
            <a:normAutofit/>
          </a:bodyPr>
          <a:lstStyle/>
          <a:p>
            <a:r>
              <a:rPr lang="en-US" sz="2000" dirty="0"/>
              <a:t>Through this Hotel Reservation Analysis using SQL, we've gained insights into guest preferences, booking trends, and operational dynamics within the hospitality industry. This project has equipped us with practical skills in querying and analyzing data to derive meaningful conclusions. By understanding factors such as popular meal plans, pricing influences, and market segmentation impacts, we are better prepared to optimize guest experiences and operational efficiencies. This experience highlights the value of data-driven insights for informed decision-making in hospitality management.</a:t>
            </a:r>
          </a:p>
          <a:p>
            <a:endParaRPr lang="en-US" sz="2000" dirty="0"/>
          </a:p>
        </p:txBody>
      </p:sp>
    </p:spTree>
    <p:extLst>
      <p:ext uri="{BB962C8B-B14F-4D97-AF65-F5344CB8AC3E}">
        <p14:creationId xmlns:p14="http://schemas.microsoft.com/office/powerpoint/2010/main" val="164591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E55FC-456A-8FBD-41E0-A7FB0207D969}"/>
              </a:ext>
            </a:extLst>
          </p:cNvPr>
          <p:cNvSpPr>
            <a:spLocks noGrp="1"/>
          </p:cNvSpPr>
          <p:nvPr>
            <p:ph type="title"/>
          </p:nvPr>
        </p:nvSpPr>
        <p:spPr/>
        <p:txBody>
          <a:bodyPr>
            <a:normAutofit/>
          </a:bodyPr>
          <a:lstStyle/>
          <a:p>
            <a:r>
              <a:rPr lang="en-IN" sz="6000" dirty="0"/>
              <a:t>Contents :</a:t>
            </a:r>
          </a:p>
        </p:txBody>
      </p:sp>
      <p:sp>
        <p:nvSpPr>
          <p:cNvPr id="3" name="Content Placeholder 2">
            <a:extLst>
              <a:ext uri="{FF2B5EF4-FFF2-40B4-BE49-F238E27FC236}">
                <a16:creationId xmlns:a16="http://schemas.microsoft.com/office/drawing/2014/main" id="{0F1E345F-E588-7E12-62FE-1ADAA9623287}"/>
              </a:ext>
            </a:extLst>
          </p:cNvPr>
          <p:cNvSpPr>
            <a:spLocks noGrp="1"/>
          </p:cNvSpPr>
          <p:nvPr>
            <p:ph idx="1"/>
          </p:nvPr>
        </p:nvSpPr>
        <p:spPr/>
        <p:txBody>
          <a:bodyPr>
            <a:normAutofit/>
          </a:bodyPr>
          <a:lstStyle/>
          <a:p>
            <a:r>
              <a:rPr lang="en-IN" sz="3600" dirty="0"/>
              <a:t>Introduction</a:t>
            </a:r>
          </a:p>
          <a:p>
            <a:r>
              <a:rPr lang="en-IN" sz="3600" dirty="0"/>
              <a:t>Dataset </a:t>
            </a:r>
          </a:p>
          <a:p>
            <a:r>
              <a:rPr lang="en-IN" sz="3600" dirty="0"/>
              <a:t>Learning Outcomes</a:t>
            </a:r>
          </a:p>
          <a:p>
            <a:r>
              <a:rPr lang="en-IN" sz="3600" dirty="0"/>
              <a:t>Conclusion</a:t>
            </a:r>
          </a:p>
        </p:txBody>
      </p:sp>
    </p:spTree>
    <p:extLst>
      <p:ext uri="{BB962C8B-B14F-4D97-AF65-F5344CB8AC3E}">
        <p14:creationId xmlns:p14="http://schemas.microsoft.com/office/powerpoint/2010/main" val="2439459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FEF0-61B7-805A-4375-D2372CBB9F5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52F75B6-517F-2FE9-308D-2876DB81481D}"/>
              </a:ext>
            </a:extLst>
          </p:cNvPr>
          <p:cNvSpPr>
            <a:spLocks noGrp="1"/>
          </p:cNvSpPr>
          <p:nvPr>
            <p:ph idx="1"/>
          </p:nvPr>
        </p:nvSpPr>
        <p:spPr/>
        <p:txBody>
          <a:bodyPr>
            <a:normAutofit/>
          </a:bodyPr>
          <a:lstStyle/>
          <a:p>
            <a:r>
              <a:rPr lang="en-US" sz="2000" dirty="0"/>
              <a:t>SQL (Structured Query Language) is a programming language designed for managing data in a relational database. It's been around since the 1970s and is the most common method of accessing data in databases today. </a:t>
            </a:r>
          </a:p>
          <a:p>
            <a:r>
              <a:rPr lang="en-US" sz="2000" dirty="0"/>
              <a:t>SQL has a variety of functions that allow its users to read, manipulate, and change data. Though SQL is commonly used by engineers in software development, it's also popular with data analysts. </a:t>
            </a:r>
          </a:p>
          <a:p>
            <a:r>
              <a:rPr lang="en-US" sz="2000" dirty="0"/>
              <a:t>SQL is the "meat and potatoes" of data analysis—it's used for accessing, cleaning, and analyzing data that's stored in databases.</a:t>
            </a:r>
          </a:p>
        </p:txBody>
      </p:sp>
    </p:spTree>
    <p:extLst>
      <p:ext uri="{BB962C8B-B14F-4D97-AF65-F5344CB8AC3E}">
        <p14:creationId xmlns:p14="http://schemas.microsoft.com/office/powerpoint/2010/main" val="3722141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A753-E715-C5CC-B969-E952C4AD9BA0}"/>
              </a:ext>
            </a:extLst>
          </p:cNvPr>
          <p:cNvSpPr>
            <a:spLocks noGrp="1"/>
          </p:cNvSpPr>
          <p:nvPr>
            <p:ph type="title"/>
          </p:nvPr>
        </p:nvSpPr>
        <p:spPr/>
        <p:txBody>
          <a:bodyPr/>
          <a:lstStyle/>
          <a:p>
            <a:r>
              <a:rPr lang="en-IN" dirty="0"/>
              <a:t>Dataset </a:t>
            </a:r>
          </a:p>
        </p:txBody>
      </p:sp>
      <p:sp>
        <p:nvSpPr>
          <p:cNvPr id="3" name="Content Placeholder 2">
            <a:extLst>
              <a:ext uri="{FF2B5EF4-FFF2-40B4-BE49-F238E27FC236}">
                <a16:creationId xmlns:a16="http://schemas.microsoft.com/office/drawing/2014/main" id="{6A780BC2-571C-4DE6-0223-044B3770AFDD}"/>
              </a:ext>
            </a:extLst>
          </p:cNvPr>
          <p:cNvSpPr>
            <a:spLocks noGrp="1"/>
          </p:cNvSpPr>
          <p:nvPr>
            <p:ph idx="1"/>
          </p:nvPr>
        </p:nvSpPr>
        <p:spPr/>
        <p:txBody>
          <a:bodyPr/>
          <a:lstStyle/>
          <a:p>
            <a:r>
              <a:rPr lang="en-US" sz="2800" i="1" u="sng" dirty="0"/>
              <a:t>Overview:</a:t>
            </a:r>
          </a:p>
          <a:p>
            <a:endParaRPr lang="en-US" dirty="0"/>
          </a:p>
          <a:p>
            <a:pPr marL="0" indent="0">
              <a:buNone/>
            </a:pPr>
            <a:r>
              <a:rPr lang="en-US" sz="2000" dirty="0"/>
              <a:t>The hotel industry relies on data to make informed decisions and provide a better guest experience. In this project , I have worked with a hotel reservation dataset to gain insights into guest preferences, booking trends, and other key factors that impact the hotel's operations. I have used SQL to query and analyze the data, as well as answered specific questions about the dataset.</a:t>
            </a:r>
            <a:endParaRPr lang="en-IN" sz="2000" dirty="0"/>
          </a:p>
        </p:txBody>
      </p:sp>
    </p:spTree>
    <p:extLst>
      <p:ext uri="{BB962C8B-B14F-4D97-AF65-F5344CB8AC3E}">
        <p14:creationId xmlns:p14="http://schemas.microsoft.com/office/powerpoint/2010/main" val="960780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2B5C-F9F6-458C-0CC1-B439B3043587}"/>
              </a:ext>
            </a:extLst>
          </p:cNvPr>
          <p:cNvSpPr>
            <a:spLocks noGrp="1"/>
          </p:cNvSpPr>
          <p:nvPr>
            <p:ph type="title"/>
          </p:nvPr>
        </p:nvSpPr>
        <p:spPr>
          <a:xfrm>
            <a:off x="1066800" y="642594"/>
            <a:ext cx="10058400" cy="1277646"/>
          </a:xfrm>
        </p:spPr>
        <p:txBody>
          <a:bodyPr>
            <a:normAutofit fontScale="90000"/>
          </a:bodyPr>
          <a:lstStyle/>
          <a:p>
            <a:pPr marL="457200" indent="-457200">
              <a:buFont typeface="Arial" panose="020B0604020202020204" pitchFamily="34" charset="0"/>
              <a:buChar char="•"/>
            </a:pPr>
            <a:r>
              <a:rPr lang="en-IN" sz="3100" i="1" u="sng" dirty="0">
                <a:effectLst>
                  <a:outerShdw blurRad="38100" dist="38100" dir="2700000" algn="tl">
                    <a:srgbClr val="000000">
                      <a:alpha val="43137"/>
                    </a:srgbClr>
                  </a:outerShdw>
                </a:effectLst>
              </a:rPr>
              <a:t>Dataset Details :</a:t>
            </a:r>
            <a:br>
              <a:rPr lang="en-IN" sz="2800" i="1" u="sng" dirty="0"/>
            </a:br>
            <a:br>
              <a:rPr lang="en-IN" sz="2800" i="1" u="sng" dirty="0"/>
            </a:br>
            <a:r>
              <a:rPr lang="en-US" sz="2800" dirty="0"/>
              <a:t>The dataset includes the following columns:</a:t>
            </a:r>
            <a:endParaRPr lang="en-IN" sz="2800" dirty="0"/>
          </a:p>
        </p:txBody>
      </p:sp>
      <p:sp>
        <p:nvSpPr>
          <p:cNvPr id="3" name="Content Placeholder 2">
            <a:extLst>
              <a:ext uri="{FF2B5EF4-FFF2-40B4-BE49-F238E27FC236}">
                <a16:creationId xmlns:a16="http://schemas.microsoft.com/office/drawing/2014/main" id="{5C6DC084-EB54-4E49-E1B8-9AAC91089194}"/>
              </a:ext>
            </a:extLst>
          </p:cNvPr>
          <p:cNvSpPr>
            <a:spLocks noGrp="1"/>
          </p:cNvSpPr>
          <p:nvPr>
            <p:ph sz="half" idx="1"/>
          </p:nvPr>
        </p:nvSpPr>
        <p:spPr>
          <a:xfrm>
            <a:off x="1066800" y="2103120"/>
            <a:ext cx="10378440" cy="3962400"/>
          </a:xfrm>
        </p:spPr>
        <p:txBody>
          <a:bodyPr>
            <a:normAutofit/>
          </a:bodyPr>
          <a:lstStyle/>
          <a:p>
            <a:pPr>
              <a:lnSpc>
                <a:spcPct val="150000"/>
              </a:lnSpc>
            </a:pPr>
            <a:r>
              <a:rPr lang="en-US" sz="2000" b="1" i="1" dirty="0" err="1"/>
              <a:t>Booking_ID</a:t>
            </a:r>
            <a:r>
              <a:rPr lang="en-US" sz="2000" b="1" i="1" dirty="0"/>
              <a:t>:</a:t>
            </a:r>
            <a:r>
              <a:rPr lang="en-US" sz="2000" b="1" dirty="0"/>
              <a:t> </a:t>
            </a:r>
            <a:r>
              <a:rPr lang="en-US" sz="2000" dirty="0"/>
              <a:t>A unique identifier for each hotel reservation.</a:t>
            </a:r>
          </a:p>
          <a:p>
            <a:pPr>
              <a:lnSpc>
                <a:spcPct val="150000"/>
              </a:lnSpc>
            </a:pPr>
            <a:r>
              <a:rPr lang="en-US" sz="2000" b="1" i="1" dirty="0" err="1"/>
              <a:t>no_of_adults</a:t>
            </a:r>
            <a:r>
              <a:rPr lang="en-US" sz="2000" b="1" i="1" dirty="0"/>
              <a:t>: </a:t>
            </a:r>
            <a:r>
              <a:rPr lang="en-US" sz="2000" dirty="0"/>
              <a:t>The number of adults in the reservation.</a:t>
            </a:r>
          </a:p>
          <a:p>
            <a:pPr>
              <a:lnSpc>
                <a:spcPct val="150000"/>
              </a:lnSpc>
            </a:pPr>
            <a:r>
              <a:rPr lang="en-US" sz="2000" b="1" i="1" dirty="0" err="1"/>
              <a:t>no_of_children</a:t>
            </a:r>
            <a:r>
              <a:rPr lang="en-US" sz="2000" b="1" i="1" dirty="0"/>
              <a:t>: </a:t>
            </a:r>
            <a:r>
              <a:rPr lang="en-US" sz="2000" dirty="0"/>
              <a:t>The number of children in the reservation.</a:t>
            </a:r>
          </a:p>
          <a:p>
            <a:pPr>
              <a:lnSpc>
                <a:spcPct val="150000"/>
              </a:lnSpc>
            </a:pPr>
            <a:r>
              <a:rPr lang="en-US" sz="2000" b="1" i="1" dirty="0" err="1"/>
              <a:t>no_of_weekend_nights</a:t>
            </a:r>
            <a:r>
              <a:rPr lang="en-US" sz="2000" b="1" i="1" dirty="0"/>
              <a:t>: </a:t>
            </a:r>
            <a:r>
              <a:rPr lang="en-US" sz="2000" dirty="0"/>
              <a:t>The number of nights in the reservation that fall on weekends.</a:t>
            </a:r>
          </a:p>
          <a:p>
            <a:pPr>
              <a:lnSpc>
                <a:spcPct val="150000"/>
              </a:lnSpc>
            </a:pPr>
            <a:r>
              <a:rPr lang="en-US" sz="2000" b="1" i="1" dirty="0" err="1"/>
              <a:t>no_of_week_nights</a:t>
            </a:r>
            <a:r>
              <a:rPr lang="en-US" sz="2000" b="1" i="1" dirty="0"/>
              <a:t>: </a:t>
            </a:r>
            <a:r>
              <a:rPr lang="en-US" sz="2000" dirty="0"/>
              <a:t>The number of nights in the reservation that fall on weekdays.</a:t>
            </a:r>
          </a:p>
          <a:p>
            <a:pPr>
              <a:lnSpc>
                <a:spcPct val="150000"/>
              </a:lnSpc>
            </a:pPr>
            <a:r>
              <a:rPr lang="en-US" sz="2000" b="1" i="1" dirty="0" err="1"/>
              <a:t>type_of_meal_plan</a:t>
            </a:r>
            <a:r>
              <a:rPr lang="en-US" sz="2000" b="1" i="1" dirty="0"/>
              <a:t>: </a:t>
            </a:r>
            <a:r>
              <a:rPr lang="en-US" sz="2000" dirty="0"/>
              <a:t>The meal plan chosen by the guests.</a:t>
            </a:r>
            <a:endParaRPr lang="en-IN" sz="2000" dirty="0"/>
          </a:p>
        </p:txBody>
      </p:sp>
    </p:spTree>
    <p:extLst>
      <p:ext uri="{BB962C8B-B14F-4D97-AF65-F5344CB8AC3E}">
        <p14:creationId xmlns:p14="http://schemas.microsoft.com/office/powerpoint/2010/main" val="601907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986419-8AAD-99FE-3E1C-81E2156EC29C}"/>
              </a:ext>
            </a:extLst>
          </p:cNvPr>
          <p:cNvSpPr>
            <a:spLocks noGrp="1"/>
          </p:cNvSpPr>
          <p:nvPr>
            <p:ph idx="1"/>
          </p:nvPr>
        </p:nvSpPr>
        <p:spPr>
          <a:xfrm>
            <a:off x="1066800" y="1310640"/>
            <a:ext cx="10058400" cy="4642104"/>
          </a:xfrm>
        </p:spPr>
        <p:txBody>
          <a:bodyPr>
            <a:normAutofit/>
          </a:bodyPr>
          <a:lstStyle/>
          <a:p>
            <a:pPr>
              <a:lnSpc>
                <a:spcPct val="200000"/>
              </a:lnSpc>
            </a:pPr>
            <a:r>
              <a:rPr lang="en-US" sz="2000" b="1" i="1" dirty="0" err="1"/>
              <a:t>room_type_reserved</a:t>
            </a:r>
            <a:r>
              <a:rPr lang="en-US" sz="2000" b="1" i="1" dirty="0"/>
              <a:t>: </a:t>
            </a:r>
            <a:r>
              <a:rPr lang="en-US" sz="2000" dirty="0"/>
              <a:t>The type of room reserved by the guests.</a:t>
            </a:r>
          </a:p>
          <a:p>
            <a:pPr>
              <a:lnSpc>
                <a:spcPct val="200000"/>
              </a:lnSpc>
            </a:pPr>
            <a:r>
              <a:rPr lang="en-US" sz="2000" b="1" i="1" dirty="0" err="1"/>
              <a:t>lead_time</a:t>
            </a:r>
            <a:r>
              <a:rPr lang="en-US" sz="2000" b="1" i="1" dirty="0"/>
              <a:t>: </a:t>
            </a:r>
            <a:r>
              <a:rPr lang="en-US" sz="2000" dirty="0"/>
              <a:t>The number of days between booking and arrival.</a:t>
            </a:r>
          </a:p>
          <a:p>
            <a:pPr>
              <a:lnSpc>
                <a:spcPct val="200000"/>
              </a:lnSpc>
            </a:pPr>
            <a:r>
              <a:rPr lang="en-US" sz="2000" b="1" i="1" dirty="0" err="1"/>
              <a:t>arrival_date</a:t>
            </a:r>
            <a:r>
              <a:rPr lang="en-US" sz="2000" b="1" i="1" dirty="0"/>
              <a:t>: </a:t>
            </a:r>
            <a:r>
              <a:rPr lang="en-US" sz="2000" dirty="0"/>
              <a:t>The date of arrival.</a:t>
            </a:r>
          </a:p>
          <a:p>
            <a:pPr>
              <a:lnSpc>
                <a:spcPct val="200000"/>
              </a:lnSpc>
            </a:pPr>
            <a:r>
              <a:rPr lang="en-US" sz="2000" b="1" i="1" dirty="0" err="1"/>
              <a:t>market_segment_type</a:t>
            </a:r>
            <a:r>
              <a:rPr lang="en-US" sz="2000" b="1" i="1" dirty="0"/>
              <a:t>: </a:t>
            </a:r>
            <a:r>
              <a:rPr lang="en-US" sz="2000" dirty="0"/>
              <a:t>The market segment to which the reservation belongs.</a:t>
            </a:r>
          </a:p>
          <a:p>
            <a:pPr>
              <a:lnSpc>
                <a:spcPct val="200000"/>
              </a:lnSpc>
            </a:pPr>
            <a:r>
              <a:rPr lang="en-US" sz="2000" b="1" i="1" dirty="0" err="1"/>
              <a:t>avg_price_per_room</a:t>
            </a:r>
            <a:r>
              <a:rPr lang="en-US" sz="2000" b="1" i="1" dirty="0"/>
              <a:t>: </a:t>
            </a:r>
            <a:r>
              <a:rPr lang="en-US" sz="2000" dirty="0"/>
              <a:t>The average price per room in the reservation.</a:t>
            </a:r>
          </a:p>
          <a:p>
            <a:pPr>
              <a:lnSpc>
                <a:spcPct val="200000"/>
              </a:lnSpc>
            </a:pPr>
            <a:r>
              <a:rPr lang="en-US" sz="2000" b="1" i="1" dirty="0" err="1"/>
              <a:t>booking_status</a:t>
            </a:r>
            <a:r>
              <a:rPr lang="en-US" sz="2000" b="1" i="1" dirty="0"/>
              <a:t>: </a:t>
            </a:r>
            <a:r>
              <a:rPr lang="en-US" sz="2000" dirty="0"/>
              <a:t>The status of the booking.</a:t>
            </a:r>
            <a:endParaRPr lang="en-IN" sz="2000" dirty="0"/>
          </a:p>
        </p:txBody>
      </p:sp>
    </p:spTree>
    <p:extLst>
      <p:ext uri="{BB962C8B-B14F-4D97-AF65-F5344CB8AC3E}">
        <p14:creationId xmlns:p14="http://schemas.microsoft.com/office/powerpoint/2010/main" val="804132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10BA0-5F7B-46C0-866C-257092C5C5FA}"/>
              </a:ext>
            </a:extLst>
          </p:cNvPr>
          <p:cNvSpPr>
            <a:spLocks noGrp="1"/>
          </p:cNvSpPr>
          <p:nvPr>
            <p:ph type="title"/>
          </p:nvPr>
        </p:nvSpPr>
        <p:spPr>
          <a:xfrm>
            <a:off x="1066800" y="642594"/>
            <a:ext cx="10058400" cy="835686"/>
          </a:xfrm>
        </p:spPr>
        <p:txBody>
          <a:bodyPr>
            <a:normAutofit/>
          </a:bodyPr>
          <a:lstStyle/>
          <a:p>
            <a:pPr marL="457200" indent="-457200">
              <a:buFont typeface="Arial" panose="020B0604020202020204" pitchFamily="34" charset="0"/>
              <a:buChar char="•"/>
            </a:pPr>
            <a:r>
              <a:rPr lang="en-IN" sz="2800" i="1" u="sng" dirty="0">
                <a:effectLst>
                  <a:outerShdw blurRad="38100" dist="38100" dir="2700000" algn="tl">
                    <a:srgbClr val="000000">
                      <a:alpha val="43137"/>
                    </a:srgbClr>
                  </a:outerShdw>
                </a:effectLst>
              </a:rPr>
              <a:t>Implementation :</a:t>
            </a:r>
          </a:p>
        </p:txBody>
      </p:sp>
      <p:sp>
        <p:nvSpPr>
          <p:cNvPr id="3" name="Content Placeholder 2">
            <a:extLst>
              <a:ext uri="{FF2B5EF4-FFF2-40B4-BE49-F238E27FC236}">
                <a16:creationId xmlns:a16="http://schemas.microsoft.com/office/drawing/2014/main" id="{D424B1D3-9161-BAFF-0ADE-54692FB5617B}"/>
              </a:ext>
            </a:extLst>
          </p:cNvPr>
          <p:cNvSpPr>
            <a:spLocks noGrp="1"/>
          </p:cNvSpPr>
          <p:nvPr>
            <p:ph idx="1"/>
          </p:nvPr>
        </p:nvSpPr>
        <p:spPr>
          <a:xfrm>
            <a:off x="1066800" y="1478280"/>
            <a:ext cx="10058400" cy="4474464"/>
          </a:xfrm>
        </p:spPr>
        <p:txBody>
          <a:bodyPr/>
          <a:lstStyle/>
          <a:p>
            <a:pPr marL="342900" indent="-342900">
              <a:buFont typeface="+mj-lt"/>
              <a:buAutoNum type="arabicPeriod"/>
            </a:pPr>
            <a:r>
              <a:rPr lang="en-US" sz="2000" dirty="0"/>
              <a:t>What is the total number of reservations in the dataset? </a:t>
            </a:r>
            <a:endParaRPr lang="en-US" dirty="0"/>
          </a:p>
          <a:p>
            <a:pPr marL="0" indent="0" algn="ctr">
              <a:buNone/>
            </a:pPr>
            <a:endParaRPr lang="en-US" sz="2000" dirty="0"/>
          </a:p>
          <a:p>
            <a:pPr marL="0" indent="0" algn="ctr">
              <a:buNone/>
            </a:pPr>
            <a:r>
              <a:rPr lang="en-US" sz="2000" dirty="0"/>
              <a:t>SELECT COUNT("</a:t>
            </a:r>
            <a:r>
              <a:rPr lang="en-US" sz="2000" dirty="0" err="1"/>
              <a:t>Booking_id</a:t>
            </a:r>
            <a:r>
              <a:rPr lang="en-US" sz="2000" dirty="0"/>
              <a:t>") as </a:t>
            </a:r>
            <a:r>
              <a:rPr lang="en-US" sz="2000" dirty="0" err="1"/>
              <a:t>Total_reservation</a:t>
            </a:r>
            <a:endParaRPr lang="en-US" sz="2000" dirty="0"/>
          </a:p>
          <a:p>
            <a:pPr marL="0" indent="0" algn="ctr">
              <a:buNone/>
            </a:pPr>
            <a:r>
              <a:rPr lang="en-US" sz="2000" dirty="0"/>
              <a:t> from </a:t>
            </a:r>
            <a:r>
              <a:rPr lang="en-US" sz="2000" dirty="0" err="1"/>
              <a:t>HotelReservationDataset</a:t>
            </a:r>
            <a:r>
              <a:rPr lang="en-US" sz="2000" dirty="0"/>
              <a:t>;</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6381C54C-6083-247B-D8E6-74AD39C396D0}"/>
              </a:ext>
            </a:extLst>
          </p:cNvPr>
          <p:cNvSpPr/>
          <p:nvPr/>
        </p:nvSpPr>
        <p:spPr>
          <a:xfrm>
            <a:off x="2834640" y="2319132"/>
            <a:ext cx="6736080" cy="112776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C5D3CA87-952F-BCED-8D32-DA733DB8C311}"/>
              </a:ext>
            </a:extLst>
          </p:cNvPr>
          <p:cNvPicPr>
            <a:picLocks noChangeAspect="1"/>
          </p:cNvPicPr>
          <p:nvPr/>
        </p:nvPicPr>
        <p:blipFill>
          <a:blip r:embed="rId2"/>
          <a:stretch>
            <a:fillRect/>
          </a:stretch>
        </p:blipFill>
        <p:spPr>
          <a:xfrm>
            <a:off x="3368040" y="4036054"/>
            <a:ext cx="5532120" cy="1390272"/>
          </a:xfrm>
          <a:prstGeom prst="rect">
            <a:avLst/>
          </a:prstGeom>
        </p:spPr>
      </p:pic>
    </p:spTree>
    <p:extLst>
      <p:ext uri="{BB962C8B-B14F-4D97-AF65-F5344CB8AC3E}">
        <p14:creationId xmlns:p14="http://schemas.microsoft.com/office/powerpoint/2010/main" val="3108844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C6D369-7C22-DFDA-CCB1-7988C913037B}"/>
              </a:ext>
            </a:extLst>
          </p:cNvPr>
          <p:cNvSpPr>
            <a:spLocks noGrp="1"/>
          </p:cNvSpPr>
          <p:nvPr>
            <p:ph sz="half" idx="1"/>
          </p:nvPr>
        </p:nvSpPr>
        <p:spPr>
          <a:xfrm>
            <a:off x="1066800" y="807720"/>
            <a:ext cx="4663440" cy="5044440"/>
          </a:xfrm>
        </p:spPr>
        <p:txBody>
          <a:bodyPr/>
          <a:lstStyle/>
          <a:p>
            <a:pPr marL="0" indent="0">
              <a:buNone/>
            </a:pPr>
            <a:r>
              <a:rPr lang="en-US" dirty="0"/>
              <a:t>2. Which meal plan is the most popular among guests?</a:t>
            </a:r>
          </a:p>
          <a:p>
            <a:pPr marL="0" indent="0">
              <a:buNone/>
            </a:pPr>
            <a:endParaRPr lang="en-US" dirty="0"/>
          </a:p>
          <a:p>
            <a:pPr marL="0" indent="0">
              <a:lnSpc>
                <a:spcPct val="100000"/>
              </a:lnSpc>
              <a:buNone/>
            </a:pPr>
            <a:r>
              <a:rPr lang="en-US" sz="1600" dirty="0"/>
              <a:t>SELECT "</a:t>
            </a:r>
            <a:r>
              <a:rPr lang="en-US" sz="1600" dirty="0" err="1"/>
              <a:t>type_of_meal_plan</a:t>
            </a:r>
            <a:r>
              <a:rPr lang="en-US" sz="1600" dirty="0"/>
              <a:t>",</a:t>
            </a:r>
          </a:p>
          <a:p>
            <a:pPr marL="0" indent="0">
              <a:lnSpc>
                <a:spcPct val="100000"/>
              </a:lnSpc>
              <a:buNone/>
            </a:pPr>
            <a:r>
              <a:rPr lang="en-US" sz="1600" dirty="0"/>
              <a:t>COUNT("</a:t>
            </a:r>
            <a:r>
              <a:rPr lang="en-US" sz="1600" dirty="0" err="1"/>
              <a:t>type_of_meal_plan</a:t>
            </a:r>
            <a:r>
              <a:rPr lang="en-US" sz="1600" dirty="0"/>
              <a:t>") AS TOT_COUNT</a:t>
            </a:r>
          </a:p>
          <a:p>
            <a:pPr marL="0" indent="0">
              <a:lnSpc>
                <a:spcPct val="100000"/>
              </a:lnSpc>
              <a:buNone/>
            </a:pPr>
            <a:r>
              <a:rPr lang="en-US" sz="1600" dirty="0"/>
              <a:t>FROM </a:t>
            </a:r>
            <a:r>
              <a:rPr lang="en-US" sz="1600" dirty="0" err="1"/>
              <a:t>HotelReservationDataset</a:t>
            </a:r>
            <a:endParaRPr lang="en-US" sz="1600" dirty="0"/>
          </a:p>
          <a:p>
            <a:pPr marL="0" indent="0">
              <a:lnSpc>
                <a:spcPct val="100000"/>
              </a:lnSpc>
              <a:buNone/>
            </a:pPr>
            <a:r>
              <a:rPr lang="en-US" sz="1600" dirty="0"/>
              <a:t>GROUP BY "</a:t>
            </a:r>
            <a:r>
              <a:rPr lang="en-US" sz="1600" dirty="0" err="1"/>
              <a:t>type_of_meal_plan</a:t>
            </a:r>
            <a:r>
              <a:rPr lang="en-US" sz="1600" dirty="0"/>
              <a:t>"</a:t>
            </a:r>
          </a:p>
          <a:p>
            <a:pPr marL="0" indent="0">
              <a:lnSpc>
                <a:spcPct val="100000"/>
              </a:lnSpc>
              <a:buNone/>
            </a:pPr>
            <a:r>
              <a:rPr lang="en-US" sz="1600" dirty="0"/>
              <a:t>ORDER BY TOT_COUNT DESC;</a:t>
            </a:r>
            <a:endParaRPr lang="en-IN" sz="1600" dirty="0"/>
          </a:p>
        </p:txBody>
      </p:sp>
      <p:sp>
        <p:nvSpPr>
          <p:cNvPr id="4" name="Content Placeholder 3">
            <a:extLst>
              <a:ext uri="{FF2B5EF4-FFF2-40B4-BE49-F238E27FC236}">
                <a16:creationId xmlns:a16="http://schemas.microsoft.com/office/drawing/2014/main" id="{6BF8F236-22B7-61A2-20FC-497E7AB5CC64}"/>
              </a:ext>
            </a:extLst>
          </p:cNvPr>
          <p:cNvSpPr>
            <a:spLocks noGrp="1"/>
          </p:cNvSpPr>
          <p:nvPr>
            <p:ph sz="half" idx="2"/>
          </p:nvPr>
        </p:nvSpPr>
        <p:spPr>
          <a:xfrm>
            <a:off x="6461760" y="807720"/>
            <a:ext cx="4663440" cy="5044440"/>
          </a:xfrm>
        </p:spPr>
        <p:txBody>
          <a:bodyPr/>
          <a:lstStyle/>
          <a:p>
            <a:pPr marL="0" indent="0">
              <a:buNone/>
            </a:pPr>
            <a:r>
              <a:rPr lang="en-US" dirty="0"/>
              <a:t>3. What is the average price per room for reservations involving children?</a:t>
            </a:r>
          </a:p>
          <a:p>
            <a:pPr marL="0" indent="0">
              <a:buNone/>
            </a:pPr>
            <a:endParaRPr lang="en-US" dirty="0"/>
          </a:p>
          <a:p>
            <a:pPr marL="0" indent="0">
              <a:buNone/>
            </a:pPr>
            <a:r>
              <a:rPr lang="en-US" sz="1600" dirty="0"/>
              <a:t>SELECT round (avg("</a:t>
            </a:r>
            <a:r>
              <a:rPr lang="en-US" sz="1600" dirty="0" err="1"/>
              <a:t>avg_price_per_room</a:t>
            </a:r>
            <a:r>
              <a:rPr lang="en-US" sz="1600" dirty="0"/>
              <a:t>")) AS AVERAGE_PRICE_PER_ROOM</a:t>
            </a:r>
          </a:p>
          <a:p>
            <a:pPr marL="0" indent="0">
              <a:buNone/>
            </a:pPr>
            <a:r>
              <a:rPr lang="en-US" sz="1600" dirty="0"/>
              <a:t>,SUM ("</a:t>
            </a:r>
            <a:r>
              <a:rPr lang="en-US" sz="1600" dirty="0" err="1"/>
              <a:t>no_of_children</a:t>
            </a:r>
            <a:r>
              <a:rPr lang="en-US" sz="1600" dirty="0"/>
              <a:t>") AS TOT_CHILDREN</a:t>
            </a:r>
          </a:p>
          <a:p>
            <a:pPr marL="0" indent="0">
              <a:buNone/>
            </a:pPr>
            <a:r>
              <a:rPr lang="en-US" sz="1600" dirty="0"/>
              <a:t>FROM </a:t>
            </a:r>
            <a:r>
              <a:rPr lang="en-US" sz="1600" dirty="0" err="1"/>
              <a:t>HotelReservationDataset</a:t>
            </a:r>
            <a:endParaRPr lang="en-US" sz="1600" dirty="0"/>
          </a:p>
          <a:p>
            <a:pPr marL="0" indent="0">
              <a:buNone/>
            </a:pPr>
            <a:r>
              <a:rPr lang="en-US" sz="1600" dirty="0"/>
              <a:t>WHERE "</a:t>
            </a:r>
            <a:r>
              <a:rPr lang="en-US" sz="1600" dirty="0" err="1"/>
              <a:t>no_of_children</a:t>
            </a:r>
            <a:r>
              <a:rPr lang="en-US" sz="1600" dirty="0"/>
              <a:t>" != 0 AND "</a:t>
            </a:r>
            <a:r>
              <a:rPr lang="en-US" sz="1600" dirty="0" err="1"/>
              <a:t>booking_status</a:t>
            </a:r>
            <a:r>
              <a:rPr lang="en-US" sz="1600" dirty="0"/>
              <a:t>" LIKE '</a:t>
            </a:r>
            <a:r>
              <a:rPr lang="en-US" sz="1600" dirty="0" err="1"/>
              <a:t>Not_Canc</a:t>
            </a:r>
            <a:r>
              <a:rPr lang="en-US" sz="1600" dirty="0"/>
              <a:t>%';</a:t>
            </a:r>
            <a:endParaRPr lang="en-IN" sz="1600" dirty="0"/>
          </a:p>
        </p:txBody>
      </p:sp>
      <p:sp>
        <p:nvSpPr>
          <p:cNvPr id="5" name="Rectangle 4">
            <a:extLst>
              <a:ext uri="{FF2B5EF4-FFF2-40B4-BE49-F238E27FC236}">
                <a16:creationId xmlns:a16="http://schemas.microsoft.com/office/drawing/2014/main" id="{F7B21BF1-0A6D-2FFB-7FBB-B7F97A32C0AD}"/>
              </a:ext>
            </a:extLst>
          </p:cNvPr>
          <p:cNvSpPr/>
          <p:nvPr/>
        </p:nvSpPr>
        <p:spPr>
          <a:xfrm>
            <a:off x="899160" y="1600200"/>
            <a:ext cx="4831080" cy="21488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DBBA906-AD98-C7A0-BC80-25168752679C}"/>
              </a:ext>
            </a:extLst>
          </p:cNvPr>
          <p:cNvSpPr/>
          <p:nvPr/>
        </p:nvSpPr>
        <p:spPr>
          <a:xfrm>
            <a:off x="6461760" y="1600200"/>
            <a:ext cx="4663440" cy="24536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35A33384-87A5-74AC-C0E9-AD8E6D71AF6A}"/>
              </a:ext>
            </a:extLst>
          </p:cNvPr>
          <p:cNvPicPr>
            <a:picLocks noChangeAspect="1"/>
          </p:cNvPicPr>
          <p:nvPr/>
        </p:nvPicPr>
        <p:blipFill>
          <a:blip r:embed="rId2"/>
          <a:stretch>
            <a:fillRect/>
          </a:stretch>
        </p:blipFill>
        <p:spPr>
          <a:xfrm>
            <a:off x="6461761" y="4249306"/>
            <a:ext cx="4663440" cy="901814"/>
          </a:xfrm>
          <a:prstGeom prst="rect">
            <a:avLst/>
          </a:prstGeom>
        </p:spPr>
      </p:pic>
      <p:pic>
        <p:nvPicPr>
          <p:cNvPr id="7" name="Picture 6">
            <a:extLst>
              <a:ext uri="{FF2B5EF4-FFF2-40B4-BE49-F238E27FC236}">
                <a16:creationId xmlns:a16="http://schemas.microsoft.com/office/drawing/2014/main" id="{05409918-CC68-3B4F-FC17-3BEBEE11045D}"/>
              </a:ext>
            </a:extLst>
          </p:cNvPr>
          <p:cNvPicPr>
            <a:picLocks noChangeAspect="1"/>
          </p:cNvPicPr>
          <p:nvPr/>
        </p:nvPicPr>
        <p:blipFill>
          <a:blip r:embed="rId3"/>
          <a:stretch>
            <a:fillRect/>
          </a:stretch>
        </p:blipFill>
        <p:spPr>
          <a:xfrm>
            <a:off x="1030356" y="4053840"/>
            <a:ext cx="4456044" cy="1525804"/>
          </a:xfrm>
          <a:prstGeom prst="rect">
            <a:avLst/>
          </a:prstGeom>
        </p:spPr>
      </p:pic>
    </p:spTree>
    <p:extLst>
      <p:ext uri="{BB962C8B-B14F-4D97-AF65-F5344CB8AC3E}">
        <p14:creationId xmlns:p14="http://schemas.microsoft.com/office/powerpoint/2010/main" val="3697315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890173-1BC6-5274-94A6-801E5896906C}"/>
              </a:ext>
            </a:extLst>
          </p:cNvPr>
          <p:cNvSpPr>
            <a:spLocks noGrp="1"/>
          </p:cNvSpPr>
          <p:nvPr>
            <p:ph sz="half" idx="1"/>
          </p:nvPr>
        </p:nvSpPr>
        <p:spPr>
          <a:xfrm>
            <a:off x="594360" y="518160"/>
            <a:ext cx="5349240" cy="5791200"/>
          </a:xfrm>
        </p:spPr>
        <p:txBody>
          <a:bodyPr/>
          <a:lstStyle/>
          <a:p>
            <a:pPr marL="0" indent="0">
              <a:buNone/>
            </a:pPr>
            <a:r>
              <a:rPr lang="en-US" dirty="0"/>
              <a:t>4. How many reservations were made for the year 20XX (replace XX with the desired year)?</a:t>
            </a:r>
          </a:p>
          <a:p>
            <a:pPr marL="0" indent="0">
              <a:buNone/>
            </a:pPr>
            <a:r>
              <a:rPr lang="en-US" dirty="0"/>
              <a:t>SELECT count("</a:t>
            </a:r>
            <a:r>
              <a:rPr lang="en-US" dirty="0" err="1"/>
              <a:t>Booking_id</a:t>
            </a:r>
            <a:r>
              <a:rPr lang="en-US" dirty="0"/>
              <a:t>") as </a:t>
            </a:r>
            <a:r>
              <a:rPr lang="en-US" dirty="0" err="1"/>
              <a:t>tot_count</a:t>
            </a:r>
            <a:r>
              <a:rPr lang="en-US" dirty="0"/>
              <a:t>, </a:t>
            </a:r>
          </a:p>
          <a:p>
            <a:pPr marL="0" indent="0">
              <a:buNone/>
            </a:pPr>
            <a:r>
              <a:rPr lang="en-US" dirty="0"/>
              <a:t>extract (year from (</a:t>
            </a:r>
            <a:r>
              <a:rPr lang="en-US" dirty="0" err="1"/>
              <a:t>to_date</a:t>
            </a:r>
            <a:r>
              <a:rPr lang="en-US" dirty="0"/>
              <a:t>("</a:t>
            </a:r>
            <a:r>
              <a:rPr lang="en-US" dirty="0" err="1"/>
              <a:t>arrival_date</a:t>
            </a:r>
            <a:r>
              <a:rPr lang="en-US" dirty="0"/>
              <a:t>", </a:t>
            </a:r>
          </a:p>
          <a:p>
            <a:pPr marL="0" indent="0">
              <a:buNone/>
            </a:pPr>
            <a:r>
              <a:rPr lang="en-US" dirty="0"/>
              <a:t>'DD-MM-YYYY'))) as </a:t>
            </a:r>
            <a:r>
              <a:rPr lang="en-US" dirty="0" err="1"/>
              <a:t>arrival_year</a:t>
            </a:r>
            <a:endParaRPr lang="en-US" dirty="0"/>
          </a:p>
          <a:p>
            <a:pPr marL="0" indent="0">
              <a:buNone/>
            </a:pPr>
            <a:r>
              <a:rPr lang="en-US" dirty="0"/>
              <a:t>FROM </a:t>
            </a:r>
            <a:r>
              <a:rPr lang="en-US" dirty="0" err="1"/>
              <a:t>HotelReservationDataset</a:t>
            </a:r>
            <a:endParaRPr lang="en-US" dirty="0"/>
          </a:p>
          <a:p>
            <a:pPr marL="0" indent="0">
              <a:buNone/>
            </a:pPr>
            <a:r>
              <a:rPr lang="en-US" dirty="0"/>
              <a:t>group by  extract (year from (</a:t>
            </a:r>
            <a:r>
              <a:rPr lang="en-US" dirty="0" err="1"/>
              <a:t>to_date</a:t>
            </a:r>
            <a:r>
              <a:rPr lang="en-US" dirty="0"/>
              <a:t>("</a:t>
            </a:r>
            <a:r>
              <a:rPr lang="en-US" dirty="0" err="1"/>
              <a:t>arrival_date</a:t>
            </a:r>
            <a:r>
              <a:rPr lang="en-US" dirty="0"/>
              <a:t>", 'DD-MM-YYYY')))</a:t>
            </a:r>
          </a:p>
          <a:p>
            <a:pPr marL="0" indent="0">
              <a:buNone/>
            </a:pPr>
            <a:r>
              <a:rPr lang="en-US" dirty="0"/>
              <a:t>order by </a:t>
            </a:r>
            <a:r>
              <a:rPr lang="en-US" dirty="0" err="1"/>
              <a:t>arrival_year</a:t>
            </a:r>
            <a:r>
              <a:rPr lang="en-US" dirty="0"/>
              <a:t>;</a:t>
            </a:r>
            <a:endParaRPr lang="en-IN" dirty="0"/>
          </a:p>
        </p:txBody>
      </p:sp>
      <p:sp>
        <p:nvSpPr>
          <p:cNvPr id="4" name="Content Placeholder 3">
            <a:extLst>
              <a:ext uri="{FF2B5EF4-FFF2-40B4-BE49-F238E27FC236}">
                <a16:creationId xmlns:a16="http://schemas.microsoft.com/office/drawing/2014/main" id="{64311733-B27A-ABA5-77B0-91E2CF6B781F}"/>
              </a:ext>
            </a:extLst>
          </p:cNvPr>
          <p:cNvSpPr>
            <a:spLocks noGrp="1"/>
          </p:cNvSpPr>
          <p:nvPr>
            <p:ph sz="half" idx="2"/>
          </p:nvPr>
        </p:nvSpPr>
        <p:spPr>
          <a:xfrm>
            <a:off x="6385560" y="518160"/>
            <a:ext cx="5212080" cy="5791200"/>
          </a:xfrm>
        </p:spPr>
        <p:txBody>
          <a:bodyPr/>
          <a:lstStyle/>
          <a:p>
            <a:pPr marL="0" indent="0">
              <a:buNone/>
            </a:pPr>
            <a:r>
              <a:rPr lang="en-US" dirty="0"/>
              <a:t>5. What is the most commonly booked room type?</a:t>
            </a:r>
          </a:p>
          <a:p>
            <a:pPr marL="0" indent="0">
              <a:buNone/>
            </a:pPr>
            <a:r>
              <a:rPr lang="en-US" dirty="0"/>
              <a:t>SELECT "</a:t>
            </a:r>
            <a:r>
              <a:rPr lang="en-US" dirty="0" err="1"/>
              <a:t>room_type_reserved</a:t>
            </a:r>
            <a:r>
              <a:rPr lang="en-US" dirty="0"/>
              <a:t>", count(*) AS </a:t>
            </a:r>
            <a:r>
              <a:rPr lang="en-US" dirty="0" err="1"/>
              <a:t>tot_booking</a:t>
            </a:r>
            <a:endParaRPr lang="en-US" dirty="0"/>
          </a:p>
          <a:p>
            <a:pPr marL="0" indent="0">
              <a:buNone/>
            </a:pPr>
            <a:r>
              <a:rPr lang="en-US" dirty="0"/>
              <a:t>FROM (</a:t>
            </a:r>
          </a:p>
          <a:p>
            <a:pPr marL="0" indent="0">
              <a:buNone/>
            </a:pPr>
            <a:r>
              <a:rPr lang="en-US" dirty="0"/>
              <a:t>    SELECT "</a:t>
            </a:r>
            <a:r>
              <a:rPr lang="en-US" dirty="0" err="1"/>
              <a:t>room_type_reserved</a:t>
            </a:r>
            <a:r>
              <a:rPr lang="en-US" dirty="0"/>
              <a:t>" </a:t>
            </a:r>
          </a:p>
          <a:p>
            <a:pPr marL="0" indent="0">
              <a:buNone/>
            </a:pPr>
            <a:r>
              <a:rPr lang="en-US" dirty="0"/>
              <a:t>    FROM </a:t>
            </a:r>
            <a:r>
              <a:rPr lang="en-US" dirty="0" err="1"/>
              <a:t>HotelReservationDataset</a:t>
            </a:r>
            <a:r>
              <a:rPr lang="en-US" dirty="0"/>
              <a:t> ) </a:t>
            </a:r>
          </a:p>
          <a:p>
            <a:pPr marL="0" indent="0">
              <a:buNone/>
            </a:pPr>
            <a:r>
              <a:rPr lang="en-US" dirty="0"/>
              <a:t>   GROUP BY "</a:t>
            </a:r>
            <a:r>
              <a:rPr lang="en-US" dirty="0" err="1"/>
              <a:t>room_type_reserved</a:t>
            </a:r>
            <a:r>
              <a:rPr lang="en-US" dirty="0"/>
              <a:t>"</a:t>
            </a:r>
          </a:p>
          <a:p>
            <a:pPr marL="0" indent="0">
              <a:buNone/>
            </a:pPr>
            <a:r>
              <a:rPr lang="en-US" dirty="0"/>
              <a:t>ORDER BY </a:t>
            </a:r>
            <a:r>
              <a:rPr lang="en-US" dirty="0" err="1"/>
              <a:t>tot_booking</a:t>
            </a:r>
            <a:r>
              <a:rPr lang="en-US" dirty="0"/>
              <a:t> DESC</a:t>
            </a:r>
          </a:p>
          <a:p>
            <a:pPr marL="0" indent="0">
              <a:buNone/>
            </a:pPr>
            <a:r>
              <a:rPr lang="en-US" dirty="0"/>
              <a:t>FETCH FIRST 1 ROW ONLY;</a:t>
            </a:r>
            <a:endParaRPr lang="en-IN" dirty="0"/>
          </a:p>
        </p:txBody>
      </p:sp>
      <p:sp>
        <p:nvSpPr>
          <p:cNvPr id="5" name="Rectangle 4">
            <a:extLst>
              <a:ext uri="{FF2B5EF4-FFF2-40B4-BE49-F238E27FC236}">
                <a16:creationId xmlns:a16="http://schemas.microsoft.com/office/drawing/2014/main" id="{33B44640-3E2D-A362-87FB-1AEB05983F7C}"/>
              </a:ext>
            </a:extLst>
          </p:cNvPr>
          <p:cNvSpPr/>
          <p:nvPr/>
        </p:nvSpPr>
        <p:spPr>
          <a:xfrm>
            <a:off x="594360" y="1219200"/>
            <a:ext cx="5349240" cy="29413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53BFA63-75FB-5E63-DAF7-26867F5EBEFB}"/>
              </a:ext>
            </a:extLst>
          </p:cNvPr>
          <p:cNvSpPr/>
          <p:nvPr/>
        </p:nvSpPr>
        <p:spPr>
          <a:xfrm>
            <a:off x="6431280" y="1219200"/>
            <a:ext cx="4831080" cy="316490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86A3C9B5-2891-7936-D1E1-C5794C654CD1}"/>
              </a:ext>
            </a:extLst>
          </p:cNvPr>
          <p:cNvPicPr>
            <a:picLocks noChangeAspect="1"/>
          </p:cNvPicPr>
          <p:nvPr/>
        </p:nvPicPr>
        <p:blipFill>
          <a:blip r:embed="rId2"/>
          <a:stretch>
            <a:fillRect/>
          </a:stretch>
        </p:blipFill>
        <p:spPr>
          <a:xfrm>
            <a:off x="1066800" y="4384104"/>
            <a:ext cx="4130040" cy="1254696"/>
          </a:xfrm>
          <a:prstGeom prst="rect">
            <a:avLst/>
          </a:prstGeom>
        </p:spPr>
      </p:pic>
      <p:pic>
        <p:nvPicPr>
          <p:cNvPr id="10" name="Picture 9">
            <a:extLst>
              <a:ext uri="{FF2B5EF4-FFF2-40B4-BE49-F238E27FC236}">
                <a16:creationId xmlns:a16="http://schemas.microsoft.com/office/drawing/2014/main" id="{08D17E67-DCB1-E5D1-8E70-7CAC91B0898D}"/>
              </a:ext>
            </a:extLst>
          </p:cNvPr>
          <p:cNvPicPr>
            <a:picLocks noChangeAspect="1"/>
          </p:cNvPicPr>
          <p:nvPr/>
        </p:nvPicPr>
        <p:blipFill>
          <a:blip r:embed="rId3"/>
          <a:stretch>
            <a:fillRect/>
          </a:stretch>
        </p:blipFill>
        <p:spPr>
          <a:xfrm>
            <a:off x="6385560" y="4549126"/>
            <a:ext cx="4984293" cy="906794"/>
          </a:xfrm>
          <a:prstGeom prst="rect">
            <a:avLst/>
          </a:prstGeom>
        </p:spPr>
      </p:pic>
    </p:spTree>
    <p:extLst>
      <p:ext uri="{BB962C8B-B14F-4D97-AF65-F5344CB8AC3E}">
        <p14:creationId xmlns:p14="http://schemas.microsoft.com/office/powerpoint/2010/main" val="1266323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59D436-C82E-43E0-8A01-53DF9CED6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{94B3A4DB-FD4D-48A4-80D6-8FE2FB465156}tf11531919_win32</Template>
  <TotalTime>2354</TotalTime>
  <Words>1578</Words>
  <Application>Microsoft Office PowerPoint</Application>
  <PresentationFormat>Widescreen</PresentationFormat>
  <Paragraphs>145</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Avenir Next LT Pro</vt:lpstr>
      <vt:lpstr>Avenir Next LT Pro Light</vt:lpstr>
      <vt:lpstr>Calibri</vt:lpstr>
      <vt:lpstr>Garamond</vt:lpstr>
      <vt:lpstr>SavonVTI</vt:lpstr>
      <vt:lpstr>Hotel Reservation Analysis  with SQL</vt:lpstr>
      <vt:lpstr>Contents :</vt:lpstr>
      <vt:lpstr>Introduction</vt:lpstr>
      <vt:lpstr>Dataset </vt:lpstr>
      <vt:lpstr>Dataset Details :  The dataset includes the following columns:</vt:lpstr>
      <vt:lpstr>PowerPoint Presentation</vt:lpstr>
      <vt:lpstr>Implementation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Learning Outcomes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Bharathwaj S</dc:creator>
  <cp:lastModifiedBy>Bharathwaj S</cp:lastModifiedBy>
  <cp:revision>22</cp:revision>
  <dcterms:created xsi:type="dcterms:W3CDTF">2024-07-01T14:02:36Z</dcterms:created>
  <dcterms:modified xsi:type="dcterms:W3CDTF">2024-07-04T04:48:25Z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