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sldIdLst>
    <p:sldId id="264" r:id="rId5"/>
    <p:sldId id="314" r:id="rId6"/>
    <p:sldId id="315" r:id="rId7"/>
    <p:sldId id="316" r:id="rId8"/>
    <p:sldId id="317" r:id="rId9"/>
    <p:sldId id="318" r:id="rId10"/>
    <p:sldId id="319" r:id="rId11"/>
    <p:sldId id="330" r:id="rId12"/>
    <p:sldId id="331" r:id="rId13"/>
    <p:sldId id="332" r:id="rId14"/>
    <p:sldId id="336" r:id="rId15"/>
    <p:sldId id="333" r:id="rId16"/>
    <p:sldId id="335" r:id="rId17"/>
    <p:sldId id="334" r:id="rId18"/>
    <p:sldId id="338" r:id="rId19"/>
    <p:sldId id="339" r:id="rId20"/>
    <p:sldId id="340" r:id="rId21"/>
    <p:sldId id="341" r:id="rId22"/>
    <p:sldId id="34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19" autoAdjust="0"/>
  </p:normalViewPr>
  <p:slideViewPr>
    <p:cSldViewPr snapToGrid="0">
      <p:cViewPr varScale="1">
        <p:scale>
          <a:sx n="77" d="100"/>
          <a:sy n="77" d="100"/>
        </p:scale>
        <p:origin x="6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7/7/2024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7/7/2024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7/7/2024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7/7/2024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7/7/2024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7/7/2024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189030" y="2637820"/>
            <a:ext cx="5867090" cy="1636006"/>
          </a:xfrm>
        </p:spPr>
        <p:txBody>
          <a:bodyPr>
            <a:normAutofit fontScale="90000"/>
          </a:bodyPr>
          <a:lstStyle/>
          <a:p>
            <a:r>
              <a:rPr lang="en-US" sz="6800" dirty="0"/>
              <a:t>YouTube Song Analysis </a:t>
            </a:r>
            <a:br>
              <a:rPr lang="en-US" sz="6800" dirty="0"/>
            </a:br>
            <a:r>
              <a:rPr lang="en-US" dirty="0"/>
              <a:t>-</a:t>
            </a:r>
            <a:r>
              <a:rPr lang="en-US" sz="6800" dirty="0"/>
              <a:t> </a:t>
            </a:r>
            <a:r>
              <a:rPr lang="en-US" dirty="0"/>
              <a:t>Power BI</a:t>
            </a:r>
            <a:endParaRPr lang="en-US" sz="6800" dirty="0"/>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858883" y="4333567"/>
            <a:ext cx="3681254" cy="821284"/>
          </a:xfrm>
        </p:spPr>
        <p:txBody>
          <a:bodyPr>
            <a:normAutofit lnSpcReduction="10000"/>
          </a:bodyPr>
          <a:lstStyle/>
          <a:p>
            <a:pPr>
              <a:spcAft>
                <a:spcPts val="600"/>
              </a:spcAft>
            </a:pPr>
            <a:r>
              <a:rPr lang="en-US" sz="1800" dirty="0" err="1"/>
              <a:t>Divyadharshini</a:t>
            </a:r>
            <a:r>
              <a:rPr lang="en-US" sz="1800" dirty="0"/>
              <a:t> </a:t>
            </a:r>
            <a:r>
              <a:rPr lang="en-US" sz="1800" dirty="0" err="1"/>
              <a:t>Arulkannan</a:t>
            </a:r>
            <a:endParaRPr lang="en-US" sz="1800" dirty="0"/>
          </a:p>
          <a:p>
            <a:pPr>
              <a:spcAft>
                <a:spcPts val="600"/>
              </a:spcAft>
            </a:pPr>
            <a:r>
              <a:rPr lang="en-US" sz="1800" dirty="0"/>
              <a:t> Batch Name: MIP-DA-10</a:t>
            </a:r>
          </a:p>
          <a:p>
            <a:pPr>
              <a:spcAft>
                <a:spcPts val="600"/>
              </a:spcAft>
            </a:pPr>
            <a:endParaRPr lang="en-US" sz="1800" dirty="0"/>
          </a:p>
          <a:p>
            <a:pPr>
              <a:spcAft>
                <a:spcPts val="600"/>
              </a:spcAft>
            </a:pPr>
            <a:endParaRPr lang="en-US" sz="1800" dirty="0"/>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0A753-E715-C5CC-B969-E952C4AD9BA0}"/>
              </a:ext>
            </a:extLst>
          </p:cNvPr>
          <p:cNvSpPr>
            <a:spLocks noGrp="1"/>
          </p:cNvSpPr>
          <p:nvPr>
            <p:ph type="title"/>
          </p:nvPr>
        </p:nvSpPr>
        <p:spPr/>
        <p:txBody>
          <a:bodyPr/>
          <a:lstStyle/>
          <a:p>
            <a:r>
              <a:rPr lang="en-IN" dirty="0"/>
              <a:t>Detailed Analysis</a:t>
            </a:r>
          </a:p>
        </p:txBody>
      </p:sp>
      <p:sp>
        <p:nvSpPr>
          <p:cNvPr id="3" name="Content Placeholder 2">
            <a:extLst>
              <a:ext uri="{FF2B5EF4-FFF2-40B4-BE49-F238E27FC236}">
                <a16:creationId xmlns:a16="http://schemas.microsoft.com/office/drawing/2014/main" id="{6A780BC2-571C-4DE6-0223-044B3770AFDD}"/>
              </a:ext>
            </a:extLst>
          </p:cNvPr>
          <p:cNvSpPr>
            <a:spLocks noGrp="1"/>
          </p:cNvSpPr>
          <p:nvPr>
            <p:ph idx="1"/>
          </p:nvPr>
        </p:nvSpPr>
        <p:spPr/>
        <p:txBody>
          <a:bodyPr>
            <a:normAutofit/>
          </a:bodyPr>
          <a:lstStyle/>
          <a:p>
            <a:pPr marL="0" indent="0">
              <a:buNone/>
            </a:pPr>
            <a:r>
              <a:rPr lang="en-US" sz="2800" dirty="0"/>
              <a:t>Optimization Strategies:</a:t>
            </a:r>
          </a:p>
          <a:p>
            <a:pPr marL="0" indent="0">
              <a:buNone/>
            </a:pPr>
            <a:r>
              <a:rPr lang="en-US" sz="2400" dirty="0"/>
              <a:t>Recommend using trending tags and optimizing tag combinations for increased video discoverability.</a:t>
            </a:r>
          </a:p>
          <a:p>
            <a:endParaRPr lang="en-IN" sz="2000" dirty="0"/>
          </a:p>
          <a:p>
            <a:endParaRPr lang="en-IN" sz="2000" dirty="0"/>
          </a:p>
        </p:txBody>
      </p:sp>
      <p:pic>
        <p:nvPicPr>
          <p:cNvPr id="5" name="Picture 4">
            <a:extLst>
              <a:ext uri="{FF2B5EF4-FFF2-40B4-BE49-F238E27FC236}">
                <a16:creationId xmlns:a16="http://schemas.microsoft.com/office/drawing/2014/main" id="{AA339EF5-B3BC-DECC-8139-AE209C8A3DF2}"/>
              </a:ext>
            </a:extLst>
          </p:cNvPr>
          <p:cNvPicPr>
            <a:picLocks noChangeAspect="1"/>
          </p:cNvPicPr>
          <p:nvPr/>
        </p:nvPicPr>
        <p:blipFill>
          <a:blip r:embed="rId2"/>
          <a:stretch>
            <a:fillRect/>
          </a:stretch>
        </p:blipFill>
        <p:spPr>
          <a:xfrm>
            <a:off x="5615608" y="3210339"/>
            <a:ext cx="6006319" cy="3138172"/>
          </a:xfrm>
          <a:prstGeom prst="rect">
            <a:avLst/>
          </a:prstGeom>
        </p:spPr>
      </p:pic>
    </p:spTree>
    <p:extLst>
      <p:ext uri="{BB962C8B-B14F-4D97-AF65-F5344CB8AC3E}">
        <p14:creationId xmlns:p14="http://schemas.microsoft.com/office/powerpoint/2010/main" val="2670779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09C78E-1D37-0A8E-9BE5-BC9D1672488E}"/>
              </a:ext>
            </a:extLst>
          </p:cNvPr>
          <p:cNvPicPr>
            <a:picLocks noChangeAspect="1"/>
          </p:cNvPicPr>
          <p:nvPr/>
        </p:nvPicPr>
        <p:blipFill>
          <a:blip r:embed="rId2"/>
          <a:stretch>
            <a:fillRect/>
          </a:stretch>
        </p:blipFill>
        <p:spPr>
          <a:xfrm>
            <a:off x="1997765" y="597184"/>
            <a:ext cx="8387115" cy="5354235"/>
          </a:xfrm>
          <a:prstGeom prst="rect">
            <a:avLst/>
          </a:prstGeom>
        </p:spPr>
      </p:pic>
    </p:spTree>
    <p:extLst>
      <p:ext uri="{BB962C8B-B14F-4D97-AF65-F5344CB8AC3E}">
        <p14:creationId xmlns:p14="http://schemas.microsoft.com/office/powerpoint/2010/main" val="2657603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0A753-E715-C5CC-B969-E952C4AD9BA0}"/>
              </a:ext>
            </a:extLst>
          </p:cNvPr>
          <p:cNvSpPr>
            <a:spLocks noGrp="1"/>
          </p:cNvSpPr>
          <p:nvPr>
            <p:ph type="title"/>
          </p:nvPr>
        </p:nvSpPr>
        <p:spPr/>
        <p:txBody>
          <a:bodyPr/>
          <a:lstStyle/>
          <a:p>
            <a:r>
              <a:rPr lang="en-IN" dirty="0"/>
              <a:t>Temporal Trends:</a:t>
            </a:r>
          </a:p>
        </p:txBody>
      </p:sp>
      <p:sp>
        <p:nvSpPr>
          <p:cNvPr id="3" name="Content Placeholder 2">
            <a:extLst>
              <a:ext uri="{FF2B5EF4-FFF2-40B4-BE49-F238E27FC236}">
                <a16:creationId xmlns:a16="http://schemas.microsoft.com/office/drawing/2014/main" id="{6A780BC2-571C-4DE6-0223-044B3770AFDD}"/>
              </a:ext>
            </a:extLst>
          </p:cNvPr>
          <p:cNvSpPr>
            <a:spLocks noGrp="1"/>
          </p:cNvSpPr>
          <p:nvPr>
            <p:ph idx="1"/>
          </p:nvPr>
        </p:nvSpPr>
        <p:spPr/>
        <p:txBody>
          <a:bodyPr>
            <a:normAutofit fontScale="92500"/>
          </a:bodyPr>
          <a:lstStyle/>
          <a:p>
            <a:pPr marL="0" indent="0">
              <a:buNone/>
            </a:pPr>
            <a:r>
              <a:rPr lang="en-US" sz="2800" dirty="0"/>
              <a:t>Time-Based Analysis:</a:t>
            </a:r>
          </a:p>
          <a:p>
            <a:r>
              <a:rPr lang="en-US" sz="2400" dirty="0"/>
              <a:t>Plot trends in views, likes, and comments over different time intervals (daily, weekly, monthly).</a:t>
            </a:r>
          </a:p>
          <a:p>
            <a:r>
              <a:rPr lang="en-US" sz="2400" dirty="0"/>
              <a:t>Identify seasonal variations and their impact on video performance.</a:t>
            </a:r>
          </a:p>
          <a:p>
            <a:pPr marL="0" indent="0">
              <a:buNone/>
            </a:pPr>
            <a:r>
              <a:rPr lang="en-US" sz="2800" dirty="0"/>
              <a:t>Strategic Insights:</a:t>
            </a:r>
          </a:p>
          <a:p>
            <a:r>
              <a:rPr lang="en-US" sz="2200" dirty="0"/>
              <a:t>Highlight the best times to publish videos based on peak engagement periods.</a:t>
            </a:r>
          </a:p>
          <a:p>
            <a:r>
              <a:rPr lang="en-US" sz="2200" dirty="0"/>
              <a:t>Provide strategies for scheduling content releases to align with viewer activity patterns.</a:t>
            </a:r>
            <a:endParaRPr lang="en-IN" sz="2200" dirty="0"/>
          </a:p>
        </p:txBody>
      </p:sp>
    </p:spTree>
    <p:extLst>
      <p:ext uri="{BB962C8B-B14F-4D97-AF65-F5344CB8AC3E}">
        <p14:creationId xmlns:p14="http://schemas.microsoft.com/office/powerpoint/2010/main" val="1590664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8333749-5A25-CB5F-F8D9-93550F1DD3E8}"/>
              </a:ext>
            </a:extLst>
          </p:cNvPr>
          <p:cNvPicPr>
            <a:picLocks noGrp="1" noChangeAspect="1"/>
          </p:cNvPicPr>
          <p:nvPr>
            <p:ph idx="1"/>
          </p:nvPr>
        </p:nvPicPr>
        <p:blipFill>
          <a:blip r:embed="rId2"/>
          <a:stretch>
            <a:fillRect/>
          </a:stretch>
        </p:blipFill>
        <p:spPr>
          <a:xfrm>
            <a:off x="1325244" y="834888"/>
            <a:ext cx="9039698" cy="5008908"/>
          </a:xfrm>
        </p:spPr>
      </p:pic>
    </p:spTree>
    <p:extLst>
      <p:ext uri="{BB962C8B-B14F-4D97-AF65-F5344CB8AC3E}">
        <p14:creationId xmlns:p14="http://schemas.microsoft.com/office/powerpoint/2010/main" val="3189859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0A753-E715-C5CC-B969-E952C4AD9BA0}"/>
              </a:ext>
            </a:extLst>
          </p:cNvPr>
          <p:cNvSpPr>
            <a:spLocks noGrp="1"/>
          </p:cNvSpPr>
          <p:nvPr>
            <p:ph type="title"/>
          </p:nvPr>
        </p:nvSpPr>
        <p:spPr/>
        <p:txBody>
          <a:bodyPr/>
          <a:lstStyle/>
          <a:p>
            <a:r>
              <a:rPr lang="en-IN" dirty="0"/>
              <a:t>Engagement Insights:</a:t>
            </a:r>
          </a:p>
        </p:txBody>
      </p:sp>
      <p:sp>
        <p:nvSpPr>
          <p:cNvPr id="3" name="Content Placeholder 2">
            <a:extLst>
              <a:ext uri="{FF2B5EF4-FFF2-40B4-BE49-F238E27FC236}">
                <a16:creationId xmlns:a16="http://schemas.microsoft.com/office/drawing/2014/main" id="{6A780BC2-571C-4DE6-0223-044B3770AFDD}"/>
              </a:ext>
            </a:extLst>
          </p:cNvPr>
          <p:cNvSpPr>
            <a:spLocks noGrp="1"/>
          </p:cNvSpPr>
          <p:nvPr>
            <p:ph idx="1"/>
          </p:nvPr>
        </p:nvSpPr>
        <p:spPr/>
        <p:txBody>
          <a:bodyPr>
            <a:normAutofit/>
          </a:bodyPr>
          <a:lstStyle/>
          <a:p>
            <a:pPr marL="0" indent="0">
              <a:buNone/>
            </a:pPr>
            <a:r>
              <a:rPr lang="en-US" sz="2800" dirty="0"/>
              <a:t>Relationship Analysis:</a:t>
            </a:r>
          </a:p>
          <a:p>
            <a:r>
              <a:rPr lang="en-US" sz="2200" dirty="0"/>
              <a:t>Explore relationships between likes, comments, and views using scatter plots or correlation matrices.</a:t>
            </a:r>
          </a:p>
          <a:p>
            <a:r>
              <a:rPr lang="en-US" sz="2200" dirty="0"/>
              <a:t>Identify factors influencing viewer engagement and interaction with video content.</a:t>
            </a:r>
          </a:p>
          <a:p>
            <a:pPr marL="0" indent="0">
              <a:buNone/>
            </a:pPr>
            <a:r>
              <a:rPr lang="en-US" sz="2800" dirty="0"/>
              <a:t>Enhancement Strategies:</a:t>
            </a:r>
          </a:p>
          <a:p>
            <a:r>
              <a:rPr lang="en-US" sz="2200" dirty="0"/>
              <a:t>Recommend tactics to increase viewer interaction, such as encouraging comments, enhancing video descriptions, or improving video quality.</a:t>
            </a:r>
            <a:endParaRPr lang="en-IN" sz="2200" dirty="0"/>
          </a:p>
        </p:txBody>
      </p:sp>
    </p:spTree>
    <p:extLst>
      <p:ext uri="{BB962C8B-B14F-4D97-AF65-F5344CB8AC3E}">
        <p14:creationId xmlns:p14="http://schemas.microsoft.com/office/powerpoint/2010/main" val="1232487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0A753-E715-C5CC-B969-E952C4AD9BA0}"/>
              </a:ext>
            </a:extLst>
          </p:cNvPr>
          <p:cNvSpPr>
            <a:spLocks noGrp="1"/>
          </p:cNvSpPr>
          <p:nvPr>
            <p:ph type="title"/>
          </p:nvPr>
        </p:nvSpPr>
        <p:spPr/>
        <p:txBody>
          <a:bodyPr/>
          <a:lstStyle/>
          <a:p>
            <a:r>
              <a:rPr lang="en-IN" dirty="0"/>
              <a:t>Recommendations</a:t>
            </a:r>
          </a:p>
        </p:txBody>
      </p:sp>
      <p:sp>
        <p:nvSpPr>
          <p:cNvPr id="3" name="Content Placeholder 2">
            <a:extLst>
              <a:ext uri="{FF2B5EF4-FFF2-40B4-BE49-F238E27FC236}">
                <a16:creationId xmlns:a16="http://schemas.microsoft.com/office/drawing/2014/main" id="{6A780BC2-571C-4DE6-0223-044B3770AFDD}"/>
              </a:ext>
            </a:extLst>
          </p:cNvPr>
          <p:cNvSpPr>
            <a:spLocks noGrp="1"/>
          </p:cNvSpPr>
          <p:nvPr>
            <p:ph idx="1"/>
          </p:nvPr>
        </p:nvSpPr>
        <p:spPr>
          <a:xfrm>
            <a:off x="947530" y="1980927"/>
            <a:ext cx="10058400" cy="3849624"/>
          </a:xfrm>
        </p:spPr>
        <p:txBody>
          <a:bodyPr>
            <a:normAutofit fontScale="92500" lnSpcReduction="20000"/>
          </a:bodyPr>
          <a:lstStyle/>
          <a:p>
            <a:pPr marL="0" indent="0">
              <a:buNone/>
            </a:pPr>
            <a:r>
              <a:rPr lang="en-IN" sz="3200" dirty="0"/>
              <a:t>Actionable Recommendations:</a:t>
            </a:r>
          </a:p>
          <a:p>
            <a:pPr marL="0" indent="0">
              <a:buNone/>
            </a:pPr>
            <a:r>
              <a:rPr lang="en-US" sz="2200" dirty="0"/>
              <a:t>Content Strategy Optimization:</a:t>
            </a:r>
          </a:p>
          <a:p>
            <a:r>
              <a:rPr lang="en-US" sz="2200" dirty="0"/>
              <a:t>Focus on producing content that resonates with the preferences of top-performing channels’ audiences.</a:t>
            </a:r>
          </a:p>
          <a:p>
            <a:r>
              <a:rPr lang="en-US" sz="2200" dirty="0"/>
              <a:t>Incorporate trending tags identified in the analysis to enhance discoverability.</a:t>
            </a:r>
          </a:p>
          <a:p>
            <a:pPr marL="0" indent="0">
              <a:buNone/>
            </a:pPr>
            <a:r>
              <a:rPr lang="en-US" sz="2200" dirty="0"/>
              <a:t>Engagement Enhancement:</a:t>
            </a:r>
          </a:p>
          <a:p>
            <a:r>
              <a:rPr lang="en-US" sz="2200" dirty="0"/>
              <a:t>Implement strategies to foster viewer engagement, such as interactive content formats or live streaming events.</a:t>
            </a:r>
          </a:p>
          <a:p>
            <a:r>
              <a:rPr lang="en-US" sz="2200" dirty="0"/>
              <a:t>Encourage audience interaction through compelling calls-to-action and responsive community management.</a:t>
            </a:r>
            <a:endParaRPr lang="en-IN" sz="2200" dirty="0"/>
          </a:p>
        </p:txBody>
      </p:sp>
    </p:spTree>
    <p:extLst>
      <p:ext uri="{BB962C8B-B14F-4D97-AF65-F5344CB8AC3E}">
        <p14:creationId xmlns:p14="http://schemas.microsoft.com/office/powerpoint/2010/main" val="2466882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0A753-E715-C5CC-B969-E952C4AD9BA0}"/>
              </a:ext>
            </a:extLst>
          </p:cNvPr>
          <p:cNvSpPr>
            <a:spLocks noGrp="1"/>
          </p:cNvSpPr>
          <p:nvPr>
            <p:ph type="title"/>
          </p:nvPr>
        </p:nvSpPr>
        <p:spPr/>
        <p:txBody>
          <a:bodyPr/>
          <a:lstStyle/>
          <a:p>
            <a:r>
              <a:rPr lang="en-IN" dirty="0"/>
              <a:t>Recommendations</a:t>
            </a:r>
          </a:p>
        </p:txBody>
      </p:sp>
      <p:sp>
        <p:nvSpPr>
          <p:cNvPr id="3" name="Content Placeholder 2">
            <a:extLst>
              <a:ext uri="{FF2B5EF4-FFF2-40B4-BE49-F238E27FC236}">
                <a16:creationId xmlns:a16="http://schemas.microsoft.com/office/drawing/2014/main" id="{6A780BC2-571C-4DE6-0223-044B3770AFDD}"/>
              </a:ext>
            </a:extLst>
          </p:cNvPr>
          <p:cNvSpPr>
            <a:spLocks noGrp="1"/>
          </p:cNvSpPr>
          <p:nvPr>
            <p:ph idx="1"/>
          </p:nvPr>
        </p:nvSpPr>
        <p:spPr>
          <a:xfrm>
            <a:off x="947530" y="1980927"/>
            <a:ext cx="10058400" cy="3849624"/>
          </a:xfrm>
        </p:spPr>
        <p:txBody>
          <a:bodyPr>
            <a:normAutofit/>
          </a:bodyPr>
          <a:lstStyle/>
          <a:p>
            <a:pPr marL="0" indent="0">
              <a:buNone/>
            </a:pPr>
            <a:r>
              <a:rPr lang="en-US" sz="3200" dirty="0"/>
              <a:t>Maximizing Performance:</a:t>
            </a:r>
          </a:p>
          <a:p>
            <a:pPr marL="0" indent="0">
              <a:buNone/>
            </a:pPr>
            <a:endParaRPr lang="en-US" sz="3200" dirty="0"/>
          </a:p>
          <a:p>
            <a:r>
              <a:rPr lang="en-US" sz="2200" dirty="0"/>
              <a:t>Utilize insights on peak publishing times to schedule content releases for maximum impact.</a:t>
            </a:r>
          </a:p>
          <a:p>
            <a:r>
              <a:rPr lang="en-US" sz="2200" dirty="0"/>
              <a:t>Continuously monitor and adapt content strategies based on real-time viewer feedback and performance metrics.</a:t>
            </a:r>
            <a:endParaRPr lang="en-IN" sz="2200" dirty="0"/>
          </a:p>
        </p:txBody>
      </p:sp>
    </p:spTree>
    <p:extLst>
      <p:ext uri="{BB962C8B-B14F-4D97-AF65-F5344CB8AC3E}">
        <p14:creationId xmlns:p14="http://schemas.microsoft.com/office/powerpoint/2010/main" val="3641124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1DCED2A-7147-DD75-C8E3-645AC9B841CB}"/>
              </a:ext>
            </a:extLst>
          </p:cNvPr>
          <p:cNvPicPr>
            <a:picLocks noGrp="1" noChangeAspect="1"/>
          </p:cNvPicPr>
          <p:nvPr>
            <p:ph idx="1"/>
          </p:nvPr>
        </p:nvPicPr>
        <p:blipFill>
          <a:blip r:embed="rId2"/>
          <a:stretch>
            <a:fillRect/>
          </a:stretch>
        </p:blipFill>
        <p:spPr>
          <a:xfrm>
            <a:off x="2137554" y="965200"/>
            <a:ext cx="7606123" cy="4648187"/>
          </a:xfrm>
        </p:spPr>
      </p:pic>
    </p:spTree>
    <p:extLst>
      <p:ext uri="{BB962C8B-B14F-4D97-AF65-F5344CB8AC3E}">
        <p14:creationId xmlns:p14="http://schemas.microsoft.com/office/powerpoint/2010/main" val="2126738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CA30C0E-2F22-B4BA-4FB4-3ADA8005A9EB}"/>
              </a:ext>
            </a:extLst>
          </p:cNvPr>
          <p:cNvPicPr>
            <a:picLocks noGrp="1" noChangeAspect="1"/>
          </p:cNvPicPr>
          <p:nvPr>
            <p:ph idx="1"/>
          </p:nvPr>
        </p:nvPicPr>
        <p:blipFill>
          <a:blip r:embed="rId2"/>
          <a:stretch>
            <a:fillRect/>
          </a:stretch>
        </p:blipFill>
        <p:spPr>
          <a:xfrm>
            <a:off x="1297931" y="1021397"/>
            <a:ext cx="9596138" cy="4815205"/>
          </a:xfrm>
        </p:spPr>
      </p:pic>
    </p:spTree>
    <p:extLst>
      <p:ext uri="{BB962C8B-B14F-4D97-AF65-F5344CB8AC3E}">
        <p14:creationId xmlns:p14="http://schemas.microsoft.com/office/powerpoint/2010/main" val="1028369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0A753-E715-C5CC-B969-E952C4AD9BA0}"/>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6A780BC2-571C-4DE6-0223-044B3770AFDD}"/>
              </a:ext>
            </a:extLst>
          </p:cNvPr>
          <p:cNvSpPr>
            <a:spLocks noGrp="1"/>
          </p:cNvSpPr>
          <p:nvPr>
            <p:ph idx="1"/>
          </p:nvPr>
        </p:nvSpPr>
        <p:spPr>
          <a:xfrm>
            <a:off x="947530" y="1980927"/>
            <a:ext cx="10058400" cy="3849624"/>
          </a:xfrm>
        </p:spPr>
        <p:txBody>
          <a:bodyPr>
            <a:normAutofit/>
          </a:bodyPr>
          <a:lstStyle/>
          <a:p>
            <a:pPr marL="0" indent="0">
              <a:buNone/>
            </a:pPr>
            <a:endParaRPr lang="en-US" sz="3200" dirty="0"/>
          </a:p>
          <a:p>
            <a:pPr marL="0" indent="0">
              <a:buNone/>
            </a:pPr>
            <a:r>
              <a:rPr lang="en-US" sz="2800" dirty="0"/>
              <a:t>The analysis using Power BI has provided valuable insights into the dynamics of YouTube song videos. By leveraging data-driven strategies, content creators can optimize their approach to content creation, enhance viewer engagement, and ultimately maximize the performance of their YouTube channels.</a:t>
            </a:r>
            <a:endParaRPr lang="en-IN" sz="2200" dirty="0"/>
          </a:p>
        </p:txBody>
      </p:sp>
    </p:spTree>
    <p:extLst>
      <p:ext uri="{BB962C8B-B14F-4D97-AF65-F5344CB8AC3E}">
        <p14:creationId xmlns:p14="http://schemas.microsoft.com/office/powerpoint/2010/main" val="633610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E55FC-456A-8FBD-41E0-A7FB0207D969}"/>
              </a:ext>
            </a:extLst>
          </p:cNvPr>
          <p:cNvSpPr>
            <a:spLocks noGrp="1"/>
          </p:cNvSpPr>
          <p:nvPr>
            <p:ph type="title"/>
          </p:nvPr>
        </p:nvSpPr>
        <p:spPr/>
        <p:txBody>
          <a:bodyPr>
            <a:normAutofit/>
          </a:bodyPr>
          <a:lstStyle/>
          <a:p>
            <a:r>
              <a:rPr lang="en-IN" sz="6000" dirty="0"/>
              <a:t>Contents :</a:t>
            </a:r>
          </a:p>
        </p:txBody>
      </p:sp>
      <p:sp>
        <p:nvSpPr>
          <p:cNvPr id="3" name="Content Placeholder 2">
            <a:extLst>
              <a:ext uri="{FF2B5EF4-FFF2-40B4-BE49-F238E27FC236}">
                <a16:creationId xmlns:a16="http://schemas.microsoft.com/office/drawing/2014/main" id="{0F1E345F-E588-7E12-62FE-1ADAA9623287}"/>
              </a:ext>
            </a:extLst>
          </p:cNvPr>
          <p:cNvSpPr>
            <a:spLocks noGrp="1"/>
          </p:cNvSpPr>
          <p:nvPr>
            <p:ph idx="1"/>
          </p:nvPr>
        </p:nvSpPr>
        <p:spPr/>
        <p:txBody>
          <a:bodyPr>
            <a:normAutofit/>
          </a:bodyPr>
          <a:lstStyle/>
          <a:p>
            <a:r>
              <a:rPr lang="en-IN" sz="3600" dirty="0"/>
              <a:t>Introduction</a:t>
            </a:r>
          </a:p>
          <a:p>
            <a:r>
              <a:rPr lang="en-IN" sz="4000" dirty="0"/>
              <a:t>Executive Summary</a:t>
            </a:r>
          </a:p>
          <a:p>
            <a:r>
              <a:rPr lang="en-IN" sz="4000" dirty="0"/>
              <a:t>Detailed Analysis</a:t>
            </a:r>
          </a:p>
          <a:p>
            <a:r>
              <a:rPr lang="en-IN" sz="4000" dirty="0"/>
              <a:t>Recommendations</a:t>
            </a:r>
          </a:p>
          <a:p>
            <a:r>
              <a:rPr lang="en-IN" sz="4000" dirty="0"/>
              <a:t>Conclusion</a:t>
            </a:r>
            <a:endParaRPr lang="en-IN" sz="3600" dirty="0"/>
          </a:p>
        </p:txBody>
      </p:sp>
    </p:spTree>
    <p:extLst>
      <p:ext uri="{BB962C8B-B14F-4D97-AF65-F5344CB8AC3E}">
        <p14:creationId xmlns:p14="http://schemas.microsoft.com/office/powerpoint/2010/main" val="2439459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FEF0-61B7-805A-4375-D2372CBB9F5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52F75B6-517F-2FE9-308D-2876DB81481D}"/>
              </a:ext>
            </a:extLst>
          </p:cNvPr>
          <p:cNvSpPr>
            <a:spLocks noGrp="1"/>
          </p:cNvSpPr>
          <p:nvPr>
            <p:ph idx="1"/>
          </p:nvPr>
        </p:nvSpPr>
        <p:spPr/>
        <p:txBody>
          <a:bodyPr>
            <a:normAutofit fontScale="70000" lnSpcReduction="20000"/>
          </a:bodyPr>
          <a:lstStyle/>
          <a:p>
            <a:r>
              <a:rPr lang="en-US" sz="2400" dirty="0"/>
              <a:t>Power BI is a powerful business analytics tool developed by Microsoft. It allows users to visualize and share insights from their data through interactive dashboards and reports. Whether you're analyzing sales data, tracking social media metrics, or evaluating trends in YouTube song performance, Power BI empowers you to transform raw data into actionable insights.</a:t>
            </a:r>
          </a:p>
          <a:p>
            <a:r>
              <a:rPr lang="en-US" sz="2400" b="1" dirty="0"/>
              <a:t>Why Use Power BI?</a:t>
            </a:r>
            <a:endParaRPr lang="en-US" sz="2400" dirty="0"/>
          </a:p>
          <a:p>
            <a:pPr>
              <a:buFont typeface="Arial" panose="020B0604020202020204" pitchFamily="34" charset="0"/>
              <a:buChar char="•"/>
            </a:pPr>
            <a:r>
              <a:rPr lang="en-US" sz="2400" b="1" dirty="0"/>
              <a:t>Empower Decision-Making:</a:t>
            </a:r>
            <a:r>
              <a:rPr lang="en-US" sz="2400" dirty="0"/>
              <a:t> By transforming complex data into actionable insights, Power BI enables organizations to make data-driven decisions quickly and effectively.</a:t>
            </a:r>
          </a:p>
          <a:p>
            <a:pPr>
              <a:buFont typeface="Arial" panose="020B0604020202020204" pitchFamily="34" charset="0"/>
              <a:buChar char="•"/>
            </a:pPr>
            <a:r>
              <a:rPr lang="en-US" sz="2400" b="1" dirty="0"/>
              <a:t>Flexibility and Scalability:</a:t>
            </a:r>
            <a:r>
              <a:rPr lang="en-US" sz="2400" dirty="0"/>
              <a:t> Whether you're a small business or a large enterprise, Power BI scales to meet your needs, offering flexibility in data visualization and analysis.</a:t>
            </a:r>
          </a:p>
          <a:p>
            <a:pPr>
              <a:buFont typeface="Arial" panose="020B0604020202020204" pitchFamily="34" charset="0"/>
              <a:buChar char="•"/>
            </a:pPr>
            <a:r>
              <a:rPr lang="en-US" sz="2400" b="1" dirty="0"/>
              <a:t>Integration with Microsoft Ecosystem:</a:t>
            </a:r>
            <a:r>
              <a:rPr lang="en-US" sz="2400" dirty="0"/>
              <a:t> Seamless integration with other Microsoft products such as Excel, Azure, and Office 365 enhances productivity and data management capabilities.</a:t>
            </a:r>
          </a:p>
          <a:p>
            <a:endParaRPr lang="en-US" sz="2000" dirty="0"/>
          </a:p>
        </p:txBody>
      </p:sp>
    </p:spTree>
    <p:extLst>
      <p:ext uri="{BB962C8B-B14F-4D97-AF65-F5344CB8AC3E}">
        <p14:creationId xmlns:p14="http://schemas.microsoft.com/office/powerpoint/2010/main" val="3722141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0A753-E715-C5CC-B969-E952C4AD9BA0}"/>
              </a:ext>
            </a:extLst>
          </p:cNvPr>
          <p:cNvSpPr>
            <a:spLocks noGrp="1"/>
          </p:cNvSpPr>
          <p:nvPr>
            <p:ph type="title"/>
          </p:nvPr>
        </p:nvSpPr>
        <p:spPr/>
        <p:txBody>
          <a:bodyPr/>
          <a:lstStyle/>
          <a:p>
            <a:r>
              <a:rPr lang="en-IN" dirty="0"/>
              <a:t>Executive Summary</a:t>
            </a:r>
          </a:p>
        </p:txBody>
      </p:sp>
      <p:sp>
        <p:nvSpPr>
          <p:cNvPr id="3" name="Content Placeholder 2">
            <a:extLst>
              <a:ext uri="{FF2B5EF4-FFF2-40B4-BE49-F238E27FC236}">
                <a16:creationId xmlns:a16="http://schemas.microsoft.com/office/drawing/2014/main" id="{6A780BC2-571C-4DE6-0223-044B3770AFDD}"/>
              </a:ext>
            </a:extLst>
          </p:cNvPr>
          <p:cNvSpPr>
            <a:spLocks noGrp="1"/>
          </p:cNvSpPr>
          <p:nvPr>
            <p:ph idx="1"/>
          </p:nvPr>
        </p:nvSpPr>
        <p:spPr/>
        <p:txBody>
          <a:bodyPr/>
          <a:lstStyle/>
          <a:p>
            <a:r>
              <a:rPr lang="en-US" sz="2800" i="1" u="sng" dirty="0"/>
              <a:t>Key Findings:</a:t>
            </a:r>
          </a:p>
          <a:p>
            <a:endParaRPr lang="en-US" dirty="0"/>
          </a:p>
          <a:p>
            <a:pPr>
              <a:buFont typeface="Arial" panose="020B0604020202020204" pitchFamily="34" charset="0"/>
              <a:buChar char="•"/>
            </a:pPr>
            <a:r>
              <a:rPr lang="en-US" sz="2000" dirty="0"/>
              <a:t>Total Engagement Metrics:</a:t>
            </a:r>
          </a:p>
          <a:p>
            <a:pPr marL="0" indent="0">
              <a:buNone/>
            </a:pPr>
            <a:r>
              <a:rPr lang="en-US" sz="2000" dirty="0"/>
              <a:t>Total views across analyzed videos reached </a:t>
            </a:r>
            <a:r>
              <a:rPr lang="en-US" sz="2000" b="1" dirty="0"/>
              <a:t>231 Bn</a:t>
            </a:r>
            <a:r>
              <a:rPr lang="en-US" sz="2000" dirty="0"/>
              <a:t>. Likes received demonstrated strong engagement, with an total of </a:t>
            </a:r>
            <a:r>
              <a:rPr lang="en-US" sz="2000" b="1" dirty="0"/>
              <a:t>2 Bn </a:t>
            </a:r>
            <a:r>
              <a:rPr lang="en-US" sz="2000" dirty="0"/>
              <a:t>likes.</a:t>
            </a:r>
          </a:p>
          <a:p>
            <a:pPr marL="0" indent="0">
              <a:buNone/>
            </a:pPr>
            <a:r>
              <a:rPr lang="en-US" sz="2000" dirty="0"/>
              <a:t>Comments posted reflected active viewer interaction, totaling </a:t>
            </a:r>
            <a:r>
              <a:rPr lang="en-US" sz="2000" b="1" dirty="0"/>
              <a:t>51 Mn</a:t>
            </a:r>
            <a:r>
              <a:rPr lang="en-US" sz="2000" dirty="0"/>
              <a:t> comments.</a:t>
            </a:r>
            <a:endParaRPr lang="en-IN" sz="2000" dirty="0"/>
          </a:p>
        </p:txBody>
      </p:sp>
    </p:spTree>
    <p:extLst>
      <p:ext uri="{BB962C8B-B14F-4D97-AF65-F5344CB8AC3E}">
        <p14:creationId xmlns:p14="http://schemas.microsoft.com/office/powerpoint/2010/main" val="960780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7981AD7-BDE1-BD2E-E9DA-D29CF6C340BC}"/>
              </a:ext>
            </a:extLst>
          </p:cNvPr>
          <p:cNvPicPr>
            <a:picLocks noGrp="1" noChangeAspect="1"/>
          </p:cNvPicPr>
          <p:nvPr>
            <p:ph sz="half" idx="1"/>
          </p:nvPr>
        </p:nvPicPr>
        <p:blipFill>
          <a:blip r:embed="rId2"/>
          <a:stretch>
            <a:fillRect/>
          </a:stretch>
        </p:blipFill>
        <p:spPr>
          <a:xfrm>
            <a:off x="1482622" y="785191"/>
            <a:ext cx="9226756" cy="5071925"/>
          </a:xfrm>
        </p:spPr>
      </p:pic>
    </p:spTree>
    <p:extLst>
      <p:ext uri="{BB962C8B-B14F-4D97-AF65-F5344CB8AC3E}">
        <p14:creationId xmlns:p14="http://schemas.microsoft.com/office/powerpoint/2010/main" val="601907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986419-8AAD-99FE-3E1C-81E2156EC29C}"/>
              </a:ext>
            </a:extLst>
          </p:cNvPr>
          <p:cNvSpPr>
            <a:spLocks noGrp="1"/>
          </p:cNvSpPr>
          <p:nvPr>
            <p:ph idx="1"/>
          </p:nvPr>
        </p:nvSpPr>
        <p:spPr>
          <a:xfrm>
            <a:off x="1066800" y="1310640"/>
            <a:ext cx="10058400" cy="4642104"/>
          </a:xfrm>
        </p:spPr>
        <p:txBody>
          <a:bodyPr>
            <a:normAutofit/>
          </a:bodyPr>
          <a:lstStyle/>
          <a:p>
            <a:pPr>
              <a:lnSpc>
                <a:spcPct val="200000"/>
              </a:lnSpc>
            </a:pPr>
            <a:r>
              <a:rPr lang="en-US" sz="2000" dirty="0"/>
              <a:t>Popular Channels:</a:t>
            </a:r>
          </a:p>
          <a:p>
            <a:pPr marL="0" indent="0">
              <a:lnSpc>
                <a:spcPct val="200000"/>
              </a:lnSpc>
              <a:buNone/>
            </a:pPr>
            <a:r>
              <a:rPr lang="en-US" sz="2000" dirty="0"/>
              <a:t>Channel – </a:t>
            </a:r>
            <a:r>
              <a:rPr lang="en-US" sz="2000" i="1" u="sng" dirty="0"/>
              <a:t>T- Series </a:t>
            </a:r>
            <a:r>
              <a:rPr lang="en-US" sz="2000" dirty="0"/>
              <a:t>emerged as top performers in terms of viewer engagement and video popularity.</a:t>
            </a:r>
          </a:p>
          <a:p>
            <a:pPr>
              <a:lnSpc>
                <a:spcPct val="200000"/>
              </a:lnSpc>
            </a:pPr>
            <a:r>
              <a:rPr lang="en-US" sz="2000" dirty="0"/>
              <a:t>Impact of Tags:</a:t>
            </a:r>
          </a:p>
          <a:p>
            <a:pPr marL="0" indent="0">
              <a:lnSpc>
                <a:spcPct val="200000"/>
              </a:lnSpc>
              <a:buNone/>
            </a:pPr>
            <a:r>
              <a:rPr lang="en-US" sz="2000" dirty="0"/>
              <a:t>Tags associated with genres like </a:t>
            </a:r>
            <a:r>
              <a:rPr lang="en-US" sz="2000" i="1" u="sng" dirty="0" err="1"/>
              <a:t>hindi_songs</a:t>
            </a:r>
            <a:r>
              <a:rPr lang="en-US" sz="2000" i="1" u="sng" dirty="0"/>
              <a:t>, </a:t>
            </a:r>
            <a:r>
              <a:rPr lang="en-US" sz="2000" i="1" u="sng" dirty="0" err="1"/>
              <a:t>bollywood_songs</a:t>
            </a:r>
            <a:r>
              <a:rPr lang="en-US" sz="2000" i="1" u="sng" dirty="0"/>
              <a:t>, and </a:t>
            </a:r>
            <a:r>
              <a:rPr lang="en-US" sz="2000" i="1" u="sng" dirty="0" err="1"/>
              <a:t>baby_trailer</a:t>
            </a:r>
            <a:r>
              <a:rPr lang="en-US" sz="2000" i="1" u="sng" dirty="0"/>
              <a:t> </a:t>
            </a:r>
            <a:r>
              <a:rPr lang="en-US" sz="2000" dirty="0"/>
              <a:t>showed a significant correlation with higher view counts, indicating their importance in video discovery and audience reach.</a:t>
            </a:r>
            <a:endParaRPr lang="en-IN" sz="2000" dirty="0"/>
          </a:p>
        </p:txBody>
      </p:sp>
    </p:spTree>
    <p:extLst>
      <p:ext uri="{BB962C8B-B14F-4D97-AF65-F5344CB8AC3E}">
        <p14:creationId xmlns:p14="http://schemas.microsoft.com/office/powerpoint/2010/main" val="804132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24B1D3-9161-BAFF-0ADE-54692FB5617B}"/>
              </a:ext>
            </a:extLst>
          </p:cNvPr>
          <p:cNvSpPr>
            <a:spLocks noGrp="1"/>
          </p:cNvSpPr>
          <p:nvPr>
            <p:ph idx="1"/>
          </p:nvPr>
        </p:nvSpPr>
        <p:spPr>
          <a:xfrm>
            <a:off x="1066800" y="1478280"/>
            <a:ext cx="10058400" cy="4474464"/>
          </a:xfrm>
        </p:spPr>
        <p:txBody>
          <a:bodyPr>
            <a:normAutofit/>
          </a:bodyPr>
          <a:lstStyle/>
          <a:p>
            <a:r>
              <a:rPr lang="en-US" sz="2400" dirty="0"/>
              <a:t>Peak Publishing Times:</a:t>
            </a:r>
          </a:p>
          <a:p>
            <a:pPr marL="0" indent="0">
              <a:buNone/>
            </a:pPr>
            <a:r>
              <a:rPr lang="en-US" sz="2000" dirty="0"/>
              <a:t>Analysis revealed that publishing videos during </a:t>
            </a:r>
            <a:r>
              <a:rPr lang="en-US" sz="2000" b="1" dirty="0"/>
              <a:t>2012</a:t>
            </a:r>
            <a:r>
              <a:rPr lang="en-US" sz="2000" dirty="0"/>
              <a:t> and </a:t>
            </a:r>
            <a:r>
              <a:rPr lang="en-US" sz="2000" b="1" dirty="0"/>
              <a:t>2019 </a:t>
            </a:r>
            <a:r>
              <a:rPr lang="en-US" sz="2000" dirty="0"/>
              <a:t>led to increased viewer engagement, suggesting optimal publishing strategies to maximize reach and impact.</a:t>
            </a:r>
          </a:p>
          <a:p>
            <a:pPr>
              <a:buFont typeface="Arial" panose="020B0604020202020204" pitchFamily="34" charset="0"/>
              <a:buChar char="•"/>
            </a:pPr>
            <a:endParaRPr lang="en-US" sz="2000" dirty="0"/>
          </a:p>
          <a:p>
            <a:pPr marL="0" indent="0">
              <a:buNone/>
            </a:pPr>
            <a:endParaRPr lang="en-US" sz="2000" dirty="0"/>
          </a:p>
        </p:txBody>
      </p:sp>
      <p:pic>
        <p:nvPicPr>
          <p:cNvPr id="9" name="Picture 8">
            <a:extLst>
              <a:ext uri="{FF2B5EF4-FFF2-40B4-BE49-F238E27FC236}">
                <a16:creationId xmlns:a16="http://schemas.microsoft.com/office/drawing/2014/main" id="{2A57E42D-3F7E-BF07-ADF0-698FB6997E28}"/>
              </a:ext>
            </a:extLst>
          </p:cNvPr>
          <p:cNvPicPr>
            <a:picLocks noChangeAspect="1"/>
          </p:cNvPicPr>
          <p:nvPr/>
        </p:nvPicPr>
        <p:blipFill>
          <a:blip r:embed="rId2"/>
          <a:stretch>
            <a:fillRect/>
          </a:stretch>
        </p:blipFill>
        <p:spPr>
          <a:xfrm>
            <a:off x="5507819" y="2757515"/>
            <a:ext cx="3705755" cy="3081071"/>
          </a:xfrm>
          <a:prstGeom prst="rect">
            <a:avLst/>
          </a:prstGeom>
        </p:spPr>
      </p:pic>
    </p:spTree>
    <p:extLst>
      <p:ext uri="{BB962C8B-B14F-4D97-AF65-F5344CB8AC3E}">
        <p14:creationId xmlns:p14="http://schemas.microsoft.com/office/powerpoint/2010/main" val="3108844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0A753-E715-C5CC-B969-E952C4AD9BA0}"/>
              </a:ext>
            </a:extLst>
          </p:cNvPr>
          <p:cNvSpPr>
            <a:spLocks noGrp="1"/>
          </p:cNvSpPr>
          <p:nvPr>
            <p:ph type="title"/>
          </p:nvPr>
        </p:nvSpPr>
        <p:spPr/>
        <p:txBody>
          <a:bodyPr/>
          <a:lstStyle/>
          <a:p>
            <a:r>
              <a:rPr lang="en-IN" dirty="0"/>
              <a:t>Detailed Analysis</a:t>
            </a:r>
          </a:p>
        </p:txBody>
      </p:sp>
      <p:sp>
        <p:nvSpPr>
          <p:cNvPr id="3" name="Content Placeholder 2">
            <a:extLst>
              <a:ext uri="{FF2B5EF4-FFF2-40B4-BE49-F238E27FC236}">
                <a16:creationId xmlns:a16="http://schemas.microsoft.com/office/drawing/2014/main" id="{6A780BC2-571C-4DE6-0223-044B3770AFDD}"/>
              </a:ext>
            </a:extLst>
          </p:cNvPr>
          <p:cNvSpPr>
            <a:spLocks noGrp="1"/>
          </p:cNvSpPr>
          <p:nvPr>
            <p:ph idx="1"/>
          </p:nvPr>
        </p:nvSpPr>
        <p:spPr/>
        <p:txBody>
          <a:bodyPr>
            <a:normAutofit/>
          </a:bodyPr>
          <a:lstStyle/>
          <a:p>
            <a:r>
              <a:rPr lang="en-US" sz="2800" dirty="0"/>
              <a:t>Channel Analysis:</a:t>
            </a:r>
          </a:p>
          <a:p>
            <a:pPr marL="0" indent="0">
              <a:buNone/>
            </a:pPr>
            <a:r>
              <a:rPr lang="en-US" sz="2000" dirty="0"/>
              <a:t>Distribution and Performance:</a:t>
            </a:r>
          </a:p>
          <a:p>
            <a:r>
              <a:rPr lang="en-US" sz="2000" dirty="0"/>
              <a:t>Visualize the distribution of videos across channels.</a:t>
            </a:r>
          </a:p>
          <a:p>
            <a:r>
              <a:rPr lang="en-US" sz="2000" dirty="0"/>
              <a:t>Compare engagement metrics (views, likes, comments) for top-performing channels.</a:t>
            </a:r>
          </a:p>
          <a:p>
            <a:pPr marL="0" indent="0">
              <a:buNone/>
            </a:pPr>
            <a:r>
              <a:rPr lang="en-US" sz="2000" dirty="0"/>
              <a:t>Recommendations:</a:t>
            </a:r>
          </a:p>
          <a:p>
            <a:r>
              <a:rPr lang="en-US" sz="2000" dirty="0"/>
              <a:t>Suggest collaborations with popular channels to leverage their audience.</a:t>
            </a:r>
          </a:p>
          <a:p>
            <a:r>
              <a:rPr lang="en-US" sz="2000" dirty="0"/>
              <a:t>Propose content strategies tailored to each channel's audience preferences.</a:t>
            </a:r>
          </a:p>
          <a:p>
            <a:endParaRPr lang="en-IN" sz="2000" dirty="0"/>
          </a:p>
        </p:txBody>
      </p:sp>
    </p:spTree>
    <p:extLst>
      <p:ext uri="{BB962C8B-B14F-4D97-AF65-F5344CB8AC3E}">
        <p14:creationId xmlns:p14="http://schemas.microsoft.com/office/powerpoint/2010/main" val="3394625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0A753-E715-C5CC-B969-E952C4AD9BA0}"/>
              </a:ext>
            </a:extLst>
          </p:cNvPr>
          <p:cNvSpPr>
            <a:spLocks noGrp="1"/>
          </p:cNvSpPr>
          <p:nvPr>
            <p:ph type="title"/>
          </p:nvPr>
        </p:nvSpPr>
        <p:spPr/>
        <p:txBody>
          <a:bodyPr/>
          <a:lstStyle/>
          <a:p>
            <a:r>
              <a:rPr lang="en-IN" dirty="0"/>
              <a:t>Detailed Analysis</a:t>
            </a:r>
          </a:p>
        </p:txBody>
      </p:sp>
      <p:sp>
        <p:nvSpPr>
          <p:cNvPr id="3" name="Content Placeholder 2">
            <a:extLst>
              <a:ext uri="{FF2B5EF4-FFF2-40B4-BE49-F238E27FC236}">
                <a16:creationId xmlns:a16="http://schemas.microsoft.com/office/drawing/2014/main" id="{6A780BC2-571C-4DE6-0223-044B3770AFDD}"/>
              </a:ext>
            </a:extLst>
          </p:cNvPr>
          <p:cNvSpPr>
            <a:spLocks noGrp="1"/>
          </p:cNvSpPr>
          <p:nvPr>
            <p:ph idx="1"/>
          </p:nvPr>
        </p:nvSpPr>
        <p:spPr/>
        <p:txBody>
          <a:bodyPr>
            <a:normAutofit/>
          </a:bodyPr>
          <a:lstStyle/>
          <a:p>
            <a:pPr marL="0" indent="0">
              <a:buNone/>
            </a:pPr>
            <a:r>
              <a:rPr lang="en-US" sz="2800" dirty="0"/>
              <a:t>Tags Analysis:</a:t>
            </a:r>
          </a:p>
          <a:p>
            <a:r>
              <a:rPr lang="en-US" sz="2000" dirty="0"/>
              <a:t>Tag Frequency and Impact:</a:t>
            </a:r>
          </a:p>
          <a:p>
            <a:r>
              <a:rPr lang="en-US" sz="2000" dirty="0"/>
              <a:t>Analyze the frequency and effectiveness of tags in driving views.</a:t>
            </a:r>
          </a:p>
          <a:p>
            <a:r>
              <a:rPr lang="en-US" sz="2000" dirty="0"/>
              <a:t>Show correlations between specific tags and viewer engagement metrics.</a:t>
            </a:r>
          </a:p>
          <a:p>
            <a:endParaRPr lang="en-IN" sz="2000" dirty="0"/>
          </a:p>
        </p:txBody>
      </p:sp>
    </p:spTree>
    <p:extLst>
      <p:ext uri="{BB962C8B-B14F-4D97-AF65-F5344CB8AC3E}">
        <p14:creationId xmlns:p14="http://schemas.microsoft.com/office/powerpoint/2010/main" val="7844016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59D436-C82E-43E0-8A01-53DF9CED60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{94B3A4DB-FD4D-48A4-80D6-8FE2FB465156}tf11531919_win32</Template>
  <TotalTime>2438</TotalTime>
  <Words>673</Words>
  <Application>Microsoft Office PowerPoint</Application>
  <PresentationFormat>Widescreen</PresentationFormat>
  <Paragraphs>73</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Avenir Next LT Pro</vt:lpstr>
      <vt:lpstr>Avenir Next LT Pro Light</vt:lpstr>
      <vt:lpstr>Calibri</vt:lpstr>
      <vt:lpstr>Garamond</vt:lpstr>
      <vt:lpstr>SavonVTI</vt:lpstr>
      <vt:lpstr>YouTube Song Analysis  - Power BI</vt:lpstr>
      <vt:lpstr>Contents :</vt:lpstr>
      <vt:lpstr>Introduction</vt:lpstr>
      <vt:lpstr>Executive Summary</vt:lpstr>
      <vt:lpstr>PowerPoint Presentation</vt:lpstr>
      <vt:lpstr>PowerPoint Presentation</vt:lpstr>
      <vt:lpstr>PowerPoint Presentation</vt:lpstr>
      <vt:lpstr>Detailed Analysis</vt:lpstr>
      <vt:lpstr>Detailed Analysis</vt:lpstr>
      <vt:lpstr>Detailed Analysis</vt:lpstr>
      <vt:lpstr>PowerPoint Presentation</vt:lpstr>
      <vt:lpstr>Temporal Trends:</vt:lpstr>
      <vt:lpstr>PowerPoint Presentation</vt:lpstr>
      <vt:lpstr>Engagement Insights:</vt:lpstr>
      <vt:lpstr>Recommendations</vt:lpstr>
      <vt:lpstr>Recommendations</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Bharathwaj S</dc:creator>
  <cp:lastModifiedBy>Bharathwaj S</cp:lastModifiedBy>
  <cp:revision>50</cp:revision>
  <dcterms:created xsi:type="dcterms:W3CDTF">2024-07-01T14:02:36Z</dcterms:created>
  <dcterms:modified xsi:type="dcterms:W3CDTF">2024-07-07T02:00:25Z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