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8"/>
  </p:notesMasterIdLst>
  <p:sldIdLst>
    <p:sldId id="256" r:id="rId4"/>
    <p:sldId id="272" r:id="rId5"/>
    <p:sldId id="287" r:id="rId6"/>
    <p:sldId id="294" r:id="rId7"/>
    <p:sldId id="302" r:id="rId8"/>
    <p:sldId id="303" r:id="rId9"/>
    <p:sldId id="307" r:id="rId10"/>
    <p:sldId id="288" r:id="rId11"/>
    <p:sldId id="308" r:id="rId12"/>
    <p:sldId id="295" r:id="rId13"/>
    <p:sldId id="296" r:id="rId14"/>
    <p:sldId id="289" r:id="rId15"/>
    <p:sldId id="304" r:id="rId16"/>
    <p:sldId id="305" r:id="rId17"/>
    <p:sldId id="297" r:id="rId18"/>
    <p:sldId id="306" r:id="rId19"/>
    <p:sldId id="300" r:id="rId20"/>
    <p:sldId id="290" r:id="rId21"/>
    <p:sldId id="309" r:id="rId22"/>
    <p:sldId id="311" r:id="rId23"/>
    <p:sldId id="291" r:id="rId24"/>
    <p:sldId id="292" r:id="rId25"/>
    <p:sldId id="29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7346" autoAdjust="0"/>
  </p:normalViewPr>
  <p:slideViewPr>
    <p:cSldViewPr snapToGrid="0">
      <p:cViewPr varScale="1">
        <p:scale>
          <a:sx n="76" d="100"/>
          <a:sy n="76" d="100"/>
        </p:scale>
        <p:origin x="1210" y="43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81B8-BF59-48A5-BBBC-C1E47980427B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27EE-43B7-4D3F-9F92-BE0D7AA6F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6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ở </a:t>
            </a:r>
            <a:r>
              <a:rPr lang="en-US" dirty="0" err="1"/>
              <a:t>nước</a:t>
            </a:r>
            <a:r>
              <a:rPr lang="en-US" dirty="0"/>
              <a:t> ta,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lẽ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bao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7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do Microsoft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Level-wise growth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Leaf-wise growth.</a:t>
            </a:r>
            <a:br>
              <a:rPr lang="en-US" dirty="0"/>
            </a:br>
            <a:r>
              <a:rPr lang="en-US" dirty="0"/>
              <a:t>Leaf-wise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to,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overfitting.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do Microsoft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Level-wise growth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Leaf-wise growth.</a:t>
            </a:r>
            <a:br>
              <a:rPr lang="en-US" dirty="0"/>
            </a:br>
            <a:r>
              <a:rPr lang="en-US" dirty="0"/>
              <a:t>Leaf-wise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node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to,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overfitting.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9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COVID qua </a:t>
            </a:r>
            <a:r>
              <a:rPr lang="en-US" dirty="0" err="1"/>
              <a:t>tiếng</a:t>
            </a:r>
            <a:r>
              <a:rPr lang="en-US" dirty="0"/>
              <a:t> ho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AI.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90%.</a:t>
            </a:r>
            <a:br>
              <a:rPr lang="en-US" dirty="0"/>
            </a:b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6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COVID qua </a:t>
            </a:r>
            <a:r>
              <a:rPr lang="en-US" dirty="0" err="1"/>
              <a:t>tiếng</a:t>
            </a:r>
            <a:r>
              <a:rPr lang="en-US" dirty="0"/>
              <a:t> ho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AI.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90%.</a:t>
            </a:r>
            <a:br>
              <a:rPr lang="en-US" dirty="0"/>
            </a:b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6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COVID qua </a:t>
            </a:r>
            <a:r>
              <a:rPr lang="en-US" dirty="0" err="1"/>
              <a:t>tiếng</a:t>
            </a:r>
            <a:r>
              <a:rPr lang="en-US" dirty="0"/>
              <a:t> ho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AI.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90%.</a:t>
            </a:r>
            <a:br>
              <a:rPr lang="en-US" dirty="0"/>
            </a:b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74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COVID qua </a:t>
            </a:r>
            <a:r>
              <a:rPr lang="en-US" dirty="0" err="1"/>
              <a:t>tiếng</a:t>
            </a:r>
            <a:r>
              <a:rPr lang="en-US" dirty="0"/>
              <a:t> ho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AI.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90%.</a:t>
            </a:r>
            <a:br>
              <a:rPr lang="en-US" dirty="0"/>
            </a:b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2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Mel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thang Mel,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tai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thang Mel. Do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thang Mel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Mel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thang Mel,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nơi</a:t>
            </a:r>
            <a:r>
              <a:rPr lang="en-US" dirty="0"/>
              <a:t> tai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thang Mel. Do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thang Mel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1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-&gt;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-&gt;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= </a:t>
            </a:r>
            <a:r>
              <a:rPr lang="en-US" dirty="0" err="1"/>
              <a:t>fourier</a:t>
            </a:r>
            <a:r>
              <a:rPr lang="en-US" dirty="0"/>
              <a:t> -&gt; </a:t>
            </a:r>
            <a:r>
              <a:rPr lang="en-US" dirty="0" err="1"/>
              <a:t>lấy</a:t>
            </a:r>
            <a:r>
              <a:rPr lang="en-US" dirty="0"/>
              <a:t> log -&gt;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Mel -&gt;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F </a:t>
            </a:r>
            <a:r>
              <a:rPr lang="en-US" dirty="0" err="1"/>
              <a:t>ngược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6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ta chia thang,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12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 C0-&gt;C9),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pitchclass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thang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thang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F27EE-43B7-4D3F-9F92-BE0D7AA6F0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wav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1.png"/><Relationship Id="rId4" Type="http://schemas.openxmlformats.org/officeDocument/2006/relationships/audio" Target="../media/media2.wav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569933" y="1463609"/>
            <a:ext cx="643999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qua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558000" y="294247"/>
            <a:ext cx="56105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altLang="ko-K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ko-KR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136609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83045067-9074-48E8-B16B-E0BB527AFBF2}"/>
              </a:ext>
            </a:extLst>
          </p:cNvPr>
          <p:cNvSpPr txBox="1"/>
          <p:nvPr/>
        </p:nvSpPr>
        <p:spPr>
          <a:xfrm>
            <a:off x="5558000" y="3551840"/>
            <a:ext cx="6439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PHẠM VIỆT CƯỜNG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2F72E0-7A78-4A14-92A0-1D6AC46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43133"/>
              </p:ext>
            </p:extLst>
          </p:nvPr>
        </p:nvGraphicFramePr>
        <p:xfrm>
          <a:off x="5558000" y="4252319"/>
          <a:ext cx="6156345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892">
                  <a:extLst>
                    <a:ext uri="{9D8B030D-6E8A-4147-A177-3AD203B41FA5}">
                      <a16:colId xmlns:a16="http://schemas.microsoft.com/office/drawing/2014/main" val="1398414055"/>
                    </a:ext>
                  </a:extLst>
                </a:gridCol>
                <a:gridCol w="3843130">
                  <a:extLst>
                    <a:ext uri="{9D8B030D-6E8A-4147-A177-3AD203B41FA5}">
                      <a16:colId xmlns:a16="http://schemas.microsoft.com/office/drawing/2014/main" val="934023149"/>
                    </a:ext>
                  </a:extLst>
                </a:gridCol>
                <a:gridCol w="1961323">
                  <a:extLst>
                    <a:ext uri="{9D8B030D-6E8A-4147-A177-3AD203B41FA5}">
                      <a16:colId xmlns:a16="http://schemas.microsoft.com/office/drawing/2014/main" val="392427515"/>
                    </a:ext>
                  </a:extLst>
                </a:gridCol>
              </a:tblGrid>
              <a:tr h="496637">
                <a:tc gridSpan="3"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8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baseline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Nhóm 17: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436863"/>
                  </a:ext>
                </a:extLst>
              </a:tr>
              <a:tr h="496637">
                <a:tc>
                  <a:txBody>
                    <a:bodyPr/>
                    <a:lstStyle/>
                    <a:p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1814515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09329"/>
                  </a:ext>
                </a:extLst>
              </a:tr>
              <a:tr h="496637">
                <a:tc>
                  <a:txBody>
                    <a:bodyPr/>
                    <a:lstStyle/>
                    <a:p>
                      <a:endParaRPr lang="en-GB" sz="28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Toản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1814379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44761"/>
                  </a:ext>
                </a:extLst>
              </a:tr>
              <a:tr h="496637">
                <a:tc>
                  <a:txBody>
                    <a:bodyPr/>
                    <a:lstStyle/>
                    <a:p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Triết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1814426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14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C8A6E3-8896-4248-8296-02FBD730D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2" y="-40462"/>
            <a:ext cx="1650306" cy="15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168812" y="1217618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Mel-frequency cepstral coefficients (MFCCs)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7383C-0382-4C17-BA37-7A07445EC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314103"/>
            <a:ext cx="2012094" cy="2012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300667-E9FE-4962-94B7-68793C62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836" y="1810484"/>
            <a:ext cx="4367164" cy="263949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3F3050-603D-40C5-A768-BABD3C11BC0D}"/>
              </a:ext>
            </a:extLst>
          </p:cNvPr>
          <p:cNvSpPr/>
          <p:nvPr/>
        </p:nvSpPr>
        <p:spPr>
          <a:xfrm>
            <a:off x="1797516" y="2986716"/>
            <a:ext cx="520505" cy="397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7A419B-15CE-415F-9005-709CA1072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68" y="1966814"/>
            <a:ext cx="4315511" cy="252078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261910-6B89-46AC-91D8-C26F7FDCF4FB}"/>
              </a:ext>
            </a:extLst>
          </p:cNvPr>
          <p:cNvSpPr/>
          <p:nvPr/>
        </p:nvSpPr>
        <p:spPr>
          <a:xfrm>
            <a:off x="6858141" y="2931526"/>
            <a:ext cx="520505" cy="397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9F5D99-47E8-4884-B74F-86638E526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196" y="4487595"/>
            <a:ext cx="4019384" cy="237040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0736EC7-392A-4DA5-BFCE-624F01737D01}"/>
              </a:ext>
            </a:extLst>
          </p:cNvPr>
          <p:cNvSpPr/>
          <p:nvPr/>
        </p:nvSpPr>
        <p:spPr>
          <a:xfrm rot="5400000">
            <a:off x="10446162" y="4177804"/>
            <a:ext cx="373567" cy="397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E55FB8-A416-4157-BC33-BA879D8F7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32" y="4357650"/>
            <a:ext cx="4367164" cy="250035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3D9A789A-816A-4048-8FD4-9D30A4CC8E2B}"/>
              </a:ext>
            </a:extLst>
          </p:cNvPr>
          <p:cNvSpPr/>
          <p:nvPr/>
        </p:nvSpPr>
        <p:spPr>
          <a:xfrm rot="10800000">
            <a:off x="5010981" y="5077007"/>
            <a:ext cx="2170038" cy="397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F14107-742D-435D-8A9B-634972FCEC0B}"/>
              </a:ext>
            </a:extLst>
          </p:cNvPr>
          <p:cNvSpPr/>
          <p:nvPr/>
        </p:nvSpPr>
        <p:spPr>
          <a:xfrm>
            <a:off x="4898904" y="5301023"/>
            <a:ext cx="26485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+</a:t>
            </a:r>
            <a:b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</a:br>
            <a:r>
              <a:rPr lang="en-US" sz="3200" b="1" cap="none" spc="0" dirty="0" err="1">
                <a:ln/>
                <a:solidFill>
                  <a:schemeClr val="accent3"/>
                </a:solidFill>
                <a:effectLst/>
              </a:rPr>
              <a:t>Bộ</a:t>
            </a: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3200" b="1" cap="none" spc="0" dirty="0" err="1">
                <a:ln/>
                <a:solidFill>
                  <a:schemeClr val="accent3"/>
                </a:solidFill>
                <a:effectLst/>
              </a:rPr>
              <a:t>lọc</a:t>
            </a: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3200" b="1" cap="none" spc="0" dirty="0" err="1">
                <a:ln/>
                <a:solidFill>
                  <a:schemeClr val="accent3"/>
                </a:solidFill>
                <a:effectLst/>
              </a:rPr>
              <a:t>tần</a:t>
            </a: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3200" b="1" cap="none" spc="0" dirty="0" err="1">
                <a:ln/>
                <a:solidFill>
                  <a:schemeClr val="accent3"/>
                </a:solidFill>
                <a:effectLst/>
              </a:rPr>
              <a:t>số</a:t>
            </a: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 Mel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814EB-5147-4E8E-808A-23FA3D0276A6}"/>
              </a:ext>
            </a:extLst>
          </p:cNvPr>
          <p:cNvSpPr/>
          <p:nvPr/>
        </p:nvSpPr>
        <p:spPr>
          <a:xfrm>
            <a:off x="11508799" y="6470573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1983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9" grpId="0" animBg="1"/>
      <p:bldP spid="22" grpId="0" animBg="1"/>
      <p:bldP spid="25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168812" y="1217618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0B1CE-6CB4-4C04-B9E4-9B2ABD2DA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2948" y="1863949"/>
            <a:ext cx="1590675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16935-53FE-4039-96C8-251144586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27" y="2017811"/>
            <a:ext cx="2046760" cy="145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584632-3021-42BA-8874-0B6A468B0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05" y="4010912"/>
            <a:ext cx="5144218" cy="274358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15A540-36BF-46F2-8896-8644DCABD54F}"/>
              </a:ext>
            </a:extLst>
          </p:cNvPr>
          <p:cNvSpPr/>
          <p:nvPr/>
        </p:nvSpPr>
        <p:spPr>
          <a:xfrm rot="5400000">
            <a:off x="2687274" y="3602054"/>
            <a:ext cx="788914" cy="8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F16995-A2EE-4F4C-B9F9-78BD513B5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387" y="1540783"/>
            <a:ext cx="4829849" cy="419158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7534542C-4B76-431B-BC5D-22749A448933}"/>
              </a:ext>
            </a:extLst>
          </p:cNvPr>
          <p:cNvSpPr/>
          <p:nvPr/>
        </p:nvSpPr>
        <p:spPr>
          <a:xfrm>
            <a:off x="4348569" y="2401804"/>
            <a:ext cx="2236090" cy="8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500E-3DC7-498E-8EC9-8F1F734AA117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10/22</a:t>
            </a:r>
          </a:p>
        </p:txBody>
      </p:sp>
    </p:spTree>
    <p:extLst>
      <p:ext uri="{BB962C8B-B14F-4D97-AF65-F5344CB8AC3E}">
        <p14:creationId xmlns:p14="http://schemas.microsoft.com/office/powerpoint/2010/main" val="14363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B72C4F-54DD-4222-864E-147A81F81956}"/>
                  </a:ext>
                </a:extLst>
              </p:cNvPr>
              <p:cNvSpPr/>
              <p:nvPr/>
            </p:nvSpPr>
            <p:spPr>
              <a:xfrm>
                <a:off x="1211894" y="2361250"/>
                <a:ext cx="225766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Mel</m:t>
                        </m:r>
                      </m:sub>
                    </m:sSub>
                  </m:oMath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B72C4F-54DD-4222-864E-147A81F81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4" y="2361250"/>
                <a:ext cx="2257669" cy="646331"/>
              </a:xfrm>
              <a:prstGeom prst="rect">
                <a:avLst/>
              </a:prstGeom>
              <a:blipFill>
                <a:blip r:embed="rId2"/>
                <a:stretch>
                  <a:fillRect l="-8378" t="-16981" b="-40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454284-A239-4D41-9BD1-17DFB01BADC3}"/>
              </a:ext>
            </a:extLst>
          </p:cNvPr>
          <p:cNvSpPr txBox="1"/>
          <p:nvPr/>
        </p:nvSpPr>
        <p:spPr>
          <a:xfrm>
            <a:off x="331486" y="1365764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0318AF-BC0A-46D6-BE71-776498E9F1AE}"/>
                  </a:ext>
                </a:extLst>
              </p:cNvPr>
              <p:cNvSpPr/>
              <p:nvPr/>
            </p:nvSpPr>
            <p:spPr>
              <a:xfrm>
                <a:off x="405233" y="3114388"/>
                <a:ext cx="354238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MFCCs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MFCCs</m:t>
                        </m:r>
                      </m:sub>
                    </m:sSub>
                  </m:oMath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0318AF-BC0A-46D6-BE71-776498E9F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33" y="3114388"/>
                <a:ext cx="3542380" cy="646331"/>
              </a:xfrm>
              <a:prstGeom prst="rect">
                <a:avLst/>
              </a:prstGeom>
              <a:blipFill>
                <a:blip r:embed="rId3"/>
                <a:stretch>
                  <a:fillRect l="-5498" t="-16981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180675-CCDC-44F9-82C1-B0E17B735583}"/>
                  </a:ext>
                </a:extLst>
              </p:cNvPr>
              <p:cNvSpPr/>
              <p:nvPr/>
            </p:nvSpPr>
            <p:spPr>
              <a:xfrm>
                <a:off x="514394" y="3862331"/>
                <a:ext cx="3652667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Sắc </a:t>
                </a:r>
                <a:r>
                  <a:rPr lang="en-US" sz="36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độ</a:t>
                </a:r>
                <a:r>
                  <a: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Chroma</m:t>
                        </m:r>
                      </m:sub>
                    </m:sSub>
                  </m:oMath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180675-CCDC-44F9-82C1-B0E17B735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4" y="3862331"/>
                <a:ext cx="3652667" cy="646331"/>
              </a:xfrm>
              <a:prstGeom prst="rect">
                <a:avLst/>
              </a:prstGeom>
              <a:blipFill>
                <a:blip r:embed="rId4"/>
                <a:stretch>
                  <a:fillRect l="-4833" t="-16981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36E06845-3BED-4227-8034-B80B32B27BF4}"/>
              </a:ext>
            </a:extLst>
          </p:cNvPr>
          <p:cNvSpPr/>
          <p:nvPr/>
        </p:nvSpPr>
        <p:spPr>
          <a:xfrm>
            <a:off x="4251132" y="3138136"/>
            <a:ext cx="970671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169157-C15D-485C-9120-C6DEBCBB6CFB}"/>
              </a:ext>
            </a:extLst>
          </p:cNvPr>
          <p:cNvCxnSpPr/>
          <p:nvPr/>
        </p:nvCxnSpPr>
        <p:spPr>
          <a:xfrm>
            <a:off x="4112360" y="2314102"/>
            <a:ext cx="0" cy="219456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FBE76B-2B05-4EE0-B9C0-E04B9AAB5A3D}"/>
                  </a:ext>
                </a:extLst>
              </p:cNvPr>
              <p:cNvSpPr/>
              <p:nvPr/>
            </p:nvSpPr>
            <p:spPr>
              <a:xfrm>
                <a:off x="5456219" y="3081050"/>
                <a:ext cx="5634491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Mel</m:t>
                              </m:r>
                            </m:sub>
                          </m:sSub>
                          <m:r>
                            <a:rPr lang="en-US" sz="3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MFCCs</m:t>
                              </m:r>
                            </m:sub>
                          </m:sSub>
                          <m:r>
                            <a:rPr lang="en-US" sz="3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Chroma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FBE76B-2B05-4EE0-B9C0-E04B9AAB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19" y="3081050"/>
                <a:ext cx="563449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DB9CB0-FDF7-43CB-9A03-3B6049D5D909}"/>
              </a:ext>
            </a:extLst>
          </p:cNvPr>
          <p:cNvSpPr/>
          <p:nvPr/>
        </p:nvSpPr>
        <p:spPr>
          <a:xfrm rot="5400000">
            <a:off x="7988435" y="4073481"/>
            <a:ext cx="970671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D653A-5006-4EB1-AE4C-D70F6EBFECD5}"/>
                  </a:ext>
                </a:extLst>
              </p:cNvPr>
              <p:cNvSpPr txBox="1"/>
              <p:nvPr/>
            </p:nvSpPr>
            <p:spPr>
              <a:xfrm>
                <a:off x="6322764" y="5081953"/>
                <a:ext cx="4302012" cy="1038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D653A-5006-4EB1-AE4C-D70F6EBF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764" y="5081953"/>
                <a:ext cx="4302012" cy="1038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16AAB85-A705-4CC5-8C8D-254EAF4CB7FE}"/>
              </a:ext>
            </a:extLst>
          </p:cNvPr>
          <p:cNvSpPr/>
          <p:nvPr/>
        </p:nvSpPr>
        <p:spPr>
          <a:xfrm>
            <a:off x="11375654" y="6457890"/>
            <a:ext cx="8068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11/22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178B96-44D0-46F0-9FA7-007071F4BEA1}"/>
                  </a:ext>
                </a:extLst>
              </p:cNvPr>
              <p:cNvSpPr/>
              <p:nvPr/>
            </p:nvSpPr>
            <p:spPr>
              <a:xfrm>
                <a:off x="6974292" y="2384990"/>
                <a:ext cx="2363532" cy="7149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1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0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600" b="1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178B96-44D0-46F0-9FA7-007071F4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92" y="2384990"/>
                <a:ext cx="2363532" cy="7149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9" grpId="0"/>
      <p:bldP spid="10" grpId="0"/>
      <p:bldP spid="7" grpId="0" animBg="1"/>
      <p:bldP spid="12" grpId="0"/>
      <p:bldP spid="15" grpId="0" animBg="1"/>
      <p:bldP spid="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54284-A239-4D41-9BD1-17DFB01BADC3}"/>
              </a:ext>
            </a:extLst>
          </p:cNvPr>
          <p:cNvSpPr txBox="1"/>
          <p:nvPr/>
        </p:nvSpPr>
        <p:spPr>
          <a:xfrm>
            <a:off x="331486" y="1365764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6E95-9A8C-41EC-86B2-105FFEAE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2" y="2275928"/>
            <a:ext cx="8181702" cy="39182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E26885-508D-4F17-A621-750E32598157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12/22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10EAC-A254-44C7-AAFB-0CABC2DC4A80}"/>
              </a:ext>
            </a:extLst>
          </p:cNvPr>
          <p:cNvSpPr txBox="1"/>
          <p:nvPr/>
        </p:nvSpPr>
        <p:spPr>
          <a:xfrm>
            <a:off x="2927253" y="1365763"/>
            <a:ext cx="6140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818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371BC-7CAD-49BC-85EC-E9A88066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2314103"/>
            <a:ext cx="8194766" cy="3640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FF8A41-C855-4918-AAA4-3F173909353F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13/22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F2A00-B223-4BAB-BAB5-CCC4981507B1}"/>
              </a:ext>
            </a:extLst>
          </p:cNvPr>
          <p:cNvSpPr txBox="1"/>
          <p:nvPr/>
        </p:nvSpPr>
        <p:spPr>
          <a:xfrm>
            <a:off x="331486" y="1365764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DFB87-FA75-4CD1-9778-40506B5F80B8}"/>
              </a:ext>
            </a:extLst>
          </p:cNvPr>
          <p:cNvSpPr txBox="1"/>
          <p:nvPr/>
        </p:nvSpPr>
        <p:spPr>
          <a:xfrm>
            <a:off x="2927253" y="1365763"/>
            <a:ext cx="6140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005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168812" y="1217618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BD40E-EE95-4721-8B9E-2FA300270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1" y="1694594"/>
            <a:ext cx="2827606" cy="1413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84537E-2AEB-4DD6-9C80-45F64ECAF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1" y="2717546"/>
            <a:ext cx="10588672" cy="1827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EC8515-BFE9-4DB3-829A-0A364F83EF08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14/22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DA998-D8A1-4F01-9DB5-BFB6DEAF578D}"/>
              </a:ext>
            </a:extLst>
          </p:cNvPr>
          <p:cNvSpPr txBox="1"/>
          <p:nvPr/>
        </p:nvSpPr>
        <p:spPr>
          <a:xfrm>
            <a:off x="2264802" y="4743911"/>
            <a:ext cx="7907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"objective"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"binary"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boosting_type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gbdt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"metric"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"subsample"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0.68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tree_learner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"serial"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colsample_bytree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early_stopping_rounds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subsample_freq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reg_lambda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reg_alpha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num_leaves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,}</a:t>
            </a:r>
          </a:p>
        </p:txBody>
      </p:sp>
    </p:spTree>
    <p:extLst>
      <p:ext uri="{BB962C8B-B14F-4D97-AF65-F5344CB8AC3E}">
        <p14:creationId xmlns:p14="http://schemas.microsoft.com/office/powerpoint/2010/main" val="36704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168812" y="1217618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5843A-C980-4957-A050-9DF71CAE69D4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15/22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DAFA96-F197-4728-97E9-B176C3AEC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" y="2357305"/>
            <a:ext cx="6557554" cy="3661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A5CE8-900D-4880-B6EA-6555E70BAA4C}"/>
                  </a:ext>
                </a:extLst>
              </p:cNvPr>
              <p:cNvSpPr txBox="1"/>
              <p:nvPr/>
            </p:nvSpPr>
            <p:spPr>
              <a:xfrm>
                <a:off x="7097486" y="4118103"/>
                <a:ext cx="1984326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A5CE8-900D-4880-B6EA-6555E70BA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86" y="4118103"/>
                <a:ext cx="1984326" cy="1038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A96DB7-2723-46DA-BD91-0DADF8754790}"/>
                  </a:ext>
                </a:extLst>
              </p:cNvPr>
              <p:cNvSpPr txBox="1"/>
              <p:nvPr/>
            </p:nvSpPr>
            <p:spPr>
              <a:xfrm>
                <a:off x="7200284" y="4421655"/>
                <a:ext cx="6148250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A96DB7-2723-46DA-BD91-0DADF8754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284" y="4421655"/>
                <a:ext cx="6148250" cy="490840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4DF37F-0EA0-4DBA-9528-DD3D989655F5}"/>
              </a:ext>
            </a:extLst>
          </p:cNvPr>
          <p:cNvSpPr txBox="1"/>
          <p:nvPr/>
        </p:nvSpPr>
        <p:spPr>
          <a:xfrm>
            <a:off x="6947735" y="3013376"/>
            <a:ext cx="41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 voting)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75976-1A9B-4EEB-8F82-D11B028954BD}"/>
              </a:ext>
            </a:extLst>
          </p:cNvPr>
          <p:cNvSpPr/>
          <p:nvPr/>
        </p:nvSpPr>
        <p:spPr>
          <a:xfrm>
            <a:off x="6183086" y="4187955"/>
            <a:ext cx="914400" cy="714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CEAAD-98A0-4ADB-9E24-8F623622DA64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23C97-3386-4374-B3C4-7B262F51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1" y="1896507"/>
            <a:ext cx="6723017" cy="4761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C5B7ED-FFC9-4BBC-B718-B1E1D93E8124}"/>
                  </a:ext>
                </a:extLst>
              </p:cNvPr>
              <p:cNvSpPr txBox="1"/>
              <p:nvPr/>
            </p:nvSpPr>
            <p:spPr>
              <a:xfrm>
                <a:off x="1576252" y="1423888"/>
                <a:ext cx="7529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C5B7ED-FFC9-4BBC-B718-B1E1D93E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52" y="1423888"/>
                <a:ext cx="7529625" cy="461665"/>
              </a:xfrm>
              <a:prstGeom prst="rect">
                <a:avLst/>
              </a:prstGeom>
              <a:blipFill>
                <a:blip r:embed="rId3"/>
                <a:stretch>
                  <a:fillRect l="-1296" t="-10667" r="-40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6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2B59E-FC80-40D5-9D88-D3830BC48B6A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17/22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3B804-4B90-4207-B926-A261A632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99" y="2060373"/>
            <a:ext cx="5487166" cy="340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93E00-871F-4F55-86C1-DD48F2890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8" y="1523999"/>
            <a:ext cx="4804954" cy="48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2B59E-FC80-40D5-9D88-D3830BC48B6A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18/22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393E00-871F-4F55-86C1-DD48F289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8" y="1523999"/>
            <a:ext cx="4804954" cy="4804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4966B-A610-4330-85DB-1636634C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54" y="2654711"/>
            <a:ext cx="6239746" cy="2543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93741-9B54-452E-B4CB-3350E06D4192}"/>
              </a:ext>
            </a:extLst>
          </p:cNvPr>
          <p:cNvSpPr txBox="1"/>
          <p:nvPr/>
        </p:nvSpPr>
        <p:spPr>
          <a:xfrm>
            <a:off x="6096000" y="5303520"/>
            <a:ext cx="601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3231" y="1399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174754" y="596464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4DACBF0-8DA5-4C00-8469-EA6D4478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45869"/>
              </p:ext>
            </p:extLst>
          </p:nvPr>
        </p:nvGraphicFramePr>
        <p:xfrm>
          <a:off x="1441005" y="598635"/>
          <a:ext cx="6882633" cy="5733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2633">
                  <a:extLst>
                    <a:ext uri="{9D8B030D-6E8A-4147-A177-3AD203B41FA5}">
                      <a16:colId xmlns:a16="http://schemas.microsoft.com/office/drawing/2014/main" val="2489073441"/>
                    </a:ext>
                  </a:extLst>
                </a:gridCol>
              </a:tblGrid>
              <a:tr h="7302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57556"/>
                  </a:ext>
                </a:extLst>
              </a:tr>
              <a:tr h="730227"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Arial" pitchFamily="34" charset="0"/>
                        </a:rPr>
                        <a:t>1.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endParaRPr lang="en-GB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12712"/>
                  </a:ext>
                </a:extLst>
              </a:tr>
              <a:tr h="730227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endParaRPr lang="en-US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67179"/>
                  </a:ext>
                </a:extLst>
              </a:tr>
              <a:tr h="730227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GB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79125"/>
                  </a:ext>
                </a:extLst>
              </a:tr>
              <a:tr h="730227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Trích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trưng</a:t>
                      </a:r>
                      <a:endParaRPr lang="en-US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34991"/>
                  </a:ext>
                </a:extLst>
              </a:tr>
              <a:tr h="730227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GB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05287"/>
                  </a:ext>
                </a:extLst>
              </a:tr>
              <a:tr h="676231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GB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40542"/>
                  </a:ext>
                </a:extLst>
              </a:tr>
              <a:tr h="676231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endParaRPr lang="en-US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7660"/>
                  </a:ext>
                </a:extLst>
              </a:tr>
            </a:tbl>
          </a:graphicData>
        </a:graphic>
      </p:graphicFrame>
      <p:sp>
        <p:nvSpPr>
          <p:cNvPr id="176" name="Rectangle 175">
            <a:extLst>
              <a:ext uri="{FF2B5EF4-FFF2-40B4-BE49-F238E27FC236}">
                <a16:creationId xmlns:a16="http://schemas.microsoft.com/office/drawing/2014/main" id="{CE4003C3-BAA9-40A8-A0BA-C1F079DDECB2}"/>
              </a:ext>
            </a:extLst>
          </p:cNvPr>
          <p:cNvSpPr/>
          <p:nvPr/>
        </p:nvSpPr>
        <p:spPr>
          <a:xfrm>
            <a:off x="11508800" y="6446668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540EC-C764-4980-BE40-416FDC992634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20/22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2EACC-515B-42E8-B828-63FCA2B14142}"/>
              </a:ext>
            </a:extLst>
          </p:cNvPr>
          <p:cNvSpPr txBox="1"/>
          <p:nvPr/>
        </p:nvSpPr>
        <p:spPr>
          <a:xfrm>
            <a:off x="1696664" y="1606768"/>
            <a:ext cx="9640781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1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540EC-C764-4980-BE40-416FDC992634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D9EC3-187C-41D8-A5CB-C1EFC9DA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6" y="1423888"/>
            <a:ext cx="7622967" cy="51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36421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255AB-1F8D-4A58-9B32-6FA81E2FC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78118"/>
              </p:ext>
            </p:extLst>
          </p:nvPr>
        </p:nvGraphicFramePr>
        <p:xfrm>
          <a:off x="79512" y="1008356"/>
          <a:ext cx="12029326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07">
                  <a:extLst>
                    <a:ext uri="{9D8B030D-6E8A-4147-A177-3AD203B41FA5}">
                      <a16:colId xmlns:a16="http://schemas.microsoft.com/office/drawing/2014/main" val="185455026"/>
                    </a:ext>
                  </a:extLst>
                </a:gridCol>
                <a:gridCol w="11540819">
                  <a:extLst>
                    <a:ext uri="{9D8B030D-6E8A-4147-A177-3AD203B41FA5}">
                      <a16:colId xmlns:a16="http://schemas.microsoft.com/office/drawing/2014/main" val="4242247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3094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[1]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K.Vân, </a:t>
                      </a:r>
                      <a:r>
                        <a:rPr lang="en-US" sz="1800" dirty="0"/>
                        <a:t>“</a:t>
                      </a:r>
                      <a:r>
                        <a:rPr lang="vi-VN" sz="1800" dirty="0"/>
                        <a:t>Địa chỉ và mức giá xét nghiệm COVID-19 cho người dân ra khỏi TP.HCM .” Bộ Y tế, 07 July 2021 </a:t>
                      </a:r>
                      <a:r>
                        <a:rPr lang="vi-V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https://ncov.moh.gov.vn/en/-/6847426-5408</a:t>
                      </a:r>
                      <a:r>
                        <a:rPr lang="vi-VN" sz="1800" dirty="0"/>
                        <a:t> (2021). (Accessed: 13 August 2021).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85693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[2]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Chu, J., “Artificial intelligence model detects asymptomatic Covid-19 infections through </a:t>
                      </a:r>
                      <a:r>
                        <a:rPr lang="en-GB" sz="1800" dirty="0" err="1"/>
                        <a:t>cellphone</a:t>
                      </a:r>
                      <a:r>
                        <a:rPr lang="en-GB" sz="1800" dirty="0"/>
                        <a:t>-recorded coughs.” MIT News, 29 October 2020 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https://news.mit.edu/2020/ covid-19-cough-cellphone-detection-1029</a:t>
                      </a:r>
                      <a:r>
                        <a:rPr lang="en-GB" sz="1800" dirty="0"/>
                        <a:t> (2020). (Accessed: 13 August 2021). 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77855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[3]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Laguarta</a:t>
                      </a:r>
                      <a:r>
                        <a:rPr lang="en-GB" sz="1800" dirty="0"/>
                        <a:t>, J., </a:t>
                      </a:r>
                      <a:r>
                        <a:rPr lang="en-GB" sz="1800" dirty="0" err="1"/>
                        <a:t>Hueto</a:t>
                      </a:r>
                      <a:r>
                        <a:rPr lang="en-GB" sz="1800" dirty="0"/>
                        <a:t>, F., and </a:t>
                      </a:r>
                      <a:r>
                        <a:rPr lang="en-GB" sz="1800" dirty="0" err="1"/>
                        <a:t>Subirana</a:t>
                      </a:r>
                      <a:r>
                        <a:rPr lang="en-GB" sz="1800" dirty="0"/>
                        <a:t>, B., “</a:t>
                      </a:r>
                      <a:r>
                        <a:rPr lang="en-GB" sz="1800" i="1" dirty="0"/>
                        <a:t>Covid-19 artificial intelligence diagnosis using only cough recordings,” IEEE Open Journal of Engineering in Medicine and Biology</a:t>
                      </a:r>
                      <a:r>
                        <a:rPr lang="en-GB" sz="1800" dirty="0"/>
                        <a:t> </a:t>
                      </a:r>
                      <a:r>
                        <a:rPr lang="en-GB" sz="1800" b="1" dirty="0"/>
                        <a:t>1</a:t>
                      </a:r>
                      <a:r>
                        <a:rPr lang="en-GB" sz="1800" dirty="0"/>
                        <a:t>, 275–281 (2020).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13596"/>
                  </a:ext>
                </a:extLst>
              </a:tr>
              <a:tr h="228770">
                <a:tc>
                  <a:txBody>
                    <a:bodyPr/>
                    <a:lstStyle/>
                    <a:p>
                      <a:r>
                        <a:rPr lang="en-US" sz="1800" b="1" dirty="0"/>
                        <a:t>[4]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Fernández, A., García, S., </a:t>
                      </a:r>
                      <a:r>
                        <a:rPr lang="en-GB" sz="1800" dirty="0" err="1"/>
                        <a:t>Galar</a:t>
                      </a:r>
                      <a:r>
                        <a:rPr lang="en-GB" sz="1800" dirty="0"/>
                        <a:t>, M., </a:t>
                      </a:r>
                      <a:r>
                        <a:rPr lang="en-GB" sz="1800" dirty="0" err="1"/>
                        <a:t>Prati</a:t>
                      </a:r>
                      <a:r>
                        <a:rPr lang="en-GB" sz="1800" dirty="0"/>
                        <a:t>, R. C., Krawczyk, B., and Herrera, F., [</a:t>
                      </a:r>
                      <a:r>
                        <a:rPr lang="en-GB" sz="1800" i="1" dirty="0"/>
                        <a:t>Learning from imbalanced data sets</a:t>
                      </a:r>
                      <a:r>
                        <a:rPr lang="en-GB" sz="1800" dirty="0"/>
                        <a:t>], vol. 10, Springer (2018)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8185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[5]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Devi, R. and </a:t>
                      </a:r>
                      <a:r>
                        <a:rPr lang="en-GB" sz="1800" dirty="0" err="1"/>
                        <a:t>Pugazhenthi</a:t>
                      </a:r>
                      <a:r>
                        <a:rPr lang="en-GB" sz="1800" dirty="0"/>
                        <a:t>, D., “Ideal sampling rate to reduce distortion in audio steganography,” </a:t>
                      </a:r>
                      <a:r>
                        <a:rPr lang="en-GB" sz="1800" i="1" dirty="0"/>
                        <a:t>Procedia Computer Science </a:t>
                      </a:r>
                      <a:r>
                        <a:rPr lang="en-GB" sz="1800" b="1" dirty="0"/>
                        <a:t>85</a:t>
                      </a:r>
                      <a:r>
                        <a:rPr lang="en-GB" sz="1800" dirty="0"/>
                        <a:t>, 418–424 (2016). International Conference on Computational Modelling and Security (CMS 2016).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69690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[6]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Stevens, S. S., Volkmann, J., and Newman, E. B., “A scale for the measurement of the psychological magnitude pitch,” </a:t>
                      </a:r>
                      <a:r>
                        <a:rPr lang="en-GB" sz="1800" i="1" dirty="0"/>
                        <a:t>The journal of the acoustical society of </a:t>
                      </a:r>
                      <a:r>
                        <a:rPr lang="en-GB" sz="1800" i="1" dirty="0" err="1"/>
                        <a:t>america</a:t>
                      </a:r>
                      <a:r>
                        <a:rPr lang="en-GB" sz="1800" dirty="0"/>
                        <a:t> </a:t>
                      </a:r>
                      <a:r>
                        <a:rPr lang="en-GB" sz="1800" b="1" dirty="0"/>
                        <a:t>8(3)</a:t>
                      </a:r>
                      <a:r>
                        <a:rPr lang="en-GB" sz="1800" dirty="0"/>
                        <a:t>, 185–190 (1937).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30598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b="1" dirty="0"/>
                        <a:t>[7]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Bäckström</a:t>
                      </a:r>
                      <a:r>
                        <a:rPr lang="en-GB" sz="1800" dirty="0"/>
                        <a:t>, T., “</a:t>
                      </a:r>
                      <a:r>
                        <a:rPr lang="en-GB" sz="1800" dirty="0" err="1"/>
                        <a:t>Cepstrum</a:t>
                      </a:r>
                      <a:r>
                        <a:rPr lang="en-GB" sz="1800" dirty="0"/>
                        <a:t> and </a:t>
                      </a:r>
                      <a:r>
                        <a:rPr lang="en-GB" sz="1800" dirty="0" err="1"/>
                        <a:t>mfcc</a:t>
                      </a:r>
                      <a:r>
                        <a:rPr lang="en-GB" sz="1800" dirty="0"/>
                        <a:t>.” Aalto University Wiki, 21 May 2019 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https://wiki.aalto.fi/ display/ITSP/</a:t>
                      </a:r>
                      <a:r>
                        <a:rPr lang="en-GB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Cepstrum+and+MFCC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(2019)</a:t>
                      </a:r>
                      <a:r>
                        <a:rPr lang="en-GB" sz="1800" dirty="0"/>
                        <a:t>. (Accessed: 17 August 2021).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42311"/>
                  </a:ext>
                </a:extLst>
              </a:tr>
              <a:tr h="228770">
                <a:tc>
                  <a:txBody>
                    <a:bodyPr/>
                    <a:lstStyle/>
                    <a:p>
                      <a:r>
                        <a:rPr lang="en-US" sz="1800" b="1" dirty="0"/>
                        <a:t>[8]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Tiwari, V. T., “</a:t>
                      </a:r>
                      <a:r>
                        <a:rPr lang="en-GB" sz="1800" dirty="0" err="1"/>
                        <a:t>Mfcc</a:t>
                      </a:r>
                      <a:r>
                        <a:rPr lang="en-GB" sz="1800" dirty="0"/>
                        <a:t> and its applications in speaker recognition,” </a:t>
                      </a:r>
                      <a:r>
                        <a:rPr lang="en-GB" sz="1800" i="1" dirty="0"/>
                        <a:t>Int. J. </a:t>
                      </a:r>
                      <a:r>
                        <a:rPr lang="en-GB" sz="1800" i="1" dirty="0" err="1"/>
                        <a:t>Emerg</a:t>
                      </a:r>
                      <a:r>
                        <a:rPr lang="en-GB" sz="1800" i="1" dirty="0"/>
                        <a:t>. Technol.</a:t>
                      </a:r>
                      <a:r>
                        <a:rPr lang="en-GB" sz="1800" dirty="0"/>
                        <a:t> </a:t>
                      </a:r>
                      <a:r>
                        <a:rPr lang="en-GB" sz="1800" b="1" dirty="0"/>
                        <a:t>1</a:t>
                      </a:r>
                      <a:r>
                        <a:rPr lang="en-GB" sz="1800" dirty="0"/>
                        <a:t> (01 2010).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515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5059A28-7B22-41FD-AB5D-EF7C92650BF6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24028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36421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255AB-1F8D-4A58-9B32-6FA81E2FC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98635"/>
              </p:ext>
            </p:extLst>
          </p:nvPr>
        </p:nvGraphicFramePr>
        <p:xfrm>
          <a:off x="162674" y="967410"/>
          <a:ext cx="12029326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48">
                  <a:extLst>
                    <a:ext uri="{9D8B030D-6E8A-4147-A177-3AD203B41FA5}">
                      <a16:colId xmlns:a16="http://schemas.microsoft.com/office/drawing/2014/main" val="185455026"/>
                    </a:ext>
                  </a:extLst>
                </a:gridCol>
                <a:gridCol w="11449878">
                  <a:extLst>
                    <a:ext uri="{9D8B030D-6E8A-4147-A177-3AD203B41FA5}">
                      <a16:colId xmlns:a16="http://schemas.microsoft.com/office/drawing/2014/main" val="4242247398"/>
                    </a:ext>
                  </a:extLst>
                </a:gridCol>
              </a:tblGrid>
              <a:tr h="357843">
                <a:tc>
                  <a:txBody>
                    <a:bodyPr/>
                    <a:lstStyle/>
                    <a:p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91640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dirty="0"/>
                        <a:t>[9]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Wikipedia, “Scientific pitch notation — Wikipedia, the free </a:t>
                      </a:r>
                      <a:r>
                        <a:rPr lang="en-GB" sz="1800" dirty="0" err="1"/>
                        <a:t>encyclopedia</a:t>
                      </a:r>
                      <a:r>
                        <a:rPr lang="en-GB" sz="1800" dirty="0"/>
                        <a:t>.” 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http://en.wikipedia.org/ w/</a:t>
                      </a:r>
                      <a:r>
                        <a:rPr lang="en-GB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index.php?title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=Scientific%20pitch%20notation&amp;oldid=1039089704 (2021). </a:t>
                      </a:r>
                      <a:r>
                        <a:rPr lang="en-GB" sz="1800" dirty="0"/>
                        <a:t>[Accessed: 17 August 2021]. 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03390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dirty="0"/>
                        <a:t>[10]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Wikipedia, “Chroma feature — Wikipedia, the free </a:t>
                      </a:r>
                      <a:r>
                        <a:rPr lang="en-GB" sz="1800" dirty="0" err="1"/>
                        <a:t>encyclopedia</a:t>
                      </a:r>
                      <a:r>
                        <a:rPr lang="en-GB" sz="1800" dirty="0"/>
                        <a:t>.” 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http://en.wikipedia.org/w/index. </a:t>
                      </a:r>
                      <a:r>
                        <a:rPr lang="en-GB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php?title</a:t>
                      </a:r>
                      <a:r>
                        <a:rPr lang="en-GB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=Chroma%20feature&amp;oldid=1011214694 (2021). </a:t>
                      </a:r>
                      <a:r>
                        <a:rPr lang="en-GB" sz="1800" dirty="0"/>
                        <a:t>[Accessed: 17 August 2021].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96916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dirty="0"/>
                        <a:t>[11]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Chawla, N. V., Bowyer, K. W., Hall, L. O., and </a:t>
                      </a:r>
                      <a:r>
                        <a:rPr lang="en-GB" sz="1800" dirty="0" err="1"/>
                        <a:t>Kegelmeyer</a:t>
                      </a:r>
                      <a:r>
                        <a:rPr lang="en-GB" sz="1800" dirty="0"/>
                        <a:t>, W. P., “Smote: Synthetic minority </a:t>
                      </a:r>
                      <a:r>
                        <a:rPr lang="en-GB" sz="1800" dirty="0" err="1"/>
                        <a:t>oversampling</a:t>
                      </a:r>
                      <a:r>
                        <a:rPr lang="en-GB" sz="1800" dirty="0"/>
                        <a:t> technique,” </a:t>
                      </a:r>
                      <a:r>
                        <a:rPr lang="en-GB" sz="1800" i="1" dirty="0"/>
                        <a:t>Journal of Artificial Intelligence Research </a:t>
                      </a:r>
                      <a:r>
                        <a:rPr lang="en-GB" sz="1800" b="1" dirty="0"/>
                        <a:t>16</a:t>
                      </a:r>
                      <a:r>
                        <a:rPr lang="en-GB" sz="1800" dirty="0"/>
                        <a:t>, 321–357 (Jun 2002).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0693"/>
                  </a:ext>
                </a:extLst>
              </a:tr>
              <a:tr h="357843">
                <a:tc>
                  <a:txBody>
                    <a:bodyPr/>
                    <a:lstStyle/>
                    <a:p>
                      <a:r>
                        <a:rPr lang="en-US" sz="1800" dirty="0"/>
                        <a:t>[12]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Ke</a:t>
                      </a:r>
                      <a:r>
                        <a:rPr lang="en-GB" sz="1800" dirty="0"/>
                        <a:t>, G., Meng, Q., Finley, T., Wang, T., Chen, W., Ma, W., Ye, Q., and Liu, T.-Y., “</a:t>
                      </a:r>
                      <a:r>
                        <a:rPr lang="en-GB" sz="1800" dirty="0" err="1"/>
                        <a:t>Lightgbm</a:t>
                      </a:r>
                      <a:r>
                        <a:rPr lang="en-GB" sz="1800" dirty="0"/>
                        <a:t>: A highly efficient gradient boosting decision tree,” in [NIPS], (2017). 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1706"/>
                  </a:ext>
                </a:extLst>
              </a:tr>
              <a:tr h="228770">
                <a:tc>
                  <a:txBody>
                    <a:bodyPr/>
                    <a:lstStyle/>
                    <a:p>
                      <a:r>
                        <a:rPr lang="en-US" sz="1800" dirty="0"/>
                        <a:t>[13]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Islam, R. and Shahjalal, M., “Soft voting-based ensemble approach to predict early stage </a:t>
                      </a:r>
                      <a:r>
                        <a:rPr lang="en-GB" sz="1800" dirty="0" err="1"/>
                        <a:t>drc</a:t>
                      </a:r>
                      <a:r>
                        <a:rPr lang="en-GB" sz="1800" dirty="0"/>
                        <a:t> violations,” 1081–1084 (08 2019).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15923"/>
                  </a:ext>
                </a:extLst>
              </a:tr>
              <a:tr h="228770">
                <a:tc>
                  <a:txBody>
                    <a:bodyPr/>
                    <a:lstStyle/>
                    <a:p>
                      <a:r>
                        <a:rPr lang="en-US" sz="1800" dirty="0"/>
                        <a:t>[14]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Wang, J., Yang, Y., and Xia, B., “A simplified </a:t>
                      </a:r>
                      <a:r>
                        <a:rPr lang="en-GB" sz="1800" dirty="0" err="1"/>
                        <a:t>cohen’s</a:t>
                      </a:r>
                      <a:r>
                        <a:rPr lang="en-GB" sz="1800" dirty="0"/>
                        <a:t> kappa for use in binary classification data annotation tasks,” </a:t>
                      </a:r>
                      <a:r>
                        <a:rPr lang="en-GB" sz="1800" i="1" dirty="0"/>
                        <a:t>IEEE Access </a:t>
                      </a:r>
                      <a:r>
                        <a:rPr lang="en-GB" sz="1800" b="1" dirty="0"/>
                        <a:t>7</a:t>
                      </a:r>
                      <a:r>
                        <a:rPr lang="en-GB" sz="1800" dirty="0"/>
                        <a:t>, 164386–164397 (2019).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[15]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Rau, F., Hartmann, A., </a:t>
                      </a:r>
                      <a:r>
                        <a:rPr lang="en-GB" sz="1800" dirty="0" err="1"/>
                        <a:t>Tellhelm</a:t>
                      </a:r>
                      <a:r>
                        <a:rPr lang="en-GB" sz="1800" dirty="0"/>
                        <a:t>, B., Zwick, M., </a:t>
                      </a:r>
                      <a:r>
                        <a:rPr lang="en-GB" sz="1800" dirty="0" err="1"/>
                        <a:t>Klumpp</a:t>
                      </a:r>
                      <a:r>
                        <a:rPr lang="en-GB" sz="1800" dirty="0"/>
                        <a:t>, S., Neumann, A., </a:t>
                      </a:r>
                      <a:r>
                        <a:rPr lang="en-GB" sz="1800" dirty="0" err="1"/>
                        <a:t>Oltersdorf</a:t>
                      </a:r>
                      <a:r>
                        <a:rPr lang="en-GB" sz="1800" dirty="0"/>
                        <a:t>, B., von </a:t>
                      </a:r>
                      <a:r>
                        <a:rPr lang="en-GB" sz="1800" dirty="0" err="1"/>
                        <a:t>Pückler</a:t>
                      </a:r>
                      <a:r>
                        <a:rPr lang="en-GB" sz="1800" dirty="0"/>
                        <a:t>, K., Failing, K., and Kramer, M., “Observer variability and sensitivity of radiographic diagnosis of canine medial coronoid disease,” </a:t>
                      </a:r>
                      <a:r>
                        <a:rPr lang="en-GB" sz="1800" i="1" dirty="0" err="1"/>
                        <a:t>Tierärztliche</a:t>
                      </a:r>
                      <a:r>
                        <a:rPr lang="en-GB" sz="1800" i="1" dirty="0"/>
                        <a:t> Praxis. </a:t>
                      </a:r>
                      <a:r>
                        <a:rPr lang="en-GB" sz="1800" i="1" dirty="0" err="1"/>
                        <a:t>Ausgabe</a:t>
                      </a:r>
                      <a:r>
                        <a:rPr lang="en-GB" sz="1800" i="1" dirty="0"/>
                        <a:t> K, </a:t>
                      </a:r>
                      <a:r>
                        <a:rPr lang="en-GB" sz="1800" i="1" dirty="0" err="1"/>
                        <a:t>Kleintiere</a:t>
                      </a:r>
                      <a:r>
                        <a:rPr lang="en-GB" sz="1800" i="1" dirty="0"/>
                        <a:t>/</a:t>
                      </a:r>
                      <a:r>
                        <a:rPr lang="en-GB" sz="1800" i="1" dirty="0" err="1"/>
                        <a:t>Heimtiere</a:t>
                      </a:r>
                      <a:r>
                        <a:rPr lang="en-GB" sz="1800" i="1" dirty="0"/>
                        <a:t> </a:t>
                      </a:r>
                      <a:r>
                        <a:rPr lang="en-GB" sz="1800" b="1" dirty="0"/>
                        <a:t>39</a:t>
                      </a:r>
                      <a:r>
                        <a:rPr lang="en-GB" sz="1800" dirty="0"/>
                        <a:t>, 313–22 (01 2011)</a:t>
                      </a:r>
                      <a:endParaRPr lang="en-GB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900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7D3F3F-648A-49C5-80FB-644B09DD2ED0}"/>
              </a:ext>
            </a:extLst>
          </p:cNvPr>
          <p:cNvSpPr/>
          <p:nvPr/>
        </p:nvSpPr>
        <p:spPr>
          <a:xfrm>
            <a:off x="11366134" y="6457890"/>
            <a:ext cx="8258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22/22</a:t>
            </a:r>
          </a:p>
        </p:txBody>
      </p:sp>
    </p:spTree>
    <p:extLst>
      <p:ext uri="{BB962C8B-B14F-4D97-AF65-F5344CB8AC3E}">
        <p14:creationId xmlns:p14="http://schemas.microsoft.com/office/powerpoint/2010/main" val="40743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74B5F0-7779-47A1-9523-88024A4009E4}"/>
              </a:ext>
            </a:extLst>
          </p:cNvPr>
          <p:cNvSpPr/>
          <p:nvPr/>
        </p:nvSpPr>
        <p:spPr>
          <a:xfrm>
            <a:off x="1546109" y="2430306"/>
            <a:ext cx="90997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Cảm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ơn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thầy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và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các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bạn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đã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chú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ý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lắng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nghe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CE004-0CF6-40EB-AED5-479BB2412CB8}"/>
              </a:ext>
            </a:extLst>
          </p:cNvPr>
          <p:cNvSpPr/>
          <p:nvPr/>
        </p:nvSpPr>
        <p:spPr>
          <a:xfrm>
            <a:off x="11508799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D865-2A36-4767-AD8D-5D3C22956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09" y="1423888"/>
            <a:ext cx="8151181" cy="5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9D9D4-6E22-48B4-B2DC-5C99CB27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426" y="1978840"/>
            <a:ext cx="7077897" cy="412877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96ED339-42BA-4D53-A86B-DC43ABD4AF7E}"/>
              </a:ext>
            </a:extLst>
          </p:cNvPr>
          <p:cNvSpPr/>
          <p:nvPr/>
        </p:nvSpPr>
        <p:spPr>
          <a:xfrm>
            <a:off x="5208104" y="3207026"/>
            <a:ext cx="1974574" cy="1497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0D87453-C461-49E5-8F57-F621A0524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80255" y="2324031"/>
            <a:ext cx="4130170" cy="3783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9AC92E-032B-471B-8D5A-721316734200}"/>
              </a:ext>
            </a:extLst>
          </p:cNvPr>
          <p:cNvSpPr/>
          <p:nvPr/>
        </p:nvSpPr>
        <p:spPr>
          <a:xfrm>
            <a:off x="11508799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  <p:pic>
        <p:nvPicPr>
          <p:cNvPr id="4" name="amtin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62250" y="1560254"/>
            <a:ext cx="487362" cy="487362"/>
          </a:xfrm>
          <a:prstGeom prst="rect">
            <a:avLst/>
          </a:prstGeom>
        </p:spPr>
      </p:pic>
      <p:pic>
        <p:nvPicPr>
          <p:cNvPr id="5" name="duongtin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59706" y="1582971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8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56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AC92E-032B-471B-8D5A-721316734200}"/>
              </a:ext>
            </a:extLst>
          </p:cNvPr>
          <p:cNvSpPr/>
          <p:nvPr/>
        </p:nvSpPr>
        <p:spPr>
          <a:xfrm>
            <a:off x="11508799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6948D-7333-4C26-84FA-19CC51B6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40" y="1423888"/>
            <a:ext cx="9403319" cy="49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AC92E-032B-471B-8D5A-721316734200}"/>
              </a:ext>
            </a:extLst>
          </p:cNvPr>
          <p:cNvSpPr/>
          <p:nvPr/>
        </p:nvSpPr>
        <p:spPr>
          <a:xfrm>
            <a:off x="11508799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AD0AD-7B0A-4DDA-91E4-13967E1F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66" y="1423888"/>
            <a:ext cx="9118467" cy="47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AC92E-032B-471B-8D5A-721316734200}"/>
              </a:ext>
            </a:extLst>
          </p:cNvPr>
          <p:cNvSpPr/>
          <p:nvPr/>
        </p:nvSpPr>
        <p:spPr>
          <a:xfrm>
            <a:off x="11508799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15D3B-91BD-47CC-BD63-452F39502067}"/>
              </a:ext>
            </a:extLst>
          </p:cNvPr>
          <p:cNvSpPr txBox="1"/>
          <p:nvPr/>
        </p:nvSpPr>
        <p:spPr>
          <a:xfrm>
            <a:off x="2042159" y="1666803"/>
            <a:ext cx="8107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4504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4068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3399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3268 (2735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533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800</a:t>
            </a:r>
          </a:p>
        </p:txBody>
      </p:sp>
    </p:spTree>
    <p:extLst>
      <p:ext uri="{BB962C8B-B14F-4D97-AF65-F5344CB8AC3E}">
        <p14:creationId xmlns:p14="http://schemas.microsoft.com/office/powerpoint/2010/main" val="29865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331486" y="1365764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Quang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Mel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E5ECD-A2CF-489B-8F0C-D9B214CD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6" y="2749710"/>
            <a:ext cx="4258574" cy="2970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5B242-69A0-45E4-BE1A-8046AC6CB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91" y="2482007"/>
            <a:ext cx="6582380" cy="350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49D4A-3E39-4B93-BF53-BCCFF1DF6708}"/>
              </a:ext>
            </a:extLst>
          </p:cNvPr>
          <p:cNvSpPr/>
          <p:nvPr/>
        </p:nvSpPr>
        <p:spPr>
          <a:xfrm>
            <a:off x="11518913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E4B97-F056-4AD1-8A03-634EF38BEECB}"/>
              </a:ext>
            </a:extLst>
          </p:cNvPr>
          <p:cNvSpPr txBox="1"/>
          <p:nvPr/>
        </p:nvSpPr>
        <p:spPr>
          <a:xfrm>
            <a:off x="904188" y="2288045"/>
            <a:ext cx="26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20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6664" y="339509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2C0A4-E0B2-47D3-9C19-7E23AB2B164B}"/>
              </a:ext>
            </a:extLst>
          </p:cNvPr>
          <p:cNvSpPr/>
          <p:nvPr/>
        </p:nvSpPr>
        <p:spPr>
          <a:xfrm>
            <a:off x="0" y="119270"/>
            <a:ext cx="1285461" cy="1139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8A004-D009-44AA-BBE7-DDBB7FA5979D}"/>
              </a:ext>
            </a:extLst>
          </p:cNvPr>
          <p:cNvSpPr/>
          <p:nvPr/>
        </p:nvSpPr>
        <p:spPr>
          <a:xfrm>
            <a:off x="162674" y="-145772"/>
            <a:ext cx="11227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F36A-6FD0-45AA-9197-3A2EDA14C59E}"/>
              </a:ext>
            </a:extLst>
          </p:cNvPr>
          <p:cNvSpPr txBox="1"/>
          <p:nvPr/>
        </p:nvSpPr>
        <p:spPr>
          <a:xfrm>
            <a:off x="331486" y="1365764"/>
            <a:ext cx="11860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Quang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Mel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883EC-7A4F-438F-A697-7AAD6123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" y="2417002"/>
            <a:ext cx="7453984" cy="42490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49D4A-3E39-4B93-BF53-BCCFF1DF6708}"/>
              </a:ext>
            </a:extLst>
          </p:cNvPr>
          <p:cNvSpPr/>
          <p:nvPr/>
        </p:nvSpPr>
        <p:spPr>
          <a:xfrm>
            <a:off x="11518913" y="6457890"/>
            <a:ext cx="683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8/22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EC458B-23F2-46F5-95D8-02FB76149DD9}"/>
                  </a:ext>
                </a:extLst>
              </p:cNvPr>
              <p:cNvSpPr txBox="1"/>
              <p:nvPr/>
            </p:nvSpPr>
            <p:spPr>
              <a:xfrm>
                <a:off x="7792039" y="3820071"/>
                <a:ext cx="387336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Mel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=2595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Hz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EC458B-23F2-46F5-95D8-02FB7614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39" y="3820071"/>
                <a:ext cx="387336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4C7139-3905-4315-A8DF-EF50FE75982C}"/>
              </a:ext>
            </a:extLst>
          </p:cNvPr>
          <p:cNvSpPr txBox="1"/>
          <p:nvPr/>
        </p:nvSpPr>
        <p:spPr>
          <a:xfrm>
            <a:off x="1285461" y="2186170"/>
            <a:ext cx="283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Mel?</a:t>
            </a:r>
          </a:p>
        </p:txBody>
      </p:sp>
    </p:spTree>
    <p:extLst>
      <p:ext uri="{BB962C8B-B14F-4D97-AF65-F5344CB8AC3E}">
        <p14:creationId xmlns:p14="http://schemas.microsoft.com/office/powerpoint/2010/main" val="38291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1458</Words>
  <Application>Microsoft Office PowerPoint</Application>
  <PresentationFormat>Widescreen</PresentationFormat>
  <Paragraphs>175</Paragraphs>
  <Slides>24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Cambria Math</vt:lpstr>
      <vt:lpstr>Courier New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134</cp:revision>
  <dcterms:created xsi:type="dcterms:W3CDTF">2018-04-24T17:14:44Z</dcterms:created>
  <dcterms:modified xsi:type="dcterms:W3CDTF">2021-08-22T01:03:55Z</dcterms:modified>
</cp:coreProperties>
</file>