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8" r:id="rId1"/>
  </p:sldMasterIdLst>
  <p:notesMasterIdLst>
    <p:notesMasterId r:id="rId24"/>
  </p:notesMasterIdLst>
  <p:sldIdLst>
    <p:sldId id="279" r:id="rId2"/>
    <p:sldId id="266" r:id="rId3"/>
    <p:sldId id="267" r:id="rId4"/>
    <p:sldId id="268" r:id="rId5"/>
    <p:sldId id="285" r:id="rId6"/>
    <p:sldId id="281" r:id="rId7"/>
    <p:sldId id="283" r:id="rId8"/>
    <p:sldId id="284" r:id="rId9"/>
    <p:sldId id="282" r:id="rId10"/>
    <p:sldId id="286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92" r:id="rId21"/>
    <p:sldId id="288" r:id="rId22"/>
    <p:sldId id="287" r:id="rId23"/>
  </p:sldIdLst>
  <p:sldSz cx="9144000" cy="6858000" type="screen4x3"/>
  <p:notesSz cx="6765925" cy="9867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1867C1B1-496E-4767-BBAF-85DBB13D0EC0}">
          <p14:sldIdLst>
            <p14:sldId id="279"/>
          </p14:sldIdLst>
        </p14:section>
        <p14:section name="Intro" id="{9BAF4880-9789-48E2-8BBE-C52C796FB2EB}">
          <p14:sldIdLst>
            <p14:sldId id="266"/>
            <p14:sldId id="267"/>
            <p14:sldId id="268"/>
            <p14:sldId id="285"/>
            <p14:sldId id="281"/>
            <p14:sldId id="283"/>
            <p14:sldId id="284"/>
            <p14:sldId id="282"/>
            <p14:sldId id="286"/>
          </p14:sldIdLst>
        </p14:section>
        <p14:section name="Theory" id="{C9EFED77-676B-4D44-88FD-7D19E5792959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92"/>
          </p14:sldIdLst>
        </p14:section>
        <p14:section name="End" id="{BF04D59B-9306-49EA-84A7-E52B199F65FE}">
          <p14:sldIdLst>
            <p14:sldId id="288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356" autoAdjust="0"/>
  </p:normalViewPr>
  <p:slideViewPr>
    <p:cSldViewPr>
      <p:cViewPr varScale="1">
        <p:scale>
          <a:sx n="90" d="100"/>
          <a:sy n="90" d="100"/>
        </p:scale>
        <p:origin x="221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1901" cy="493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32458" y="0"/>
            <a:ext cx="2931901" cy="493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28DE3-8467-462C-8F1B-4C1E4CAAD332}" type="datetimeFigureOut">
              <a:rPr lang="nl-NL" smtClean="0"/>
              <a:t>16-2-2016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39775"/>
            <a:ext cx="4933950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6593" y="4687253"/>
            <a:ext cx="5412740" cy="4440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372792"/>
            <a:ext cx="2931901" cy="493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32458" y="9372792"/>
            <a:ext cx="2931901" cy="493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C0594-1F8E-4D82-8057-9518D171DD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4184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C0594-1F8E-4D82-8057-9518D171DD3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7502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eye differentiates an object form its surrounding area. a form, silhouette, or shape is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naturrally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perceived as 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(object), while the surrounding area is perceived  a ground (background).</a:t>
            </a:r>
          </a:p>
          <a:p>
            <a:endParaRPr lang="en-GB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Similarity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occurs when 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 look similar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one another. People often perceive them as a group or pattern.</a:t>
            </a:r>
            <a:endParaRPr lang="en-GB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Continuation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occurs when the eye is compelled to 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 through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one object and 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another object.</a:t>
            </a:r>
          </a:p>
          <a:p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Closure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occurs when an object is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incomplete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 a space is not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completely enclosed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If enough of the shape is indicated, people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percieve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whole by filling in the missing information.</a:t>
            </a:r>
          </a:p>
          <a:p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Proximity</a:t>
            </a:r>
            <a:r>
              <a:rPr lang="en-GB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occurs when elements are placed close together. They tend to be perceived as a group.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See: http://graphicdesign.spokanefalls.edu/tutorials/process/gestaltprinciples/gestaltprinc.htm</a:t>
            </a:r>
            <a:endParaRPr lang="en-GB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C0594-1F8E-4D82-8057-9518D171DD30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3013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C0594-1F8E-4D82-8057-9518D171DD30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1739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C0594-1F8E-4D82-8057-9518D171DD30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1992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C0594-1F8E-4D82-8057-9518D171DD30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1654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C0594-1F8E-4D82-8057-9518D171DD30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421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C0594-1F8E-4D82-8057-9518D171DD30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4896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C0594-1F8E-4D82-8057-9518D171DD30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4748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C0594-1F8E-4D82-8057-9518D171DD30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3111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C0594-1F8E-4D82-8057-9518D171DD30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3450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C0594-1F8E-4D82-8057-9518D171DD30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8587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C0594-1F8E-4D82-8057-9518D171DD30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957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PCS2 - Week 1</a:t>
            </a:r>
            <a:endParaRPr lang="en-US" dirty="0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hthoe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7" name="Rechthoe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 smtClean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15" name="Tijdelijke aanduiding voor teks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8" name="Rechthoe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1" name="Rechthoe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PCS2 - Week 1</a:t>
            </a:r>
          </a:p>
        </p:txBody>
      </p:sp>
      <p:sp>
        <p:nvSpPr>
          <p:cNvPr id="7" name="Rechthoe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huncwot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.kuah@fontys.n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WEB1 – Week 1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450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Questions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ITA1 - Week 1</a:t>
            </a:r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290" name="Picture 2" descr="C:\Users\874156\Desktop\jxGUf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96737"/>
            <a:ext cx="6731725" cy="336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8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Week1: Process </a:t>
            </a:r>
            <a:r>
              <a:rPr lang="nl-NL" dirty="0" smtClean="0"/>
              <a:t>&amp; Design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nl-NL" dirty="0" smtClean="0"/>
              <a:t>Target Audience</a:t>
            </a:r>
          </a:p>
          <a:p>
            <a:pPr marL="385763" indent="-385763">
              <a:buFont typeface="+mj-lt"/>
              <a:buAutoNum type="arabicPeriod"/>
            </a:pPr>
            <a:r>
              <a:rPr lang="nl-NL" dirty="0" smtClean="0"/>
              <a:t>Sitemap</a:t>
            </a:r>
          </a:p>
          <a:p>
            <a:pPr marL="385763" indent="-385763">
              <a:buFont typeface="+mj-lt"/>
              <a:buAutoNum type="arabicPeriod"/>
            </a:pPr>
            <a:r>
              <a:rPr lang="nl-NL" dirty="0" smtClean="0"/>
              <a:t>Wireframe</a:t>
            </a:r>
          </a:p>
          <a:p>
            <a:pPr marL="385763" indent="-385763">
              <a:buFont typeface="+mj-lt"/>
              <a:buAutoNum type="arabicPeriod"/>
            </a:pPr>
            <a:r>
              <a:rPr lang="nl-NL" dirty="0" smtClean="0"/>
              <a:t>Visual Design</a:t>
            </a:r>
            <a:endParaRPr lang="nl-NL" dirty="0"/>
          </a:p>
        </p:txBody>
      </p:sp>
      <p:pic>
        <p:nvPicPr>
          <p:cNvPr id="4" name="Picture 3" descr="C:\Users\874156\Desktop\naamlo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888" y="3903047"/>
            <a:ext cx="6241312" cy="303115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25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1. Who is the site for?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2503170"/>
            <a:ext cx="7886700" cy="2986802"/>
          </a:xfrm>
        </p:spPr>
        <p:txBody>
          <a:bodyPr/>
          <a:lstStyle/>
          <a:p>
            <a:pPr marL="214313" indent="-214313">
              <a:defRPr/>
            </a:pPr>
            <a:r>
              <a:rPr lang="en-US" dirty="0"/>
              <a:t>Why do </a:t>
            </a:r>
            <a:r>
              <a:rPr lang="en-US" b="1" dirty="0"/>
              <a:t>they</a:t>
            </a:r>
            <a:r>
              <a:rPr lang="en-US" dirty="0"/>
              <a:t> visit your site?</a:t>
            </a:r>
          </a:p>
          <a:p>
            <a:pPr marL="214313" indent="-214313">
              <a:defRPr/>
            </a:pPr>
            <a:r>
              <a:rPr lang="en-US" dirty="0"/>
              <a:t>What do </a:t>
            </a:r>
            <a:r>
              <a:rPr lang="en-US" b="1" dirty="0"/>
              <a:t>they</a:t>
            </a:r>
            <a:r>
              <a:rPr lang="en-US" dirty="0"/>
              <a:t> want to reach</a:t>
            </a:r>
            <a:r>
              <a:rPr lang="en-US" dirty="0" smtClean="0"/>
              <a:t>? </a:t>
            </a:r>
            <a:endParaRPr lang="en-US" dirty="0"/>
          </a:p>
          <a:p>
            <a:pPr marL="214313" indent="-214313">
              <a:defRPr/>
            </a:pPr>
            <a:r>
              <a:rPr lang="en-US" dirty="0" smtClean="0"/>
              <a:t>What </a:t>
            </a:r>
            <a:r>
              <a:rPr lang="en-US" dirty="0"/>
              <a:t>information do </a:t>
            </a:r>
            <a:r>
              <a:rPr lang="en-US" b="1" dirty="0"/>
              <a:t>they</a:t>
            </a:r>
            <a:r>
              <a:rPr lang="en-US" dirty="0"/>
              <a:t> need</a:t>
            </a:r>
            <a:r>
              <a:rPr lang="en-US" dirty="0" smtClean="0"/>
              <a:t>?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219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2. Sitemap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Determines structure of your website.</a:t>
            </a:r>
          </a:p>
          <a:p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" name="Picture 2" descr="http://home.btconnect.com/acornmarketing/images/sitema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" t="19666" r="4698" b="25450"/>
          <a:stretch/>
        </p:blipFill>
        <p:spPr bwMode="auto">
          <a:xfrm>
            <a:off x="1770038" y="2808308"/>
            <a:ext cx="5603925" cy="250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27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2. Sitemap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Tip: Let the users/visitors determine the structure. </a:t>
            </a:r>
          </a:p>
          <a:p>
            <a:pPr lvl="1"/>
            <a:r>
              <a:rPr lang="nl-NL" dirty="0"/>
              <a:t>How?... </a:t>
            </a:r>
            <a:r>
              <a:rPr lang="nl-NL" i="1" dirty="0"/>
              <a:t>Card Sorting</a:t>
            </a:r>
          </a:p>
          <a:p>
            <a:endParaRPr lang="nl-NL" dirty="0"/>
          </a:p>
        </p:txBody>
      </p:sp>
      <p:pic>
        <p:nvPicPr>
          <p:cNvPr id="3076" name="Picture 4" descr="Open card s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431" y="3225404"/>
            <a:ext cx="3386138" cy="22645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69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3. Wireframe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752600"/>
            <a:ext cx="7886700" cy="3117104"/>
          </a:xfrm>
        </p:spPr>
        <p:txBody>
          <a:bodyPr>
            <a:normAutofit fontScale="92500" lnSpcReduction="10000"/>
          </a:bodyPr>
          <a:lstStyle/>
          <a:p>
            <a:r>
              <a:rPr lang="nl-NL" dirty="0" smtClean="0"/>
              <a:t>Shows Content and its location in a web page. NOTHING ELSE!</a:t>
            </a:r>
          </a:p>
          <a:p>
            <a:endParaRPr lang="nl-NL" dirty="0" smtClean="0"/>
          </a:p>
          <a:p>
            <a:r>
              <a:rPr lang="nl-NL" dirty="0" smtClean="0"/>
              <a:t>Depicts the page layout (see chapter 15: Layout p.377-382).</a:t>
            </a:r>
          </a:p>
          <a:p>
            <a:endParaRPr lang="nl-NL" dirty="0" smtClean="0"/>
          </a:p>
          <a:p>
            <a:r>
              <a:rPr lang="nl-NL" dirty="0" smtClean="0"/>
              <a:t>Shows </a:t>
            </a:r>
            <a:r>
              <a:rPr lang="nl-NL" dirty="0"/>
              <a:t>hierarchy</a:t>
            </a:r>
            <a:r>
              <a:rPr lang="nl-NL" dirty="0" smtClean="0"/>
              <a:t> of content.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3581400"/>
            <a:ext cx="2636874" cy="2846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4087804"/>
            <a:ext cx="2362200" cy="263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879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4. Visual design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Purpose: To Communicate!</a:t>
            </a:r>
          </a:p>
          <a:p>
            <a:endParaRPr lang="nl-NL" dirty="0" smtClean="0"/>
          </a:p>
          <a:p>
            <a:r>
              <a:rPr lang="nl-NL" dirty="0" smtClean="0"/>
              <a:t>You have the content already. It is time to Prioritize and </a:t>
            </a:r>
            <a:r>
              <a:rPr lang="nl-NL" dirty="0"/>
              <a:t>O</a:t>
            </a:r>
            <a:r>
              <a:rPr lang="nl-NL" dirty="0" smtClean="0"/>
              <a:t>rganize it applying visual design concepts:</a:t>
            </a:r>
          </a:p>
          <a:p>
            <a:endParaRPr lang="nl-NL" dirty="0" smtClean="0"/>
          </a:p>
          <a:p>
            <a:pPr lvl="1"/>
            <a:r>
              <a:rPr lang="nl-NL" dirty="0" smtClean="0"/>
              <a:t>Visual Hierarchy (size, color, style, contrast, etc.)</a:t>
            </a:r>
          </a:p>
          <a:p>
            <a:pPr lvl="1"/>
            <a:r>
              <a:rPr lang="nl-NL" dirty="0" smtClean="0"/>
              <a:t>Gestalt Laws (Proximity, similarity, closure, etc.)</a:t>
            </a:r>
          </a:p>
          <a:p>
            <a:pPr lvl="1"/>
            <a:r>
              <a:rPr lang="nl-NL" dirty="0" smtClean="0"/>
              <a:t>Navigation Design (consize, selective, interactive, etc.)</a:t>
            </a:r>
          </a:p>
          <a:p>
            <a:pPr lvl="1"/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23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Visual Hierarchy</a:t>
            </a:r>
          </a:p>
        </p:txBody>
      </p:sp>
      <p:pic>
        <p:nvPicPr>
          <p:cNvPr id="1026" name="Picture 2" descr="http://cdn1.tnwcdn.com/wp-content/blogs.dir/1/files/2015/04/visual_hierarchy4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312598"/>
            <a:ext cx="3429000" cy="92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560754"/>
            <a:ext cx="3445117" cy="19525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" r="1732"/>
          <a:stretch/>
        </p:blipFill>
        <p:spPr>
          <a:xfrm>
            <a:off x="4319539" y="2433649"/>
            <a:ext cx="4568483" cy="290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4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Gestalt</a:t>
            </a:r>
            <a:r>
              <a:rPr lang="nl-NL" dirty="0" smtClean="0"/>
              <a:t> </a:t>
            </a:r>
            <a:r>
              <a:rPr lang="nl-NL" dirty="0" err="1" smtClean="0"/>
              <a:t>Laws</a:t>
            </a:r>
            <a:endParaRPr lang="nl-NL" dirty="0"/>
          </a:p>
        </p:txBody>
      </p:sp>
      <p:pic>
        <p:nvPicPr>
          <p:cNvPr id="2050" name="Picture 2" descr="https://yusylvia.files.wordpress.com/2010/03/gestalt_illustration-01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593" y="2226720"/>
            <a:ext cx="6520815" cy="271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378" y="1676400"/>
            <a:ext cx="6217822" cy="501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Navigation Design</a:t>
            </a: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b="4423"/>
          <a:stretch/>
        </p:blipFill>
        <p:spPr>
          <a:xfrm>
            <a:off x="1846362" y="2278440"/>
            <a:ext cx="5451276" cy="325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7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Your</a:t>
            </a:r>
            <a:r>
              <a:rPr lang="nl-NL" dirty="0" smtClean="0"/>
              <a:t> teacher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Chung </a:t>
            </a:r>
            <a:r>
              <a:rPr lang="en-US" dirty="0" err="1"/>
              <a:t>Kuah</a:t>
            </a:r>
            <a:endParaRPr lang="en-US" dirty="0"/>
          </a:p>
          <a:p>
            <a:pPr marL="0" indent="0" algn="ctr">
              <a:buNone/>
            </a:pPr>
            <a:r>
              <a:rPr lang="en-US" i="1" dirty="0"/>
              <a:t>Abbreviation</a:t>
            </a:r>
            <a:r>
              <a:rPr lang="en-US" dirty="0"/>
              <a:t>: </a:t>
            </a:r>
            <a:r>
              <a:rPr lang="en-US" dirty="0" err="1"/>
              <a:t>kuah</a:t>
            </a:r>
            <a:endParaRPr lang="en-US" dirty="0"/>
          </a:p>
          <a:p>
            <a:pPr marL="0" indent="0" algn="ctr">
              <a:buNone/>
            </a:pPr>
            <a:r>
              <a:rPr lang="en-US" i="1" dirty="0"/>
              <a:t>Email</a:t>
            </a:r>
            <a:r>
              <a:rPr lang="en-US" dirty="0"/>
              <a:t>: </a:t>
            </a:r>
            <a:r>
              <a:rPr lang="en-US" dirty="0" smtClean="0">
                <a:hlinkClick r:id="rId3"/>
              </a:rPr>
              <a:t>c.kuah@fontys.nl</a:t>
            </a:r>
            <a:r>
              <a:rPr lang="en-US" dirty="0" smtClean="0"/>
              <a:t>   </a:t>
            </a:r>
            <a:endParaRPr lang="en-US" dirty="0"/>
          </a:p>
          <a:p>
            <a:pPr marL="0" indent="0" algn="ctr">
              <a:buNone/>
            </a:pPr>
            <a:r>
              <a:rPr lang="en-US" i="1" dirty="0"/>
              <a:t>Room</a:t>
            </a:r>
            <a:r>
              <a:rPr lang="en-US" dirty="0"/>
              <a:t>: 2.41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4739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Example</a:t>
            </a:r>
            <a:r>
              <a:rPr lang="nl-NL" dirty="0" smtClean="0"/>
              <a:t>: </a:t>
            </a:r>
            <a:r>
              <a:rPr lang="nl-NL" dirty="0" err="1" smtClean="0"/>
              <a:t>Wireframe</a:t>
            </a:r>
            <a:r>
              <a:rPr lang="nl-NL" dirty="0" smtClean="0"/>
              <a:t> &amp; </a:t>
            </a:r>
            <a:r>
              <a:rPr lang="nl-NL" dirty="0" err="1" smtClean="0"/>
              <a:t>visual</a:t>
            </a:r>
            <a:r>
              <a:rPr lang="nl-NL" dirty="0" smtClean="0"/>
              <a:t> design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pic>
        <p:nvPicPr>
          <p:cNvPr id="1026" name="Picture 2" descr="C:\Users\874156\Pictures\wirefram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0" b="4910"/>
          <a:stretch/>
        </p:blipFill>
        <p:spPr bwMode="auto">
          <a:xfrm>
            <a:off x="1447800" y="1709507"/>
            <a:ext cx="6172200" cy="476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78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now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Form </a:t>
            </a:r>
            <a:r>
              <a:rPr lang="nl-NL" dirty="0" err="1" smtClean="0"/>
              <a:t>groups</a:t>
            </a:r>
            <a:r>
              <a:rPr lang="nl-NL" dirty="0" smtClean="0"/>
              <a:t> of 2</a:t>
            </a:r>
          </a:p>
          <a:p>
            <a:endParaRPr lang="nl-NL" dirty="0" smtClean="0"/>
          </a:p>
          <a:p>
            <a:r>
              <a:rPr lang="nl-NL" dirty="0" err="1" smtClean="0"/>
              <a:t>Work</a:t>
            </a:r>
            <a:r>
              <a:rPr lang="nl-NL" dirty="0" smtClean="0"/>
              <a:t> on deliverable A </a:t>
            </a:r>
          </a:p>
          <a:p>
            <a:pPr lvl="1"/>
            <a:r>
              <a:rPr lang="nl-NL" dirty="0"/>
              <a:t>See course </a:t>
            </a:r>
            <a:r>
              <a:rPr lang="nl-NL" dirty="0" err="1" smtClean="0"/>
              <a:t>description</a:t>
            </a:r>
            <a:endParaRPr lang="nl-NL" dirty="0" smtClean="0"/>
          </a:p>
          <a:p>
            <a:pPr lvl="1"/>
            <a:r>
              <a:rPr lang="nl-NL" dirty="0" err="1" smtClean="0"/>
              <a:t>Create</a:t>
            </a:r>
            <a:r>
              <a:rPr lang="nl-NL" dirty="0" smtClean="0"/>
              <a:t> a </a:t>
            </a:r>
            <a:r>
              <a:rPr lang="nl-NL" dirty="0" err="1" smtClean="0"/>
              <a:t>wireframe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each</a:t>
            </a:r>
            <a:r>
              <a:rPr lang="nl-NL" dirty="0" smtClean="0"/>
              <a:t> item in sitemap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884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Questions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290" name="Picture 2" descr="C:\Users\874156\Desktop\jxGUf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96737"/>
            <a:ext cx="6731725" cy="336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74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My </a:t>
            </a:r>
            <a:r>
              <a:rPr lang="nl-NL" dirty="0" err="1" smtClean="0"/>
              <a:t>rules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Be on </a:t>
            </a:r>
            <a:r>
              <a:rPr lang="nl-NL" dirty="0" smtClean="0"/>
              <a:t>time </a:t>
            </a:r>
          </a:p>
          <a:p>
            <a:pPr lvl="1"/>
            <a:r>
              <a:rPr lang="nl-NL" dirty="0" smtClean="0"/>
              <a:t>For </a:t>
            </a: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reason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late? Be like a ninja!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Unable to attend class?</a:t>
            </a:r>
          </a:p>
          <a:p>
            <a:pPr lvl="1"/>
            <a:r>
              <a:rPr lang="en-US" dirty="0" smtClean="0"/>
              <a:t>Let me know before </a:t>
            </a:r>
            <a:r>
              <a:rPr lang="en-US" dirty="0"/>
              <a:t>class </a:t>
            </a:r>
            <a:r>
              <a:rPr lang="en-US" dirty="0" smtClean="0"/>
              <a:t>starts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err="1" smtClean="0"/>
              <a:t>During</a:t>
            </a:r>
            <a:r>
              <a:rPr lang="nl-NL" dirty="0" smtClean="0"/>
              <a:t> class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 on </a:t>
            </a:r>
            <a:r>
              <a:rPr lang="nl-NL" dirty="0" err="1" smtClean="0"/>
              <a:t>the</a:t>
            </a:r>
            <a:r>
              <a:rPr lang="nl-NL" dirty="0" smtClean="0"/>
              <a:t> course</a:t>
            </a:r>
          </a:p>
          <a:p>
            <a:pPr lvl="1"/>
            <a:r>
              <a:rPr lang="nl-NL" dirty="0"/>
              <a:t>Put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phone</a:t>
            </a:r>
            <a:r>
              <a:rPr lang="nl-NL" dirty="0"/>
              <a:t> on </a:t>
            </a:r>
            <a:r>
              <a:rPr lang="nl-NL" dirty="0" err="1" smtClean="0"/>
              <a:t>silent</a:t>
            </a:r>
            <a:endParaRPr lang="nl-NL" dirty="0" smtClean="0"/>
          </a:p>
          <a:p>
            <a:pPr marL="365760" lvl="1" indent="0">
              <a:buNone/>
            </a:pPr>
            <a:endParaRPr lang="nl-NL" dirty="0" smtClean="0"/>
          </a:p>
          <a:p>
            <a:r>
              <a:rPr lang="nl-NL" dirty="0" smtClean="0"/>
              <a:t>No </a:t>
            </a:r>
            <a:r>
              <a:rPr lang="nl-NL" dirty="0" err="1" smtClean="0"/>
              <a:t>gaming</a:t>
            </a:r>
            <a:r>
              <a:rPr lang="nl-NL" dirty="0" smtClean="0"/>
              <a:t>, movie </a:t>
            </a:r>
            <a:r>
              <a:rPr lang="nl-NL" dirty="0" err="1" smtClean="0"/>
              <a:t>watching</a:t>
            </a:r>
            <a:r>
              <a:rPr lang="nl-NL" dirty="0" smtClean="0"/>
              <a:t>, etc.</a:t>
            </a:r>
          </a:p>
          <a:p>
            <a:pPr lvl="1"/>
            <a:r>
              <a:rPr lang="nl-NL" dirty="0" smtClean="0"/>
              <a:t>Got </a:t>
            </a:r>
            <a:r>
              <a:rPr lang="nl-NL" dirty="0" err="1" smtClean="0"/>
              <a:t>caught</a:t>
            </a:r>
            <a:r>
              <a:rPr lang="nl-NL" dirty="0" smtClean="0"/>
              <a:t>? Out of </a:t>
            </a:r>
            <a:r>
              <a:rPr lang="nl-NL" dirty="0" err="1" smtClean="0"/>
              <a:t>the</a:t>
            </a:r>
            <a:r>
              <a:rPr lang="nl-NL" dirty="0" smtClean="0"/>
              <a:t> course!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12848" y="2133600"/>
            <a:ext cx="4953000" cy="236220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5400" b="1" dirty="0" err="1"/>
              <a:t>Ask</a:t>
            </a:r>
            <a:r>
              <a:rPr lang="nl-NL" sz="5400" b="1" dirty="0"/>
              <a:t> me </a:t>
            </a:r>
            <a:r>
              <a:rPr lang="nl-NL" sz="5400" b="1" dirty="0" err="1" smtClean="0"/>
              <a:t>questions</a:t>
            </a:r>
            <a:r>
              <a:rPr lang="nl-NL" sz="5400" b="1" dirty="0" smtClean="0"/>
              <a:t>!</a:t>
            </a:r>
            <a:endParaRPr lang="nl-NL" sz="5400" b="1" dirty="0"/>
          </a:p>
        </p:txBody>
      </p:sp>
    </p:spTree>
    <p:extLst>
      <p:ext uri="{BB962C8B-B14F-4D97-AF65-F5344CB8AC3E}">
        <p14:creationId xmlns:p14="http://schemas.microsoft.com/office/powerpoint/2010/main" val="3414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WEB1 (1/2)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smtClean="0"/>
              <a:t>Main Goal: Build a website!</a:t>
            </a:r>
          </a:p>
          <a:p>
            <a:r>
              <a:rPr lang="nl-NL" dirty="0" smtClean="0"/>
              <a:t>Objectives:</a:t>
            </a:r>
          </a:p>
          <a:p>
            <a:pPr lvl="1"/>
            <a:r>
              <a:rPr lang="nl-NL" dirty="0" smtClean="0"/>
              <a:t>Apply an appriopriate process to build a website.</a:t>
            </a:r>
          </a:p>
          <a:p>
            <a:pPr lvl="1"/>
            <a:r>
              <a:rPr lang="nl-NL" dirty="0" smtClean="0"/>
              <a:t>Get to know HTML</a:t>
            </a:r>
          </a:p>
          <a:p>
            <a:pPr lvl="1"/>
            <a:r>
              <a:rPr lang="nl-NL" dirty="0" smtClean="0"/>
              <a:t>Get to know CSS</a:t>
            </a:r>
          </a:p>
          <a:p>
            <a:pPr lvl="1"/>
            <a:r>
              <a:rPr lang="nl-NL" dirty="0" smtClean="0"/>
              <a:t>Get to know JS</a:t>
            </a:r>
          </a:p>
          <a:p>
            <a:pPr lvl="1"/>
            <a:r>
              <a:rPr lang="nl-NL" dirty="0" smtClean="0"/>
              <a:t>Get to know PHP &amp;MySql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262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WEB1 (2/2)</a:t>
            </a:r>
            <a:endParaRPr lang="nl-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 err="1" smtClean="0"/>
              <a:t>Required</a:t>
            </a:r>
            <a:r>
              <a:rPr lang="nl-NL" b="1" dirty="0" smtClean="0"/>
              <a:t> </a:t>
            </a:r>
            <a:r>
              <a:rPr lang="nl-NL" b="1" dirty="0" err="1" smtClean="0"/>
              <a:t>knowledge</a:t>
            </a:r>
            <a:r>
              <a:rPr lang="nl-NL" b="1" dirty="0" smtClean="0"/>
              <a:t>:</a:t>
            </a:r>
          </a:p>
          <a:p>
            <a:r>
              <a:rPr lang="nl-NL" dirty="0" smtClean="0"/>
              <a:t>Programming</a:t>
            </a:r>
          </a:p>
          <a:p>
            <a:r>
              <a:rPr lang="nl-NL" dirty="0" smtClean="0"/>
              <a:t>Database </a:t>
            </a:r>
          </a:p>
          <a:p>
            <a:r>
              <a:rPr lang="nl-NL" dirty="0" smtClean="0"/>
              <a:t>IDE &amp; VCS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418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Resources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NL" i="1" dirty="0" err="1" smtClean="0"/>
              <a:t>Book</a:t>
            </a:r>
            <a:r>
              <a:rPr lang="nl-NL" dirty="0" smtClean="0"/>
              <a:t>: </a:t>
            </a:r>
            <a:r>
              <a:rPr lang="en-US" altLang="nl-NL" dirty="0"/>
              <a:t>HTML &amp; CSS design and build websites by Jon </a:t>
            </a:r>
            <a:r>
              <a:rPr lang="en-US" altLang="nl-NL" dirty="0" err="1" smtClean="0"/>
              <a:t>Duckett</a:t>
            </a:r>
            <a:r>
              <a:rPr lang="en-US" altLang="nl-NL" dirty="0" smtClean="0"/>
              <a:t> (ISBN 978-1-118-00818-8)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See course information on </a:t>
            </a:r>
            <a:r>
              <a:rPr lang="en-US" dirty="0" err="1" smtClean="0"/>
              <a:t>Sharepoint</a:t>
            </a:r>
            <a:endParaRPr lang="nl-NL" dirty="0" smtClean="0"/>
          </a:p>
          <a:p>
            <a:endParaRPr lang="nl-NL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8" t="20930" r="12068"/>
          <a:stretch/>
        </p:blipFill>
        <p:spPr bwMode="auto">
          <a:xfrm>
            <a:off x="1295400" y="3048000"/>
            <a:ext cx="6781800" cy="227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745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logistics</a:t>
            </a:r>
            <a:endParaRPr lang="nl-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47751446"/>
              </p:ext>
            </p:extLst>
          </p:nvPr>
        </p:nvGraphicFramePr>
        <p:xfrm>
          <a:off x="609600" y="1600200"/>
          <a:ext cx="8153400" cy="3756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5800"/>
                <a:gridCol w="1828800"/>
                <a:gridCol w="2839274"/>
                <a:gridCol w="2799526"/>
              </a:tblGrid>
              <a:tr h="133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N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33" marR="592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Topic</a:t>
                      </a:r>
                      <a:endParaRPr lang="nl-N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33" marR="592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Practical</a:t>
                      </a:r>
                      <a:endParaRPr lang="nl-N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33" marR="592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Deadlines</a:t>
                      </a:r>
                      <a:endParaRPr lang="nl-N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33" marR="59233" marT="0" marB="0"/>
                </a:tc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week 1</a:t>
                      </a:r>
                      <a:endParaRPr lang="nl-N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33" marR="592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Introduction WEB1,</a:t>
                      </a:r>
                      <a:endParaRPr lang="nl-NL" sz="1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the process of building a website</a:t>
                      </a:r>
                      <a:endParaRPr lang="nl-N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33" marR="59233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400" dirty="0">
                          <a:effectLst/>
                        </a:rPr>
                        <a:t>Install all required tools (see w1 resources)</a:t>
                      </a:r>
                      <a:endParaRPr lang="nl-NL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400" dirty="0">
                          <a:effectLst/>
                        </a:rPr>
                        <a:t>Create an Athena account to host your website</a:t>
                      </a:r>
                      <a:endParaRPr lang="nl-NL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400" dirty="0">
                          <a:effectLst/>
                        </a:rPr>
                        <a:t>Work on Design Document</a:t>
                      </a:r>
                      <a:endParaRPr lang="nl-N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33" marR="592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Week2 (before theory lecture)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33" marR="59233" marT="0" marB="0"/>
                </a:tc>
              </a:tr>
              <a:tr h="1476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week 2</a:t>
                      </a:r>
                      <a:endParaRPr lang="nl-N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33" marR="592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HTML </a:t>
                      </a:r>
                      <a:endParaRPr lang="nl-N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33" marR="59233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400" dirty="0">
                          <a:effectLst/>
                        </a:rPr>
                        <a:t>Structure your website using HTML</a:t>
                      </a:r>
                      <a:endParaRPr lang="nl-N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33" marR="592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Week3 (before theory lecture)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33" marR="59233" marT="0" marB="0"/>
                </a:tc>
              </a:tr>
              <a:tr h="3214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week 3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33" marR="592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CSS</a:t>
                      </a:r>
                      <a:endParaRPr lang="nl-N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33" marR="59233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400" dirty="0">
                          <a:effectLst/>
                        </a:rPr>
                        <a:t>Style your website applying CSS</a:t>
                      </a:r>
                      <a:endParaRPr lang="nl-N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33" marR="592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Week4 (before theory lecture)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33" marR="59233" marT="0" marB="0"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week 4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33" marR="592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JS</a:t>
                      </a:r>
                      <a:endParaRPr lang="nl-N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33" marR="59233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400" dirty="0">
                          <a:effectLst/>
                        </a:rPr>
                        <a:t>input validation</a:t>
                      </a:r>
                      <a:endParaRPr lang="nl-NL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400" dirty="0">
                          <a:effectLst/>
                        </a:rPr>
                        <a:t>use of Ajax</a:t>
                      </a:r>
                      <a:endParaRPr lang="nl-N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33" marR="592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Week5 (before theory lecture)</a:t>
                      </a:r>
                      <a:endParaRPr lang="nl-N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33" marR="59233" marT="0" marB="0"/>
                </a:tc>
              </a:tr>
              <a:tr h="2624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week 5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33" marR="592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PHP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33" marR="59233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400">
                          <a:effectLst/>
                        </a:rPr>
                        <a:t>Template System</a:t>
                      </a:r>
                      <a:endParaRPr lang="nl-NL" sz="14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400">
                          <a:effectLst/>
                        </a:rPr>
                        <a:t>File Structure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33" marR="592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Week6 (before theory lecture)</a:t>
                      </a:r>
                      <a:endParaRPr lang="nl-N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33" marR="59233" marT="0" marB="0"/>
                </a:tc>
              </a:tr>
              <a:tr h="1776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week </a:t>
                      </a:r>
                      <a:r>
                        <a:rPr lang="en-GB" sz="1400" dirty="0">
                          <a:effectLst/>
                        </a:rPr>
                        <a:t>6</a:t>
                      </a:r>
                      <a:endParaRPr lang="nl-N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33" marR="592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PHP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33" marR="59233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200"/>
                        </a:spcAft>
                        <a:buFont typeface="Symbol" panose="05050102010706020507" pitchFamily="18" charset="2"/>
                        <a:buChar char=""/>
                        <a:tabLst>
                          <a:tab pos="1554480" algn="l"/>
                        </a:tabLst>
                      </a:pPr>
                      <a:r>
                        <a:rPr lang="en-GB" sz="1400">
                          <a:effectLst/>
                        </a:rPr>
                        <a:t>Authentication and Authorization.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33" marR="592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Week7 (1 day before presentation)</a:t>
                      </a:r>
                      <a:endParaRPr lang="nl-N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33" marR="59233" marT="0" marB="0"/>
                </a:tc>
              </a:tr>
              <a:tr h="1665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week 7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33" marR="592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Presentation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33" marR="592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33" marR="592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nl-N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33" marR="59233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" y="57150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See </a:t>
            </a:r>
            <a:r>
              <a:rPr lang="en-US" dirty="0"/>
              <a:t>course information on </a:t>
            </a:r>
            <a:r>
              <a:rPr lang="en-US" dirty="0" err="1" smtClean="0"/>
              <a:t>Sharepoint</a:t>
            </a:r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58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Classes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WEB1</a:t>
            </a:r>
            <a:r>
              <a:rPr lang="nl-NL" i="1" dirty="0" smtClean="0"/>
              <a:t> = </a:t>
            </a:r>
            <a:r>
              <a:rPr lang="nl-NL" dirty="0"/>
              <a:t>3EC </a:t>
            </a:r>
            <a:r>
              <a:rPr lang="nl-NL" dirty="0" smtClean="0"/>
              <a:t>(=84 </a:t>
            </a:r>
            <a:r>
              <a:rPr lang="nl-NL" dirty="0" err="1"/>
              <a:t>study</a:t>
            </a:r>
            <a:r>
              <a:rPr lang="nl-NL" dirty="0"/>
              <a:t> </a:t>
            </a:r>
            <a:r>
              <a:rPr lang="nl-NL" dirty="0" err="1"/>
              <a:t>hours</a:t>
            </a:r>
            <a:r>
              <a:rPr lang="nl-NL" dirty="0"/>
              <a:t>)</a:t>
            </a:r>
          </a:p>
          <a:p>
            <a:endParaRPr lang="nl-NL" dirty="0" smtClean="0"/>
          </a:p>
          <a:p>
            <a:r>
              <a:rPr lang="nl-NL" dirty="0" err="1" smtClean="0"/>
              <a:t>Each</a:t>
            </a:r>
            <a:r>
              <a:rPr lang="nl-NL" dirty="0" smtClean="0"/>
              <a:t> week 4 </a:t>
            </a:r>
            <a:r>
              <a:rPr lang="nl-NL" dirty="0" err="1" smtClean="0"/>
              <a:t>hours</a:t>
            </a:r>
            <a:r>
              <a:rPr lang="nl-NL" dirty="0" smtClean="0"/>
              <a:t> at school</a:t>
            </a:r>
          </a:p>
          <a:p>
            <a:pPr lvl="2"/>
            <a:r>
              <a:rPr lang="nl-NL" dirty="0" smtClean="0"/>
              <a:t>1 ~ 2 </a:t>
            </a:r>
            <a:r>
              <a:rPr lang="nl-NL" dirty="0" err="1" smtClean="0"/>
              <a:t>hour</a:t>
            </a:r>
            <a:r>
              <a:rPr lang="nl-NL" dirty="0" smtClean="0"/>
              <a:t> of </a:t>
            </a:r>
            <a:r>
              <a:rPr lang="nl-NL" dirty="0" err="1" smtClean="0"/>
              <a:t>theory</a:t>
            </a:r>
            <a:endParaRPr lang="nl-NL" dirty="0" smtClean="0"/>
          </a:p>
          <a:p>
            <a:pPr lvl="2"/>
            <a:r>
              <a:rPr lang="nl-NL" dirty="0" smtClean="0"/>
              <a:t>2 ~ 3 </a:t>
            </a:r>
            <a:r>
              <a:rPr lang="nl-NL" dirty="0" err="1" smtClean="0"/>
              <a:t>hours</a:t>
            </a:r>
            <a:r>
              <a:rPr lang="nl-NL" dirty="0" smtClean="0"/>
              <a:t> of practical</a:t>
            </a:r>
          </a:p>
          <a:p>
            <a:pPr marL="685800" lvl="2" indent="0">
              <a:buNone/>
            </a:pPr>
            <a:endParaRPr lang="nl-NL" dirty="0"/>
          </a:p>
          <a:p>
            <a:r>
              <a:rPr lang="nl-NL" dirty="0" err="1" smtClean="0"/>
              <a:t>Each</a:t>
            </a:r>
            <a:r>
              <a:rPr lang="nl-NL" dirty="0" smtClean="0"/>
              <a:t> week 8 </a:t>
            </a:r>
            <a:r>
              <a:rPr lang="nl-NL" dirty="0" err="1" smtClean="0"/>
              <a:t>hours</a:t>
            </a:r>
            <a:r>
              <a:rPr lang="nl-NL" dirty="0" smtClean="0"/>
              <a:t> as </a:t>
            </a:r>
            <a:r>
              <a:rPr lang="nl-NL" dirty="0" err="1" smtClean="0"/>
              <a:t>self-study</a:t>
            </a:r>
            <a:r>
              <a:rPr lang="nl-NL" dirty="0" smtClean="0"/>
              <a:t> &amp; </a:t>
            </a:r>
            <a:r>
              <a:rPr lang="nl-NL" dirty="0" err="1" smtClean="0"/>
              <a:t>homework</a:t>
            </a:r>
            <a:endParaRPr lang="nl-NL" dirty="0"/>
          </a:p>
          <a:p>
            <a:pPr lvl="3"/>
            <a:endParaRPr lang="nl-NL" dirty="0" smtClean="0"/>
          </a:p>
          <a:p>
            <a:pPr lvl="3"/>
            <a:endParaRPr lang="nl-NL" dirty="0"/>
          </a:p>
          <a:p>
            <a:pPr lvl="3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907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</a:t>
            </a:r>
            <a:r>
              <a:rPr lang="nl-NL" dirty="0" err="1" smtClean="0"/>
              <a:t>to</a:t>
            </a:r>
            <a:r>
              <a:rPr lang="nl-NL" dirty="0" smtClean="0"/>
              <a:t> pass?</a:t>
            </a:r>
            <a:endParaRPr lang="nl-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Based on the deliverables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Go or no-go per week</a:t>
            </a:r>
          </a:p>
          <a:p>
            <a:endParaRPr lang="en-US" dirty="0"/>
          </a:p>
          <a:p>
            <a:r>
              <a:rPr lang="en-US" dirty="0" smtClean="0"/>
              <a:t>Missed deadlines?</a:t>
            </a:r>
          </a:p>
          <a:p>
            <a:pPr lvl="1"/>
            <a:r>
              <a:rPr lang="en-US" dirty="0" smtClean="0"/>
              <a:t>1 time: 0 point and final grade is decreased by 1</a:t>
            </a:r>
          </a:p>
          <a:p>
            <a:pPr lvl="1"/>
            <a:r>
              <a:rPr lang="en-US" dirty="0" smtClean="0"/>
              <a:t>&gt; 1 time: No go</a:t>
            </a:r>
          </a:p>
          <a:p>
            <a:endParaRPr lang="en-US" dirty="0"/>
          </a:p>
          <a:p>
            <a:r>
              <a:rPr lang="en-US" dirty="0" smtClean="0"/>
              <a:t>See </a:t>
            </a:r>
            <a:r>
              <a:rPr lang="en-US" dirty="0"/>
              <a:t>course information on </a:t>
            </a:r>
            <a:r>
              <a:rPr lang="en-US" dirty="0" err="1" smtClean="0"/>
              <a:t>Sharepoint</a:t>
            </a:r>
            <a:endParaRPr lang="en-US" dirty="0" smtClean="0"/>
          </a:p>
          <a:p>
            <a:endParaRPr lang="en-US" dirty="0"/>
          </a:p>
          <a:p>
            <a:endParaRPr lang="nl-NL" dirty="0"/>
          </a:p>
          <a:p>
            <a:endParaRPr lang="nl-N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377294"/>
              </p:ext>
            </p:extLst>
          </p:nvPr>
        </p:nvGraphicFramePr>
        <p:xfrm>
          <a:off x="1066800" y="1954433"/>
          <a:ext cx="7010400" cy="1261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87058"/>
                <a:gridCol w="3423342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Description</a:t>
                      </a:r>
                      <a:endParaRPr lang="nl-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Weight on final grade</a:t>
                      </a:r>
                      <a:endParaRPr lang="nl-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Design Document</a:t>
                      </a:r>
                      <a:endParaRPr lang="nl-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20%</a:t>
                      </a:r>
                      <a:endParaRPr lang="nl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Front End development </a:t>
                      </a:r>
                      <a:endParaRPr lang="nl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50%  </a:t>
                      </a:r>
                      <a:endParaRPr lang="nl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Back End Development</a:t>
                      </a:r>
                      <a:endParaRPr lang="nl-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30%</a:t>
                      </a:r>
                      <a:endParaRPr lang="nl-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85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an">
  <a:themeElements>
    <a:clrScheme name="Media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358FBC280934B9B6EA5F0E23FB483" ma:contentTypeVersion="0" ma:contentTypeDescription="Create a new document." ma:contentTypeScope="" ma:versionID="93f0eb2a710395f3b136a1adf7cec48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4704AF-6E8D-4085-88B1-9A38A9DA48D4}"/>
</file>

<file path=customXml/itemProps2.xml><?xml version="1.0" encoding="utf-8"?>
<ds:datastoreItem xmlns:ds="http://schemas.openxmlformats.org/officeDocument/2006/customXml" ds:itemID="{6067BCDF-5F74-4314-8C0D-269EE83C1B69}"/>
</file>

<file path=customXml/itemProps3.xml><?xml version="1.0" encoding="utf-8"?>
<ds:datastoreItem xmlns:ds="http://schemas.openxmlformats.org/officeDocument/2006/customXml" ds:itemID="{DC059354-CD36-4D63-922D-019CA891CE26}"/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610</Words>
  <Application>Microsoft Office PowerPoint</Application>
  <PresentationFormat>On-screen Show (4:3)</PresentationFormat>
  <Paragraphs>185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Symbol</vt:lpstr>
      <vt:lpstr>Times New Roman</vt:lpstr>
      <vt:lpstr>Tw Cen MT</vt:lpstr>
      <vt:lpstr>Wingdings</vt:lpstr>
      <vt:lpstr>Wingdings 2</vt:lpstr>
      <vt:lpstr>Mediaan</vt:lpstr>
      <vt:lpstr>WEB1 – Week 1</vt:lpstr>
      <vt:lpstr>Your teacher</vt:lpstr>
      <vt:lpstr>My rules</vt:lpstr>
      <vt:lpstr>WEB1 (1/2)</vt:lpstr>
      <vt:lpstr>WEB1 (2/2)</vt:lpstr>
      <vt:lpstr>Resources</vt:lpstr>
      <vt:lpstr>The logistics</vt:lpstr>
      <vt:lpstr>Classes</vt:lpstr>
      <vt:lpstr>How to pass?</vt:lpstr>
      <vt:lpstr>Questions?</vt:lpstr>
      <vt:lpstr>Week1: Process &amp; Design</vt:lpstr>
      <vt:lpstr>1. Who is the site for?</vt:lpstr>
      <vt:lpstr>2. Sitemap</vt:lpstr>
      <vt:lpstr>2. Sitemap</vt:lpstr>
      <vt:lpstr>3. Wireframe</vt:lpstr>
      <vt:lpstr>4. Visual design</vt:lpstr>
      <vt:lpstr>Visual Hierarchy</vt:lpstr>
      <vt:lpstr>Gestalt Laws</vt:lpstr>
      <vt:lpstr>Navigation Design</vt:lpstr>
      <vt:lpstr>Example: Wireframe &amp; visual design</vt:lpstr>
      <vt:lpstr>What now?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PCS1</dc:title>
  <dc:creator>Kuah,Chung W.C.</dc:creator>
  <cp:lastModifiedBy>Kuah,Chung W.C.</cp:lastModifiedBy>
  <cp:revision>190</cp:revision>
  <cp:lastPrinted>2015-11-17T14:24:26Z</cp:lastPrinted>
  <dcterms:created xsi:type="dcterms:W3CDTF">2006-08-16T00:00:00Z</dcterms:created>
  <dcterms:modified xsi:type="dcterms:W3CDTF">2016-02-16T11:21:40Z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0x010100D00358FBC280934B9B6EA5F0E23FB483</vt:lpwstr>
  </property>
</Properties>
</file>