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6" r:id="rId3"/>
    <p:sldId id="262" r:id="rId4"/>
    <p:sldId id="258" r:id="rId5"/>
    <p:sldId id="257" r:id="rId6"/>
    <p:sldId id="261" r:id="rId7"/>
    <p:sldId id="263" r:id="rId8"/>
    <p:sldId id="271" r:id="rId9"/>
    <p:sldId id="264" r:id="rId10"/>
    <p:sldId id="272" r:id="rId11"/>
    <p:sldId id="259" r:id="rId12"/>
    <p:sldId id="270" r:id="rId13"/>
    <p:sldId id="269" r:id="rId14"/>
    <p:sldId id="266" r:id="rId15"/>
    <p:sldId id="267" r:id="rId16"/>
    <p:sldId id="273" r:id="rId17"/>
    <p:sldId id="26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7C8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83" d="100"/>
          <a:sy n="83" d="100"/>
        </p:scale>
        <p:origin x="-629" y="-77"/>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CD908C3-D7DB-43FC-8849-62C52064C35F}"/>
              </a:ext>
            </a:extLst>
          </p:cNvPr>
          <p:cNvSpPr>
            <a:spLocks noGrp="1"/>
          </p:cNvSpPr>
          <p:nvPr>
            <p:ph type="ctrTitle"/>
          </p:nvPr>
        </p:nvSpPr>
        <p:spPr>
          <a:xfrm>
            <a:off x="1524000" y="1122363"/>
            <a:ext cx="9144000" cy="2387600"/>
          </a:xfrm>
        </p:spPr>
        <p:txBody>
          <a:bodyPr anchor="b"/>
          <a:lstStyle>
            <a:lvl1pPr algn="ctr">
              <a:defRPr sz="6000">
                <a:latin typeface="Garamond" panose="02020404030301010803" pitchFamily="18" charset="0"/>
              </a:defRPr>
            </a:lvl1pPr>
          </a:lstStyle>
          <a:p>
            <a:r>
              <a:rPr lang="en-US" dirty="0"/>
              <a:t>Click to edit Master title style</a:t>
            </a:r>
          </a:p>
        </p:txBody>
      </p:sp>
      <p:sp>
        <p:nvSpPr>
          <p:cNvPr id="3" name="Subtitle 2">
            <a:extLst>
              <a:ext uri="{FF2B5EF4-FFF2-40B4-BE49-F238E27FC236}">
                <a16:creationId xmlns="" xmlns:a16="http://schemas.microsoft.com/office/drawing/2014/main" id="{48A21DEE-250E-47C1-B64C-A991248BB9E2}"/>
              </a:ext>
            </a:extLst>
          </p:cNvPr>
          <p:cNvSpPr>
            <a:spLocks noGrp="1"/>
          </p:cNvSpPr>
          <p:nvPr>
            <p:ph type="subTitle" idx="1"/>
          </p:nvPr>
        </p:nvSpPr>
        <p:spPr>
          <a:xfrm>
            <a:off x="1524000" y="3602038"/>
            <a:ext cx="9144000" cy="1655762"/>
          </a:xfrm>
        </p:spPr>
        <p:txBody>
          <a:bodyPr/>
          <a:lstStyle>
            <a:lvl1pPr marL="0" indent="0" algn="ctr">
              <a:buNone/>
              <a:defRPr sz="2400">
                <a:latin typeface="Garamond" panose="02020404030301010803"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 xmlns:a16="http://schemas.microsoft.com/office/drawing/2014/main" id="{9085AF5C-7BA0-4B87-B339-6886FE219422}"/>
              </a:ext>
            </a:extLst>
          </p:cNvPr>
          <p:cNvSpPr>
            <a:spLocks noGrp="1"/>
          </p:cNvSpPr>
          <p:nvPr>
            <p:ph type="dt" sz="half" idx="10"/>
          </p:nvPr>
        </p:nvSpPr>
        <p:spPr/>
        <p:txBody>
          <a:bodyPr/>
          <a:lstStyle/>
          <a:p>
            <a:fld id="{8670BAED-6BDA-41EC-A432-22AB564DA49E}" type="datetimeFigureOut">
              <a:rPr lang="en-US" smtClean="0"/>
              <a:pPr/>
              <a:t>1/7/2022</a:t>
            </a:fld>
            <a:endParaRPr lang="en-US"/>
          </a:p>
        </p:txBody>
      </p:sp>
      <p:sp>
        <p:nvSpPr>
          <p:cNvPr id="5" name="Footer Placeholder 4">
            <a:extLst>
              <a:ext uri="{FF2B5EF4-FFF2-40B4-BE49-F238E27FC236}">
                <a16:creationId xmlns="" xmlns:a16="http://schemas.microsoft.com/office/drawing/2014/main" id="{C3AAC27B-1AC4-4BDE-BC66-9E49C8FAC1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5271B675-3919-4F6A-8F13-BA59B2AB15B3}"/>
              </a:ext>
            </a:extLst>
          </p:cNvPr>
          <p:cNvSpPr>
            <a:spLocks noGrp="1"/>
          </p:cNvSpPr>
          <p:nvPr>
            <p:ph type="sldNum" sz="quarter" idx="12"/>
          </p:nvPr>
        </p:nvSpPr>
        <p:spPr/>
        <p:txBody>
          <a:bodyPr/>
          <a:lstStyle/>
          <a:p>
            <a:fld id="{967EDDB8-022D-4BEB-9DCF-63A164E8FCBE}" type="slidenum">
              <a:rPr lang="en-US" smtClean="0"/>
              <a:pPr/>
              <a:t>‹#›</a:t>
            </a:fld>
            <a:endParaRPr lang="en-US"/>
          </a:p>
        </p:txBody>
      </p:sp>
    </p:spTree>
    <p:extLst>
      <p:ext uri="{BB962C8B-B14F-4D97-AF65-F5344CB8AC3E}">
        <p14:creationId xmlns="" xmlns:p14="http://schemas.microsoft.com/office/powerpoint/2010/main" val="22496855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9F2F610-2020-4A33-9E8E-BB6ABED94BFE}"/>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 xmlns:a16="http://schemas.microsoft.com/office/drawing/2014/main" id="{64C338F6-77AB-40F4-9EEA-39DF4E06FF36}"/>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 xmlns:a16="http://schemas.microsoft.com/office/drawing/2014/main" id="{6CCB7A84-6183-46FF-80C4-F9B39D924B91}"/>
              </a:ext>
            </a:extLst>
          </p:cNvPr>
          <p:cNvSpPr>
            <a:spLocks noGrp="1"/>
          </p:cNvSpPr>
          <p:nvPr>
            <p:ph type="dt" sz="half" idx="10"/>
          </p:nvPr>
        </p:nvSpPr>
        <p:spPr/>
        <p:txBody>
          <a:bodyPr/>
          <a:lstStyle/>
          <a:p>
            <a:fld id="{8670BAED-6BDA-41EC-A432-22AB564DA49E}" type="datetimeFigureOut">
              <a:rPr lang="en-US" smtClean="0"/>
              <a:pPr/>
              <a:t>1/7/2022</a:t>
            </a:fld>
            <a:endParaRPr lang="en-US"/>
          </a:p>
        </p:txBody>
      </p:sp>
      <p:sp>
        <p:nvSpPr>
          <p:cNvPr id="5" name="Footer Placeholder 4">
            <a:extLst>
              <a:ext uri="{FF2B5EF4-FFF2-40B4-BE49-F238E27FC236}">
                <a16:creationId xmlns="" xmlns:a16="http://schemas.microsoft.com/office/drawing/2014/main" id="{467A282B-36B5-4E62-8E36-06A802A7B2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57464870-37BF-4A51-98DA-35558E246538}"/>
              </a:ext>
            </a:extLst>
          </p:cNvPr>
          <p:cNvSpPr>
            <a:spLocks noGrp="1"/>
          </p:cNvSpPr>
          <p:nvPr>
            <p:ph type="sldNum" sz="quarter" idx="12"/>
          </p:nvPr>
        </p:nvSpPr>
        <p:spPr/>
        <p:txBody>
          <a:bodyPr/>
          <a:lstStyle/>
          <a:p>
            <a:fld id="{967EDDB8-022D-4BEB-9DCF-63A164E8FCBE}" type="slidenum">
              <a:rPr lang="en-US" smtClean="0"/>
              <a:pPr/>
              <a:t>‹#›</a:t>
            </a:fld>
            <a:endParaRPr lang="en-US"/>
          </a:p>
        </p:txBody>
      </p:sp>
    </p:spTree>
    <p:extLst>
      <p:ext uri="{BB962C8B-B14F-4D97-AF65-F5344CB8AC3E}">
        <p14:creationId xmlns="" xmlns:p14="http://schemas.microsoft.com/office/powerpoint/2010/main" val="2117712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8EE41CE8-E0B4-4E39-9D44-C5FCFA24E863}"/>
              </a:ext>
            </a:extLst>
          </p:cNvPr>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a:extLst>
              <a:ext uri="{FF2B5EF4-FFF2-40B4-BE49-F238E27FC236}">
                <a16:creationId xmlns="" xmlns:a16="http://schemas.microsoft.com/office/drawing/2014/main" id="{2998E876-2C56-459C-84CA-27E5E39356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D2183445-EAA4-44FD-B48D-766B3E46C06E}"/>
              </a:ext>
            </a:extLst>
          </p:cNvPr>
          <p:cNvSpPr>
            <a:spLocks noGrp="1"/>
          </p:cNvSpPr>
          <p:nvPr>
            <p:ph type="dt" sz="half" idx="10"/>
          </p:nvPr>
        </p:nvSpPr>
        <p:spPr/>
        <p:txBody>
          <a:bodyPr/>
          <a:lstStyle/>
          <a:p>
            <a:fld id="{8670BAED-6BDA-41EC-A432-22AB564DA49E}" type="datetimeFigureOut">
              <a:rPr lang="en-US" smtClean="0"/>
              <a:pPr/>
              <a:t>1/7/2022</a:t>
            </a:fld>
            <a:endParaRPr lang="en-US"/>
          </a:p>
        </p:txBody>
      </p:sp>
      <p:sp>
        <p:nvSpPr>
          <p:cNvPr id="5" name="Footer Placeholder 4">
            <a:extLst>
              <a:ext uri="{FF2B5EF4-FFF2-40B4-BE49-F238E27FC236}">
                <a16:creationId xmlns="" xmlns:a16="http://schemas.microsoft.com/office/drawing/2014/main" id="{E60F71D0-2AE9-4260-BB7C-93D1B76920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BC947AA2-07A5-4C63-A18E-A9B423994B89}"/>
              </a:ext>
            </a:extLst>
          </p:cNvPr>
          <p:cNvSpPr>
            <a:spLocks noGrp="1"/>
          </p:cNvSpPr>
          <p:nvPr>
            <p:ph type="sldNum" sz="quarter" idx="12"/>
          </p:nvPr>
        </p:nvSpPr>
        <p:spPr/>
        <p:txBody>
          <a:bodyPr/>
          <a:lstStyle/>
          <a:p>
            <a:fld id="{967EDDB8-022D-4BEB-9DCF-63A164E8FCBE}" type="slidenum">
              <a:rPr lang="en-US" smtClean="0"/>
              <a:pPr/>
              <a:t>‹#›</a:t>
            </a:fld>
            <a:endParaRPr lang="en-US"/>
          </a:p>
        </p:txBody>
      </p:sp>
    </p:spTree>
    <p:extLst>
      <p:ext uri="{BB962C8B-B14F-4D97-AF65-F5344CB8AC3E}">
        <p14:creationId xmlns="" xmlns:p14="http://schemas.microsoft.com/office/powerpoint/2010/main" val="1848054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0C03462-279C-4AE2-9B50-F7BF8ACA17EF}"/>
              </a:ext>
            </a:extLst>
          </p:cNvPr>
          <p:cNvSpPr>
            <a:spLocks noGrp="1"/>
          </p:cNvSpPr>
          <p:nvPr>
            <p:ph type="title"/>
          </p:nvPr>
        </p:nvSpPr>
        <p:spPr/>
        <p:txBody>
          <a:bodyPr/>
          <a:lstStyle>
            <a:lvl1pPr>
              <a:defRPr>
                <a:latin typeface="Garamond" panose="02020404030301010803" pitchFamily="18" charset="0"/>
              </a:defRPr>
            </a:lvl1pPr>
          </a:lstStyle>
          <a:p>
            <a:r>
              <a:rPr lang="en-US" dirty="0"/>
              <a:t>Click to edit Master title style</a:t>
            </a:r>
          </a:p>
        </p:txBody>
      </p:sp>
      <p:sp>
        <p:nvSpPr>
          <p:cNvPr id="3" name="Content Placeholder 2">
            <a:extLst>
              <a:ext uri="{FF2B5EF4-FFF2-40B4-BE49-F238E27FC236}">
                <a16:creationId xmlns="" xmlns:a16="http://schemas.microsoft.com/office/drawing/2014/main" id="{8248A652-D903-497E-A394-B29488F1E41A}"/>
              </a:ext>
            </a:extLst>
          </p:cNvPr>
          <p:cNvSpPr>
            <a:spLocks noGrp="1"/>
          </p:cNvSpPr>
          <p:nvPr>
            <p:ph idx="1"/>
          </p:nvPr>
        </p:nvSpPr>
        <p:spPr/>
        <p:txBody>
          <a:bodyPr/>
          <a:lstStyle>
            <a:lvl1pPr>
              <a:defRPr>
                <a:latin typeface="Garamond" panose="02020404030301010803" pitchFamily="18" charset="0"/>
              </a:defRPr>
            </a:lvl1pPr>
            <a:lvl2pPr>
              <a:defRPr>
                <a:latin typeface="Garamond" panose="02020404030301010803" pitchFamily="18" charset="0"/>
              </a:defRPr>
            </a:lvl2pPr>
            <a:lvl3pPr>
              <a:defRPr>
                <a:latin typeface="Garamond" panose="02020404030301010803" pitchFamily="18" charset="0"/>
              </a:defRPr>
            </a:lvl3pPr>
            <a:lvl4pPr>
              <a:defRPr>
                <a:latin typeface="Garamond" panose="02020404030301010803" pitchFamily="18" charset="0"/>
              </a:defRPr>
            </a:lvl4pPr>
            <a:lvl5pPr>
              <a:defRPr>
                <a:latin typeface="Garamond" panose="02020404030301010803"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 xmlns:a16="http://schemas.microsoft.com/office/drawing/2014/main" id="{05FEB3AA-C860-45FC-A22F-4305A43791E3}"/>
              </a:ext>
            </a:extLst>
          </p:cNvPr>
          <p:cNvSpPr>
            <a:spLocks noGrp="1"/>
          </p:cNvSpPr>
          <p:nvPr>
            <p:ph type="dt" sz="half" idx="10"/>
          </p:nvPr>
        </p:nvSpPr>
        <p:spPr/>
        <p:txBody>
          <a:bodyPr/>
          <a:lstStyle/>
          <a:p>
            <a:fld id="{8670BAED-6BDA-41EC-A432-22AB564DA49E}" type="datetimeFigureOut">
              <a:rPr lang="en-US" smtClean="0"/>
              <a:pPr/>
              <a:t>1/7/2022</a:t>
            </a:fld>
            <a:endParaRPr lang="en-US"/>
          </a:p>
        </p:txBody>
      </p:sp>
      <p:sp>
        <p:nvSpPr>
          <p:cNvPr id="5" name="Footer Placeholder 4">
            <a:extLst>
              <a:ext uri="{FF2B5EF4-FFF2-40B4-BE49-F238E27FC236}">
                <a16:creationId xmlns="" xmlns:a16="http://schemas.microsoft.com/office/drawing/2014/main" id="{4FCA3A71-8D8E-4B96-886D-99A9E4B9DE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E1722C18-3786-4912-865A-8C60F19FC867}"/>
              </a:ext>
            </a:extLst>
          </p:cNvPr>
          <p:cNvSpPr>
            <a:spLocks noGrp="1"/>
          </p:cNvSpPr>
          <p:nvPr>
            <p:ph type="sldNum" sz="quarter" idx="12"/>
          </p:nvPr>
        </p:nvSpPr>
        <p:spPr/>
        <p:txBody>
          <a:bodyPr/>
          <a:lstStyle/>
          <a:p>
            <a:fld id="{967EDDB8-022D-4BEB-9DCF-63A164E8FCBE}" type="slidenum">
              <a:rPr lang="en-US" smtClean="0"/>
              <a:pPr/>
              <a:t>‹#›</a:t>
            </a:fld>
            <a:endParaRPr lang="en-US"/>
          </a:p>
        </p:txBody>
      </p:sp>
    </p:spTree>
    <p:extLst>
      <p:ext uri="{BB962C8B-B14F-4D97-AF65-F5344CB8AC3E}">
        <p14:creationId xmlns="" xmlns:p14="http://schemas.microsoft.com/office/powerpoint/2010/main" val="1720541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1A1257-5F09-4F73-BB32-AF8E2532BA9A}"/>
              </a:ext>
            </a:extLst>
          </p:cNvPr>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 xmlns:a16="http://schemas.microsoft.com/office/drawing/2014/main" id="{86BB6D14-A5C3-4C55-91AB-8C44916EE0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 xmlns:a16="http://schemas.microsoft.com/office/drawing/2014/main" id="{92990B2C-6780-40CC-9B89-3396D1653A3C}"/>
              </a:ext>
            </a:extLst>
          </p:cNvPr>
          <p:cNvSpPr>
            <a:spLocks noGrp="1"/>
          </p:cNvSpPr>
          <p:nvPr>
            <p:ph type="dt" sz="half" idx="10"/>
          </p:nvPr>
        </p:nvSpPr>
        <p:spPr/>
        <p:txBody>
          <a:bodyPr/>
          <a:lstStyle/>
          <a:p>
            <a:fld id="{8670BAED-6BDA-41EC-A432-22AB564DA49E}" type="datetimeFigureOut">
              <a:rPr lang="en-US" smtClean="0"/>
              <a:pPr/>
              <a:t>1/7/2022</a:t>
            </a:fld>
            <a:endParaRPr lang="en-US" dirty="0"/>
          </a:p>
        </p:txBody>
      </p:sp>
      <p:sp>
        <p:nvSpPr>
          <p:cNvPr id="5" name="Footer Placeholder 4">
            <a:extLst>
              <a:ext uri="{FF2B5EF4-FFF2-40B4-BE49-F238E27FC236}">
                <a16:creationId xmlns="" xmlns:a16="http://schemas.microsoft.com/office/drawing/2014/main" id="{5EFF9BF7-57BC-4C03-B6E8-32005023E1F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CF91AA62-8B87-4537-9D9E-555AEFE018FE}"/>
              </a:ext>
            </a:extLst>
          </p:cNvPr>
          <p:cNvSpPr>
            <a:spLocks noGrp="1"/>
          </p:cNvSpPr>
          <p:nvPr>
            <p:ph type="sldNum" sz="quarter" idx="12"/>
          </p:nvPr>
        </p:nvSpPr>
        <p:spPr/>
        <p:txBody>
          <a:bodyPr/>
          <a:lstStyle/>
          <a:p>
            <a:fld id="{967EDDB8-022D-4BEB-9DCF-63A164E8FCBE}" type="slidenum">
              <a:rPr lang="en-US" smtClean="0"/>
              <a:pPr/>
              <a:t>‹#›</a:t>
            </a:fld>
            <a:endParaRPr lang="en-US"/>
          </a:p>
        </p:txBody>
      </p:sp>
    </p:spTree>
    <p:extLst>
      <p:ext uri="{BB962C8B-B14F-4D97-AF65-F5344CB8AC3E}">
        <p14:creationId xmlns="" xmlns:p14="http://schemas.microsoft.com/office/powerpoint/2010/main" val="1468261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7F93C74-3328-4C01-99C1-1CA8223DF8B2}"/>
              </a:ext>
            </a:extLst>
          </p:cNvPr>
          <p:cNvSpPr>
            <a:spLocks noGrp="1"/>
          </p:cNvSpPr>
          <p:nvPr>
            <p:ph type="title"/>
          </p:nvPr>
        </p:nvSpPr>
        <p:spPr/>
        <p:txBody>
          <a:bodyPr/>
          <a:lstStyle>
            <a:lvl1pPr>
              <a:defRPr>
                <a:latin typeface="Garamond" panose="02020404030301010803" pitchFamily="18" charset="0"/>
              </a:defRPr>
            </a:lvl1pPr>
          </a:lstStyle>
          <a:p>
            <a:r>
              <a:rPr lang="en-US" dirty="0"/>
              <a:t>Click to edit Master title style</a:t>
            </a:r>
          </a:p>
        </p:txBody>
      </p:sp>
      <p:sp>
        <p:nvSpPr>
          <p:cNvPr id="3" name="Content Placeholder 2">
            <a:extLst>
              <a:ext uri="{FF2B5EF4-FFF2-40B4-BE49-F238E27FC236}">
                <a16:creationId xmlns="" xmlns:a16="http://schemas.microsoft.com/office/drawing/2014/main" id="{0E17B9E7-799D-4FE6-8053-283C0E75E763}"/>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 xmlns:a16="http://schemas.microsoft.com/office/drawing/2014/main" id="{FE163926-F190-473F-9641-C43D86F338FE}"/>
              </a:ext>
            </a:extLst>
          </p:cNvPr>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 xmlns:a16="http://schemas.microsoft.com/office/drawing/2014/main" id="{11EFDF0D-AE55-401A-9433-F3F8A8407650}"/>
              </a:ext>
            </a:extLst>
          </p:cNvPr>
          <p:cNvSpPr>
            <a:spLocks noGrp="1"/>
          </p:cNvSpPr>
          <p:nvPr>
            <p:ph type="dt" sz="half" idx="10"/>
          </p:nvPr>
        </p:nvSpPr>
        <p:spPr/>
        <p:txBody>
          <a:bodyPr/>
          <a:lstStyle/>
          <a:p>
            <a:fld id="{8670BAED-6BDA-41EC-A432-22AB564DA49E}" type="datetimeFigureOut">
              <a:rPr lang="en-US" smtClean="0"/>
              <a:pPr/>
              <a:t>1/7/2022</a:t>
            </a:fld>
            <a:endParaRPr lang="en-US"/>
          </a:p>
        </p:txBody>
      </p:sp>
      <p:sp>
        <p:nvSpPr>
          <p:cNvPr id="6" name="Footer Placeholder 5">
            <a:extLst>
              <a:ext uri="{FF2B5EF4-FFF2-40B4-BE49-F238E27FC236}">
                <a16:creationId xmlns="" xmlns:a16="http://schemas.microsoft.com/office/drawing/2014/main" id="{4BDCD4CE-BB74-458F-BA87-8855359D25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6F2EDB14-34D9-4842-AB28-B42AF55BFF15}"/>
              </a:ext>
            </a:extLst>
          </p:cNvPr>
          <p:cNvSpPr>
            <a:spLocks noGrp="1"/>
          </p:cNvSpPr>
          <p:nvPr>
            <p:ph type="sldNum" sz="quarter" idx="12"/>
          </p:nvPr>
        </p:nvSpPr>
        <p:spPr/>
        <p:txBody>
          <a:bodyPr/>
          <a:lstStyle/>
          <a:p>
            <a:fld id="{967EDDB8-022D-4BEB-9DCF-63A164E8FCBE}" type="slidenum">
              <a:rPr lang="en-US" smtClean="0"/>
              <a:pPr/>
              <a:t>‹#›</a:t>
            </a:fld>
            <a:endParaRPr lang="en-US"/>
          </a:p>
        </p:txBody>
      </p:sp>
    </p:spTree>
    <p:extLst>
      <p:ext uri="{BB962C8B-B14F-4D97-AF65-F5344CB8AC3E}">
        <p14:creationId xmlns="" xmlns:p14="http://schemas.microsoft.com/office/powerpoint/2010/main" val="2983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748E41A-B445-42C5-A069-BFF70BB8B67C}"/>
              </a:ext>
            </a:extLst>
          </p:cNvPr>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a:extLst>
              <a:ext uri="{FF2B5EF4-FFF2-40B4-BE49-F238E27FC236}">
                <a16:creationId xmlns="" xmlns:a16="http://schemas.microsoft.com/office/drawing/2014/main" id="{9BF6A598-18E2-49EC-A192-08C630036F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 xmlns:a16="http://schemas.microsoft.com/office/drawing/2014/main" id="{A9365AAB-4E11-44CA-90C6-48B71C0E1491}"/>
              </a:ext>
            </a:extLst>
          </p:cNvPr>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 xmlns:a16="http://schemas.microsoft.com/office/drawing/2014/main" id="{5A642A11-D42B-464D-94D6-476135A63D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 xmlns:a16="http://schemas.microsoft.com/office/drawing/2014/main" id="{0BE2E753-BC5A-463A-8377-DFB6FFF7F7BB}"/>
              </a:ext>
            </a:extLst>
          </p:cNvPr>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 xmlns:a16="http://schemas.microsoft.com/office/drawing/2014/main" id="{34FAAAD2-1444-4CF0-8D5E-FE28662D917B}"/>
              </a:ext>
            </a:extLst>
          </p:cNvPr>
          <p:cNvSpPr>
            <a:spLocks noGrp="1"/>
          </p:cNvSpPr>
          <p:nvPr>
            <p:ph type="dt" sz="half" idx="10"/>
          </p:nvPr>
        </p:nvSpPr>
        <p:spPr/>
        <p:txBody>
          <a:bodyPr/>
          <a:lstStyle/>
          <a:p>
            <a:fld id="{8670BAED-6BDA-41EC-A432-22AB564DA49E}" type="datetimeFigureOut">
              <a:rPr lang="en-US" smtClean="0"/>
              <a:pPr/>
              <a:t>1/7/2022</a:t>
            </a:fld>
            <a:endParaRPr lang="en-US"/>
          </a:p>
        </p:txBody>
      </p:sp>
      <p:sp>
        <p:nvSpPr>
          <p:cNvPr id="8" name="Footer Placeholder 7">
            <a:extLst>
              <a:ext uri="{FF2B5EF4-FFF2-40B4-BE49-F238E27FC236}">
                <a16:creationId xmlns="" xmlns:a16="http://schemas.microsoft.com/office/drawing/2014/main" id="{D043AEE7-D5B2-496D-BD9A-6CE470CC467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2E275F0F-2586-4766-A4A5-247E1636B529}"/>
              </a:ext>
            </a:extLst>
          </p:cNvPr>
          <p:cNvSpPr>
            <a:spLocks noGrp="1"/>
          </p:cNvSpPr>
          <p:nvPr>
            <p:ph type="sldNum" sz="quarter" idx="12"/>
          </p:nvPr>
        </p:nvSpPr>
        <p:spPr/>
        <p:txBody>
          <a:bodyPr/>
          <a:lstStyle/>
          <a:p>
            <a:fld id="{967EDDB8-022D-4BEB-9DCF-63A164E8FCBE}" type="slidenum">
              <a:rPr lang="en-US" smtClean="0"/>
              <a:pPr/>
              <a:t>‹#›</a:t>
            </a:fld>
            <a:endParaRPr lang="en-US"/>
          </a:p>
        </p:txBody>
      </p:sp>
    </p:spTree>
    <p:extLst>
      <p:ext uri="{BB962C8B-B14F-4D97-AF65-F5344CB8AC3E}">
        <p14:creationId xmlns="" xmlns:p14="http://schemas.microsoft.com/office/powerpoint/2010/main" val="3799287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10B811-19F6-4EF6-9D53-54545F6BF1FB}"/>
              </a:ext>
            </a:extLst>
          </p:cNvPr>
          <p:cNvSpPr>
            <a:spLocks noGrp="1"/>
          </p:cNvSpPr>
          <p:nvPr>
            <p:ph type="title"/>
          </p:nvPr>
        </p:nvSpPr>
        <p:spPr/>
        <p:txBody>
          <a:bodyPr/>
          <a:lstStyle>
            <a:lvl1pPr>
              <a:defRPr baseline="0">
                <a:latin typeface="Garamond" panose="02020404030301010803" pitchFamily="18" charset="0"/>
              </a:defRPr>
            </a:lvl1pPr>
          </a:lstStyle>
          <a:p>
            <a:r>
              <a:rPr lang="en-US" dirty="0"/>
              <a:t>Click to edit Master title style</a:t>
            </a:r>
          </a:p>
        </p:txBody>
      </p:sp>
      <p:sp>
        <p:nvSpPr>
          <p:cNvPr id="3" name="Date Placeholder 2">
            <a:extLst>
              <a:ext uri="{FF2B5EF4-FFF2-40B4-BE49-F238E27FC236}">
                <a16:creationId xmlns="" xmlns:a16="http://schemas.microsoft.com/office/drawing/2014/main" id="{080B5272-114A-491B-9722-26D3E1D31123}"/>
              </a:ext>
            </a:extLst>
          </p:cNvPr>
          <p:cNvSpPr>
            <a:spLocks noGrp="1"/>
          </p:cNvSpPr>
          <p:nvPr>
            <p:ph type="dt" sz="half" idx="10"/>
          </p:nvPr>
        </p:nvSpPr>
        <p:spPr/>
        <p:txBody>
          <a:bodyPr/>
          <a:lstStyle/>
          <a:p>
            <a:fld id="{8670BAED-6BDA-41EC-A432-22AB564DA49E}" type="datetimeFigureOut">
              <a:rPr lang="en-US" smtClean="0"/>
              <a:pPr/>
              <a:t>1/7/2022</a:t>
            </a:fld>
            <a:endParaRPr lang="en-US"/>
          </a:p>
        </p:txBody>
      </p:sp>
      <p:sp>
        <p:nvSpPr>
          <p:cNvPr id="4" name="Footer Placeholder 3">
            <a:extLst>
              <a:ext uri="{FF2B5EF4-FFF2-40B4-BE49-F238E27FC236}">
                <a16:creationId xmlns="" xmlns:a16="http://schemas.microsoft.com/office/drawing/2014/main" id="{0F4C42DF-9765-4483-8B22-254CDAEE4F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DFAF04F1-743F-4CEA-9050-E11BE323C385}"/>
              </a:ext>
            </a:extLst>
          </p:cNvPr>
          <p:cNvSpPr>
            <a:spLocks noGrp="1"/>
          </p:cNvSpPr>
          <p:nvPr>
            <p:ph type="sldNum" sz="quarter" idx="12"/>
          </p:nvPr>
        </p:nvSpPr>
        <p:spPr/>
        <p:txBody>
          <a:bodyPr/>
          <a:lstStyle/>
          <a:p>
            <a:fld id="{967EDDB8-022D-4BEB-9DCF-63A164E8FCBE}" type="slidenum">
              <a:rPr lang="en-US" smtClean="0"/>
              <a:pPr/>
              <a:t>‹#›</a:t>
            </a:fld>
            <a:endParaRPr lang="en-US"/>
          </a:p>
        </p:txBody>
      </p:sp>
    </p:spTree>
    <p:extLst>
      <p:ext uri="{BB962C8B-B14F-4D97-AF65-F5344CB8AC3E}">
        <p14:creationId xmlns="" xmlns:p14="http://schemas.microsoft.com/office/powerpoint/2010/main" val="2120106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9D2C6604-BD5A-4C82-96AD-A7EA79F78567}"/>
              </a:ext>
            </a:extLst>
          </p:cNvPr>
          <p:cNvSpPr>
            <a:spLocks noGrp="1"/>
          </p:cNvSpPr>
          <p:nvPr>
            <p:ph type="dt" sz="half" idx="10"/>
          </p:nvPr>
        </p:nvSpPr>
        <p:spPr/>
        <p:txBody>
          <a:bodyPr/>
          <a:lstStyle/>
          <a:p>
            <a:fld id="{8670BAED-6BDA-41EC-A432-22AB564DA49E}" type="datetimeFigureOut">
              <a:rPr lang="en-US" smtClean="0"/>
              <a:pPr/>
              <a:t>1/7/2022</a:t>
            </a:fld>
            <a:endParaRPr lang="en-US"/>
          </a:p>
        </p:txBody>
      </p:sp>
      <p:sp>
        <p:nvSpPr>
          <p:cNvPr id="3" name="Footer Placeholder 2">
            <a:extLst>
              <a:ext uri="{FF2B5EF4-FFF2-40B4-BE49-F238E27FC236}">
                <a16:creationId xmlns="" xmlns:a16="http://schemas.microsoft.com/office/drawing/2014/main" id="{0721F9A8-F6D7-432B-B311-A6ED9EF20E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34958745-D0DD-4B7F-9BCC-AEF31CF66BB9}"/>
              </a:ext>
            </a:extLst>
          </p:cNvPr>
          <p:cNvSpPr>
            <a:spLocks noGrp="1"/>
          </p:cNvSpPr>
          <p:nvPr>
            <p:ph type="sldNum" sz="quarter" idx="12"/>
          </p:nvPr>
        </p:nvSpPr>
        <p:spPr/>
        <p:txBody>
          <a:bodyPr/>
          <a:lstStyle/>
          <a:p>
            <a:fld id="{967EDDB8-022D-4BEB-9DCF-63A164E8FCBE}" type="slidenum">
              <a:rPr lang="en-US" smtClean="0"/>
              <a:pPr/>
              <a:t>‹#›</a:t>
            </a:fld>
            <a:endParaRPr lang="en-US"/>
          </a:p>
        </p:txBody>
      </p:sp>
    </p:spTree>
    <p:extLst>
      <p:ext uri="{BB962C8B-B14F-4D97-AF65-F5344CB8AC3E}">
        <p14:creationId xmlns="" xmlns:p14="http://schemas.microsoft.com/office/powerpoint/2010/main" val="2908591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82C48EB-17B8-4C33-A7AD-5D6D231AACAD}"/>
              </a:ext>
            </a:extLst>
          </p:cNvPr>
          <p:cNvSpPr>
            <a:spLocks noGrp="1"/>
          </p:cNvSpPr>
          <p:nvPr>
            <p:ph type="title"/>
          </p:nvPr>
        </p:nvSpPr>
        <p:spPr>
          <a:xfrm>
            <a:off x="839788" y="457200"/>
            <a:ext cx="3932237" cy="1600200"/>
          </a:xfrm>
        </p:spPr>
        <p:txBody>
          <a:bodyPr anchor="b"/>
          <a:lstStyle>
            <a:lvl1pPr>
              <a:defRPr sz="3200">
                <a:latin typeface="Garamond" panose="02020404030301010803" pitchFamily="18" charset="0"/>
              </a:defRPr>
            </a:lvl1pPr>
          </a:lstStyle>
          <a:p>
            <a:r>
              <a:rPr lang="en-US" dirty="0"/>
              <a:t>Click to edit Master title style</a:t>
            </a:r>
          </a:p>
        </p:txBody>
      </p:sp>
      <p:sp>
        <p:nvSpPr>
          <p:cNvPr id="3" name="Content Placeholder 2">
            <a:extLst>
              <a:ext uri="{FF2B5EF4-FFF2-40B4-BE49-F238E27FC236}">
                <a16:creationId xmlns="" xmlns:a16="http://schemas.microsoft.com/office/drawing/2014/main" id="{79C05D44-502D-4306-89F3-4B50AB9B80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 xmlns:a16="http://schemas.microsoft.com/office/drawing/2014/main" id="{D2772578-9727-4C22-A449-8C53B5CF5D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D0CB28B6-2A79-4131-B64F-59445D19C168}"/>
              </a:ext>
            </a:extLst>
          </p:cNvPr>
          <p:cNvSpPr>
            <a:spLocks noGrp="1"/>
          </p:cNvSpPr>
          <p:nvPr>
            <p:ph type="dt" sz="half" idx="10"/>
          </p:nvPr>
        </p:nvSpPr>
        <p:spPr/>
        <p:txBody>
          <a:bodyPr/>
          <a:lstStyle/>
          <a:p>
            <a:fld id="{8670BAED-6BDA-41EC-A432-22AB564DA49E}" type="datetimeFigureOut">
              <a:rPr lang="en-US" smtClean="0"/>
              <a:pPr/>
              <a:t>1/7/2022</a:t>
            </a:fld>
            <a:endParaRPr lang="en-US"/>
          </a:p>
        </p:txBody>
      </p:sp>
      <p:sp>
        <p:nvSpPr>
          <p:cNvPr id="6" name="Footer Placeholder 5">
            <a:extLst>
              <a:ext uri="{FF2B5EF4-FFF2-40B4-BE49-F238E27FC236}">
                <a16:creationId xmlns="" xmlns:a16="http://schemas.microsoft.com/office/drawing/2014/main" id="{B3480613-684C-4691-BDF2-8E69246B47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E3EE7945-CC5A-4569-8B33-B2B573EAD1B4}"/>
              </a:ext>
            </a:extLst>
          </p:cNvPr>
          <p:cNvSpPr>
            <a:spLocks noGrp="1"/>
          </p:cNvSpPr>
          <p:nvPr>
            <p:ph type="sldNum" sz="quarter" idx="12"/>
          </p:nvPr>
        </p:nvSpPr>
        <p:spPr/>
        <p:txBody>
          <a:bodyPr/>
          <a:lstStyle/>
          <a:p>
            <a:fld id="{967EDDB8-022D-4BEB-9DCF-63A164E8FCBE}" type="slidenum">
              <a:rPr lang="en-US" smtClean="0"/>
              <a:pPr/>
              <a:t>‹#›</a:t>
            </a:fld>
            <a:endParaRPr lang="en-US"/>
          </a:p>
        </p:txBody>
      </p:sp>
    </p:spTree>
    <p:extLst>
      <p:ext uri="{BB962C8B-B14F-4D97-AF65-F5344CB8AC3E}">
        <p14:creationId xmlns="" xmlns:p14="http://schemas.microsoft.com/office/powerpoint/2010/main" val="2291774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9AB0816-C47D-4E23-9994-CDAAF27A9AEB}"/>
              </a:ext>
            </a:extLst>
          </p:cNvPr>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 xmlns:a16="http://schemas.microsoft.com/office/drawing/2014/main" id="{74102E08-1ED1-4B3F-8837-587C85F1FB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 xmlns:a16="http://schemas.microsoft.com/office/drawing/2014/main" id="{932230C8-06C0-4E0F-B78C-463EF1C08B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 xmlns:a16="http://schemas.microsoft.com/office/drawing/2014/main" id="{747397F9-9946-4BDC-B580-0599824A5B9A}"/>
              </a:ext>
            </a:extLst>
          </p:cNvPr>
          <p:cNvSpPr>
            <a:spLocks noGrp="1"/>
          </p:cNvSpPr>
          <p:nvPr>
            <p:ph type="dt" sz="half" idx="10"/>
          </p:nvPr>
        </p:nvSpPr>
        <p:spPr/>
        <p:txBody>
          <a:bodyPr/>
          <a:lstStyle/>
          <a:p>
            <a:fld id="{8670BAED-6BDA-41EC-A432-22AB564DA49E}" type="datetimeFigureOut">
              <a:rPr lang="en-US" smtClean="0"/>
              <a:pPr/>
              <a:t>1/7/2022</a:t>
            </a:fld>
            <a:endParaRPr lang="en-US"/>
          </a:p>
        </p:txBody>
      </p:sp>
      <p:sp>
        <p:nvSpPr>
          <p:cNvPr id="6" name="Footer Placeholder 5">
            <a:extLst>
              <a:ext uri="{FF2B5EF4-FFF2-40B4-BE49-F238E27FC236}">
                <a16:creationId xmlns="" xmlns:a16="http://schemas.microsoft.com/office/drawing/2014/main" id="{82D9A79C-BD20-4D75-9913-9B7EB62E19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A7ABC154-0C69-4757-94B0-88D09DF52E15}"/>
              </a:ext>
            </a:extLst>
          </p:cNvPr>
          <p:cNvSpPr>
            <a:spLocks noGrp="1"/>
          </p:cNvSpPr>
          <p:nvPr>
            <p:ph type="sldNum" sz="quarter" idx="12"/>
          </p:nvPr>
        </p:nvSpPr>
        <p:spPr/>
        <p:txBody>
          <a:bodyPr/>
          <a:lstStyle/>
          <a:p>
            <a:fld id="{967EDDB8-022D-4BEB-9DCF-63A164E8FCBE}" type="slidenum">
              <a:rPr lang="en-US" smtClean="0"/>
              <a:pPr/>
              <a:t>‹#›</a:t>
            </a:fld>
            <a:endParaRPr lang="en-US"/>
          </a:p>
        </p:txBody>
      </p:sp>
    </p:spTree>
    <p:extLst>
      <p:ext uri="{BB962C8B-B14F-4D97-AF65-F5344CB8AC3E}">
        <p14:creationId xmlns="" xmlns:p14="http://schemas.microsoft.com/office/powerpoint/2010/main" val="1983424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B74D78B8-F510-4C2A-9FAB-9E96E36DA3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 xmlns:a16="http://schemas.microsoft.com/office/drawing/2014/main" id="{52750351-0F4A-4144-BA75-C55980D933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 xmlns:a16="http://schemas.microsoft.com/office/drawing/2014/main" id="{96CA8077-4C66-40E8-8109-FCD3EE04F6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Garamond" panose="02020404030301010803" pitchFamily="18" charset="0"/>
              </a:defRPr>
            </a:lvl1pPr>
          </a:lstStyle>
          <a:p>
            <a:fld id="{8670BAED-6BDA-41EC-A432-22AB564DA49E}" type="datetimeFigureOut">
              <a:rPr lang="en-US" smtClean="0"/>
              <a:pPr/>
              <a:t>1/7/2022</a:t>
            </a:fld>
            <a:endParaRPr lang="en-US" dirty="0"/>
          </a:p>
        </p:txBody>
      </p:sp>
      <p:sp>
        <p:nvSpPr>
          <p:cNvPr id="5" name="Footer Placeholder 4">
            <a:extLst>
              <a:ext uri="{FF2B5EF4-FFF2-40B4-BE49-F238E27FC236}">
                <a16:creationId xmlns="" xmlns:a16="http://schemas.microsoft.com/office/drawing/2014/main" id="{D8EDEF29-A2C5-4371-9C52-5BFEDE4DD8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Garamond" panose="02020404030301010803" pitchFamily="18" charset="0"/>
              </a:defRPr>
            </a:lvl1pPr>
          </a:lstStyle>
          <a:p>
            <a:endParaRPr lang="en-US" dirty="0"/>
          </a:p>
        </p:txBody>
      </p:sp>
      <p:sp>
        <p:nvSpPr>
          <p:cNvPr id="6" name="Slide Number Placeholder 5">
            <a:extLst>
              <a:ext uri="{FF2B5EF4-FFF2-40B4-BE49-F238E27FC236}">
                <a16:creationId xmlns="" xmlns:a16="http://schemas.microsoft.com/office/drawing/2014/main" id="{A94DA14B-1037-46BB-BFB9-4804525948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Garamond" panose="02020404030301010803" pitchFamily="18" charset="0"/>
              </a:defRPr>
            </a:lvl1pPr>
          </a:lstStyle>
          <a:p>
            <a:fld id="{967EDDB8-022D-4BEB-9DCF-63A164E8FCBE}" type="slidenum">
              <a:rPr lang="en-US" smtClean="0"/>
              <a:pPr/>
              <a:t>‹#›</a:t>
            </a:fld>
            <a:endParaRPr lang="en-US" dirty="0"/>
          </a:p>
        </p:txBody>
      </p:sp>
    </p:spTree>
    <p:extLst>
      <p:ext uri="{BB962C8B-B14F-4D97-AF65-F5344CB8AC3E}">
        <p14:creationId xmlns="" xmlns:p14="http://schemas.microsoft.com/office/powerpoint/2010/main" val="10206965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aramond" panose="020204040303010108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aramond" panose="020204040303010108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aramond" panose="020204040303010108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aramond" panose="020204040303010108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aramond" panose="020204040303010108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 xmlns:a16="http://schemas.microsoft.com/office/drawing/2014/main" id="{9B7AD9F6-8CE7-4299-8FC6-328F4DCD3FF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047FAB65-0CDF-4E51-AD2B-5755EB65E208}"/>
              </a:ext>
            </a:extLst>
          </p:cNvPr>
          <p:cNvSpPr>
            <a:spLocks noGrp="1"/>
          </p:cNvSpPr>
          <p:nvPr>
            <p:ph type="ctrTitle"/>
          </p:nvPr>
        </p:nvSpPr>
        <p:spPr>
          <a:xfrm>
            <a:off x="4654296" y="640080"/>
            <a:ext cx="7537704" cy="3566160"/>
          </a:xfrm>
        </p:spPr>
        <p:txBody>
          <a:bodyPr anchor="b">
            <a:normAutofit/>
          </a:bodyPr>
          <a:lstStyle/>
          <a:p>
            <a:pPr algn="l"/>
            <a:r>
              <a:rPr lang="en-US" dirty="0">
                <a:ln w="0"/>
                <a:effectLst>
                  <a:outerShdw blurRad="38100" dist="19050" dir="2700000" algn="tl" rotWithShape="0">
                    <a:schemeClr val="dk1">
                      <a:alpha val="40000"/>
                    </a:schemeClr>
                  </a:outerShdw>
                </a:effectLst>
              </a:rPr>
              <a:t>Movie recommendation engine with content-based &amp; collaborative filtering</a:t>
            </a:r>
          </a:p>
        </p:txBody>
      </p:sp>
      <p:sp>
        <p:nvSpPr>
          <p:cNvPr id="3" name="Subtitle 2">
            <a:extLst>
              <a:ext uri="{FF2B5EF4-FFF2-40B4-BE49-F238E27FC236}">
                <a16:creationId xmlns="" xmlns:a16="http://schemas.microsoft.com/office/drawing/2014/main" id="{66C0A42A-13F1-414D-9F9C-55E2BBD53D5B}"/>
              </a:ext>
            </a:extLst>
          </p:cNvPr>
          <p:cNvSpPr>
            <a:spLocks noGrp="1"/>
          </p:cNvSpPr>
          <p:nvPr>
            <p:ph type="subTitle" idx="1"/>
          </p:nvPr>
        </p:nvSpPr>
        <p:spPr>
          <a:xfrm>
            <a:off x="4654296" y="4636008"/>
            <a:ext cx="6894576" cy="1572768"/>
          </a:xfrm>
        </p:spPr>
        <p:txBody>
          <a:bodyPr>
            <a:normAutofit/>
          </a:bodyPr>
          <a:lstStyle/>
          <a:p>
            <a:pPr algn="l"/>
            <a:r>
              <a:rPr lang="en-US" dirty="0"/>
              <a:t>Big Data Algorithm </a:t>
            </a:r>
          </a:p>
          <a:p>
            <a:pPr algn="l"/>
            <a:r>
              <a:rPr lang="en-US" smtClean="0"/>
              <a:t>Srivardhan</a:t>
            </a:r>
            <a:r>
              <a:rPr lang="en-US" dirty="0" smtClean="0"/>
              <a:t> </a:t>
            </a:r>
            <a:r>
              <a:rPr lang="en-US" dirty="0" err="1"/>
              <a:t>Mhetre</a:t>
            </a:r>
            <a:endParaRPr lang="en-US" dirty="0"/>
          </a:p>
          <a:p>
            <a:pPr algn="l"/>
            <a:r>
              <a:rPr lang="en-US" dirty="0"/>
              <a:t>Dec 9, 2021 </a:t>
            </a:r>
          </a:p>
        </p:txBody>
      </p:sp>
      <p:pic>
        <p:nvPicPr>
          <p:cNvPr id="14" name="Picture 4" descr="Camera lens">
            <a:extLst>
              <a:ext uri="{FF2B5EF4-FFF2-40B4-BE49-F238E27FC236}">
                <a16:creationId xmlns="" xmlns:a16="http://schemas.microsoft.com/office/drawing/2014/main" id="{72545F27-7DC2-4DA4-BDA1-3DBC88C81BD0}"/>
              </a:ext>
            </a:extLst>
          </p:cNvPr>
          <p:cNvPicPr>
            <a:picLocks noChangeAspect="1"/>
          </p:cNvPicPr>
          <p:nvPr/>
        </p:nvPicPr>
        <p:blipFill rotWithShape="1">
          <a:blip r:embed="rId2"/>
          <a:srcRect l="17736" r="42847" b="-1"/>
          <a:stretch/>
        </p:blipFill>
        <p:spPr>
          <a:xfrm>
            <a:off x="20" y="10"/>
            <a:ext cx="4049786" cy="6857990"/>
          </a:xfrm>
          <a:custGeom>
            <a:avLst/>
            <a:gdLst/>
            <a:ahLst/>
            <a:cxnLst/>
            <a:rect l="l" t="t" r="r" b="b"/>
            <a:pathLst>
              <a:path w="4049806" h="6858000">
                <a:moveTo>
                  <a:pt x="0" y="0"/>
                </a:moveTo>
                <a:lnTo>
                  <a:pt x="4018525" y="0"/>
                </a:lnTo>
                <a:lnTo>
                  <a:pt x="4019816" y="10931"/>
                </a:lnTo>
                <a:cubicBezTo>
                  <a:pt x="4034945" y="94836"/>
                  <a:pt x="4032275" y="179884"/>
                  <a:pt x="4036343" y="264297"/>
                </a:cubicBezTo>
                <a:cubicBezTo>
                  <a:pt x="4041301" y="367652"/>
                  <a:pt x="4035072" y="471135"/>
                  <a:pt x="4032911" y="574617"/>
                </a:cubicBezTo>
                <a:cubicBezTo>
                  <a:pt x="4031004" y="662717"/>
                  <a:pt x="4022232" y="750690"/>
                  <a:pt x="4025029" y="838916"/>
                </a:cubicBezTo>
                <a:cubicBezTo>
                  <a:pt x="4025029" y="841968"/>
                  <a:pt x="4025029" y="845019"/>
                  <a:pt x="4025029" y="848070"/>
                </a:cubicBezTo>
                <a:cubicBezTo>
                  <a:pt x="4017020" y="945068"/>
                  <a:pt x="4017020" y="1042576"/>
                  <a:pt x="4025029" y="1139574"/>
                </a:cubicBezTo>
                <a:cubicBezTo>
                  <a:pt x="4027609" y="1179950"/>
                  <a:pt x="4026885" y="1220466"/>
                  <a:pt x="4022868" y="1260728"/>
                </a:cubicBezTo>
                <a:cubicBezTo>
                  <a:pt x="4019054" y="1311960"/>
                  <a:pt x="4006849" y="1364083"/>
                  <a:pt x="4015621" y="1414934"/>
                </a:cubicBezTo>
                <a:cubicBezTo>
                  <a:pt x="4021367" y="1456784"/>
                  <a:pt x="4024558" y="1498940"/>
                  <a:pt x="4025156" y="1541172"/>
                </a:cubicBezTo>
                <a:cubicBezTo>
                  <a:pt x="4029478" y="1635755"/>
                  <a:pt x="4025283" y="1730847"/>
                  <a:pt x="4023757" y="1825685"/>
                </a:cubicBezTo>
                <a:cubicBezTo>
                  <a:pt x="4021850" y="1936286"/>
                  <a:pt x="4024647" y="2046634"/>
                  <a:pt x="4015748" y="2157235"/>
                </a:cubicBezTo>
                <a:cubicBezTo>
                  <a:pt x="4010790" y="2246581"/>
                  <a:pt x="4010790" y="2336130"/>
                  <a:pt x="4015748" y="2425476"/>
                </a:cubicBezTo>
                <a:cubicBezTo>
                  <a:pt x="4018164" y="2507473"/>
                  <a:pt x="4030495" y="2588454"/>
                  <a:pt x="4028461" y="2671214"/>
                </a:cubicBezTo>
                <a:cubicBezTo>
                  <a:pt x="4026046" y="2767832"/>
                  <a:pt x="4014604" y="2863940"/>
                  <a:pt x="4018164" y="2960685"/>
                </a:cubicBezTo>
                <a:cubicBezTo>
                  <a:pt x="4019816" y="3006832"/>
                  <a:pt x="4019944" y="3052980"/>
                  <a:pt x="4020961" y="3099127"/>
                </a:cubicBezTo>
                <a:cubicBezTo>
                  <a:pt x="4021978" y="3154682"/>
                  <a:pt x="4032021" y="3210110"/>
                  <a:pt x="4026427" y="3265665"/>
                </a:cubicBezTo>
                <a:cubicBezTo>
                  <a:pt x="4017147" y="3358087"/>
                  <a:pt x="3993120" y="3448857"/>
                  <a:pt x="4008121" y="3543567"/>
                </a:cubicBezTo>
                <a:cubicBezTo>
                  <a:pt x="4016384" y="3595690"/>
                  <a:pt x="4025791" y="3647940"/>
                  <a:pt x="4030495" y="3700571"/>
                </a:cubicBezTo>
                <a:cubicBezTo>
                  <a:pt x="4034690" y="3747608"/>
                  <a:pt x="4045369" y="3795408"/>
                  <a:pt x="4037233" y="3842191"/>
                </a:cubicBezTo>
                <a:cubicBezTo>
                  <a:pt x="4030368" y="3882237"/>
                  <a:pt x="4034055" y="3922282"/>
                  <a:pt x="4028715" y="3962327"/>
                </a:cubicBezTo>
                <a:cubicBezTo>
                  <a:pt x="4021723" y="4014831"/>
                  <a:pt x="4017910" y="4068352"/>
                  <a:pt x="4012697" y="4121111"/>
                </a:cubicBezTo>
                <a:cubicBezTo>
                  <a:pt x="4007866" y="4169038"/>
                  <a:pt x="4004307" y="4216838"/>
                  <a:pt x="4017020" y="4261841"/>
                </a:cubicBezTo>
                <a:cubicBezTo>
                  <a:pt x="4048039" y="4375112"/>
                  <a:pt x="4031004" y="4487748"/>
                  <a:pt x="4019308" y="4600257"/>
                </a:cubicBezTo>
                <a:cubicBezTo>
                  <a:pt x="4013587" y="4655049"/>
                  <a:pt x="4005197" y="4712765"/>
                  <a:pt x="4017910" y="4762853"/>
                </a:cubicBezTo>
                <a:cubicBezTo>
                  <a:pt x="4041428" y="4851716"/>
                  <a:pt x="4022995" y="4936764"/>
                  <a:pt x="4012824" y="5021432"/>
                </a:cubicBezTo>
                <a:cubicBezTo>
                  <a:pt x="4002654" y="5106099"/>
                  <a:pt x="4000239" y="5189495"/>
                  <a:pt x="4018037" y="5272637"/>
                </a:cubicBezTo>
                <a:cubicBezTo>
                  <a:pt x="4030495" y="5331116"/>
                  <a:pt x="4030495" y="5390612"/>
                  <a:pt x="4032021" y="5449600"/>
                </a:cubicBezTo>
                <a:cubicBezTo>
                  <a:pt x="4032911" y="5486339"/>
                  <a:pt x="4019308" y="5523842"/>
                  <a:pt x="4010282" y="5560582"/>
                </a:cubicBezTo>
                <a:cubicBezTo>
                  <a:pt x="3994009" y="5626943"/>
                  <a:pt x="3988162" y="5694321"/>
                  <a:pt x="4010282" y="5759029"/>
                </a:cubicBezTo>
                <a:cubicBezTo>
                  <a:pt x="4040793" y="5848655"/>
                  <a:pt x="4058336" y="5938407"/>
                  <a:pt x="4045623" y="6033117"/>
                </a:cubicBezTo>
                <a:cubicBezTo>
                  <a:pt x="4038377" y="6091724"/>
                  <a:pt x="4036597" y="6151347"/>
                  <a:pt x="4025664" y="6209190"/>
                </a:cubicBezTo>
                <a:cubicBezTo>
                  <a:pt x="4007358" y="6304790"/>
                  <a:pt x="4013841" y="6399882"/>
                  <a:pt x="4028461" y="6494211"/>
                </a:cubicBezTo>
                <a:cubicBezTo>
                  <a:pt x="4038542" y="6573081"/>
                  <a:pt x="4039610" y="6652829"/>
                  <a:pt x="4031639" y="6731941"/>
                </a:cubicBezTo>
                <a:lnTo>
                  <a:pt x="4022913" y="6858000"/>
                </a:lnTo>
                <a:lnTo>
                  <a:pt x="0" y="6858000"/>
                </a:lnTo>
                <a:close/>
              </a:path>
            </a:pathLst>
          </a:custGeom>
        </p:spPr>
      </p:pic>
      <p:sp>
        <p:nvSpPr>
          <p:cNvPr id="15" name="sketchy line">
            <a:extLst>
              <a:ext uri="{FF2B5EF4-FFF2-40B4-BE49-F238E27FC236}">
                <a16:creationId xmlns="" xmlns:a16="http://schemas.microsoft.com/office/drawing/2014/main" id="{82580482-BA80-420A-8A05-C58E97F26B2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654296" y="4409267"/>
            <a:ext cx="4242816" cy="18288"/>
          </a:xfrm>
          <a:custGeom>
            <a:avLst/>
            <a:gdLst>
              <a:gd name="connsiteX0" fmla="*/ 0 w 4242816"/>
              <a:gd name="connsiteY0" fmla="*/ 0 h 18288"/>
              <a:gd name="connsiteX1" fmla="*/ 690973 w 4242816"/>
              <a:gd name="connsiteY1" fmla="*/ 0 h 18288"/>
              <a:gd name="connsiteX2" fmla="*/ 1212233 w 4242816"/>
              <a:gd name="connsiteY2" fmla="*/ 0 h 18288"/>
              <a:gd name="connsiteX3" fmla="*/ 1860778 w 4242816"/>
              <a:gd name="connsiteY3" fmla="*/ 0 h 18288"/>
              <a:gd name="connsiteX4" fmla="*/ 2424466 w 4242816"/>
              <a:gd name="connsiteY4" fmla="*/ 0 h 18288"/>
              <a:gd name="connsiteX5" fmla="*/ 3115439 w 4242816"/>
              <a:gd name="connsiteY5" fmla="*/ 0 h 18288"/>
              <a:gd name="connsiteX6" fmla="*/ 3636699 w 4242816"/>
              <a:gd name="connsiteY6" fmla="*/ 0 h 18288"/>
              <a:gd name="connsiteX7" fmla="*/ 4242816 w 4242816"/>
              <a:gd name="connsiteY7" fmla="*/ 0 h 18288"/>
              <a:gd name="connsiteX8" fmla="*/ 4242816 w 4242816"/>
              <a:gd name="connsiteY8" fmla="*/ 18288 h 18288"/>
              <a:gd name="connsiteX9" fmla="*/ 3636699 w 4242816"/>
              <a:gd name="connsiteY9" fmla="*/ 18288 h 18288"/>
              <a:gd name="connsiteX10" fmla="*/ 3030583 w 4242816"/>
              <a:gd name="connsiteY10" fmla="*/ 18288 h 18288"/>
              <a:gd name="connsiteX11" fmla="*/ 2466894 w 4242816"/>
              <a:gd name="connsiteY11" fmla="*/ 18288 h 18288"/>
              <a:gd name="connsiteX12" fmla="*/ 1988062 w 4242816"/>
              <a:gd name="connsiteY12" fmla="*/ 18288 h 18288"/>
              <a:gd name="connsiteX13" fmla="*/ 1466802 w 4242816"/>
              <a:gd name="connsiteY13" fmla="*/ 18288 h 18288"/>
              <a:gd name="connsiteX14" fmla="*/ 860686 w 4242816"/>
              <a:gd name="connsiteY14" fmla="*/ 18288 h 18288"/>
              <a:gd name="connsiteX15" fmla="*/ 0 w 4242816"/>
              <a:gd name="connsiteY15" fmla="*/ 18288 h 18288"/>
              <a:gd name="connsiteX16" fmla="*/ 0 w 4242816"/>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2816" h="18288" fill="none" extrusionOk="0">
                <a:moveTo>
                  <a:pt x="0" y="0"/>
                </a:moveTo>
                <a:cubicBezTo>
                  <a:pt x="249934" y="1471"/>
                  <a:pt x="379877" y="-29444"/>
                  <a:pt x="690973" y="0"/>
                </a:cubicBezTo>
                <a:cubicBezTo>
                  <a:pt x="1002069" y="29444"/>
                  <a:pt x="1021583" y="17501"/>
                  <a:pt x="1212233" y="0"/>
                </a:cubicBezTo>
                <a:cubicBezTo>
                  <a:pt x="1402883" y="-17501"/>
                  <a:pt x="1678760" y="5386"/>
                  <a:pt x="1860778" y="0"/>
                </a:cubicBezTo>
                <a:cubicBezTo>
                  <a:pt x="2042796" y="-5386"/>
                  <a:pt x="2245608" y="-22401"/>
                  <a:pt x="2424466" y="0"/>
                </a:cubicBezTo>
                <a:cubicBezTo>
                  <a:pt x="2603324" y="22401"/>
                  <a:pt x="2890020" y="33806"/>
                  <a:pt x="3115439" y="0"/>
                </a:cubicBezTo>
                <a:cubicBezTo>
                  <a:pt x="3340858" y="-33806"/>
                  <a:pt x="3428300" y="18628"/>
                  <a:pt x="3636699" y="0"/>
                </a:cubicBezTo>
                <a:cubicBezTo>
                  <a:pt x="3845098" y="-18628"/>
                  <a:pt x="4108824" y="5541"/>
                  <a:pt x="4242816" y="0"/>
                </a:cubicBezTo>
                <a:cubicBezTo>
                  <a:pt x="4242066" y="4160"/>
                  <a:pt x="4243125" y="10356"/>
                  <a:pt x="4242816" y="18288"/>
                </a:cubicBezTo>
                <a:cubicBezTo>
                  <a:pt x="4113424" y="32735"/>
                  <a:pt x="3768327" y="47567"/>
                  <a:pt x="3636699" y="18288"/>
                </a:cubicBezTo>
                <a:cubicBezTo>
                  <a:pt x="3505071" y="-10991"/>
                  <a:pt x="3294208" y="-4990"/>
                  <a:pt x="3030583" y="18288"/>
                </a:cubicBezTo>
                <a:cubicBezTo>
                  <a:pt x="2766958" y="41566"/>
                  <a:pt x="2649277" y="20974"/>
                  <a:pt x="2466894" y="18288"/>
                </a:cubicBezTo>
                <a:cubicBezTo>
                  <a:pt x="2284511" y="15602"/>
                  <a:pt x="2151277" y="1154"/>
                  <a:pt x="1988062" y="18288"/>
                </a:cubicBezTo>
                <a:cubicBezTo>
                  <a:pt x="1824847" y="35422"/>
                  <a:pt x="1691359" y="9265"/>
                  <a:pt x="1466802" y="18288"/>
                </a:cubicBezTo>
                <a:cubicBezTo>
                  <a:pt x="1242245" y="27311"/>
                  <a:pt x="1006161" y="36605"/>
                  <a:pt x="860686" y="18288"/>
                </a:cubicBezTo>
                <a:cubicBezTo>
                  <a:pt x="715211" y="-29"/>
                  <a:pt x="242774" y="46538"/>
                  <a:pt x="0" y="18288"/>
                </a:cubicBezTo>
                <a:cubicBezTo>
                  <a:pt x="-146" y="11482"/>
                  <a:pt x="-422" y="5192"/>
                  <a:pt x="0" y="0"/>
                </a:cubicBezTo>
                <a:close/>
              </a:path>
              <a:path w="4242816" h="18288" stroke="0" extrusionOk="0">
                <a:moveTo>
                  <a:pt x="0" y="0"/>
                </a:moveTo>
                <a:cubicBezTo>
                  <a:pt x="259751" y="-14018"/>
                  <a:pt x="356632" y="-15007"/>
                  <a:pt x="521260" y="0"/>
                </a:cubicBezTo>
                <a:cubicBezTo>
                  <a:pt x="685888" y="15007"/>
                  <a:pt x="885786" y="5167"/>
                  <a:pt x="1212233" y="0"/>
                </a:cubicBezTo>
                <a:cubicBezTo>
                  <a:pt x="1538680" y="-5167"/>
                  <a:pt x="1458849" y="7951"/>
                  <a:pt x="1691065" y="0"/>
                </a:cubicBezTo>
                <a:cubicBezTo>
                  <a:pt x="1923281" y="-7951"/>
                  <a:pt x="1985780" y="-16303"/>
                  <a:pt x="2169897" y="0"/>
                </a:cubicBezTo>
                <a:cubicBezTo>
                  <a:pt x="2354014" y="16303"/>
                  <a:pt x="2633054" y="-2739"/>
                  <a:pt x="2776014" y="0"/>
                </a:cubicBezTo>
                <a:cubicBezTo>
                  <a:pt x="2918974" y="2739"/>
                  <a:pt x="3112688" y="-15682"/>
                  <a:pt x="3339702" y="0"/>
                </a:cubicBezTo>
                <a:cubicBezTo>
                  <a:pt x="3566716" y="15682"/>
                  <a:pt x="4015278" y="-28467"/>
                  <a:pt x="4242816" y="0"/>
                </a:cubicBezTo>
                <a:cubicBezTo>
                  <a:pt x="4243501" y="7633"/>
                  <a:pt x="4242294" y="10002"/>
                  <a:pt x="4242816" y="18288"/>
                </a:cubicBezTo>
                <a:cubicBezTo>
                  <a:pt x="3924964" y="16283"/>
                  <a:pt x="3746362" y="-1805"/>
                  <a:pt x="3551843" y="18288"/>
                </a:cubicBezTo>
                <a:cubicBezTo>
                  <a:pt x="3357324" y="38381"/>
                  <a:pt x="3126422" y="47156"/>
                  <a:pt x="2860870" y="18288"/>
                </a:cubicBezTo>
                <a:cubicBezTo>
                  <a:pt x="2595318" y="-10580"/>
                  <a:pt x="2572437" y="11441"/>
                  <a:pt x="2297182" y="18288"/>
                </a:cubicBezTo>
                <a:cubicBezTo>
                  <a:pt x="2021927" y="25135"/>
                  <a:pt x="1916908" y="33601"/>
                  <a:pt x="1733493" y="18288"/>
                </a:cubicBezTo>
                <a:cubicBezTo>
                  <a:pt x="1550078" y="2975"/>
                  <a:pt x="1412440" y="27896"/>
                  <a:pt x="1212233" y="18288"/>
                </a:cubicBezTo>
                <a:cubicBezTo>
                  <a:pt x="1012026" y="8680"/>
                  <a:pt x="914386" y="13859"/>
                  <a:pt x="648545" y="18288"/>
                </a:cubicBezTo>
                <a:cubicBezTo>
                  <a:pt x="382704" y="22717"/>
                  <a:pt x="233522" y="39342"/>
                  <a:pt x="0" y="18288"/>
                </a:cubicBezTo>
                <a:cubicBezTo>
                  <a:pt x="-772" y="13661"/>
                  <a:pt x="-839" y="8490"/>
                  <a:pt x="0" y="0"/>
                </a:cubicBezTo>
                <a:close/>
              </a:path>
            </a:pathLst>
          </a:custGeom>
          <a:solidFill>
            <a:schemeClr val="accent2"/>
          </a:solidFill>
          <a:ln w="44450" cap="rnd">
            <a:solidFill>
              <a:schemeClr val="accent2"/>
            </a:solidFill>
            <a:round/>
            <a:extLst>
              <a:ext uri="{C807C97D-BFC1-408E-A445-0C87EB9F89A2}">
                <ask:lineSketchStyleProps xmln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34553263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 xmlns:a16="http://schemas.microsoft.com/office/drawing/2014/main" id="{0C3C3251-A989-477B-9500-04D10998147B}"/>
              </a:ext>
            </a:extLst>
          </p:cNvPr>
          <p:cNvPicPr>
            <a:picLocks noGrp="1" noChangeAspect="1"/>
          </p:cNvPicPr>
          <p:nvPr>
            <p:ph idx="1"/>
          </p:nvPr>
        </p:nvPicPr>
        <p:blipFill>
          <a:blip r:embed="rId2"/>
          <a:stretch>
            <a:fillRect/>
          </a:stretch>
        </p:blipFill>
        <p:spPr>
          <a:xfrm>
            <a:off x="870546" y="878820"/>
            <a:ext cx="10450907" cy="5878635"/>
          </a:xfrm>
        </p:spPr>
      </p:pic>
      <p:sp>
        <p:nvSpPr>
          <p:cNvPr id="6" name="TextBox 5">
            <a:extLst>
              <a:ext uri="{FF2B5EF4-FFF2-40B4-BE49-F238E27FC236}">
                <a16:creationId xmlns="" xmlns:a16="http://schemas.microsoft.com/office/drawing/2014/main" id="{0FCEB889-F49C-4DFA-8E94-94F58B1CD4B1}"/>
              </a:ext>
            </a:extLst>
          </p:cNvPr>
          <p:cNvSpPr txBox="1"/>
          <p:nvPr/>
        </p:nvSpPr>
        <p:spPr>
          <a:xfrm>
            <a:off x="317500" y="355600"/>
            <a:ext cx="7835900" cy="523220"/>
          </a:xfrm>
          <a:prstGeom prst="rect">
            <a:avLst/>
          </a:prstGeom>
          <a:noFill/>
        </p:spPr>
        <p:txBody>
          <a:bodyPr wrap="square" rtlCol="0">
            <a:spAutoFit/>
          </a:bodyPr>
          <a:lstStyle/>
          <a:p>
            <a:r>
              <a:rPr lang="en-US" sz="2800" b="1" dirty="0">
                <a:ln w="0"/>
                <a:effectLst>
                  <a:outerShdw blurRad="38100" dist="19050" dir="2700000" algn="tl" rotWithShape="0">
                    <a:schemeClr val="dk1">
                      <a:alpha val="40000"/>
                    </a:schemeClr>
                  </a:outerShdw>
                </a:effectLst>
                <a:latin typeface="Garamond" panose="02020404030301010803" pitchFamily="18" charset="0"/>
              </a:rPr>
              <a:t>3. Project Interface</a:t>
            </a:r>
          </a:p>
        </p:txBody>
      </p:sp>
    </p:spTree>
    <p:extLst>
      <p:ext uri="{BB962C8B-B14F-4D97-AF65-F5344CB8AC3E}">
        <p14:creationId xmlns="" xmlns:p14="http://schemas.microsoft.com/office/powerpoint/2010/main" val="1832365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26C01C37-F496-46CF-989A-EB270E222556}"/>
              </a:ext>
            </a:extLst>
          </p:cNvPr>
          <p:cNvPicPr>
            <a:picLocks noChangeAspect="1"/>
          </p:cNvPicPr>
          <p:nvPr/>
        </p:nvPicPr>
        <p:blipFill>
          <a:blip r:embed="rId2"/>
          <a:stretch>
            <a:fillRect/>
          </a:stretch>
        </p:blipFill>
        <p:spPr>
          <a:xfrm>
            <a:off x="6172200" y="1072937"/>
            <a:ext cx="6019800" cy="2647950"/>
          </a:xfrm>
          <a:prstGeom prst="rect">
            <a:avLst/>
          </a:prstGeom>
        </p:spPr>
      </p:pic>
      <p:pic>
        <p:nvPicPr>
          <p:cNvPr id="6" name="Picture 5">
            <a:extLst>
              <a:ext uri="{FF2B5EF4-FFF2-40B4-BE49-F238E27FC236}">
                <a16:creationId xmlns="" xmlns:a16="http://schemas.microsoft.com/office/drawing/2014/main" id="{2297B3E6-2B6C-4A8D-9D8A-5EAF3FFB8088}"/>
              </a:ext>
            </a:extLst>
          </p:cNvPr>
          <p:cNvPicPr>
            <a:picLocks noChangeAspect="1"/>
          </p:cNvPicPr>
          <p:nvPr/>
        </p:nvPicPr>
        <p:blipFill>
          <a:blip r:embed="rId3"/>
          <a:stretch>
            <a:fillRect/>
          </a:stretch>
        </p:blipFill>
        <p:spPr>
          <a:xfrm>
            <a:off x="6172200" y="3976559"/>
            <a:ext cx="5572125" cy="2638425"/>
          </a:xfrm>
          <a:prstGeom prst="rect">
            <a:avLst/>
          </a:prstGeom>
        </p:spPr>
      </p:pic>
      <p:pic>
        <p:nvPicPr>
          <p:cNvPr id="8" name="Picture 7">
            <a:extLst>
              <a:ext uri="{FF2B5EF4-FFF2-40B4-BE49-F238E27FC236}">
                <a16:creationId xmlns="" xmlns:a16="http://schemas.microsoft.com/office/drawing/2014/main" id="{68013557-55A6-43AD-8286-CDC0DF6BD556}"/>
              </a:ext>
            </a:extLst>
          </p:cNvPr>
          <p:cNvPicPr>
            <a:picLocks noChangeAspect="1"/>
          </p:cNvPicPr>
          <p:nvPr/>
        </p:nvPicPr>
        <p:blipFill>
          <a:blip r:embed="rId4"/>
          <a:stretch>
            <a:fillRect/>
          </a:stretch>
        </p:blipFill>
        <p:spPr>
          <a:xfrm>
            <a:off x="215088" y="3179640"/>
            <a:ext cx="5476875" cy="2543175"/>
          </a:xfrm>
          <a:prstGeom prst="rect">
            <a:avLst/>
          </a:prstGeom>
        </p:spPr>
      </p:pic>
      <p:sp>
        <p:nvSpPr>
          <p:cNvPr id="9" name="TextBox 8">
            <a:extLst>
              <a:ext uri="{FF2B5EF4-FFF2-40B4-BE49-F238E27FC236}">
                <a16:creationId xmlns="" xmlns:a16="http://schemas.microsoft.com/office/drawing/2014/main" id="{F6F4993C-6676-47A3-B71E-D7356890347B}"/>
              </a:ext>
            </a:extLst>
          </p:cNvPr>
          <p:cNvSpPr txBox="1"/>
          <p:nvPr/>
        </p:nvSpPr>
        <p:spPr>
          <a:xfrm>
            <a:off x="8698418" y="622095"/>
            <a:ext cx="1449421" cy="369332"/>
          </a:xfrm>
          <a:prstGeom prst="rect">
            <a:avLst/>
          </a:prstGeom>
          <a:noFill/>
        </p:spPr>
        <p:txBody>
          <a:bodyPr wrap="square" rtlCol="0">
            <a:spAutoFit/>
          </a:bodyPr>
          <a:lstStyle/>
          <a:p>
            <a:r>
              <a:rPr lang="en-US" dirty="0">
                <a:ln w="0"/>
                <a:effectLst>
                  <a:outerShdw blurRad="38100" dist="19050" dir="2700000" algn="tl" rotWithShape="0">
                    <a:schemeClr val="dk1">
                      <a:alpha val="40000"/>
                    </a:schemeClr>
                  </a:outerShdw>
                </a:effectLst>
              </a:rPr>
              <a:t>LSH cosine</a:t>
            </a:r>
          </a:p>
        </p:txBody>
      </p:sp>
      <p:sp>
        <p:nvSpPr>
          <p:cNvPr id="10" name="TextBox 9">
            <a:extLst>
              <a:ext uri="{FF2B5EF4-FFF2-40B4-BE49-F238E27FC236}">
                <a16:creationId xmlns="" xmlns:a16="http://schemas.microsoft.com/office/drawing/2014/main" id="{7271E471-8400-4A4D-A005-5109648C2B3B}"/>
              </a:ext>
            </a:extLst>
          </p:cNvPr>
          <p:cNvSpPr txBox="1"/>
          <p:nvPr/>
        </p:nvSpPr>
        <p:spPr>
          <a:xfrm>
            <a:off x="2108740" y="2810308"/>
            <a:ext cx="2094690" cy="369332"/>
          </a:xfrm>
          <a:prstGeom prst="rect">
            <a:avLst/>
          </a:prstGeom>
          <a:noFill/>
        </p:spPr>
        <p:txBody>
          <a:bodyPr wrap="square" rtlCol="0">
            <a:spAutoFit/>
          </a:bodyPr>
          <a:lstStyle/>
          <a:p>
            <a:r>
              <a:rPr lang="en-US" dirty="0">
                <a:ln w="0"/>
                <a:effectLst>
                  <a:outerShdw blurRad="38100" dist="19050" dir="2700000" algn="tl" rotWithShape="0">
                    <a:schemeClr val="dk1">
                      <a:alpha val="40000"/>
                    </a:schemeClr>
                  </a:outerShdw>
                </a:effectLst>
              </a:rPr>
              <a:t>Cosine similarity</a:t>
            </a:r>
          </a:p>
        </p:txBody>
      </p:sp>
      <p:sp>
        <p:nvSpPr>
          <p:cNvPr id="7" name="TextBox 6">
            <a:extLst>
              <a:ext uri="{FF2B5EF4-FFF2-40B4-BE49-F238E27FC236}">
                <a16:creationId xmlns="" xmlns:a16="http://schemas.microsoft.com/office/drawing/2014/main" id="{B5A461CB-05DD-4EB2-B888-306A9DF0331F}"/>
              </a:ext>
            </a:extLst>
          </p:cNvPr>
          <p:cNvSpPr txBox="1"/>
          <p:nvPr/>
        </p:nvSpPr>
        <p:spPr>
          <a:xfrm>
            <a:off x="215088" y="808958"/>
            <a:ext cx="8483600" cy="461665"/>
          </a:xfrm>
          <a:prstGeom prst="rect">
            <a:avLst/>
          </a:prstGeom>
          <a:noFill/>
        </p:spPr>
        <p:txBody>
          <a:bodyPr wrap="square" rtlCol="0">
            <a:spAutoFit/>
          </a:bodyPr>
          <a:lstStyle/>
          <a:p>
            <a:r>
              <a:rPr lang="en-US" sz="2400" b="1" dirty="0">
                <a:ln w="0"/>
                <a:effectLst>
                  <a:outerShdw blurRad="38100" dist="19050" dir="2700000" algn="tl" rotWithShape="0">
                    <a:schemeClr val="dk1">
                      <a:alpha val="40000"/>
                    </a:schemeClr>
                  </a:outerShdw>
                </a:effectLst>
                <a:latin typeface="Garamond" panose="02020404030301010803" pitchFamily="18" charset="0"/>
              </a:rPr>
              <a:t>4.1 Contend-based filtering recommendations</a:t>
            </a:r>
            <a:endParaRPr lang="en-US" sz="1600" b="1" dirty="0">
              <a:latin typeface="Garamond" panose="02020404030301010803" pitchFamily="18" charset="0"/>
            </a:endParaRPr>
          </a:p>
        </p:txBody>
      </p:sp>
      <p:sp>
        <p:nvSpPr>
          <p:cNvPr id="11" name="TextBox 10">
            <a:extLst>
              <a:ext uri="{FF2B5EF4-FFF2-40B4-BE49-F238E27FC236}">
                <a16:creationId xmlns="" xmlns:a16="http://schemas.microsoft.com/office/drawing/2014/main" id="{EF613FAE-C13D-403E-9E17-11A21E74DEA3}"/>
              </a:ext>
            </a:extLst>
          </p:cNvPr>
          <p:cNvSpPr txBox="1"/>
          <p:nvPr/>
        </p:nvSpPr>
        <p:spPr>
          <a:xfrm>
            <a:off x="203200" y="355600"/>
            <a:ext cx="7835900" cy="523220"/>
          </a:xfrm>
          <a:prstGeom prst="rect">
            <a:avLst/>
          </a:prstGeom>
          <a:noFill/>
        </p:spPr>
        <p:txBody>
          <a:bodyPr wrap="square" rtlCol="0">
            <a:spAutoFit/>
          </a:bodyPr>
          <a:lstStyle/>
          <a:p>
            <a:r>
              <a:rPr lang="en-US" sz="2800" b="1" dirty="0">
                <a:ln w="0"/>
                <a:effectLst>
                  <a:outerShdw blurRad="38100" dist="19050" dir="2700000" algn="tl" rotWithShape="0">
                    <a:schemeClr val="dk1">
                      <a:alpha val="40000"/>
                    </a:schemeClr>
                  </a:outerShdw>
                </a:effectLst>
                <a:latin typeface="Garamond" panose="02020404030301010803" pitchFamily="18" charset="0"/>
              </a:rPr>
              <a:t>4. Results </a:t>
            </a:r>
          </a:p>
        </p:txBody>
      </p:sp>
      <p:sp>
        <p:nvSpPr>
          <p:cNvPr id="2" name="TextBox 1">
            <a:extLst>
              <a:ext uri="{FF2B5EF4-FFF2-40B4-BE49-F238E27FC236}">
                <a16:creationId xmlns="" xmlns:a16="http://schemas.microsoft.com/office/drawing/2014/main" id="{1E2CCCE2-2D24-4FDC-B285-157F1CFE1EAB}"/>
              </a:ext>
            </a:extLst>
          </p:cNvPr>
          <p:cNvSpPr txBox="1"/>
          <p:nvPr/>
        </p:nvSpPr>
        <p:spPr>
          <a:xfrm>
            <a:off x="1993900" y="1994299"/>
            <a:ext cx="2768600" cy="461665"/>
          </a:xfrm>
          <a:prstGeom prst="rect">
            <a:avLst/>
          </a:prstGeom>
          <a:noFill/>
        </p:spPr>
        <p:txBody>
          <a:bodyPr wrap="square" rtlCol="0">
            <a:spAutoFit/>
          </a:bodyPr>
          <a:lstStyle/>
          <a:p>
            <a:r>
              <a:rPr lang="en-US" sz="2400" dirty="0"/>
              <a:t>Using a sample</a:t>
            </a:r>
          </a:p>
        </p:txBody>
      </p:sp>
    </p:spTree>
    <p:extLst>
      <p:ext uri="{BB962C8B-B14F-4D97-AF65-F5344CB8AC3E}">
        <p14:creationId xmlns="" xmlns:p14="http://schemas.microsoft.com/office/powerpoint/2010/main" val="3665934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5FB8603D-69A0-4932-8596-56FDEE5BE92D}"/>
              </a:ext>
            </a:extLst>
          </p:cNvPr>
          <p:cNvSpPr txBox="1"/>
          <p:nvPr/>
        </p:nvSpPr>
        <p:spPr>
          <a:xfrm>
            <a:off x="598960" y="655994"/>
            <a:ext cx="2768600" cy="461665"/>
          </a:xfrm>
          <a:prstGeom prst="rect">
            <a:avLst/>
          </a:prstGeom>
          <a:noFill/>
        </p:spPr>
        <p:txBody>
          <a:bodyPr wrap="square" rtlCol="0">
            <a:spAutoFit/>
          </a:bodyPr>
          <a:lstStyle/>
          <a:p>
            <a:r>
              <a:rPr lang="en-US" sz="2400" dirty="0">
                <a:ln w="0"/>
                <a:effectLst>
                  <a:outerShdw blurRad="38100" dist="19050" dir="2700000" algn="tl" rotWithShape="0">
                    <a:schemeClr val="dk1">
                      <a:alpha val="40000"/>
                    </a:schemeClr>
                  </a:outerShdw>
                </a:effectLst>
              </a:rPr>
              <a:t>Using the full dataset</a:t>
            </a:r>
          </a:p>
        </p:txBody>
      </p:sp>
      <p:pic>
        <p:nvPicPr>
          <p:cNvPr id="7" name="Picture 6" descr="A picture containing text, monitor, screenshot&#10;&#10;Description automatically generated">
            <a:extLst>
              <a:ext uri="{FF2B5EF4-FFF2-40B4-BE49-F238E27FC236}">
                <a16:creationId xmlns="" xmlns:a16="http://schemas.microsoft.com/office/drawing/2014/main" id="{2268EBCD-3A9E-4FDA-99AF-6FC99B7DDCFC}"/>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1933876"/>
            <a:ext cx="12192000" cy="2990248"/>
          </a:xfrm>
          <a:prstGeom prst="rect">
            <a:avLst/>
          </a:prstGeom>
        </p:spPr>
      </p:pic>
      <p:sp>
        <p:nvSpPr>
          <p:cNvPr id="8" name="TextBox 7">
            <a:extLst>
              <a:ext uri="{FF2B5EF4-FFF2-40B4-BE49-F238E27FC236}">
                <a16:creationId xmlns="" xmlns:a16="http://schemas.microsoft.com/office/drawing/2014/main" id="{472D7403-5FC4-4102-9A0D-487752EB3468}"/>
              </a:ext>
            </a:extLst>
          </p:cNvPr>
          <p:cNvSpPr txBox="1"/>
          <p:nvPr/>
        </p:nvSpPr>
        <p:spPr>
          <a:xfrm>
            <a:off x="1120200" y="1483204"/>
            <a:ext cx="2094690" cy="369332"/>
          </a:xfrm>
          <a:prstGeom prst="rect">
            <a:avLst/>
          </a:prstGeom>
          <a:noFill/>
        </p:spPr>
        <p:txBody>
          <a:bodyPr wrap="square" rtlCol="0">
            <a:spAutoFit/>
          </a:bodyPr>
          <a:lstStyle/>
          <a:p>
            <a:r>
              <a:rPr lang="en-US" dirty="0">
                <a:ln w="0"/>
                <a:effectLst>
                  <a:outerShdw blurRad="38100" dist="19050" dir="2700000" algn="tl" rotWithShape="0">
                    <a:schemeClr val="dk1">
                      <a:alpha val="40000"/>
                    </a:schemeClr>
                  </a:outerShdw>
                </a:effectLst>
              </a:rPr>
              <a:t>Cosine similarity</a:t>
            </a:r>
          </a:p>
        </p:txBody>
      </p:sp>
    </p:spTree>
    <p:extLst>
      <p:ext uri="{BB962C8B-B14F-4D97-AF65-F5344CB8AC3E}">
        <p14:creationId xmlns="" xmlns:p14="http://schemas.microsoft.com/office/powerpoint/2010/main" val="27432283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ext&#10;&#10;Description automatically generated">
            <a:extLst>
              <a:ext uri="{FF2B5EF4-FFF2-40B4-BE49-F238E27FC236}">
                <a16:creationId xmlns="" xmlns:a16="http://schemas.microsoft.com/office/drawing/2014/main" id="{C3115867-E2F4-4E19-8D69-EFBD427B8CB9}"/>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701740" y="1917700"/>
            <a:ext cx="10788520" cy="2349500"/>
          </a:xfrm>
          <a:prstGeom prst="rect">
            <a:avLst/>
          </a:prstGeom>
        </p:spPr>
      </p:pic>
      <p:sp>
        <p:nvSpPr>
          <p:cNvPr id="5" name="TextBox 4">
            <a:extLst>
              <a:ext uri="{FF2B5EF4-FFF2-40B4-BE49-F238E27FC236}">
                <a16:creationId xmlns="" xmlns:a16="http://schemas.microsoft.com/office/drawing/2014/main" id="{9304A8C0-D500-43AF-9579-BF727FD07042}"/>
              </a:ext>
            </a:extLst>
          </p:cNvPr>
          <p:cNvSpPr txBox="1"/>
          <p:nvPr/>
        </p:nvSpPr>
        <p:spPr>
          <a:xfrm>
            <a:off x="215088" y="808958"/>
            <a:ext cx="8483600" cy="461665"/>
          </a:xfrm>
          <a:prstGeom prst="rect">
            <a:avLst/>
          </a:prstGeom>
          <a:noFill/>
        </p:spPr>
        <p:txBody>
          <a:bodyPr wrap="square" rtlCol="0">
            <a:spAutoFit/>
          </a:bodyPr>
          <a:lstStyle/>
          <a:p>
            <a:r>
              <a:rPr lang="en-US" sz="2400" b="1" dirty="0">
                <a:ln w="0"/>
                <a:effectLst>
                  <a:outerShdw blurRad="38100" dist="19050" dir="2700000" algn="tl" rotWithShape="0">
                    <a:schemeClr val="dk1">
                      <a:alpha val="40000"/>
                    </a:schemeClr>
                  </a:outerShdw>
                </a:effectLst>
                <a:latin typeface="Garamond" panose="02020404030301010803" pitchFamily="18" charset="0"/>
              </a:rPr>
              <a:t>Pitfalls of LSH </a:t>
            </a:r>
            <a:endParaRPr lang="en-US" sz="1600" b="1" dirty="0">
              <a:latin typeface="Garamond" panose="02020404030301010803" pitchFamily="18" charset="0"/>
            </a:endParaRPr>
          </a:p>
        </p:txBody>
      </p:sp>
      <p:sp>
        <p:nvSpPr>
          <p:cNvPr id="6" name="TextBox 5">
            <a:extLst>
              <a:ext uri="{FF2B5EF4-FFF2-40B4-BE49-F238E27FC236}">
                <a16:creationId xmlns="" xmlns:a16="http://schemas.microsoft.com/office/drawing/2014/main" id="{A8D08D02-A353-4555-B5F7-35CEB793E98A}"/>
              </a:ext>
            </a:extLst>
          </p:cNvPr>
          <p:cNvSpPr txBox="1"/>
          <p:nvPr/>
        </p:nvSpPr>
        <p:spPr>
          <a:xfrm>
            <a:off x="488950" y="5229892"/>
            <a:ext cx="11214100" cy="1015663"/>
          </a:xfrm>
          <a:prstGeom prst="rect">
            <a:avLst/>
          </a:prstGeom>
          <a:noFill/>
        </p:spPr>
        <p:txBody>
          <a:bodyPr wrap="square" rtlCol="0">
            <a:spAutoFit/>
          </a:bodyPr>
          <a:lstStyle/>
          <a:p>
            <a:r>
              <a:rPr lang="en-US" sz="2000" dirty="0"/>
              <a:t>Forming candidate pairs of movies in the same bucket are </a:t>
            </a:r>
            <a:r>
              <a:rPr lang="en-US" sz="2000" dirty="0">
                <a:highlight>
                  <a:srgbClr val="FFFF00"/>
                </a:highlight>
              </a:rPr>
              <a:t>time-consuming</a:t>
            </a:r>
            <a:r>
              <a:rPr lang="en-US" sz="2000" dirty="0"/>
              <a:t> for very large dataset.</a:t>
            </a:r>
          </a:p>
          <a:p>
            <a:r>
              <a:rPr lang="en-US" sz="2000" dirty="0"/>
              <a:t>Find the buckets a movie falls in and search candidate pairs is complex, an item can fall into many buckets (the number of bands used in LSH)</a:t>
            </a:r>
          </a:p>
        </p:txBody>
      </p:sp>
    </p:spTree>
    <p:extLst>
      <p:ext uri="{BB962C8B-B14F-4D97-AF65-F5344CB8AC3E}">
        <p14:creationId xmlns="" xmlns:p14="http://schemas.microsoft.com/office/powerpoint/2010/main" val="384230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060622CB-D5B2-4399-8AC6-C31C0607F022}"/>
              </a:ext>
            </a:extLst>
          </p:cNvPr>
          <p:cNvSpPr txBox="1"/>
          <p:nvPr/>
        </p:nvSpPr>
        <p:spPr>
          <a:xfrm>
            <a:off x="215088" y="808958"/>
            <a:ext cx="8483600" cy="707886"/>
          </a:xfrm>
          <a:prstGeom prst="rect">
            <a:avLst/>
          </a:prstGeom>
          <a:noFill/>
        </p:spPr>
        <p:txBody>
          <a:bodyPr wrap="square" rtlCol="0">
            <a:spAutoFit/>
          </a:bodyPr>
          <a:lstStyle/>
          <a:p>
            <a:r>
              <a:rPr lang="en-US" sz="2400" b="1" dirty="0">
                <a:ln w="0"/>
                <a:effectLst>
                  <a:outerShdw blurRad="38100" dist="19050" dir="2700000" algn="tl" rotWithShape="0">
                    <a:schemeClr val="dk1">
                      <a:alpha val="40000"/>
                    </a:schemeClr>
                  </a:outerShdw>
                </a:effectLst>
                <a:latin typeface="Garamond" panose="02020404030301010803" pitchFamily="18" charset="0"/>
              </a:rPr>
              <a:t>4.2 Collaborative filtering recommendations</a:t>
            </a:r>
            <a:endParaRPr lang="en-US" sz="1600" b="1" dirty="0">
              <a:latin typeface="Garamond" panose="02020404030301010803" pitchFamily="18" charset="0"/>
            </a:endParaRPr>
          </a:p>
          <a:p>
            <a:endParaRPr lang="en-US" sz="1600" b="1" dirty="0">
              <a:latin typeface="Garamond" panose="02020404030301010803" pitchFamily="18" charset="0"/>
            </a:endParaRPr>
          </a:p>
        </p:txBody>
      </p:sp>
      <p:pic>
        <p:nvPicPr>
          <p:cNvPr id="3" name="Picture 2" descr="Text&#10;&#10;Description automatically generated">
            <a:extLst>
              <a:ext uri="{FF2B5EF4-FFF2-40B4-BE49-F238E27FC236}">
                <a16:creationId xmlns="" xmlns:a16="http://schemas.microsoft.com/office/drawing/2014/main" id="{9B890316-B3F7-499A-A326-3E92CA9B278D}"/>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5867081" y="2329351"/>
            <a:ext cx="6291818" cy="3719691"/>
          </a:xfrm>
          <a:prstGeom prst="rect">
            <a:avLst/>
          </a:prstGeom>
        </p:spPr>
      </p:pic>
      <p:sp>
        <p:nvSpPr>
          <p:cNvPr id="4" name="TextBox 3">
            <a:extLst>
              <a:ext uri="{FF2B5EF4-FFF2-40B4-BE49-F238E27FC236}">
                <a16:creationId xmlns="" xmlns:a16="http://schemas.microsoft.com/office/drawing/2014/main" id="{DD09793D-8A19-4099-AEFF-15381BBBCA21}"/>
              </a:ext>
            </a:extLst>
          </p:cNvPr>
          <p:cNvSpPr txBox="1"/>
          <p:nvPr/>
        </p:nvSpPr>
        <p:spPr>
          <a:xfrm>
            <a:off x="7935262" y="1886176"/>
            <a:ext cx="3855751" cy="369332"/>
          </a:xfrm>
          <a:prstGeom prst="rect">
            <a:avLst/>
          </a:prstGeom>
          <a:noFill/>
        </p:spPr>
        <p:txBody>
          <a:bodyPr wrap="square" rtlCol="0">
            <a:spAutoFit/>
          </a:bodyPr>
          <a:lstStyle/>
          <a:p>
            <a:r>
              <a:rPr lang="en-US" dirty="0"/>
              <a:t>Training model for full rating dataset</a:t>
            </a:r>
          </a:p>
        </p:txBody>
      </p:sp>
      <p:pic>
        <p:nvPicPr>
          <p:cNvPr id="7" name="Picture 6">
            <a:extLst>
              <a:ext uri="{FF2B5EF4-FFF2-40B4-BE49-F238E27FC236}">
                <a16:creationId xmlns="" xmlns:a16="http://schemas.microsoft.com/office/drawing/2014/main" id="{DF32F200-2AAE-4146-989F-08DB1D684745}"/>
              </a:ext>
            </a:extLst>
          </p:cNvPr>
          <p:cNvPicPr>
            <a:picLocks noChangeAspect="1"/>
          </p:cNvPicPr>
          <p:nvPr/>
        </p:nvPicPr>
        <p:blipFill rotWithShape="1">
          <a:blip r:embed="rId3"/>
          <a:srcRect r="11485"/>
          <a:stretch/>
        </p:blipFill>
        <p:spPr>
          <a:xfrm>
            <a:off x="20208" y="1631651"/>
            <a:ext cx="5739569" cy="2959327"/>
          </a:xfrm>
          <a:prstGeom prst="rect">
            <a:avLst/>
          </a:prstGeom>
        </p:spPr>
      </p:pic>
      <p:sp>
        <p:nvSpPr>
          <p:cNvPr id="8" name="TextBox 7">
            <a:extLst>
              <a:ext uri="{FF2B5EF4-FFF2-40B4-BE49-F238E27FC236}">
                <a16:creationId xmlns="" xmlns:a16="http://schemas.microsoft.com/office/drawing/2014/main" id="{BE007B39-178D-47E2-93E8-DE6D13A7D0A3}"/>
              </a:ext>
            </a:extLst>
          </p:cNvPr>
          <p:cNvSpPr txBox="1"/>
          <p:nvPr/>
        </p:nvSpPr>
        <p:spPr>
          <a:xfrm>
            <a:off x="400987" y="1278774"/>
            <a:ext cx="7246398" cy="369332"/>
          </a:xfrm>
          <a:prstGeom prst="rect">
            <a:avLst/>
          </a:prstGeom>
          <a:noFill/>
        </p:spPr>
        <p:txBody>
          <a:bodyPr wrap="square" rtlCol="0">
            <a:spAutoFit/>
          </a:bodyPr>
          <a:lstStyle/>
          <a:p>
            <a:r>
              <a:rPr lang="en-US" dirty="0"/>
              <a:t>Finding optimal parameter using </a:t>
            </a:r>
            <a:r>
              <a:rPr lang="en-US" dirty="0" err="1"/>
              <a:t>GridSearchCV</a:t>
            </a:r>
            <a:r>
              <a:rPr lang="en-US" dirty="0"/>
              <a:t> and small rating dataset</a:t>
            </a:r>
          </a:p>
        </p:txBody>
      </p:sp>
    </p:spTree>
    <p:extLst>
      <p:ext uri="{BB962C8B-B14F-4D97-AF65-F5344CB8AC3E}">
        <p14:creationId xmlns="" xmlns:p14="http://schemas.microsoft.com/office/powerpoint/2010/main" val="3140692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FD799FB0-4FAA-4E92-BD9C-DC250532C1F3}"/>
              </a:ext>
            </a:extLst>
          </p:cNvPr>
          <p:cNvSpPr txBox="1"/>
          <p:nvPr/>
        </p:nvSpPr>
        <p:spPr>
          <a:xfrm>
            <a:off x="215088" y="808958"/>
            <a:ext cx="8483600" cy="707886"/>
          </a:xfrm>
          <a:prstGeom prst="rect">
            <a:avLst/>
          </a:prstGeom>
          <a:noFill/>
        </p:spPr>
        <p:txBody>
          <a:bodyPr wrap="square" rtlCol="0">
            <a:spAutoFit/>
          </a:bodyPr>
          <a:lstStyle/>
          <a:p>
            <a:r>
              <a:rPr lang="en-US" sz="2400" b="1" dirty="0">
                <a:ln w="0"/>
                <a:effectLst>
                  <a:outerShdw blurRad="38100" dist="19050" dir="2700000" algn="tl" rotWithShape="0">
                    <a:schemeClr val="dk1">
                      <a:alpha val="40000"/>
                    </a:schemeClr>
                  </a:outerShdw>
                </a:effectLst>
                <a:latin typeface="Garamond" panose="02020404030301010803" pitchFamily="18" charset="0"/>
              </a:rPr>
              <a:t>4.3 Comparison of Content-based &amp; Collaborative filtering</a:t>
            </a:r>
            <a:endParaRPr lang="en-US" sz="1600" b="1" dirty="0">
              <a:latin typeface="Garamond" panose="02020404030301010803" pitchFamily="18" charset="0"/>
            </a:endParaRPr>
          </a:p>
          <a:p>
            <a:endParaRPr lang="en-US" sz="1600" b="1" dirty="0">
              <a:latin typeface="Garamond" panose="02020404030301010803" pitchFamily="18" charset="0"/>
            </a:endParaRPr>
          </a:p>
        </p:txBody>
      </p:sp>
      <p:sp>
        <p:nvSpPr>
          <p:cNvPr id="3" name="TextBox 2">
            <a:extLst>
              <a:ext uri="{FF2B5EF4-FFF2-40B4-BE49-F238E27FC236}">
                <a16:creationId xmlns="" xmlns:a16="http://schemas.microsoft.com/office/drawing/2014/main" id="{BE007B39-178D-47E2-93E8-DE6D13A7D0A3}"/>
              </a:ext>
            </a:extLst>
          </p:cNvPr>
          <p:cNvSpPr txBox="1"/>
          <p:nvPr/>
        </p:nvSpPr>
        <p:spPr>
          <a:xfrm>
            <a:off x="400986" y="1533298"/>
            <a:ext cx="11297677" cy="3139321"/>
          </a:xfrm>
          <a:prstGeom prst="rect">
            <a:avLst/>
          </a:prstGeom>
          <a:noFill/>
        </p:spPr>
        <p:txBody>
          <a:bodyPr wrap="square" rtlCol="0">
            <a:spAutoFit/>
          </a:bodyPr>
          <a:lstStyle/>
          <a:p>
            <a:r>
              <a:rPr lang="en-US" dirty="0"/>
              <a:t>Our project includes both Collaborative filtering and Content-based filtering. Each of them has their own advantages in some situations. Most of the modern recommender systems combine both of these approaches to make a robust hybrid recommender.</a:t>
            </a:r>
          </a:p>
          <a:p>
            <a:endParaRPr lang="en-IN" dirty="0"/>
          </a:p>
          <a:p>
            <a:r>
              <a:rPr lang="en-IN" dirty="0"/>
              <a:t>The greatest advantage of Collaborative Filtering is that it does not suffer from cold start problems because the features are based on the characteristics of the data. But the model has limited ability to expand on the user’s existing interests.</a:t>
            </a:r>
          </a:p>
          <a:p>
            <a:r>
              <a:rPr lang="en-IN" dirty="0"/>
              <a:t>On the other hand, Collaborative Filtering has an advantage over the quality of recommendation results because the model can help users discover new interests. However, it suffers from cold-start problem because it requires the data from the users.</a:t>
            </a:r>
          </a:p>
          <a:p>
            <a:endParaRPr lang="en-IN" dirty="0"/>
          </a:p>
          <a:p>
            <a:r>
              <a:rPr lang="en-IN" dirty="0"/>
              <a:t>So, the best approach is to combine both these methods. However, we have implemented it separately because of huge size of the dataset which greatly eliminates the cold-start problem in Collaborative filtering.</a:t>
            </a:r>
            <a:endParaRPr lang="en-US" dirty="0"/>
          </a:p>
        </p:txBody>
      </p:sp>
    </p:spTree>
    <p:extLst>
      <p:ext uri="{BB962C8B-B14F-4D97-AF65-F5344CB8AC3E}">
        <p14:creationId xmlns="" xmlns:p14="http://schemas.microsoft.com/office/powerpoint/2010/main" val="8683151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www.researchgate.net/profile/Lionel-Ngoupeyou-Tondji/publication/323726564/figure/fig5/AS:631605009846299@1527597777415/Content-based-filtering-vs-Collaborative-filtering-Source.png"/>
          <p:cNvPicPr>
            <a:picLocks noChangeAspect="1" noChangeArrowheads="1"/>
          </p:cNvPicPr>
          <p:nvPr/>
        </p:nvPicPr>
        <p:blipFill>
          <a:blip r:embed="rId2"/>
          <a:srcRect/>
          <a:stretch>
            <a:fillRect/>
          </a:stretch>
        </p:blipFill>
        <p:spPr bwMode="auto">
          <a:xfrm>
            <a:off x="2167255" y="238696"/>
            <a:ext cx="7666418" cy="4699064"/>
          </a:xfrm>
          <a:prstGeom prst="rect">
            <a:avLst/>
          </a:prstGeom>
          <a:noFill/>
        </p:spPr>
      </p:pic>
      <p:pic>
        <p:nvPicPr>
          <p:cNvPr id="1027" name="Picture 3"/>
          <p:cNvPicPr>
            <a:picLocks noChangeAspect="1" noChangeArrowheads="1"/>
          </p:cNvPicPr>
          <p:nvPr/>
        </p:nvPicPr>
        <p:blipFill>
          <a:blip r:embed="rId3"/>
          <a:srcRect/>
          <a:stretch>
            <a:fillRect/>
          </a:stretch>
        </p:blipFill>
        <p:spPr bwMode="auto">
          <a:xfrm>
            <a:off x="1811337" y="5440680"/>
            <a:ext cx="7870485" cy="1110425"/>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69">
            <a:extLst>
              <a:ext uri="{FF2B5EF4-FFF2-40B4-BE49-F238E27FC236}">
                <a16:creationId xmlns="" xmlns:a16="http://schemas.microsoft.com/office/drawing/2014/main" id="{943CAA20-3569-4189-9E48-239A229A86C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 xmlns:a16="http://schemas.microsoft.com/office/drawing/2014/main" id="{C7CA7AA7-45CC-45E5-9423-A93FEE4DA5A9}"/>
              </a:ext>
            </a:extLst>
          </p:cNvPr>
          <p:cNvSpPr txBox="1"/>
          <p:nvPr/>
        </p:nvSpPr>
        <p:spPr>
          <a:xfrm>
            <a:off x="838200" y="451381"/>
            <a:ext cx="10512552" cy="406654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600" kern="1200" dirty="0">
                <a:ln w="0"/>
                <a:effectLst>
                  <a:outerShdw blurRad="38100" dist="19050" dir="2700000" algn="tl" rotWithShape="0">
                    <a:schemeClr val="dk1">
                      <a:alpha val="40000"/>
                    </a:schemeClr>
                  </a:outerShdw>
                </a:effectLst>
                <a:latin typeface="+mj-lt"/>
                <a:ea typeface="+mj-ea"/>
                <a:cs typeface="+mj-cs"/>
              </a:rPr>
              <a:t>Thank you</a:t>
            </a:r>
          </a:p>
        </p:txBody>
      </p:sp>
      <p:sp>
        <p:nvSpPr>
          <p:cNvPr id="72" name="sketch line">
            <a:extLst>
              <a:ext uri="{FF2B5EF4-FFF2-40B4-BE49-F238E27FC236}">
                <a16:creationId xmlns="" xmlns:a16="http://schemas.microsoft.com/office/drawing/2014/main" id="{DA542B6D-E775-4832-91DC-2D20F857813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 xmlns:a16="http://schemas.microsoft.com/office/drawing/2014/main" id="{B3FCAE5C-0288-40E2-A656-B5E0FFDE0E38}"/>
              </a:ext>
            </a:extLst>
          </p:cNvPr>
          <p:cNvSpPr txBox="1"/>
          <p:nvPr/>
        </p:nvSpPr>
        <p:spPr>
          <a:xfrm>
            <a:off x="2057400" y="6295936"/>
            <a:ext cx="6096000" cy="369332"/>
          </a:xfrm>
          <a:prstGeom prst="rect">
            <a:avLst/>
          </a:prstGeom>
          <a:noFill/>
        </p:spPr>
        <p:txBody>
          <a:bodyPr wrap="square">
            <a:spAutoFit/>
          </a:bodyPr>
          <a:lstStyle/>
          <a:p>
            <a:endParaRPr lang="en-US" dirty="0"/>
          </a:p>
        </p:txBody>
      </p:sp>
      <p:pic>
        <p:nvPicPr>
          <p:cNvPr id="38" name="Picture 37" descr="Film reel and slate">
            <a:extLst>
              <a:ext uri="{FF2B5EF4-FFF2-40B4-BE49-F238E27FC236}">
                <a16:creationId xmlns="" xmlns:a16="http://schemas.microsoft.com/office/drawing/2014/main" id="{E8E6BAD7-7C35-45DB-BCD6-05E74E44B790}"/>
              </a:ext>
            </a:extLst>
          </p:cNvPr>
          <p:cNvPicPr>
            <a:picLocks noChangeAspect="1"/>
          </p:cNvPicPr>
          <p:nvPr/>
        </p:nvPicPr>
        <p:blipFill rotWithShape="1">
          <a:blip r:embed="rId2">
            <a:alphaModFix amt="76000"/>
          </a:blip>
          <a:srcRect l="11154" r="30808" b="-1"/>
          <a:stretch/>
        </p:blipFill>
        <p:spPr>
          <a:xfrm>
            <a:off x="6793781" y="451381"/>
            <a:ext cx="4849790" cy="5577840"/>
          </a:xfrm>
          <a:prstGeom prst="rect">
            <a:avLst/>
          </a:prstGeom>
          <a:effectLst>
            <a:softEdge rad="76200"/>
          </a:effectLst>
        </p:spPr>
      </p:pic>
    </p:spTree>
    <p:extLst>
      <p:ext uri="{BB962C8B-B14F-4D97-AF65-F5344CB8AC3E}">
        <p14:creationId xmlns="" xmlns:p14="http://schemas.microsoft.com/office/powerpoint/2010/main" val="4009504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allout: Down Arrow 26">
            <a:extLst>
              <a:ext uri="{FF2B5EF4-FFF2-40B4-BE49-F238E27FC236}">
                <a16:creationId xmlns="" xmlns:a16="http://schemas.microsoft.com/office/drawing/2014/main" id="{D5C71218-8A05-40D1-80FE-33EA89158257}"/>
              </a:ext>
            </a:extLst>
          </p:cNvPr>
          <p:cNvSpPr/>
          <p:nvPr/>
        </p:nvSpPr>
        <p:spPr>
          <a:xfrm>
            <a:off x="914400" y="1409700"/>
            <a:ext cx="6553200" cy="3838634"/>
          </a:xfrm>
          <a:prstGeom prst="downArrowCallout">
            <a:avLst>
              <a:gd name="adj1" fmla="val 8620"/>
              <a:gd name="adj2" fmla="val 11455"/>
              <a:gd name="adj3" fmla="val 14413"/>
              <a:gd name="adj4" fmla="val 73910"/>
            </a:avLst>
          </a:prstGeom>
          <a:solidFill>
            <a:schemeClr val="bg1">
              <a:lumMod val="85000"/>
            </a:schemeClr>
          </a:solidFill>
          <a:ln>
            <a:noFill/>
          </a:ln>
          <a:effectLst>
            <a:softEdge rad="50800"/>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latin typeface="Garamond" panose="02020404030301010803" pitchFamily="18" charset="0"/>
            </a:endParaRPr>
          </a:p>
        </p:txBody>
      </p:sp>
      <p:sp>
        <p:nvSpPr>
          <p:cNvPr id="23" name="Rectangle: Rounded Corners 22">
            <a:extLst>
              <a:ext uri="{FF2B5EF4-FFF2-40B4-BE49-F238E27FC236}">
                <a16:creationId xmlns="" xmlns:a16="http://schemas.microsoft.com/office/drawing/2014/main" id="{1D67D741-F09A-4D26-AA48-C583E6B392BE}"/>
              </a:ext>
            </a:extLst>
          </p:cNvPr>
          <p:cNvSpPr/>
          <p:nvPr/>
        </p:nvSpPr>
        <p:spPr>
          <a:xfrm>
            <a:off x="5449887" y="2021109"/>
            <a:ext cx="1511300" cy="553419"/>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dirty="0">
                <a:solidFill>
                  <a:schemeClr val="tx1"/>
                </a:solidFill>
                <a:latin typeface="Garamond" panose="02020404030301010803" pitchFamily="18" charset="0"/>
              </a:rPr>
              <a:t>Cast</a:t>
            </a:r>
          </a:p>
          <a:p>
            <a:r>
              <a:rPr lang="en-US" sz="1800" dirty="0">
                <a:solidFill>
                  <a:schemeClr val="tx1"/>
                </a:solidFill>
                <a:latin typeface="Garamond" panose="02020404030301010803" pitchFamily="18" charset="0"/>
              </a:rPr>
              <a:t>Crew</a:t>
            </a:r>
          </a:p>
        </p:txBody>
      </p:sp>
      <p:sp>
        <p:nvSpPr>
          <p:cNvPr id="22" name="Rectangle: Rounded Corners 21">
            <a:extLst>
              <a:ext uri="{FF2B5EF4-FFF2-40B4-BE49-F238E27FC236}">
                <a16:creationId xmlns="" xmlns:a16="http://schemas.microsoft.com/office/drawing/2014/main" id="{376AED84-3F37-49F2-819C-98D6576A9C4D}"/>
              </a:ext>
            </a:extLst>
          </p:cNvPr>
          <p:cNvSpPr/>
          <p:nvPr/>
        </p:nvSpPr>
        <p:spPr>
          <a:xfrm>
            <a:off x="2425700" y="3503287"/>
            <a:ext cx="1511300" cy="360000"/>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dirty="0">
                <a:solidFill>
                  <a:schemeClr val="tx1"/>
                </a:solidFill>
                <a:latin typeface="Garamond" panose="02020404030301010803" pitchFamily="18" charset="0"/>
              </a:rPr>
              <a:t>Genres</a:t>
            </a:r>
            <a:endParaRPr lang="en-US" dirty="0">
              <a:solidFill>
                <a:schemeClr val="tx1"/>
              </a:solidFill>
              <a:latin typeface="Garamond" panose="02020404030301010803" pitchFamily="18" charset="0"/>
            </a:endParaRPr>
          </a:p>
        </p:txBody>
      </p:sp>
      <p:sp>
        <p:nvSpPr>
          <p:cNvPr id="21" name="Rectangle: Rounded Corners 20">
            <a:extLst>
              <a:ext uri="{FF2B5EF4-FFF2-40B4-BE49-F238E27FC236}">
                <a16:creationId xmlns="" xmlns:a16="http://schemas.microsoft.com/office/drawing/2014/main" id="{7A9B31A5-A93D-40A1-BBC6-8E1462D40D64}"/>
              </a:ext>
            </a:extLst>
          </p:cNvPr>
          <p:cNvSpPr/>
          <p:nvPr/>
        </p:nvSpPr>
        <p:spPr>
          <a:xfrm>
            <a:off x="2425700" y="2299862"/>
            <a:ext cx="1828800" cy="1129138"/>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dirty="0">
                <a:solidFill>
                  <a:schemeClr val="tx1"/>
                </a:solidFill>
                <a:latin typeface="Garamond" panose="02020404030301010803" pitchFamily="18" charset="0"/>
              </a:rPr>
              <a:t>Adult </a:t>
            </a:r>
          </a:p>
          <a:p>
            <a:r>
              <a:rPr lang="en-US" sz="1800" dirty="0">
                <a:solidFill>
                  <a:schemeClr val="tx1"/>
                </a:solidFill>
                <a:latin typeface="Garamond" panose="02020404030301010803" pitchFamily="18" charset="0"/>
              </a:rPr>
              <a:t>Popularity</a:t>
            </a:r>
          </a:p>
          <a:p>
            <a:r>
              <a:rPr lang="en-US" sz="1800" dirty="0" err="1">
                <a:solidFill>
                  <a:schemeClr val="tx1"/>
                </a:solidFill>
                <a:latin typeface="Garamond" panose="02020404030301010803" pitchFamily="18" charset="0"/>
              </a:rPr>
              <a:t>vote_average</a:t>
            </a:r>
            <a:endParaRPr lang="en-US" sz="1800" dirty="0">
              <a:solidFill>
                <a:schemeClr val="tx1"/>
              </a:solidFill>
              <a:latin typeface="Garamond" panose="02020404030301010803" pitchFamily="18" charset="0"/>
            </a:endParaRPr>
          </a:p>
          <a:p>
            <a:r>
              <a:rPr lang="en-US" sz="1800" dirty="0" err="1">
                <a:solidFill>
                  <a:schemeClr val="tx1"/>
                </a:solidFill>
                <a:latin typeface="Garamond" panose="02020404030301010803" pitchFamily="18" charset="0"/>
              </a:rPr>
              <a:t>vote_count</a:t>
            </a:r>
            <a:r>
              <a:rPr lang="en-US" sz="1800" dirty="0">
                <a:solidFill>
                  <a:schemeClr val="tx1"/>
                </a:solidFill>
                <a:latin typeface="Garamond" panose="02020404030301010803" pitchFamily="18" charset="0"/>
              </a:rPr>
              <a:t> </a:t>
            </a:r>
          </a:p>
        </p:txBody>
      </p:sp>
      <p:sp>
        <p:nvSpPr>
          <p:cNvPr id="19" name="Rectangle: Rounded Corners 18">
            <a:extLst>
              <a:ext uri="{FF2B5EF4-FFF2-40B4-BE49-F238E27FC236}">
                <a16:creationId xmlns="" xmlns:a16="http://schemas.microsoft.com/office/drawing/2014/main" id="{88C9F5D5-21B6-4355-820B-B5771DBDE3D6}"/>
              </a:ext>
            </a:extLst>
          </p:cNvPr>
          <p:cNvSpPr/>
          <p:nvPr/>
        </p:nvSpPr>
        <p:spPr>
          <a:xfrm>
            <a:off x="5435600" y="1609666"/>
            <a:ext cx="1511300" cy="360000"/>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dirty="0" err="1">
                <a:solidFill>
                  <a:schemeClr val="tx1"/>
                </a:solidFill>
                <a:latin typeface="Garamond" panose="02020404030301010803" pitchFamily="18" charset="0"/>
              </a:rPr>
              <a:t>MovieID</a:t>
            </a:r>
            <a:endParaRPr lang="en-US" sz="1800" dirty="0">
              <a:solidFill>
                <a:schemeClr val="tx1"/>
              </a:solidFill>
              <a:latin typeface="Garamond" panose="02020404030301010803" pitchFamily="18" charset="0"/>
            </a:endParaRPr>
          </a:p>
        </p:txBody>
      </p:sp>
      <p:sp>
        <p:nvSpPr>
          <p:cNvPr id="18" name="Rectangle: Rounded Corners 17">
            <a:extLst>
              <a:ext uri="{FF2B5EF4-FFF2-40B4-BE49-F238E27FC236}">
                <a16:creationId xmlns="" xmlns:a16="http://schemas.microsoft.com/office/drawing/2014/main" id="{A6C4357C-3FCC-4A68-8FB7-E289824AF713}"/>
              </a:ext>
            </a:extLst>
          </p:cNvPr>
          <p:cNvSpPr/>
          <p:nvPr/>
        </p:nvSpPr>
        <p:spPr>
          <a:xfrm>
            <a:off x="2425700" y="1609666"/>
            <a:ext cx="1511300" cy="650934"/>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dirty="0" err="1">
                <a:solidFill>
                  <a:schemeClr val="tx1"/>
                </a:solidFill>
                <a:latin typeface="Garamond" panose="02020404030301010803" pitchFamily="18" charset="0"/>
              </a:rPr>
              <a:t>MovieID</a:t>
            </a:r>
            <a:endParaRPr lang="en-US" sz="1800" dirty="0">
              <a:solidFill>
                <a:schemeClr val="tx1"/>
              </a:solidFill>
              <a:latin typeface="Garamond" panose="02020404030301010803" pitchFamily="18" charset="0"/>
            </a:endParaRPr>
          </a:p>
          <a:p>
            <a:r>
              <a:rPr lang="en-US" sz="1800" dirty="0">
                <a:solidFill>
                  <a:schemeClr val="tx1"/>
                </a:solidFill>
                <a:latin typeface="Garamond" panose="02020404030301010803" pitchFamily="18" charset="0"/>
              </a:rPr>
              <a:t>Title </a:t>
            </a:r>
          </a:p>
        </p:txBody>
      </p:sp>
      <p:sp>
        <p:nvSpPr>
          <p:cNvPr id="15" name="Callout: Down Arrow 14">
            <a:extLst>
              <a:ext uri="{FF2B5EF4-FFF2-40B4-BE49-F238E27FC236}">
                <a16:creationId xmlns="" xmlns:a16="http://schemas.microsoft.com/office/drawing/2014/main" id="{8F86166F-E444-4E42-961E-3978BA2848B9}"/>
              </a:ext>
            </a:extLst>
          </p:cNvPr>
          <p:cNvSpPr/>
          <p:nvPr/>
        </p:nvSpPr>
        <p:spPr>
          <a:xfrm>
            <a:off x="8281710" y="1409699"/>
            <a:ext cx="1733550" cy="3733801"/>
          </a:xfrm>
          <a:prstGeom prst="downArrowCallout">
            <a:avLst>
              <a:gd name="adj1" fmla="val 25000"/>
              <a:gd name="adj2" fmla="val 25000"/>
              <a:gd name="adj3" fmla="val 25000"/>
              <a:gd name="adj4" fmla="val 74428"/>
            </a:avLst>
          </a:prstGeom>
          <a:solidFill>
            <a:schemeClr val="accent1">
              <a:lumMod val="20000"/>
              <a:lumOff val="80000"/>
            </a:scheme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ramond" panose="02020404030301010803" pitchFamily="18" charset="0"/>
            </a:endParaRPr>
          </a:p>
        </p:txBody>
      </p:sp>
      <p:sp>
        <p:nvSpPr>
          <p:cNvPr id="4" name="TextBox 3">
            <a:extLst>
              <a:ext uri="{FF2B5EF4-FFF2-40B4-BE49-F238E27FC236}">
                <a16:creationId xmlns="" xmlns:a16="http://schemas.microsoft.com/office/drawing/2014/main" id="{10FFF791-7AF6-4FC4-97B3-3B41A0097A04}"/>
              </a:ext>
            </a:extLst>
          </p:cNvPr>
          <p:cNvSpPr txBox="1"/>
          <p:nvPr/>
        </p:nvSpPr>
        <p:spPr>
          <a:xfrm>
            <a:off x="317500" y="355600"/>
            <a:ext cx="3606800" cy="523220"/>
          </a:xfrm>
          <a:prstGeom prst="rect">
            <a:avLst/>
          </a:prstGeom>
          <a:noFill/>
        </p:spPr>
        <p:txBody>
          <a:bodyPr wrap="square" rtlCol="0">
            <a:spAutoFit/>
          </a:bodyPr>
          <a:lstStyle/>
          <a:p>
            <a:r>
              <a:rPr lang="en-US" sz="2800" b="1" dirty="0">
                <a:ln w="0"/>
                <a:effectLst>
                  <a:outerShdw blurRad="38100" dist="19050" dir="2700000" algn="tl" rotWithShape="0">
                    <a:schemeClr val="dk1">
                      <a:alpha val="40000"/>
                    </a:schemeClr>
                  </a:outerShdw>
                </a:effectLst>
                <a:latin typeface="Garamond" panose="02020404030301010803" pitchFamily="18" charset="0"/>
              </a:rPr>
              <a:t>1. Overview </a:t>
            </a:r>
            <a:r>
              <a:rPr lang="en-US" b="1" dirty="0">
                <a:latin typeface="Garamond" panose="02020404030301010803" pitchFamily="18" charset="0"/>
              </a:rPr>
              <a:t> </a:t>
            </a:r>
          </a:p>
        </p:txBody>
      </p:sp>
      <p:sp>
        <p:nvSpPr>
          <p:cNvPr id="9" name="TextBox 8">
            <a:extLst>
              <a:ext uri="{FF2B5EF4-FFF2-40B4-BE49-F238E27FC236}">
                <a16:creationId xmlns="" xmlns:a16="http://schemas.microsoft.com/office/drawing/2014/main" id="{A8B23481-BA53-4C5D-88E7-AADCF9913920}"/>
              </a:ext>
            </a:extLst>
          </p:cNvPr>
          <p:cNvSpPr txBox="1"/>
          <p:nvPr/>
        </p:nvSpPr>
        <p:spPr>
          <a:xfrm>
            <a:off x="1828800" y="1045757"/>
            <a:ext cx="10426700" cy="461665"/>
          </a:xfrm>
          <a:prstGeom prst="rect">
            <a:avLst/>
          </a:prstGeom>
          <a:noFill/>
        </p:spPr>
        <p:txBody>
          <a:bodyPr wrap="square">
            <a:spAutoFit/>
          </a:bodyPr>
          <a:lstStyle/>
          <a:p>
            <a:r>
              <a:rPr lang="en-US" sz="2400" dirty="0">
                <a:ln w="0"/>
                <a:solidFill>
                  <a:schemeClr val="accent1"/>
                </a:solidFill>
                <a:effectLst>
                  <a:outerShdw blurRad="38100" dist="25400" dir="5400000" algn="ctr" rotWithShape="0">
                    <a:srgbClr val="6E747A">
                      <a:alpha val="43000"/>
                    </a:srgbClr>
                  </a:outerShdw>
                </a:effectLst>
                <a:latin typeface="Garamond" panose="02020404030301010803" pitchFamily="18" charset="0"/>
              </a:rPr>
              <a:t>movies_metadata.csv</a:t>
            </a:r>
            <a:r>
              <a:rPr lang="en-US" sz="2400" dirty="0">
                <a:latin typeface="Garamond" panose="02020404030301010803" pitchFamily="18" charset="0"/>
              </a:rPr>
              <a:t>		</a:t>
            </a:r>
            <a:r>
              <a:rPr lang="en-US" sz="2400" dirty="0">
                <a:ln w="0"/>
                <a:solidFill>
                  <a:schemeClr val="accent1"/>
                </a:solidFill>
                <a:effectLst>
                  <a:outerShdw blurRad="38100" dist="25400" dir="5400000" algn="ctr" rotWithShape="0">
                    <a:srgbClr val="6E747A">
                      <a:alpha val="43000"/>
                    </a:srgbClr>
                  </a:outerShdw>
                </a:effectLst>
                <a:latin typeface="Garamond" panose="02020404030301010803" pitchFamily="18" charset="0"/>
              </a:rPr>
              <a:t>credits.csv</a:t>
            </a:r>
            <a:r>
              <a:rPr lang="en-US" sz="2400" dirty="0">
                <a:latin typeface="Garamond" panose="02020404030301010803" pitchFamily="18" charset="0"/>
              </a:rPr>
              <a:t>		</a:t>
            </a:r>
            <a:r>
              <a:rPr lang="en-US" sz="2400" dirty="0">
                <a:ln w="0"/>
                <a:solidFill>
                  <a:schemeClr val="accent1"/>
                </a:solidFill>
                <a:effectLst>
                  <a:outerShdw blurRad="38100" dist="25400" dir="5400000" algn="ctr" rotWithShape="0">
                    <a:srgbClr val="6E747A">
                      <a:alpha val="43000"/>
                    </a:srgbClr>
                  </a:outerShdw>
                </a:effectLst>
                <a:latin typeface="Garamond" panose="02020404030301010803" pitchFamily="18" charset="0"/>
              </a:rPr>
              <a:t>ratings.csv</a:t>
            </a:r>
            <a:endParaRPr lang="en-US" sz="2400" dirty="0">
              <a:latin typeface="Garamond" panose="02020404030301010803" pitchFamily="18" charset="0"/>
            </a:endParaRPr>
          </a:p>
        </p:txBody>
      </p:sp>
      <p:sp>
        <p:nvSpPr>
          <p:cNvPr id="14" name="TextBox 13">
            <a:extLst>
              <a:ext uri="{FF2B5EF4-FFF2-40B4-BE49-F238E27FC236}">
                <a16:creationId xmlns="" xmlns:a16="http://schemas.microsoft.com/office/drawing/2014/main" id="{85711029-893C-4DA6-965A-692A38BEBA7F}"/>
              </a:ext>
            </a:extLst>
          </p:cNvPr>
          <p:cNvSpPr txBox="1"/>
          <p:nvPr/>
        </p:nvSpPr>
        <p:spPr>
          <a:xfrm>
            <a:off x="8546019" y="1477688"/>
            <a:ext cx="1260475" cy="1015663"/>
          </a:xfrm>
          <a:prstGeom prst="rect">
            <a:avLst/>
          </a:prstGeom>
          <a:solidFill>
            <a:schemeClr val="accent5">
              <a:lumMod val="40000"/>
              <a:lumOff val="60000"/>
            </a:schemeClr>
          </a:solidFill>
          <a:effectLst>
            <a:softEdge rad="50800"/>
          </a:effectLst>
        </p:spPr>
        <p:txBody>
          <a:bodyPr wrap="square">
            <a:spAutoFit/>
          </a:bodyPr>
          <a:lstStyle/>
          <a:p>
            <a:r>
              <a:rPr lang="en-US" sz="2000" dirty="0" err="1">
                <a:latin typeface="Garamond" panose="02020404030301010803" pitchFamily="18" charset="0"/>
              </a:rPr>
              <a:t>MovieID</a:t>
            </a:r>
            <a:endParaRPr lang="en-US" sz="2000" dirty="0">
              <a:latin typeface="Garamond" panose="02020404030301010803" pitchFamily="18" charset="0"/>
            </a:endParaRPr>
          </a:p>
          <a:p>
            <a:r>
              <a:rPr lang="en-US" sz="2000" dirty="0" err="1">
                <a:latin typeface="Garamond" panose="02020404030301010803" pitchFamily="18" charset="0"/>
              </a:rPr>
              <a:t>UserID</a:t>
            </a:r>
            <a:r>
              <a:rPr lang="en-US" sz="2000" dirty="0">
                <a:latin typeface="Garamond" panose="02020404030301010803" pitchFamily="18" charset="0"/>
              </a:rPr>
              <a:t> </a:t>
            </a:r>
          </a:p>
          <a:p>
            <a:r>
              <a:rPr lang="en-US" sz="2000" dirty="0">
                <a:latin typeface="Garamond" panose="02020404030301010803" pitchFamily="18" charset="0"/>
              </a:rPr>
              <a:t>Rating </a:t>
            </a:r>
          </a:p>
        </p:txBody>
      </p:sp>
      <p:sp>
        <p:nvSpPr>
          <p:cNvPr id="16" name="TextBox 15">
            <a:extLst>
              <a:ext uri="{FF2B5EF4-FFF2-40B4-BE49-F238E27FC236}">
                <a16:creationId xmlns="" xmlns:a16="http://schemas.microsoft.com/office/drawing/2014/main" id="{20016882-C93B-4A88-B01B-04004E1AE1EC}"/>
              </a:ext>
            </a:extLst>
          </p:cNvPr>
          <p:cNvSpPr txBox="1"/>
          <p:nvPr/>
        </p:nvSpPr>
        <p:spPr>
          <a:xfrm>
            <a:off x="7851774" y="5547615"/>
            <a:ext cx="2441575" cy="707886"/>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pPr algn="ctr"/>
            <a:r>
              <a:rPr lang="en-US" sz="2000" b="1" dirty="0">
                <a:ln/>
                <a:solidFill>
                  <a:schemeClr val="accent2">
                    <a:lumMod val="75000"/>
                  </a:schemeClr>
                </a:solidFill>
                <a:latin typeface="Garamond" panose="02020404030301010803" pitchFamily="18" charset="0"/>
              </a:rPr>
              <a:t>Collaborative filtering </a:t>
            </a:r>
          </a:p>
        </p:txBody>
      </p:sp>
      <p:sp>
        <p:nvSpPr>
          <p:cNvPr id="20" name="TextBox 19">
            <a:extLst>
              <a:ext uri="{FF2B5EF4-FFF2-40B4-BE49-F238E27FC236}">
                <a16:creationId xmlns="" xmlns:a16="http://schemas.microsoft.com/office/drawing/2014/main" id="{57408D30-1B21-4DBC-8499-D43DCBD7D4BC}"/>
              </a:ext>
            </a:extLst>
          </p:cNvPr>
          <p:cNvSpPr txBox="1"/>
          <p:nvPr/>
        </p:nvSpPr>
        <p:spPr>
          <a:xfrm>
            <a:off x="2882900" y="5434491"/>
            <a:ext cx="2441575" cy="1015663"/>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pPr algn="ctr"/>
            <a:r>
              <a:rPr lang="en-US" sz="2000" b="1" dirty="0">
                <a:ln w="0"/>
                <a:solidFill>
                  <a:schemeClr val="accent1"/>
                </a:solidFill>
                <a:effectLst>
                  <a:outerShdw blurRad="38100" dist="25400" dir="5400000" algn="ctr" rotWithShape="0">
                    <a:srgbClr val="6E747A">
                      <a:alpha val="43000"/>
                    </a:srgbClr>
                  </a:outerShdw>
                </a:effectLst>
                <a:latin typeface="Garamond" panose="02020404030301010803" pitchFamily="18" charset="0"/>
              </a:rPr>
              <a:t>Movie profile</a:t>
            </a:r>
          </a:p>
          <a:p>
            <a:pPr algn="ctr"/>
            <a:r>
              <a:rPr lang="en-US" sz="2000" b="1" dirty="0">
                <a:ln w="0"/>
                <a:solidFill>
                  <a:schemeClr val="accent1"/>
                </a:solidFill>
                <a:effectLst>
                  <a:outerShdw blurRad="38100" dist="25400" dir="5400000" algn="ctr" rotWithShape="0">
                    <a:srgbClr val="6E747A">
                      <a:alpha val="43000"/>
                    </a:srgbClr>
                  </a:outerShdw>
                </a:effectLst>
                <a:latin typeface="Garamond" panose="02020404030301010803" pitchFamily="18" charset="0"/>
              </a:rPr>
              <a:t>Content-based filtering </a:t>
            </a:r>
          </a:p>
        </p:txBody>
      </p:sp>
      <p:sp>
        <p:nvSpPr>
          <p:cNvPr id="24" name="TextBox 23">
            <a:extLst>
              <a:ext uri="{FF2B5EF4-FFF2-40B4-BE49-F238E27FC236}">
                <a16:creationId xmlns="" xmlns:a16="http://schemas.microsoft.com/office/drawing/2014/main" id="{FDA999FE-944F-42F3-BA3B-941C86D43E40}"/>
              </a:ext>
            </a:extLst>
          </p:cNvPr>
          <p:cNvSpPr txBox="1"/>
          <p:nvPr/>
        </p:nvSpPr>
        <p:spPr>
          <a:xfrm>
            <a:off x="4714875" y="1611810"/>
            <a:ext cx="565150" cy="369332"/>
          </a:xfrm>
          <a:prstGeom prst="rect">
            <a:avLst/>
          </a:prstGeom>
          <a:noFill/>
        </p:spPr>
        <p:txBody>
          <a:bodyPr wrap="square" rtlCol="0">
            <a:spAutoFit/>
          </a:bodyPr>
          <a:lstStyle/>
          <a:p>
            <a:r>
              <a:rPr lang="en-US" dirty="0">
                <a:latin typeface="Garamond" panose="02020404030301010803" pitchFamily="18" charset="0"/>
              </a:rPr>
              <a:t>ID</a:t>
            </a:r>
          </a:p>
        </p:txBody>
      </p:sp>
      <p:sp>
        <p:nvSpPr>
          <p:cNvPr id="25" name="TextBox 24">
            <a:extLst>
              <a:ext uri="{FF2B5EF4-FFF2-40B4-BE49-F238E27FC236}">
                <a16:creationId xmlns="" xmlns:a16="http://schemas.microsoft.com/office/drawing/2014/main" id="{5DBAC82F-10D3-401A-AE74-BA93F7BA27D3}"/>
              </a:ext>
            </a:extLst>
          </p:cNvPr>
          <p:cNvSpPr txBox="1"/>
          <p:nvPr/>
        </p:nvSpPr>
        <p:spPr>
          <a:xfrm>
            <a:off x="1333500" y="2687628"/>
            <a:ext cx="1152000" cy="369332"/>
          </a:xfrm>
          <a:prstGeom prst="rect">
            <a:avLst/>
          </a:prstGeom>
          <a:noFill/>
        </p:spPr>
        <p:txBody>
          <a:bodyPr wrap="square" rtlCol="0">
            <a:spAutoFit/>
          </a:bodyPr>
          <a:lstStyle/>
          <a:p>
            <a:r>
              <a:rPr lang="en-US" dirty="0">
                <a:latin typeface="Garamond" panose="02020404030301010803" pitchFamily="18" charset="0"/>
              </a:rPr>
              <a:t>Numerical </a:t>
            </a:r>
          </a:p>
        </p:txBody>
      </p:sp>
      <p:sp>
        <p:nvSpPr>
          <p:cNvPr id="26" name="TextBox 25">
            <a:extLst>
              <a:ext uri="{FF2B5EF4-FFF2-40B4-BE49-F238E27FC236}">
                <a16:creationId xmlns="" xmlns:a16="http://schemas.microsoft.com/office/drawing/2014/main" id="{1D94735C-BD62-45AA-B67C-23DEF87883F6}"/>
              </a:ext>
            </a:extLst>
          </p:cNvPr>
          <p:cNvSpPr txBox="1"/>
          <p:nvPr/>
        </p:nvSpPr>
        <p:spPr>
          <a:xfrm>
            <a:off x="1654175" y="3508873"/>
            <a:ext cx="987425" cy="369332"/>
          </a:xfrm>
          <a:prstGeom prst="rect">
            <a:avLst/>
          </a:prstGeom>
          <a:noFill/>
        </p:spPr>
        <p:txBody>
          <a:bodyPr wrap="square" rtlCol="0">
            <a:spAutoFit/>
          </a:bodyPr>
          <a:lstStyle/>
          <a:p>
            <a:r>
              <a:rPr lang="en-US" dirty="0">
                <a:latin typeface="Garamond" panose="02020404030301010803" pitchFamily="18" charset="0"/>
              </a:rPr>
              <a:t>Words </a:t>
            </a:r>
          </a:p>
        </p:txBody>
      </p:sp>
      <p:sp>
        <p:nvSpPr>
          <p:cNvPr id="3" name="TextBox 2">
            <a:extLst>
              <a:ext uri="{FF2B5EF4-FFF2-40B4-BE49-F238E27FC236}">
                <a16:creationId xmlns="" xmlns:a16="http://schemas.microsoft.com/office/drawing/2014/main" id="{7A7BC9DF-BAA3-426A-83EB-386EDA9EF169}"/>
              </a:ext>
            </a:extLst>
          </p:cNvPr>
          <p:cNvSpPr txBox="1"/>
          <p:nvPr/>
        </p:nvSpPr>
        <p:spPr>
          <a:xfrm>
            <a:off x="3825174" y="3804077"/>
            <a:ext cx="2281053" cy="369332"/>
          </a:xfrm>
          <a:prstGeom prst="rect">
            <a:avLst/>
          </a:prstGeom>
          <a:noFill/>
        </p:spPr>
        <p:txBody>
          <a:bodyPr wrap="square" rtlCol="0">
            <a:spAutoFit/>
          </a:bodyPr>
          <a:lstStyle/>
          <a:p>
            <a:r>
              <a:rPr lang="en-US" dirty="0">
                <a:latin typeface="Garamond" panose="02020404030301010803" pitchFamily="18" charset="0"/>
              </a:rPr>
              <a:t>≈45,000 movies</a:t>
            </a:r>
          </a:p>
        </p:txBody>
      </p:sp>
      <p:sp>
        <p:nvSpPr>
          <p:cNvPr id="28" name="TextBox 27">
            <a:extLst>
              <a:ext uri="{FF2B5EF4-FFF2-40B4-BE49-F238E27FC236}">
                <a16:creationId xmlns="" xmlns:a16="http://schemas.microsoft.com/office/drawing/2014/main" id="{63B06C05-6A14-46A7-AE63-F32F080BF54E}"/>
              </a:ext>
            </a:extLst>
          </p:cNvPr>
          <p:cNvSpPr txBox="1"/>
          <p:nvPr/>
        </p:nvSpPr>
        <p:spPr>
          <a:xfrm>
            <a:off x="8565202" y="2432856"/>
            <a:ext cx="1260475" cy="861774"/>
          </a:xfrm>
          <a:prstGeom prst="rect">
            <a:avLst/>
          </a:prstGeom>
          <a:noFill/>
        </p:spPr>
        <p:txBody>
          <a:bodyPr wrap="square">
            <a:spAutoFit/>
          </a:bodyPr>
          <a:lstStyle/>
          <a:p>
            <a:r>
              <a:rPr lang="en-US" sz="1600" b="1" dirty="0">
                <a:latin typeface="Garamond" panose="02020404030301010803" pitchFamily="18" charset="0"/>
              </a:rPr>
              <a:t>Small:</a:t>
            </a:r>
          </a:p>
          <a:p>
            <a:r>
              <a:rPr lang="en-US" sz="1600" dirty="0">
                <a:latin typeface="Garamond" panose="02020404030301010803" pitchFamily="18" charset="0"/>
              </a:rPr>
              <a:t>700 users</a:t>
            </a:r>
          </a:p>
          <a:p>
            <a:r>
              <a:rPr lang="en-US" sz="1600" dirty="0">
                <a:latin typeface="Garamond" panose="02020404030301010803" pitchFamily="18" charset="0"/>
              </a:rPr>
              <a:t>9,000 movies</a:t>
            </a:r>
          </a:p>
        </p:txBody>
      </p:sp>
      <p:sp>
        <p:nvSpPr>
          <p:cNvPr id="29" name="TextBox 28">
            <a:extLst>
              <a:ext uri="{FF2B5EF4-FFF2-40B4-BE49-F238E27FC236}">
                <a16:creationId xmlns="" xmlns:a16="http://schemas.microsoft.com/office/drawing/2014/main" id="{E5D39854-FC29-4C01-A368-9AD846F31F40}"/>
              </a:ext>
            </a:extLst>
          </p:cNvPr>
          <p:cNvSpPr txBox="1"/>
          <p:nvPr/>
        </p:nvSpPr>
        <p:spPr>
          <a:xfrm>
            <a:off x="4638674" y="2141125"/>
            <a:ext cx="987425" cy="369332"/>
          </a:xfrm>
          <a:prstGeom prst="rect">
            <a:avLst/>
          </a:prstGeom>
          <a:noFill/>
        </p:spPr>
        <p:txBody>
          <a:bodyPr wrap="square" rtlCol="0">
            <a:spAutoFit/>
          </a:bodyPr>
          <a:lstStyle/>
          <a:p>
            <a:r>
              <a:rPr lang="en-US" dirty="0">
                <a:latin typeface="Garamond" panose="02020404030301010803" pitchFamily="18" charset="0"/>
              </a:rPr>
              <a:t>Words </a:t>
            </a:r>
          </a:p>
        </p:txBody>
      </p:sp>
      <p:sp>
        <p:nvSpPr>
          <p:cNvPr id="30" name="TextBox 29">
            <a:extLst>
              <a:ext uri="{FF2B5EF4-FFF2-40B4-BE49-F238E27FC236}">
                <a16:creationId xmlns="" xmlns:a16="http://schemas.microsoft.com/office/drawing/2014/main" id="{364448A4-FEC6-4D04-9F92-A4D003B4B554}"/>
              </a:ext>
            </a:extLst>
          </p:cNvPr>
          <p:cNvSpPr txBox="1"/>
          <p:nvPr/>
        </p:nvSpPr>
        <p:spPr>
          <a:xfrm>
            <a:off x="1879600" y="1611810"/>
            <a:ext cx="565150" cy="369332"/>
          </a:xfrm>
          <a:prstGeom prst="rect">
            <a:avLst/>
          </a:prstGeom>
          <a:noFill/>
        </p:spPr>
        <p:txBody>
          <a:bodyPr wrap="square" rtlCol="0">
            <a:spAutoFit/>
          </a:bodyPr>
          <a:lstStyle/>
          <a:p>
            <a:r>
              <a:rPr lang="en-US" dirty="0">
                <a:latin typeface="Garamond" panose="02020404030301010803" pitchFamily="18" charset="0"/>
              </a:rPr>
              <a:t>ID</a:t>
            </a:r>
          </a:p>
        </p:txBody>
      </p:sp>
      <p:sp>
        <p:nvSpPr>
          <p:cNvPr id="2" name="TextBox 1">
            <a:extLst>
              <a:ext uri="{FF2B5EF4-FFF2-40B4-BE49-F238E27FC236}">
                <a16:creationId xmlns="" xmlns:a16="http://schemas.microsoft.com/office/drawing/2014/main" id="{F78B204D-0420-4E5C-BCF1-1073E952DDBE}"/>
              </a:ext>
            </a:extLst>
          </p:cNvPr>
          <p:cNvSpPr txBox="1"/>
          <p:nvPr/>
        </p:nvSpPr>
        <p:spPr>
          <a:xfrm>
            <a:off x="4513329" y="4173409"/>
            <a:ext cx="4413855" cy="1323439"/>
          </a:xfrm>
          <a:prstGeom prst="rect">
            <a:avLst/>
          </a:prstGeom>
          <a:solidFill>
            <a:srgbClr val="FF7C80">
              <a:alpha val="96000"/>
            </a:srgbClr>
          </a:solidFill>
          <a:effectLst>
            <a:softEdge rad="50800"/>
          </a:effectLst>
        </p:spPr>
        <p:txBody>
          <a:bodyPr wrap="square" rtlCol="0">
            <a:spAutoFit/>
          </a:bodyPr>
          <a:lstStyle/>
          <a:p>
            <a:r>
              <a:rPr lang="en-US" sz="2000" dirty="0">
                <a:ln w="0"/>
                <a:effectLst>
                  <a:outerShdw blurRad="38100" dist="19050" dir="2700000" algn="tl" rotWithShape="0">
                    <a:schemeClr val="dk1">
                      <a:alpha val="40000"/>
                    </a:schemeClr>
                  </a:outerShdw>
                </a:effectLst>
              </a:rPr>
              <a:t>Goal: Recommend movies based on:</a:t>
            </a:r>
          </a:p>
          <a:p>
            <a:pPr marL="457200" indent="-457200">
              <a:buAutoNum type="arabicParenR"/>
            </a:pPr>
            <a:r>
              <a:rPr lang="en-US" sz="2000" dirty="0">
                <a:ln w="0"/>
                <a:effectLst>
                  <a:outerShdw blurRad="38100" dist="19050" dir="2700000" algn="tl" rotWithShape="0">
                    <a:schemeClr val="dk1">
                      <a:alpha val="40000"/>
                    </a:schemeClr>
                  </a:outerShdw>
                </a:effectLst>
              </a:rPr>
              <a:t>the movie a user watched </a:t>
            </a:r>
          </a:p>
          <a:p>
            <a:pPr marL="457200" indent="-457200">
              <a:buAutoNum type="arabicParenR"/>
            </a:pPr>
            <a:r>
              <a:rPr lang="en-US" sz="2000" dirty="0">
                <a:ln w="0"/>
                <a:effectLst>
                  <a:outerShdw blurRad="38100" dist="19050" dir="2700000" algn="tl" rotWithShape="0">
                    <a:schemeClr val="dk1">
                      <a:alpha val="40000"/>
                    </a:schemeClr>
                  </a:outerShdw>
                </a:effectLst>
              </a:rPr>
              <a:t>the ratings of many users for many movies</a:t>
            </a:r>
          </a:p>
        </p:txBody>
      </p:sp>
      <p:sp>
        <p:nvSpPr>
          <p:cNvPr id="31" name="TextBox 30">
            <a:extLst>
              <a:ext uri="{FF2B5EF4-FFF2-40B4-BE49-F238E27FC236}">
                <a16:creationId xmlns="" xmlns:a16="http://schemas.microsoft.com/office/drawing/2014/main" id="{10DD08DE-6430-495E-893B-2E970650DA06}"/>
              </a:ext>
            </a:extLst>
          </p:cNvPr>
          <p:cNvSpPr txBox="1"/>
          <p:nvPr/>
        </p:nvSpPr>
        <p:spPr>
          <a:xfrm>
            <a:off x="8567379" y="3221622"/>
            <a:ext cx="1455331" cy="830997"/>
          </a:xfrm>
          <a:prstGeom prst="rect">
            <a:avLst/>
          </a:prstGeom>
          <a:noFill/>
        </p:spPr>
        <p:txBody>
          <a:bodyPr wrap="square">
            <a:spAutoFit/>
          </a:bodyPr>
          <a:lstStyle/>
          <a:p>
            <a:r>
              <a:rPr lang="en-US" sz="1600" b="1" dirty="0">
                <a:latin typeface="Garamond" panose="02020404030301010803" pitchFamily="18" charset="0"/>
              </a:rPr>
              <a:t>Full</a:t>
            </a:r>
            <a:r>
              <a:rPr lang="en-US" sz="1600" dirty="0">
                <a:latin typeface="Garamond" panose="02020404030301010803" pitchFamily="18" charset="0"/>
              </a:rPr>
              <a:t>:</a:t>
            </a:r>
          </a:p>
          <a:p>
            <a:r>
              <a:rPr lang="en-US" sz="1600" dirty="0">
                <a:latin typeface="Garamond" panose="02020404030301010803" pitchFamily="18" charset="0"/>
              </a:rPr>
              <a:t>270,000 users 45,000 movies</a:t>
            </a:r>
          </a:p>
        </p:txBody>
      </p:sp>
    </p:spTree>
    <p:extLst>
      <p:ext uri="{BB962C8B-B14F-4D97-AF65-F5344CB8AC3E}">
        <p14:creationId xmlns="" xmlns:p14="http://schemas.microsoft.com/office/powerpoint/2010/main" val="1825596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 xmlns:a16="http://schemas.microsoft.com/office/drawing/2014/main" id="{51CD8511-7CE4-4742-84DD-7C606BAE2994}"/>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6096000" y="2426140"/>
            <a:ext cx="5464175" cy="3717893"/>
          </a:xfrm>
          <a:prstGeom prst="rect">
            <a:avLst/>
          </a:prstGeom>
          <a:noFill/>
          <a:extLst>
            <a:ext uri="{909E8E84-426E-40DD-AFC4-6F175D3DCCD1}">
              <a14:hiddenFill xmlns="" xmlns:a14="http://schemas.microsoft.com/office/drawing/2010/main">
                <a:solidFill>
                  <a:srgbClr val="FFFFFF"/>
                </a:solidFill>
              </a14:hiddenFill>
            </a:ext>
          </a:extLst>
        </p:spPr>
      </p:pic>
      <p:pic>
        <p:nvPicPr>
          <p:cNvPr id="1028" name="Picture 4">
            <a:extLst>
              <a:ext uri="{FF2B5EF4-FFF2-40B4-BE49-F238E27FC236}">
                <a16:creationId xmlns="" xmlns:a16="http://schemas.microsoft.com/office/drawing/2014/main" id="{212C831C-914E-4DB0-A054-86FB05A99677}"/>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 y="2598663"/>
            <a:ext cx="6096000" cy="3367587"/>
          </a:xfrm>
          <a:prstGeom prst="rect">
            <a:avLst/>
          </a:prstGeom>
          <a:noFill/>
          <a:extLst>
            <a:ext uri="{909E8E84-426E-40DD-AFC4-6F175D3DCCD1}">
              <a14:hiddenFill xmlns="" xmlns:a14="http://schemas.microsoft.com/office/drawing/2010/main">
                <a:solidFill>
                  <a:srgbClr val="FFFFFF"/>
                </a:solidFill>
              </a14:hiddenFill>
            </a:ext>
          </a:extLst>
        </p:spPr>
      </p:pic>
      <p:sp>
        <p:nvSpPr>
          <p:cNvPr id="4" name="TextBox 3">
            <a:extLst>
              <a:ext uri="{FF2B5EF4-FFF2-40B4-BE49-F238E27FC236}">
                <a16:creationId xmlns="" xmlns:a16="http://schemas.microsoft.com/office/drawing/2014/main" id="{8E1FCA91-A28C-42E0-98A2-DB98EAC31E75}"/>
              </a:ext>
            </a:extLst>
          </p:cNvPr>
          <p:cNvSpPr txBox="1"/>
          <p:nvPr/>
        </p:nvSpPr>
        <p:spPr>
          <a:xfrm>
            <a:off x="1130301" y="2143070"/>
            <a:ext cx="3835400" cy="369332"/>
          </a:xfrm>
          <a:prstGeom prst="rect">
            <a:avLst/>
          </a:prstGeom>
          <a:noFill/>
        </p:spPr>
        <p:txBody>
          <a:bodyPr wrap="square" rtlCol="0">
            <a:spAutoFit/>
          </a:bodyPr>
          <a:lstStyle/>
          <a:p>
            <a:r>
              <a:rPr lang="en-US" dirty="0">
                <a:latin typeface="Garamond" panose="02020404030301010803" pitchFamily="18" charset="0"/>
              </a:rPr>
              <a:t>Plot of missing data in each column</a:t>
            </a:r>
          </a:p>
        </p:txBody>
      </p:sp>
      <p:sp>
        <p:nvSpPr>
          <p:cNvPr id="7" name="TextBox 6">
            <a:extLst>
              <a:ext uri="{FF2B5EF4-FFF2-40B4-BE49-F238E27FC236}">
                <a16:creationId xmlns="" xmlns:a16="http://schemas.microsoft.com/office/drawing/2014/main" id="{E1ED0EA7-AE0D-4E33-A6BE-222BD0EA0B5C}"/>
              </a:ext>
            </a:extLst>
          </p:cNvPr>
          <p:cNvSpPr txBox="1"/>
          <p:nvPr/>
        </p:nvSpPr>
        <p:spPr>
          <a:xfrm>
            <a:off x="317500" y="355600"/>
            <a:ext cx="3606800" cy="461665"/>
          </a:xfrm>
          <a:prstGeom prst="rect">
            <a:avLst/>
          </a:prstGeom>
          <a:noFill/>
        </p:spPr>
        <p:txBody>
          <a:bodyPr wrap="square" rtlCol="0">
            <a:spAutoFit/>
          </a:bodyPr>
          <a:lstStyle/>
          <a:p>
            <a:r>
              <a:rPr lang="en-US" sz="2400" b="1" dirty="0">
                <a:ln w="0"/>
                <a:effectLst>
                  <a:outerShdw blurRad="38100" dist="19050" dir="2700000" algn="tl" rotWithShape="0">
                    <a:schemeClr val="dk1">
                      <a:alpha val="40000"/>
                    </a:schemeClr>
                  </a:outerShdw>
                </a:effectLst>
                <a:latin typeface="Garamond" panose="02020404030301010803" pitchFamily="18" charset="0"/>
              </a:rPr>
              <a:t>Basic analysis</a:t>
            </a:r>
            <a:endParaRPr lang="en-US" sz="1600" b="1" dirty="0">
              <a:latin typeface="Garamond" panose="02020404030301010803" pitchFamily="18" charset="0"/>
            </a:endParaRPr>
          </a:p>
        </p:txBody>
      </p:sp>
    </p:spTree>
    <p:extLst>
      <p:ext uri="{BB962C8B-B14F-4D97-AF65-F5344CB8AC3E}">
        <p14:creationId xmlns="" xmlns:p14="http://schemas.microsoft.com/office/powerpoint/2010/main" val="2989610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0A3E54D5-CA04-4014-9CE7-0B5B376E52E0}"/>
              </a:ext>
            </a:extLst>
          </p:cNvPr>
          <p:cNvSpPr txBox="1"/>
          <p:nvPr/>
        </p:nvSpPr>
        <p:spPr>
          <a:xfrm>
            <a:off x="317500" y="355600"/>
            <a:ext cx="7835900" cy="523220"/>
          </a:xfrm>
          <a:prstGeom prst="rect">
            <a:avLst/>
          </a:prstGeom>
          <a:noFill/>
        </p:spPr>
        <p:txBody>
          <a:bodyPr wrap="square" rtlCol="0">
            <a:spAutoFit/>
          </a:bodyPr>
          <a:lstStyle/>
          <a:p>
            <a:r>
              <a:rPr lang="en-US" sz="2800" b="1" dirty="0">
                <a:ln w="0"/>
                <a:effectLst>
                  <a:outerShdw blurRad="38100" dist="19050" dir="2700000" algn="tl" rotWithShape="0">
                    <a:schemeClr val="dk1">
                      <a:alpha val="40000"/>
                    </a:schemeClr>
                  </a:outerShdw>
                </a:effectLst>
                <a:latin typeface="Garamond" panose="02020404030301010803" pitchFamily="18" charset="0"/>
              </a:rPr>
              <a:t>2.1 Content-based Filtering - Movie Profile </a:t>
            </a:r>
          </a:p>
        </p:txBody>
      </p:sp>
      <p:sp>
        <p:nvSpPr>
          <p:cNvPr id="5" name="TextBox 4">
            <a:extLst>
              <a:ext uri="{FF2B5EF4-FFF2-40B4-BE49-F238E27FC236}">
                <a16:creationId xmlns="" xmlns:a16="http://schemas.microsoft.com/office/drawing/2014/main" id="{15880329-2CC0-4F6F-B101-1E806488FFD3}"/>
              </a:ext>
            </a:extLst>
          </p:cNvPr>
          <p:cNvSpPr txBox="1"/>
          <p:nvPr/>
        </p:nvSpPr>
        <p:spPr>
          <a:xfrm>
            <a:off x="514926" y="1092880"/>
            <a:ext cx="1529774" cy="923330"/>
          </a:xfrm>
          <a:prstGeom prst="rect">
            <a:avLst/>
          </a:prstGeom>
          <a:solidFill>
            <a:schemeClr val="accent4">
              <a:lumMod val="20000"/>
              <a:lumOff val="80000"/>
            </a:schemeClr>
          </a:solidFill>
          <a:effectLst>
            <a:softEdge rad="50800"/>
          </a:effectLst>
        </p:spPr>
        <p:txBody>
          <a:bodyPr wrap="square" rtlCol="0">
            <a:spAutoFit/>
          </a:bodyPr>
          <a:lstStyle/>
          <a:p>
            <a:r>
              <a:rPr lang="en-US" dirty="0">
                <a:latin typeface="Garamond" panose="02020404030301010803" pitchFamily="18" charset="0"/>
              </a:rPr>
              <a:t>Genres + </a:t>
            </a:r>
          </a:p>
          <a:p>
            <a:r>
              <a:rPr lang="en-US" dirty="0">
                <a:latin typeface="Garamond" panose="02020404030301010803" pitchFamily="18" charset="0"/>
              </a:rPr>
              <a:t>cast (first 3) + </a:t>
            </a:r>
          </a:p>
          <a:p>
            <a:r>
              <a:rPr lang="en-US" dirty="0">
                <a:latin typeface="Garamond" panose="02020404030301010803" pitchFamily="18" charset="0"/>
              </a:rPr>
              <a:t>crew (director)</a:t>
            </a:r>
          </a:p>
        </p:txBody>
      </p:sp>
      <p:sp>
        <p:nvSpPr>
          <p:cNvPr id="6" name="Arrow: Right 5">
            <a:extLst>
              <a:ext uri="{FF2B5EF4-FFF2-40B4-BE49-F238E27FC236}">
                <a16:creationId xmlns="" xmlns:a16="http://schemas.microsoft.com/office/drawing/2014/main" id="{BB3E44F4-1519-4AFC-84AB-95C308383951}"/>
              </a:ext>
            </a:extLst>
          </p:cNvPr>
          <p:cNvSpPr/>
          <p:nvPr/>
        </p:nvSpPr>
        <p:spPr>
          <a:xfrm>
            <a:off x="1720843" y="2726124"/>
            <a:ext cx="1152000" cy="2342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ramond" panose="02020404030301010803" pitchFamily="18" charset="0"/>
            </a:endParaRPr>
          </a:p>
        </p:txBody>
      </p:sp>
      <p:sp>
        <p:nvSpPr>
          <p:cNvPr id="9" name="TextBox 8">
            <a:extLst>
              <a:ext uri="{FF2B5EF4-FFF2-40B4-BE49-F238E27FC236}">
                <a16:creationId xmlns="" xmlns:a16="http://schemas.microsoft.com/office/drawing/2014/main" id="{6D8284E4-3921-4454-A7B5-11AAF5CF93B8}"/>
              </a:ext>
            </a:extLst>
          </p:cNvPr>
          <p:cNvSpPr txBox="1"/>
          <p:nvPr/>
        </p:nvSpPr>
        <p:spPr>
          <a:xfrm>
            <a:off x="1526547" y="2316634"/>
            <a:ext cx="1838227" cy="369332"/>
          </a:xfrm>
          <a:prstGeom prst="rect">
            <a:avLst/>
          </a:prstGeom>
          <a:noFill/>
        </p:spPr>
        <p:txBody>
          <a:bodyPr wrap="square" rtlCol="0">
            <a:spAutoFit/>
          </a:bodyPr>
          <a:lstStyle/>
          <a:p>
            <a:r>
              <a:rPr lang="en-US" dirty="0" err="1">
                <a:latin typeface="Garamond" panose="02020404030301010803" pitchFamily="18" charset="0"/>
              </a:rPr>
              <a:t>CountVectorizer</a:t>
            </a:r>
            <a:endParaRPr lang="en-US" dirty="0">
              <a:latin typeface="Garamond" panose="02020404030301010803" pitchFamily="18" charset="0"/>
            </a:endParaRPr>
          </a:p>
        </p:txBody>
      </p:sp>
      <p:sp>
        <p:nvSpPr>
          <p:cNvPr id="11" name="TextBox 10">
            <a:extLst>
              <a:ext uri="{FF2B5EF4-FFF2-40B4-BE49-F238E27FC236}">
                <a16:creationId xmlns="" xmlns:a16="http://schemas.microsoft.com/office/drawing/2014/main" id="{53A64A9F-4ED9-4A9F-8725-09C6210A3E13}"/>
              </a:ext>
            </a:extLst>
          </p:cNvPr>
          <p:cNvSpPr txBox="1"/>
          <p:nvPr/>
        </p:nvSpPr>
        <p:spPr>
          <a:xfrm>
            <a:off x="6152158" y="3813059"/>
            <a:ext cx="2282635" cy="646331"/>
          </a:xfrm>
          <a:prstGeom prst="rect">
            <a:avLst/>
          </a:prstGeom>
          <a:noFill/>
        </p:spPr>
        <p:txBody>
          <a:bodyPr wrap="square" rtlCol="0">
            <a:spAutoFit/>
          </a:bodyPr>
          <a:lstStyle/>
          <a:p>
            <a:r>
              <a:rPr lang="en-US" dirty="0">
                <a:latin typeface="Garamond" panose="02020404030301010803" pitchFamily="18" charset="0"/>
              </a:rPr>
              <a:t>Normalized matrix movie profile </a:t>
            </a:r>
          </a:p>
        </p:txBody>
      </p:sp>
      <p:sp>
        <p:nvSpPr>
          <p:cNvPr id="12" name="Arrow: Right 11">
            <a:extLst>
              <a:ext uri="{FF2B5EF4-FFF2-40B4-BE49-F238E27FC236}">
                <a16:creationId xmlns="" xmlns:a16="http://schemas.microsoft.com/office/drawing/2014/main" id="{075FDCAE-8189-4C84-A910-65821448BF35}"/>
              </a:ext>
            </a:extLst>
          </p:cNvPr>
          <p:cNvSpPr/>
          <p:nvPr/>
        </p:nvSpPr>
        <p:spPr>
          <a:xfrm>
            <a:off x="5213704" y="3935628"/>
            <a:ext cx="923827" cy="2562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ramond" panose="02020404030301010803" pitchFamily="18" charset="0"/>
            </a:endParaRPr>
          </a:p>
        </p:txBody>
      </p:sp>
      <p:sp>
        <p:nvSpPr>
          <p:cNvPr id="16" name="Arrow: Right 15">
            <a:extLst>
              <a:ext uri="{FF2B5EF4-FFF2-40B4-BE49-F238E27FC236}">
                <a16:creationId xmlns="" xmlns:a16="http://schemas.microsoft.com/office/drawing/2014/main" id="{D1A2C9AB-D412-4F66-A78B-8C51E1554431}"/>
              </a:ext>
            </a:extLst>
          </p:cNvPr>
          <p:cNvSpPr/>
          <p:nvPr/>
        </p:nvSpPr>
        <p:spPr>
          <a:xfrm rot="5400000">
            <a:off x="800554" y="2190634"/>
            <a:ext cx="432000" cy="25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ramond" panose="02020404030301010803" pitchFamily="18" charset="0"/>
            </a:endParaRPr>
          </a:p>
        </p:txBody>
      </p:sp>
      <p:sp>
        <p:nvSpPr>
          <p:cNvPr id="17" name="TextBox 16">
            <a:extLst>
              <a:ext uri="{FF2B5EF4-FFF2-40B4-BE49-F238E27FC236}">
                <a16:creationId xmlns="" xmlns:a16="http://schemas.microsoft.com/office/drawing/2014/main" id="{B83E9A2C-B5E1-46FD-BA27-2CD3CD82E2A2}"/>
              </a:ext>
            </a:extLst>
          </p:cNvPr>
          <p:cNvSpPr txBox="1"/>
          <p:nvPr/>
        </p:nvSpPr>
        <p:spPr>
          <a:xfrm>
            <a:off x="205203" y="2679167"/>
            <a:ext cx="1999472" cy="369332"/>
          </a:xfrm>
          <a:prstGeom prst="rect">
            <a:avLst/>
          </a:prstGeom>
          <a:noFill/>
        </p:spPr>
        <p:txBody>
          <a:bodyPr wrap="square" rtlCol="0">
            <a:spAutoFit/>
          </a:bodyPr>
          <a:lstStyle/>
          <a:p>
            <a:r>
              <a:rPr lang="en-US" dirty="0">
                <a:latin typeface="Garamond" panose="02020404030301010803" pitchFamily="18" charset="0"/>
              </a:rPr>
              <a:t>Combined info </a:t>
            </a:r>
          </a:p>
        </p:txBody>
      </p:sp>
      <p:sp>
        <p:nvSpPr>
          <p:cNvPr id="24" name="TextBox 23">
            <a:extLst>
              <a:ext uri="{FF2B5EF4-FFF2-40B4-BE49-F238E27FC236}">
                <a16:creationId xmlns="" xmlns:a16="http://schemas.microsoft.com/office/drawing/2014/main" id="{B4C05C73-58B1-45B5-89F1-368725A042F6}"/>
              </a:ext>
            </a:extLst>
          </p:cNvPr>
          <p:cNvSpPr txBox="1"/>
          <p:nvPr/>
        </p:nvSpPr>
        <p:spPr>
          <a:xfrm>
            <a:off x="5161313" y="3443727"/>
            <a:ext cx="2282636" cy="369332"/>
          </a:xfrm>
          <a:prstGeom prst="rect">
            <a:avLst/>
          </a:prstGeom>
          <a:noFill/>
        </p:spPr>
        <p:txBody>
          <a:bodyPr wrap="square" rtlCol="0">
            <a:spAutoFit/>
          </a:bodyPr>
          <a:lstStyle/>
          <a:p>
            <a:r>
              <a:rPr lang="en-US" dirty="0" err="1">
                <a:latin typeface="Garamond" panose="02020404030301010803" pitchFamily="18" charset="0"/>
              </a:rPr>
              <a:t>MinMaxScaler</a:t>
            </a:r>
            <a:endParaRPr lang="en-US" dirty="0">
              <a:latin typeface="Garamond" panose="02020404030301010803" pitchFamily="18" charset="0"/>
            </a:endParaRPr>
          </a:p>
        </p:txBody>
      </p:sp>
      <p:sp>
        <p:nvSpPr>
          <p:cNvPr id="30" name="TextBox 29">
            <a:extLst>
              <a:ext uri="{FF2B5EF4-FFF2-40B4-BE49-F238E27FC236}">
                <a16:creationId xmlns="" xmlns:a16="http://schemas.microsoft.com/office/drawing/2014/main" id="{9E98E16A-5996-4879-A00D-60D594BED2AC}"/>
              </a:ext>
            </a:extLst>
          </p:cNvPr>
          <p:cNvSpPr txBox="1"/>
          <p:nvPr/>
        </p:nvSpPr>
        <p:spPr>
          <a:xfrm>
            <a:off x="3005623" y="4687866"/>
            <a:ext cx="1471427" cy="1200329"/>
          </a:xfrm>
          <a:prstGeom prst="rect">
            <a:avLst/>
          </a:prstGeom>
          <a:solidFill>
            <a:schemeClr val="accent2">
              <a:lumMod val="20000"/>
              <a:lumOff val="80000"/>
            </a:schemeClr>
          </a:solidFill>
          <a:effectLst>
            <a:softEdge rad="50800"/>
          </a:effectLst>
        </p:spPr>
        <p:txBody>
          <a:bodyPr wrap="square" rtlCol="0">
            <a:spAutoFit/>
          </a:bodyPr>
          <a:lstStyle/>
          <a:p>
            <a:r>
              <a:rPr lang="en-US" sz="1800" dirty="0">
                <a:solidFill>
                  <a:schemeClr val="tx1"/>
                </a:solidFill>
                <a:latin typeface="Garamond" panose="02020404030301010803" pitchFamily="18" charset="0"/>
              </a:rPr>
              <a:t>Adult </a:t>
            </a:r>
          </a:p>
          <a:p>
            <a:r>
              <a:rPr lang="en-US" sz="1800" dirty="0">
                <a:solidFill>
                  <a:schemeClr val="tx1"/>
                </a:solidFill>
                <a:latin typeface="Garamond" panose="02020404030301010803" pitchFamily="18" charset="0"/>
              </a:rPr>
              <a:t>Popularity</a:t>
            </a:r>
          </a:p>
          <a:p>
            <a:r>
              <a:rPr lang="en-US" sz="1800" dirty="0" err="1">
                <a:solidFill>
                  <a:schemeClr val="tx1"/>
                </a:solidFill>
                <a:latin typeface="Garamond" panose="02020404030301010803" pitchFamily="18" charset="0"/>
              </a:rPr>
              <a:t>vote_average</a:t>
            </a:r>
            <a:endParaRPr lang="en-US" sz="1800" dirty="0">
              <a:solidFill>
                <a:schemeClr val="tx1"/>
              </a:solidFill>
              <a:latin typeface="Garamond" panose="02020404030301010803" pitchFamily="18" charset="0"/>
            </a:endParaRPr>
          </a:p>
          <a:p>
            <a:r>
              <a:rPr lang="en-US" sz="1800" dirty="0" err="1">
                <a:solidFill>
                  <a:schemeClr val="tx1"/>
                </a:solidFill>
                <a:latin typeface="Garamond" panose="02020404030301010803" pitchFamily="18" charset="0"/>
              </a:rPr>
              <a:t>vote_count</a:t>
            </a:r>
            <a:r>
              <a:rPr lang="en-US" sz="1800" dirty="0">
                <a:solidFill>
                  <a:schemeClr val="tx1"/>
                </a:solidFill>
                <a:latin typeface="Garamond" panose="02020404030301010803" pitchFamily="18" charset="0"/>
              </a:rPr>
              <a:t> </a:t>
            </a:r>
          </a:p>
        </p:txBody>
      </p:sp>
      <p:sp>
        <p:nvSpPr>
          <p:cNvPr id="31" name="TextBox 30">
            <a:extLst>
              <a:ext uri="{FF2B5EF4-FFF2-40B4-BE49-F238E27FC236}">
                <a16:creationId xmlns="" xmlns:a16="http://schemas.microsoft.com/office/drawing/2014/main" id="{26FFEDFF-0967-4F8C-9FCC-47002E3B877D}"/>
              </a:ext>
            </a:extLst>
          </p:cNvPr>
          <p:cNvSpPr txBox="1"/>
          <p:nvPr/>
        </p:nvSpPr>
        <p:spPr>
          <a:xfrm>
            <a:off x="3028549" y="2573729"/>
            <a:ext cx="1471428" cy="646331"/>
          </a:xfrm>
          <a:prstGeom prst="rect">
            <a:avLst/>
          </a:prstGeom>
          <a:noFill/>
        </p:spPr>
        <p:txBody>
          <a:bodyPr wrap="square" rtlCol="0">
            <a:spAutoFit/>
          </a:bodyPr>
          <a:lstStyle/>
          <a:p>
            <a:r>
              <a:rPr lang="en-US" dirty="0">
                <a:latin typeface="Garamond" panose="02020404030301010803" pitchFamily="18" charset="0"/>
              </a:rPr>
              <a:t>Movie-word binary matrix</a:t>
            </a:r>
          </a:p>
        </p:txBody>
      </p:sp>
      <p:sp>
        <p:nvSpPr>
          <p:cNvPr id="32" name="Right Brace 31">
            <a:extLst>
              <a:ext uri="{FF2B5EF4-FFF2-40B4-BE49-F238E27FC236}">
                <a16:creationId xmlns="" xmlns:a16="http://schemas.microsoft.com/office/drawing/2014/main" id="{63CEA1AF-07BE-4248-B8E4-17451E307320}"/>
              </a:ext>
            </a:extLst>
          </p:cNvPr>
          <p:cNvSpPr/>
          <p:nvPr/>
        </p:nvSpPr>
        <p:spPr>
          <a:xfrm>
            <a:off x="4449177" y="2882367"/>
            <a:ext cx="728831" cy="2362733"/>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Arrow: Right 32">
            <a:extLst>
              <a:ext uri="{FF2B5EF4-FFF2-40B4-BE49-F238E27FC236}">
                <a16:creationId xmlns="" xmlns:a16="http://schemas.microsoft.com/office/drawing/2014/main" id="{476053F9-9A07-4D50-8BCE-46FA20198602}"/>
              </a:ext>
            </a:extLst>
          </p:cNvPr>
          <p:cNvSpPr/>
          <p:nvPr/>
        </p:nvSpPr>
        <p:spPr>
          <a:xfrm>
            <a:off x="8530341" y="2881395"/>
            <a:ext cx="923827" cy="2562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ramond" panose="02020404030301010803" pitchFamily="18" charset="0"/>
            </a:endParaRPr>
          </a:p>
        </p:txBody>
      </p:sp>
      <p:sp>
        <p:nvSpPr>
          <p:cNvPr id="34" name="TextBox 33">
            <a:extLst>
              <a:ext uri="{FF2B5EF4-FFF2-40B4-BE49-F238E27FC236}">
                <a16:creationId xmlns="" xmlns:a16="http://schemas.microsoft.com/office/drawing/2014/main" id="{55775B10-27B3-4D73-A4DD-8AE5F61DDBE7}"/>
              </a:ext>
            </a:extLst>
          </p:cNvPr>
          <p:cNvSpPr txBox="1"/>
          <p:nvPr/>
        </p:nvSpPr>
        <p:spPr>
          <a:xfrm>
            <a:off x="8428524" y="2619465"/>
            <a:ext cx="2282636" cy="369332"/>
          </a:xfrm>
          <a:prstGeom prst="rect">
            <a:avLst/>
          </a:prstGeom>
          <a:noFill/>
        </p:spPr>
        <p:txBody>
          <a:bodyPr wrap="square" rtlCol="0">
            <a:spAutoFit/>
          </a:bodyPr>
          <a:lstStyle/>
          <a:p>
            <a:r>
              <a:rPr lang="en-US" dirty="0">
                <a:latin typeface="Garamond" panose="02020404030301010803" pitchFamily="18" charset="0"/>
              </a:rPr>
              <a:t>LSH cosine</a:t>
            </a:r>
          </a:p>
        </p:txBody>
      </p:sp>
      <p:sp>
        <p:nvSpPr>
          <p:cNvPr id="35" name="Right Brace 34">
            <a:extLst>
              <a:ext uri="{FF2B5EF4-FFF2-40B4-BE49-F238E27FC236}">
                <a16:creationId xmlns="" xmlns:a16="http://schemas.microsoft.com/office/drawing/2014/main" id="{6339AFDA-F704-407B-A4BA-0282264695AF}"/>
              </a:ext>
            </a:extLst>
          </p:cNvPr>
          <p:cNvSpPr/>
          <p:nvPr/>
        </p:nvSpPr>
        <p:spPr>
          <a:xfrm flipH="1">
            <a:off x="7986643" y="2950697"/>
            <a:ext cx="482255" cy="2362733"/>
          </a:xfrm>
          <a:prstGeom prst="rightBrace">
            <a:avLst>
              <a:gd name="adj1" fmla="val 8333"/>
              <a:gd name="adj2" fmla="val 48387"/>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Arrow: Right 35">
            <a:extLst>
              <a:ext uri="{FF2B5EF4-FFF2-40B4-BE49-F238E27FC236}">
                <a16:creationId xmlns="" xmlns:a16="http://schemas.microsoft.com/office/drawing/2014/main" id="{136C506F-E29C-40B6-81DC-B3A768BC46AE}"/>
              </a:ext>
            </a:extLst>
          </p:cNvPr>
          <p:cNvSpPr/>
          <p:nvPr/>
        </p:nvSpPr>
        <p:spPr>
          <a:xfrm>
            <a:off x="8498081" y="5146179"/>
            <a:ext cx="923827" cy="2562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ramond" panose="02020404030301010803" pitchFamily="18" charset="0"/>
            </a:endParaRPr>
          </a:p>
        </p:txBody>
      </p:sp>
      <p:sp>
        <p:nvSpPr>
          <p:cNvPr id="38" name="TextBox 37">
            <a:extLst>
              <a:ext uri="{FF2B5EF4-FFF2-40B4-BE49-F238E27FC236}">
                <a16:creationId xmlns="" xmlns:a16="http://schemas.microsoft.com/office/drawing/2014/main" id="{DA0C52F9-5D2A-438D-8269-2E0D7370D8C1}"/>
              </a:ext>
            </a:extLst>
          </p:cNvPr>
          <p:cNvSpPr txBox="1"/>
          <p:nvPr/>
        </p:nvSpPr>
        <p:spPr>
          <a:xfrm>
            <a:off x="8438399" y="4796280"/>
            <a:ext cx="1471426" cy="369332"/>
          </a:xfrm>
          <a:prstGeom prst="rect">
            <a:avLst/>
          </a:prstGeom>
          <a:noFill/>
        </p:spPr>
        <p:txBody>
          <a:bodyPr wrap="square">
            <a:spAutoFit/>
          </a:bodyPr>
          <a:lstStyle/>
          <a:p>
            <a:r>
              <a:rPr lang="en-US" dirty="0">
                <a:latin typeface="Garamond" panose="02020404030301010803" pitchFamily="18" charset="0"/>
              </a:rPr>
              <a:t>Cosine</a:t>
            </a:r>
          </a:p>
        </p:txBody>
      </p:sp>
      <p:sp>
        <p:nvSpPr>
          <p:cNvPr id="19" name="Right Brace 18">
            <a:extLst>
              <a:ext uri="{FF2B5EF4-FFF2-40B4-BE49-F238E27FC236}">
                <a16:creationId xmlns="" xmlns:a16="http://schemas.microsoft.com/office/drawing/2014/main" id="{3E956E72-7118-4F83-A741-68CD88CA5964}"/>
              </a:ext>
            </a:extLst>
          </p:cNvPr>
          <p:cNvSpPr/>
          <p:nvPr/>
        </p:nvSpPr>
        <p:spPr>
          <a:xfrm flipH="1">
            <a:off x="9676307" y="1779683"/>
            <a:ext cx="468000" cy="1800000"/>
          </a:xfrm>
          <a:prstGeom prst="rightBrace">
            <a:avLst>
              <a:gd name="adj1" fmla="val 8333"/>
              <a:gd name="adj2" fmla="val 58037"/>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extBox 19">
            <a:extLst>
              <a:ext uri="{FF2B5EF4-FFF2-40B4-BE49-F238E27FC236}">
                <a16:creationId xmlns="" xmlns:a16="http://schemas.microsoft.com/office/drawing/2014/main" id="{0EF03988-2B1A-483D-B646-613B951D9047}"/>
              </a:ext>
            </a:extLst>
          </p:cNvPr>
          <p:cNvSpPr txBox="1"/>
          <p:nvPr/>
        </p:nvSpPr>
        <p:spPr>
          <a:xfrm>
            <a:off x="10158562" y="1556924"/>
            <a:ext cx="2895957" cy="923330"/>
          </a:xfrm>
          <a:prstGeom prst="rect">
            <a:avLst/>
          </a:prstGeom>
          <a:noFill/>
        </p:spPr>
        <p:txBody>
          <a:bodyPr wrap="square" rtlCol="0">
            <a:spAutoFit/>
          </a:bodyPr>
          <a:lstStyle/>
          <a:p>
            <a:r>
              <a:rPr lang="en-US" dirty="0">
                <a:latin typeface="Garamond" panose="02020404030301010803" pitchFamily="18" charset="0"/>
              </a:rPr>
              <a:t>Bucket 1: 	movie 1, </a:t>
            </a:r>
          </a:p>
          <a:p>
            <a:r>
              <a:rPr lang="en-US" dirty="0">
                <a:latin typeface="Garamond" panose="02020404030301010803" pitchFamily="18" charset="0"/>
              </a:rPr>
              <a:t>	movie 2</a:t>
            </a:r>
          </a:p>
          <a:p>
            <a:r>
              <a:rPr lang="en-US" dirty="0">
                <a:latin typeface="Garamond" panose="02020404030301010803" pitchFamily="18" charset="0"/>
              </a:rPr>
              <a:t>	… </a:t>
            </a:r>
          </a:p>
        </p:txBody>
      </p:sp>
      <p:sp>
        <p:nvSpPr>
          <p:cNvPr id="21" name="TextBox 20">
            <a:extLst>
              <a:ext uri="{FF2B5EF4-FFF2-40B4-BE49-F238E27FC236}">
                <a16:creationId xmlns="" xmlns:a16="http://schemas.microsoft.com/office/drawing/2014/main" id="{CE443BE0-E313-47D8-849F-A32C4E617E7C}"/>
              </a:ext>
            </a:extLst>
          </p:cNvPr>
          <p:cNvSpPr txBox="1"/>
          <p:nvPr/>
        </p:nvSpPr>
        <p:spPr>
          <a:xfrm>
            <a:off x="10158562" y="2376594"/>
            <a:ext cx="1471428" cy="369332"/>
          </a:xfrm>
          <a:prstGeom prst="rect">
            <a:avLst/>
          </a:prstGeom>
          <a:noFill/>
        </p:spPr>
        <p:txBody>
          <a:bodyPr wrap="square" rtlCol="0">
            <a:spAutoFit/>
          </a:bodyPr>
          <a:lstStyle/>
          <a:p>
            <a:r>
              <a:rPr lang="en-US" dirty="0">
                <a:latin typeface="Garamond" panose="02020404030301010803" pitchFamily="18" charset="0"/>
              </a:rPr>
              <a:t>Bucket 2</a:t>
            </a:r>
          </a:p>
        </p:txBody>
      </p:sp>
      <p:sp>
        <p:nvSpPr>
          <p:cNvPr id="22" name="TextBox 21">
            <a:extLst>
              <a:ext uri="{FF2B5EF4-FFF2-40B4-BE49-F238E27FC236}">
                <a16:creationId xmlns="" xmlns:a16="http://schemas.microsoft.com/office/drawing/2014/main" id="{425B0EBB-CCEA-4046-A31A-D766F67E1CBF}"/>
              </a:ext>
            </a:extLst>
          </p:cNvPr>
          <p:cNvSpPr txBox="1"/>
          <p:nvPr/>
        </p:nvSpPr>
        <p:spPr>
          <a:xfrm>
            <a:off x="10158562" y="3040792"/>
            <a:ext cx="1471428" cy="369332"/>
          </a:xfrm>
          <a:prstGeom prst="rect">
            <a:avLst/>
          </a:prstGeom>
          <a:noFill/>
        </p:spPr>
        <p:txBody>
          <a:bodyPr wrap="square" rtlCol="0">
            <a:spAutoFit/>
          </a:bodyPr>
          <a:lstStyle/>
          <a:p>
            <a:r>
              <a:rPr lang="en-US" dirty="0">
                <a:latin typeface="Garamond" panose="02020404030301010803" pitchFamily="18" charset="0"/>
              </a:rPr>
              <a:t>Bucket 3</a:t>
            </a:r>
          </a:p>
        </p:txBody>
      </p:sp>
      <p:sp>
        <p:nvSpPr>
          <p:cNvPr id="23" name="TextBox 22">
            <a:extLst>
              <a:ext uri="{FF2B5EF4-FFF2-40B4-BE49-F238E27FC236}">
                <a16:creationId xmlns="" xmlns:a16="http://schemas.microsoft.com/office/drawing/2014/main" id="{ABA12256-6FA2-47E2-8478-D1DDB1387155}"/>
              </a:ext>
            </a:extLst>
          </p:cNvPr>
          <p:cNvSpPr txBox="1"/>
          <p:nvPr/>
        </p:nvSpPr>
        <p:spPr>
          <a:xfrm>
            <a:off x="10187746" y="3299469"/>
            <a:ext cx="1471428" cy="369332"/>
          </a:xfrm>
          <a:prstGeom prst="rect">
            <a:avLst/>
          </a:prstGeom>
          <a:noFill/>
        </p:spPr>
        <p:txBody>
          <a:bodyPr wrap="square" rtlCol="0">
            <a:spAutoFit/>
          </a:bodyPr>
          <a:lstStyle/>
          <a:p>
            <a:r>
              <a:rPr lang="en-US" dirty="0">
                <a:latin typeface="Garamond" panose="02020404030301010803" pitchFamily="18" charset="0"/>
              </a:rPr>
              <a:t>….</a:t>
            </a:r>
          </a:p>
        </p:txBody>
      </p:sp>
      <p:sp>
        <p:nvSpPr>
          <p:cNvPr id="26" name="TextBox 25">
            <a:extLst>
              <a:ext uri="{FF2B5EF4-FFF2-40B4-BE49-F238E27FC236}">
                <a16:creationId xmlns="" xmlns:a16="http://schemas.microsoft.com/office/drawing/2014/main" id="{6B549B0E-048E-430B-B609-853A40CBD8A8}"/>
              </a:ext>
            </a:extLst>
          </p:cNvPr>
          <p:cNvSpPr txBox="1"/>
          <p:nvPr/>
        </p:nvSpPr>
        <p:spPr>
          <a:xfrm>
            <a:off x="9567475" y="4122655"/>
            <a:ext cx="2282636" cy="369332"/>
          </a:xfrm>
          <a:prstGeom prst="rect">
            <a:avLst/>
          </a:prstGeom>
          <a:noFill/>
        </p:spPr>
        <p:txBody>
          <a:bodyPr wrap="square" rtlCol="0">
            <a:spAutoFit/>
          </a:bodyPr>
          <a:lstStyle/>
          <a:p>
            <a:r>
              <a:rPr lang="en-US" dirty="0">
                <a:latin typeface="Garamond" panose="02020404030301010803" pitchFamily="18" charset="0"/>
              </a:rPr>
              <a:t>Movie similarity matrix </a:t>
            </a:r>
          </a:p>
        </p:txBody>
      </p:sp>
      <p:sp>
        <p:nvSpPr>
          <p:cNvPr id="27" name="Arrow: Right 26">
            <a:extLst>
              <a:ext uri="{FF2B5EF4-FFF2-40B4-BE49-F238E27FC236}">
                <a16:creationId xmlns="" xmlns:a16="http://schemas.microsoft.com/office/drawing/2014/main" id="{473D22E2-03AB-47CC-B6D3-91F8E360CEC4}"/>
              </a:ext>
            </a:extLst>
          </p:cNvPr>
          <p:cNvSpPr/>
          <p:nvPr/>
        </p:nvSpPr>
        <p:spPr>
          <a:xfrm rot="16200000" flipV="1">
            <a:off x="10793258" y="1103133"/>
            <a:ext cx="432000" cy="25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ramond" panose="02020404030301010803" pitchFamily="18" charset="0"/>
            </a:endParaRPr>
          </a:p>
        </p:txBody>
      </p:sp>
      <p:sp>
        <p:nvSpPr>
          <p:cNvPr id="28" name="TextBox 27">
            <a:extLst>
              <a:ext uri="{FF2B5EF4-FFF2-40B4-BE49-F238E27FC236}">
                <a16:creationId xmlns="" xmlns:a16="http://schemas.microsoft.com/office/drawing/2014/main" id="{D20BBEF8-A8CB-42A9-A4CE-4BA205B19724}"/>
              </a:ext>
            </a:extLst>
          </p:cNvPr>
          <p:cNvSpPr txBox="1"/>
          <p:nvPr/>
        </p:nvSpPr>
        <p:spPr>
          <a:xfrm>
            <a:off x="10144307" y="152263"/>
            <a:ext cx="2282635" cy="923330"/>
          </a:xfrm>
          <a:prstGeom prst="rect">
            <a:avLst/>
          </a:prstGeom>
          <a:noFill/>
        </p:spPr>
        <p:txBody>
          <a:bodyPr wrap="square" rtlCol="0">
            <a:spAutoFit/>
          </a:bodyPr>
          <a:lstStyle/>
          <a:p>
            <a:r>
              <a:rPr lang="en-US" dirty="0">
                <a:latin typeface="Garamond" panose="02020404030301010803" pitchFamily="18" charset="0"/>
              </a:rPr>
              <a:t>Top 10</a:t>
            </a:r>
          </a:p>
          <a:p>
            <a:r>
              <a:rPr lang="en-US" dirty="0">
                <a:latin typeface="Garamond" panose="02020404030301010803" pitchFamily="18" charset="0"/>
              </a:rPr>
              <a:t>Rank by popularity </a:t>
            </a:r>
          </a:p>
          <a:p>
            <a:r>
              <a:rPr lang="en-US" dirty="0">
                <a:latin typeface="Garamond" panose="02020404030301010803" pitchFamily="18" charset="0"/>
              </a:rPr>
              <a:t>Rank by similarity </a:t>
            </a:r>
          </a:p>
        </p:txBody>
      </p:sp>
      <p:graphicFrame>
        <p:nvGraphicFramePr>
          <p:cNvPr id="2" name="Table 2">
            <a:extLst>
              <a:ext uri="{FF2B5EF4-FFF2-40B4-BE49-F238E27FC236}">
                <a16:creationId xmlns="" xmlns:a16="http://schemas.microsoft.com/office/drawing/2014/main" id="{CCECAF7F-DCE7-4C36-8054-196DF472D99B}"/>
              </a:ext>
            </a:extLst>
          </p:cNvPr>
          <p:cNvGraphicFramePr>
            <a:graphicFrameLocks noGrp="1"/>
          </p:cNvGraphicFramePr>
          <p:nvPr>
            <p:extLst>
              <p:ext uri="{D42A27DB-BD31-4B8C-83A1-F6EECF244321}">
                <p14:modId xmlns="" xmlns:p14="http://schemas.microsoft.com/office/powerpoint/2010/main" val="4020151421"/>
              </p:ext>
            </p:extLst>
          </p:nvPr>
        </p:nvGraphicFramePr>
        <p:xfrm>
          <a:off x="9721160" y="4589511"/>
          <a:ext cx="1980000" cy="1440000"/>
        </p:xfrm>
        <a:graphic>
          <a:graphicData uri="http://schemas.openxmlformats.org/drawingml/2006/table">
            <a:tbl>
              <a:tblPr firstRow="1" bandRow="1">
                <a:tableStyleId>{5940675A-B579-460E-94D1-54222C63F5DA}</a:tableStyleId>
              </a:tblPr>
              <a:tblGrid>
                <a:gridCol w="396000">
                  <a:extLst>
                    <a:ext uri="{9D8B030D-6E8A-4147-A177-3AD203B41FA5}">
                      <a16:colId xmlns="" xmlns:a16="http://schemas.microsoft.com/office/drawing/2014/main" val="1483375552"/>
                    </a:ext>
                  </a:extLst>
                </a:gridCol>
                <a:gridCol w="396000">
                  <a:extLst>
                    <a:ext uri="{9D8B030D-6E8A-4147-A177-3AD203B41FA5}">
                      <a16:colId xmlns="" xmlns:a16="http://schemas.microsoft.com/office/drawing/2014/main" val="2588609069"/>
                    </a:ext>
                  </a:extLst>
                </a:gridCol>
                <a:gridCol w="396000">
                  <a:extLst>
                    <a:ext uri="{9D8B030D-6E8A-4147-A177-3AD203B41FA5}">
                      <a16:colId xmlns="" xmlns:a16="http://schemas.microsoft.com/office/drawing/2014/main" val="2897522933"/>
                    </a:ext>
                  </a:extLst>
                </a:gridCol>
                <a:gridCol w="396000">
                  <a:extLst>
                    <a:ext uri="{9D8B030D-6E8A-4147-A177-3AD203B41FA5}">
                      <a16:colId xmlns="" xmlns:a16="http://schemas.microsoft.com/office/drawing/2014/main" val="1295347171"/>
                    </a:ext>
                  </a:extLst>
                </a:gridCol>
                <a:gridCol w="396000">
                  <a:extLst>
                    <a:ext uri="{9D8B030D-6E8A-4147-A177-3AD203B41FA5}">
                      <a16:colId xmlns="" xmlns:a16="http://schemas.microsoft.com/office/drawing/2014/main" val="1506461859"/>
                    </a:ext>
                  </a:extLst>
                </a:gridCol>
              </a:tblGrid>
              <a:tr h="288000">
                <a:tc>
                  <a:txBody>
                    <a:bodyPr/>
                    <a:lstStyle/>
                    <a:p>
                      <a:endParaRPr lang="en-US" sz="1100" dirty="0"/>
                    </a:p>
                  </a:txBody>
                  <a:tcPr/>
                </a:tc>
                <a:tc>
                  <a:txBody>
                    <a:bodyPr/>
                    <a:lstStyle/>
                    <a:p>
                      <a:r>
                        <a:rPr lang="en-US" sz="1100" dirty="0"/>
                        <a:t>M1</a:t>
                      </a:r>
                    </a:p>
                  </a:txBody>
                  <a:tcPr/>
                </a:tc>
                <a:tc>
                  <a:txBody>
                    <a:bodyPr/>
                    <a:lstStyle/>
                    <a:p>
                      <a:r>
                        <a:rPr lang="en-US" sz="1100" dirty="0"/>
                        <a:t>M2</a:t>
                      </a:r>
                    </a:p>
                  </a:txBody>
                  <a:tcPr/>
                </a:tc>
                <a:tc>
                  <a:txBody>
                    <a:bodyPr/>
                    <a:lstStyle/>
                    <a:p>
                      <a:r>
                        <a:rPr lang="en-US" sz="1100" dirty="0"/>
                        <a:t>M3</a:t>
                      </a:r>
                    </a:p>
                  </a:txBody>
                  <a:tcPr/>
                </a:tc>
                <a:tc>
                  <a:txBody>
                    <a:bodyPr/>
                    <a:lstStyle/>
                    <a:p>
                      <a:r>
                        <a:rPr lang="en-US" sz="1100" dirty="0"/>
                        <a:t>…</a:t>
                      </a:r>
                    </a:p>
                  </a:txBody>
                  <a:tcPr/>
                </a:tc>
                <a:extLst>
                  <a:ext uri="{0D108BD9-81ED-4DB2-BD59-A6C34878D82A}">
                    <a16:rowId xmlns="" xmlns:a16="http://schemas.microsoft.com/office/drawing/2014/main" val="656395080"/>
                  </a:ext>
                </a:extLst>
              </a:tr>
              <a:tr h="288000">
                <a:tc>
                  <a:txBody>
                    <a:bodyPr/>
                    <a:lstStyle/>
                    <a:p>
                      <a:r>
                        <a:rPr lang="en-US" sz="1100" dirty="0"/>
                        <a:t>M1</a:t>
                      </a:r>
                    </a:p>
                  </a:txBody>
                  <a:tcPr/>
                </a:tc>
                <a:tc>
                  <a:txBody>
                    <a:bodyPr/>
                    <a:lstStyle/>
                    <a:p>
                      <a:r>
                        <a:rPr lang="en-US" sz="1100" dirty="0"/>
                        <a:t>1</a:t>
                      </a:r>
                    </a:p>
                  </a:txBody>
                  <a:tcPr/>
                </a:tc>
                <a:tc>
                  <a:txBody>
                    <a:bodyPr/>
                    <a:lstStyle/>
                    <a:p>
                      <a:r>
                        <a:rPr lang="en-US" sz="1100" dirty="0"/>
                        <a:t>.4</a:t>
                      </a:r>
                    </a:p>
                  </a:txBody>
                  <a:tcPr/>
                </a:tc>
                <a:tc>
                  <a:txBody>
                    <a:bodyPr/>
                    <a:lstStyle/>
                    <a:p>
                      <a:r>
                        <a:rPr lang="en-US" sz="1100" dirty="0"/>
                        <a:t>.01</a:t>
                      </a:r>
                    </a:p>
                  </a:txBody>
                  <a:tcPr/>
                </a:tc>
                <a:tc>
                  <a:txBody>
                    <a:bodyPr/>
                    <a:lstStyle/>
                    <a:p>
                      <a:r>
                        <a:rPr lang="en-US" sz="1100" dirty="0"/>
                        <a:t>…</a:t>
                      </a:r>
                    </a:p>
                  </a:txBody>
                  <a:tcPr/>
                </a:tc>
                <a:extLst>
                  <a:ext uri="{0D108BD9-81ED-4DB2-BD59-A6C34878D82A}">
                    <a16:rowId xmlns="" xmlns:a16="http://schemas.microsoft.com/office/drawing/2014/main" val="2353442680"/>
                  </a:ext>
                </a:extLst>
              </a:tr>
              <a:tr h="288000">
                <a:tc>
                  <a:txBody>
                    <a:bodyPr/>
                    <a:lstStyle/>
                    <a:p>
                      <a:r>
                        <a:rPr lang="en-US" sz="1100" dirty="0"/>
                        <a:t>M2</a:t>
                      </a:r>
                    </a:p>
                  </a:txBody>
                  <a:tcPr/>
                </a:tc>
                <a:tc>
                  <a:txBody>
                    <a:bodyPr/>
                    <a:lstStyle/>
                    <a:p>
                      <a:r>
                        <a:rPr lang="en-US" sz="1100" dirty="0"/>
                        <a:t>.4</a:t>
                      </a:r>
                    </a:p>
                  </a:txBody>
                  <a:tcPr/>
                </a:tc>
                <a:tc>
                  <a:txBody>
                    <a:bodyPr/>
                    <a:lstStyle/>
                    <a:p>
                      <a:r>
                        <a:rPr lang="en-US" sz="1100" dirty="0"/>
                        <a:t>1</a:t>
                      </a:r>
                    </a:p>
                  </a:txBody>
                  <a:tcPr/>
                </a:tc>
                <a:tc>
                  <a:txBody>
                    <a:bodyPr/>
                    <a:lstStyle/>
                    <a:p>
                      <a:r>
                        <a:rPr lang="en-US" sz="1100" dirty="0"/>
                        <a:t>.2</a:t>
                      </a:r>
                    </a:p>
                  </a:txBody>
                  <a:tcPr/>
                </a:tc>
                <a:tc>
                  <a:txBody>
                    <a:bodyPr/>
                    <a:lstStyle/>
                    <a:p>
                      <a:r>
                        <a:rPr lang="en-US" sz="1100" dirty="0"/>
                        <a:t>…</a:t>
                      </a:r>
                    </a:p>
                  </a:txBody>
                  <a:tcPr/>
                </a:tc>
                <a:extLst>
                  <a:ext uri="{0D108BD9-81ED-4DB2-BD59-A6C34878D82A}">
                    <a16:rowId xmlns="" xmlns:a16="http://schemas.microsoft.com/office/drawing/2014/main" val="2287134454"/>
                  </a:ext>
                </a:extLst>
              </a:tr>
              <a:tr h="288000">
                <a:tc>
                  <a:txBody>
                    <a:bodyPr/>
                    <a:lstStyle/>
                    <a:p>
                      <a:r>
                        <a:rPr lang="en-US" sz="1100" dirty="0"/>
                        <a:t>M3</a:t>
                      </a:r>
                    </a:p>
                  </a:txBody>
                  <a:tcPr/>
                </a:tc>
                <a:tc>
                  <a:txBody>
                    <a:bodyPr/>
                    <a:lstStyle/>
                    <a:p>
                      <a:r>
                        <a:rPr lang="en-US" sz="1100" dirty="0"/>
                        <a:t>.01</a:t>
                      </a:r>
                    </a:p>
                  </a:txBody>
                  <a:tcPr/>
                </a:tc>
                <a:tc>
                  <a:txBody>
                    <a:bodyPr/>
                    <a:lstStyle/>
                    <a:p>
                      <a:r>
                        <a:rPr lang="en-US" sz="1100" dirty="0"/>
                        <a:t>.2</a:t>
                      </a:r>
                    </a:p>
                  </a:txBody>
                  <a:tcPr/>
                </a:tc>
                <a:tc>
                  <a:txBody>
                    <a:bodyPr/>
                    <a:lstStyle/>
                    <a:p>
                      <a:r>
                        <a:rPr lang="en-US" sz="1100" dirty="0"/>
                        <a:t>1</a:t>
                      </a:r>
                    </a:p>
                  </a:txBody>
                  <a:tcPr/>
                </a:tc>
                <a:tc>
                  <a:txBody>
                    <a:bodyPr/>
                    <a:lstStyle/>
                    <a:p>
                      <a:r>
                        <a:rPr lang="en-US" sz="1100" dirty="0"/>
                        <a:t>…</a:t>
                      </a:r>
                    </a:p>
                  </a:txBody>
                  <a:tcPr/>
                </a:tc>
                <a:extLst>
                  <a:ext uri="{0D108BD9-81ED-4DB2-BD59-A6C34878D82A}">
                    <a16:rowId xmlns="" xmlns:a16="http://schemas.microsoft.com/office/drawing/2014/main" val="814856558"/>
                  </a:ext>
                </a:extLst>
              </a:tr>
              <a:tr h="288000">
                <a:tc>
                  <a:txBody>
                    <a:bodyPr/>
                    <a:lstStyle/>
                    <a:p>
                      <a:r>
                        <a:rPr lang="en-US" sz="1100" dirty="0"/>
                        <a:t>…</a:t>
                      </a:r>
                    </a:p>
                  </a:txBody>
                  <a:tcPr/>
                </a:tc>
                <a:tc>
                  <a:txBody>
                    <a:bodyPr/>
                    <a:lstStyle/>
                    <a:p>
                      <a:r>
                        <a:rPr lang="en-US" sz="1100" dirty="0"/>
                        <a:t>…</a:t>
                      </a:r>
                    </a:p>
                  </a:txBody>
                  <a:tcPr/>
                </a:tc>
                <a:tc>
                  <a:txBody>
                    <a:bodyPr/>
                    <a:lstStyle/>
                    <a:p>
                      <a:r>
                        <a:rPr lang="en-US" sz="1100" dirty="0"/>
                        <a:t>…</a:t>
                      </a:r>
                    </a:p>
                  </a:txBody>
                  <a:tcPr/>
                </a:tc>
                <a:tc>
                  <a:txBody>
                    <a:bodyPr/>
                    <a:lstStyle/>
                    <a:p>
                      <a:r>
                        <a:rPr lang="en-US" sz="1100" dirty="0"/>
                        <a:t>…</a:t>
                      </a:r>
                    </a:p>
                  </a:txBody>
                  <a:tcPr/>
                </a:tc>
                <a:tc>
                  <a:txBody>
                    <a:bodyPr/>
                    <a:lstStyle/>
                    <a:p>
                      <a:endParaRPr lang="en-US" sz="1100" dirty="0"/>
                    </a:p>
                  </a:txBody>
                  <a:tcPr/>
                </a:tc>
                <a:extLst>
                  <a:ext uri="{0D108BD9-81ED-4DB2-BD59-A6C34878D82A}">
                    <a16:rowId xmlns="" xmlns:a16="http://schemas.microsoft.com/office/drawing/2014/main" val="1011702779"/>
                  </a:ext>
                </a:extLst>
              </a:tr>
            </a:tbl>
          </a:graphicData>
        </a:graphic>
      </p:graphicFrame>
      <p:sp>
        <p:nvSpPr>
          <p:cNvPr id="37" name="TextBox 36">
            <a:extLst>
              <a:ext uri="{FF2B5EF4-FFF2-40B4-BE49-F238E27FC236}">
                <a16:creationId xmlns="" xmlns:a16="http://schemas.microsoft.com/office/drawing/2014/main" id="{CDC94525-A579-448B-A2AC-8F08D0FC9CA1}"/>
              </a:ext>
            </a:extLst>
          </p:cNvPr>
          <p:cNvSpPr txBox="1"/>
          <p:nvPr/>
        </p:nvSpPr>
        <p:spPr>
          <a:xfrm>
            <a:off x="3382567" y="869916"/>
            <a:ext cx="6527258" cy="400110"/>
          </a:xfrm>
          <a:prstGeom prst="rect">
            <a:avLst/>
          </a:prstGeom>
          <a:noFill/>
        </p:spPr>
        <p:txBody>
          <a:bodyPr wrap="square">
            <a:spAutoFit/>
          </a:bodyPr>
          <a:lstStyle/>
          <a:p>
            <a:r>
              <a:rPr lang="en-US" sz="2000" dirty="0">
                <a:latin typeface="Garamond" panose="02020404030301010803" pitchFamily="18" charset="0"/>
              </a:rPr>
              <a:t>Given a movie, recommend movies based on similarity</a:t>
            </a:r>
          </a:p>
        </p:txBody>
      </p:sp>
      <p:sp>
        <p:nvSpPr>
          <p:cNvPr id="39" name="TextBox 38">
            <a:extLst>
              <a:ext uri="{FF2B5EF4-FFF2-40B4-BE49-F238E27FC236}">
                <a16:creationId xmlns="" xmlns:a16="http://schemas.microsoft.com/office/drawing/2014/main" id="{14B950B6-380A-441E-ABEB-151FCB6D4EA9}"/>
              </a:ext>
            </a:extLst>
          </p:cNvPr>
          <p:cNvSpPr txBox="1"/>
          <p:nvPr/>
        </p:nvSpPr>
        <p:spPr>
          <a:xfrm>
            <a:off x="9662494" y="6486089"/>
            <a:ext cx="3137026" cy="369332"/>
          </a:xfrm>
          <a:prstGeom prst="rect">
            <a:avLst/>
          </a:prstGeom>
          <a:noFill/>
        </p:spPr>
        <p:txBody>
          <a:bodyPr wrap="square" rtlCol="0">
            <a:spAutoFit/>
          </a:bodyPr>
          <a:lstStyle/>
          <a:p>
            <a:r>
              <a:rPr lang="en-US" dirty="0">
                <a:latin typeface="Garamond" panose="02020404030301010803" pitchFamily="18" charset="0"/>
              </a:rPr>
              <a:t>Top 10 Rank by similarity </a:t>
            </a:r>
          </a:p>
        </p:txBody>
      </p:sp>
      <p:sp>
        <p:nvSpPr>
          <p:cNvPr id="40" name="Arrow: Right 39">
            <a:extLst>
              <a:ext uri="{FF2B5EF4-FFF2-40B4-BE49-F238E27FC236}">
                <a16:creationId xmlns="" xmlns:a16="http://schemas.microsoft.com/office/drawing/2014/main" id="{77238533-E623-4C8C-9811-1FB7C052A082}"/>
              </a:ext>
            </a:extLst>
          </p:cNvPr>
          <p:cNvSpPr/>
          <p:nvPr/>
        </p:nvSpPr>
        <p:spPr>
          <a:xfrm rot="5400000">
            <a:off x="10511314" y="6158122"/>
            <a:ext cx="432000" cy="25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ramond" panose="02020404030301010803" pitchFamily="18" charset="0"/>
            </a:endParaRPr>
          </a:p>
        </p:txBody>
      </p:sp>
    </p:spTree>
    <p:extLst>
      <p:ext uri="{BB962C8B-B14F-4D97-AF65-F5344CB8AC3E}">
        <p14:creationId xmlns="" xmlns:p14="http://schemas.microsoft.com/office/powerpoint/2010/main" val="807682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A764792-2F84-47D5-8644-1C29005A9A45}"/>
              </a:ext>
            </a:extLst>
          </p:cNvPr>
          <p:cNvSpPr>
            <a:spLocks noGrp="1"/>
          </p:cNvSpPr>
          <p:nvPr>
            <p:ph idx="1"/>
          </p:nvPr>
        </p:nvSpPr>
        <p:spPr>
          <a:xfrm>
            <a:off x="838200" y="1553250"/>
            <a:ext cx="10515600" cy="4351338"/>
          </a:xfrm>
        </p:spPr>
        <p:txBody>
          <a:bodyPr/>
          <a:lstStyle/>
          <a:p>
            <a:pPr marL="0" indent="0">
              <a:buNone/>
            </a:pPr>
            <a:r>
              <a:rPr lang="en-US" sz="2400" dirty="0"/>
              <a:t>When dealing with the cast and crew columns:</a:t>
            </a:r>
          </a:p>
          <a:p>
            <a:r>
              <a:rPr lang="en-US" sz="2400" dirty="0"/>
              <a:t>Remove the space between first and last name, so that two person with same first name and different last name won’t be treated as same person. </a:t>
            </a:r>
          </a:p>
          <a:p>
            <a:r>
              <a:rPr lang="en-US" sz="2400" dirty="0"/>
              <a:t>Only include the first three actors, the full list will dramatically increase vector dimensions and less meaningful data</a:t>
            </a:r>
          </a:p>
          <a:p>
            <a:r>
              <a:rPr lang="en-US" sz="2400" dirty="0"/>
              <a:t>Limit the number of features in </a:t>
            </a:r>
            <a:r>
              <a:rPr lang="en-US" sz="2400" dirty="0" err="1"/>
              <a:t>CountVectorizer</a:t>
            </a:r>
            <a:r>
              <a:rPr lang="en-US" sz="2400" dirty="0"/>
              <a:t> to control the </a:t>
            </a:r>
            <a:r>
              <a:rPr lang="en-US" sz="2400" dirty="0" err="1"/>
              <a:t>dimensinality</a:t>
            </a:r>
            <a:r>
              <a:rPr lang="en-US" sz="2400"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aramond" panose="02020404030301010803" pitchFamily="18" charset="0"/>
              <a:ea typeface="+mn-ea"/>
              <a:cs typeface="+mn-cs"/>
            </a:endParaRPr>
          </a:p>
          <a:p>
            <a:endParaRPr lang="en-US" sz="2400" dirty="0"/>
          </a:p>
          <a:p>
            <a:endParaRPr lang="en-US" dirty="0"/>
          </a:p>
        </p:txBody>
      </p:sp>
      <p:sp>
        <p:nvSpPr>
          <p:cNvPr id="4" name="TextBox 3">
            <a:extLst>
              <a:ext uri="{FF2B5EF4-FFF2-40B4-BE49-F238E27FC236}">
                <a16:creationId xmlns="" xmlns:a16="http://schemas.microsoft.com/office/drawing/2014/main" id="{339CEDC6-2FB7-49C4-A03F-274AA3321781}"/>
              </a:ext>
            </a:extLst>
          </p:cNvPr>
          <p:cNvSpPr txBox="1"/>
          <p:nvPr/>
        </p:nvSpPr>
        <p:spPr>
          <a:xfrm>
            <a:off x="317500" y="355600"/>
            <a:ext cx="3606800" cy="523220"/>
          </a:xfrm>
          <a:prstGeom prst="rect">
            <a:avLst/>
          </a:prstGeom>
          <a:noFill/>
        </p:spPr>
        <p:txBody>
          <a:bodyPr wrap="square" rtlCol="0">
            <a:spAutoFit/>
          </a:bodyPr>
          <a:lstStyle/>
          <a:p>
            <a:r>
              <a:rPr lang="en-US" sz="2800" dirty="0">
                <a:ln w="0"/>
                <a:effectLst>
                  <a:outerShdw blurRad="38100" dist="19050" dir="2700000" algn="tl" rotWithShape="0">
                    <a:schemeClr val="dk1">
                      <a:alpha val="40000"/>
                    </a:schemeClr>
                  </a:outerShdw>
                </a:effectLst>
                <a:latin typeface="Garamond" panose="02020404030301010803" pitchFamily="18" charset="0"/>
              </a:rPr>
              <a:t>Tips  </a:t>
            </a:r>
            <a:r>
              <a:rPr lang="en-US" dirty="0">
                <a:latin typeface="Garamond" panose="02020404030301010803" pitchFamily="18" charset="0"/>
              </a:rPr>
              <a:t> </a:t>
            </a:r>
          </a:p>
        </p:txBody>
      </p:sp>
    </p:spTree>
    <p:extLst>
      <p:ext uri="{BB962C8B-B14F-4D97-AF65-F5344CB8AC3E}">
        <p14:creationId xmlns="" xmlns:p14="http://schemas.microsoft.com/office/powerpoint/2010/main" val="3851801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 xmlns:a16="http://schemas.microsoft.com/office/drawing/2014/main" id="{6C57EF77-6935-440B-86FF-AE61154E82E2}"/>
              </a:ext>
            </a:extLst>
          </p:cNvPr>
          <p:cNvPicPr>
            <a:picLocks noChangeAspect="1"/>
          </p:cNvPicPr>
          <p:nvPr/>
        </p:nvPicPr>
        <p:blipFill>
          <a:blip r:embed="rId2"/>
          <a:stretch>
            <a:fillRect/>
          </a:stretch>
        </p:blipFill>
        <p:spPr>
          <a:xfrm>
            <a:off x="648540" y="1754326"/>
            <a:ext cx="9067800" cy="2997285"/>
          </a:xfrm>
          <a:prstGeom prst="rect">
            <a:avLst/>
          </a:prstGeom>
        </p:spPr>
      </p:pic>
      <p:sp>
        <p:nvSpPr>
          <p:cNvPr id="4" name="TextBox 3">
            <a:extLst>
              <a:ext uri="{FF2B5EF4-FFF2-40B4-BE49-F238E27FC236}">
                <a16:creationId xmlns="" xmlns:a16="http://schemas.microsoft.com/office/drawing/2014/main" id="{8489990F-D7D6-453E-8253-325677772510}"/>
              </a:ext>
            </a:extLst>
          </p:cNvPr>
          <p:cNvSpPr txBox="1"/>
          <p:nvPr/>
        </p:nvSpPr>
        <p:spPr>
          <a:xfrm>
            <a:off x="317500" y="355600"/>
            <a:ext cx="7835900" cy="523220"/>
          </a:xfrm>
          <a:prstGeom prst="rect">
            <a:avLst/>
          </a:prstGeom>
          <a:noFill/>
        </p:spPr>
        <p:txBody>
          <a:bodyPr wrap="square" rtlCol="0">
            <a:spAutoFit/>
          </a:bodyPr>
          <a:lstStyle/>
          <a:p>
            <a:r>
              <a:rPr lang="en-US" sz="2800" b="1" dirty="0">
                <a:ln w="0"/>
                <a:effectLst>
                  <a:outerShdw blurRad="38100" dist="19050" dir="2700000" algn="tl" rotWithShape="0">
                    <a:schemeClr val="dk1">
                      <a:alpha val="40000"/>
                    </a:schemeClr>
                  </a:outerShdw>
                </a:effectLst>
                <a:latin typeface="Garamond" panose="02020404030301010803" pitchFamily="18" charset="0"/>
              </a:rPr>
              <a:t>2.2. Collaborative Filtering – Rating Matrix</a:t>
            </a:r>
          </a:p>
        </p:txBody>
      </p:sp>
      <p:sp>
        <p:nvSpPr>
          <p:cNvPr id="6" name="TextBox 5">
            <a:extLst>
              <a:ext uri="{FF2B5EF4-FFF2-40B4-BE49-F238E27FC236}">
                <a16:creationId xmlns="" xmlns:a16="http://schemas.microsoft.com/office/drawing/2014/main" id="{68F4C81C-2596-4CD8-962E-7CABD5EA5DC3}"/>
              </a:ext>
            </a:extLst>
          </p:cNvPr>
          <p:cNvSpPr txBox="1"/>
          <p:nvPr/>
        </p:nvSpPr>
        <p:spPr>
          <a:xfrm>
            <a:off x="596900" y="1136134"/>
            <a:ext cx="6096000" cy="400110"/>
          </a:xfrm>
          <a:prstGeom prst="rect">
            <a:avLst/>
          </a:prstGeom>
          <a:noFill/>
        </p:spPr>
        <p:txBody>
          <a:bodyPr wrap="square">
            <a:spAutoFit/>
          </a:bodyPr>
          <a:lstStyle/>
          <a:p>
            <a:r>
              <a:rPr lang="en-US" sz="2000" dirty="0">
                <a:ln w="0"/>
                <a:effectLst>
                  <a:outerShdw blurRad="38100" dist="19050" dir="2700000" algn="tl" rotWithShape="0">
                    <a:schemeClr val="dk1">
                      <a:alpha val="40000"/>
                    </a:schemeClr>
                  </a:outerShdw>
                </a:effectLst>
                <a:latin typeface="Garamond" panose="02020404030301010803" pitchFamily="18" charset="0"/>
              </a:rPr>
              <a:t>- Using the SVD matrix factorization algorithm  </a:t>
            </a:r>
          </a:p>
        </p:txBody>
      </p:sp>
      <p:sp>
        <p:nvSpPr>
          <p:cNvPr id="8" name="TextBox 7">
            <a:extLst>
              <a:ext uri="{FF2B5EF4-FFF2-40B4-BE49-F238E27FC236}">
                <a16:creationId xmlns="" xmlns:a16="http://schemas.microsoft.com/office/drawing/2014/main" id="{5F3F3DD9-A2FB-4E20-8DE0-5A0808518E5B}"/>
              </a:ext>
            </a:extLst>
          </p:cNvPr>
          <p:cNvSpPr txBox="1"/>
          <p:nvPr/>
        </p:nvSpPr>
        <p:spPr>
          <a:xfrm>
            <a:off x="3455126" y="4316395"/>
            <a:ext cx="1151467" cy="369332"/>
          </a:xfrm>
          <a:prstGeom prst="rect">
            <a:avLst/>
          </a:prstGeom>
          <a:noFill/>
        </p:spPr>
        <p:txBody>
          <a:bodyPr wrap="square" rtlCol="0">
            <a:spAutoFit/>
          </a:bodyPr>
          <a:lstStyle/>
          <a:p>
            <a:r>
              <a:rPr lang="en-US" dirty="0"/>
              <a:t>m x n</a:t>
            </a:r>
          </a:p>
        </p:txBody>
      </p:sp>
      <p:sp>
        <p:nvSpPr>
          <p:cNvPr id="14" name="TextBox 13">
            <a:extLst>
              <a:ext uri="{FF2B5EF4-FFF2-40B4-BE49-F238E27FC236}">
                <a16:creationId xmlns="" xmlns:a16="http://schemas.microsoft.com/office/drawing/2014/main" id="{E64B1691-A137-4AB9-A7EF-4F737E532567}"/>
              </a:ext>
            </a:extLst>
          </p:cNvPr>
          <p:cNvSpPr txBox="1"/>
          <p:nvPr/>
        </p:nvSpPr>
        <p:spPr>
          <a:xfrm>
            <a:off x="3358293" y="1802942"/>
            <a:ext cx="440267" cy="369332"/>
          </a:xfrm>
          <a:prstGeom prst="rect">
            <a:avLst/>
          </a:prstGeom>
          <a:noFill/>
        </p:spPr>
        <p:txBody>
          <a:bodyPr wrap="square" rtlCol="0">
            <a:spAutoFit/>
          </a:bodyPr>
          <a:lstStyle/>
          <a:p>
            <a:r>
              <a:rPr lang="en-US" dirty="0"/>
              <a:t>M</a:t>
            </a:r>
          </a:p>
        </p:txBody>
      </p:sp>
      <p:sp>
        <p:nvSpPr>
          <p:cNvPr id="15" name="TextBox 14">
            <a:extLst>
              <a:ext uri="{FF2B5EF4-FFF2-40B4-BE49-F238E27FC236}">
                <a16:creationId xmlns="" xmlns:a16="http://schemas.microsoft.com/office/drawing/2014/main" id="{BFEEB89F-00F2-40F8-AD6A-73A8A6B6E592}"/>
              </a:ext>
            </a:extLst>
          </p:cNvPr>
          <p:cNvSpPr txBox="1"/>
          <p:nvPr/>
        </p:nvSpPr>
        <p:spPr>
          <a:xfrm>
            <a:off x="4999164" y="1824997"/>
            <a:ext cx="440267" cy="369332"/>
          </a:xfrm>
          <a:prstGeom prst="rect">
            <a:avLst/>
          </a:prstGeom>
          <a:noFill/>
        </p:spPr>
        <p:txBody>
          <a:bodyPr wrap="square" rtlCol="0">
            <a:spAutoFit/>
          </a:bodyPr>
          <a:lstStyle/>
          <a:p>
            <a:r>
              <a:rPr lang="en-US" dirty="0"/>
              <a:t>U</a:t>
            </a:r>
          </a:p>
        </p:txBody>
      </p:sp>
      <p:sp>
        <p:nvSpPr>
          <p:cNvPr id="16" name="TextBox 15">
            <a:extLst>
              <a:ext uri="{FF2B5EF4-FFF2-40B4-BE49-F238E27FC236}">
                <a16:creationId xmlns="" xmlns:a16="http://schemas.microsoft.com/office/drawing/2014/main" id="{7D090209-F818-462C-A914-BB5D270DD2E9}"/>
              </a:ext>
            </a:extLst>
          </p:cNvPr>
          <p:cNvSpPr txBox="1"/>
          <p:nvPr/>
        </p:nvSpPr>
        <p:spPr>
          <a:xfrm>
            <a:off x="8193093" y="1824997"/>
            <a:ext cx="440267" cy="369332"/>
          </a:xfrm>
          <a:prstGeom prst="rect">
            <a:avLst/>
          </a:prstGeom>
          <a:noFill/>
        </p:spPr>
        <p:txBody>
          <a:bodyPr wrap="square" rtlCol="0">
            <a:spAutoFit/>
          </a:bodyPr>
          <a:lstStyle/>
          <a:p>
            <a:r>
              <a:rPr lang="en-US" dirty="0"/>
              <a:t>I</a:t>
            </a:r>
          </a:p>
        </p:txBody>
      </p:sp>
      <p:sp>
        <p:nvSpPr>
          <p:cNvPr id="17" name="TextBox 16">
            <a:extLst>
              <a:ext uri="{FF2B5EF4-FFF2-40B4-BE49-F238E27FC236}">
                <a16:creationId xmlns="" xmlns:a16="http://schemas.microsoft.com/office/drawing/2014/main" id="{E37DF3B2-70C1-4893-8B2D-78BBF6EA29B1}"/>
              </a:ext>
            </a:extLst>
          </p:cNvPr>
          <p:cNvSpPr txBox="1"/>
          <p:nvPr/>
        </p:nvSpPr>
        <p:spPr>
          <a:xfrm>
            <a:off x="9067276" y="3487375"/>
            <a:ext cx="1151467" cy="369332"/>
          </a:xfrm>
          <a:prstGeom prst="rect">
            <a:avLst/>
          </a:prstGeom>
          <a:noFill/>
        </p:spPr>
        <p:txBody>
          <a:bodyPr wrap="square" rtlCol="0">
            <a:spAutoFit/>
          </a:bodyPr>
          <a:lstStyle/>
          <a:p>
            <a:r>
              <a:rPr lang="en-US" dirty="0"/>
              <a:t>k x n</a:t>
            </a:r>
          </a:p>
        </p:txBody>
      </p:sp>
      <p:sp>
        <p:nvSpPr>
          <p:cNvPr id="19" name="TextBox 18">
            <a:extLst>
              <a:ext uri="{FF2B5EF4-FFF2-40B4-BE49-F238E27FC236}">
                <a16:creationId xmlns="" xmlns:a16="http://schemas.microsoft.com/office/drawing/2014/main" id="{5E13A170-B282-42D8-A121-E8E51847E1DB}"/>
              </a:ext>
            </a:extLst>
          </p:cNvPr>
          <p:cNvSpPr txBox="1"/>
          <p:nvPr/>
        </p:nvSpPr>
        <p:spPr>
          <a:xfrm>
            <a:off x="5393002" y="4531487"/>
            <a:ext cx="1151467" cy="369332"/>
          </a:xfrm>
          <a:prstGeom prst="rect">
            <a:avLst/>
          </a:prstGeom>
          <a:noFill/>
        </p:spPr>
        <p:txBody>
          <a:bodyPr wrap="square" rtlCol="0">
            <a:spAutoFit/>
          </a:bodyPr>
          <a:lstStyle/>
          <a:p>
            <a:r>
              <a:rPr lang="en-US" dirty="0"/>
              <a:t>m x k</a:t>
            </a:r>
          </a:p>
        </p:txBody>
      </p:sp>
      <p:sp>
        <p:nvSpPr>
          <p:cNvPr id="24" name="Arrow: Right 23">
            <a:extLst>
              <a:ext uri="{FF2B5EF4-FFF2-40B4-BE49-F238E27FC236}">
                <a16:creationId xmlns="" xmlns:a16="http://schemas.microsoft.com/office/drawing/2014/main" id="{285C9FD1-6939-4041-A864-79DF8600A458}"/>
              </a:ext>
            </a:extLst>
          </p:cNvPr>
          <p:cNvSpPr/>
          <p:nvPr/>
        </p:nvSpPr>
        <p:spPr>
          <a:xfrm>
            <a:off x="4157133" y="2434305"/>
            <a:ext cx="491067" cy="681060"/>
          </a:xfrm>
          <a:prstGeom prst="righ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b="1" dirty="0">
              <a:solidFill>
                <a:schemeClr val="tx1"/>
              </a:solidFill>
            </a:endParaRPr>
          </a:p>
        </p:txBody>
      </p:sp>
      <p:sp>
        <p:nvSpPr>
          <p:cNvPr id="25" name="TextBox 24">
            <a:extLst>
              <a:ext uri="{FF2B5EF4-FFF2-40B4-BE49-F238E27FC236}">
                <a16:creationId xmlns="" xmlns:a16="http://schemas.microsoft.com/office/drawing/2014/main" id="{ACD7333C-B594-483D-99DE-FB87D971284A}"/>
              </a:ext>
            </a:extLst>
          </p:cNvPr>
          <p:cNvSpPr txBox="1"/>
          <p:nvPr/>
        </p:nvSpPr>
        <p:spPr>
          <a:xfrm>
            <a:off x="4067831" y="2589438"/>
            <a:ext cx="805174" cy="369332"/>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lang="en-US" b="1" dirty="0">
                <a:ln/>
                <a:solidFill>
                  <a:schemeClr val="accent4"/>
                </a:solidFill>
              </a:rPr>
              <a:t>SVD</a:t>
            </a:r>
          </a:p>
        </p:txBody>
      </p:sp>
      <p:sp>
        <p:nvSpPr>
          <p:cNvPr id="26" name="TextBox 25">
            <a:extLst>
              <a:ext uri="{FF2B5EF4-FFF2-40B4-BE49-F238E27FC236}">
                <a16:creationId xmlns="" xmlns:a16="http://schemas.microsoft.com/office/drawing/2014/main" id="{07F84717-8044-4AC6-B304-12DFE81C8EC1}"/>
              </a:ext>
            </a:extLst>
          </p:cNvPr>
          <p:cNvSpPr txBox="1"/>
          <p:nvPr/>
        </p:nvSpPr>
        <p:spPr>
          <a:xfrm>
            <a:off x="9805240" y="3893182"/>
            <a:ext cx="2019300" cy="707886"/>
          </a:xfrm>
          <a:prstGeom prst="rect">
            <a:avLst/>
          </a:prstGeom>
          <a:solidFill>
            <a:schemeClr val="bg1"/>
          </a:solidFill>
          <a:effectLst>
            <a:softEdge rad="50800"/>
          </a:effectLst>
        </p:spPr>
        <p:txBody>
          <a:bodyPr wrap="square" rtlCol="0">
            <a:spAutoFit/>
          </a:bodyPr>
          <a:lstStyle/>
          <a:p>
            <a:pPr algn="ctr"/>
            <a:r>
              <a:rPr lang="en-US" sz="2000" dirty="0">
                <a:ln w="0"/>
                <a:effectLst>
                  <a:outerShdw blurRad="38100" dist="19050" dir="2700000" algn="tl" rotWithShape="0">
                    <a:schemeClr val="dk1">
                      <a:alpha val="40000"/>
                    </a:schemeClr>
                  </a:outerShdw>
                </a:effectLst>
                <a:latin typeface="Garamond" panose="02020404030301010803" pitchFamily="18" charset="0"/>
              </a:rPr>
              <a:t>Scikit-surprise package </a:t>
            </a:r>
          </a:p>
        </p:txBody>
      </p:sp>
      <p:sp>
        <p:nvSpPr>
          <p:cNvPr id="27" name="TextBox 26">
            <a:extLst>
              <a:ext uri="{FF2B5EF4-FFF2-40B4-BE49-F238E27FC236}">
                <a16:creationId xmlns="" xmlns:a16="http://schemas.microsoft.com/office/drawing/2014/main" id="{90A28C1C-89C6-4499-8A66-DF22465D59D1}"/>
              </a:ext>
            </a:extLst>
          </p:cNvPr>
          <p:cNvSpPr txBox="1"/>
          <p:nvPr/>
        </p:nvSpPr>
        <p:spPr>
          <a:xfrm>
            <a:off x="752274" y="5327180"/>
            <a:ext cx="1322059" cy="646331"/>
          </a:xfrm>
          <a:prstGeom prst="rect">
            <a:avLst/>
          </a:prstGeom>
          <a:solidFill>
            <a:schemeClr val="accent6">
              <a:lumMod val="20000"/>
              <a:lumOff val="80000"/>
            </a:schemeClr>
          </a:solidFill>
          <a:effectLst>
            <a:softEdge rad="50800"/>
          </a:effectLst>
        </p:spPr>
        <p:txBody>
          <a:bodyPr wrap="square" rtlCol="0">
            <a:spAutoFit/>
          </a:bodyPr>
          <a:lstStyle/>
          <a:p>
            <a:pPr algn="ctr"/>
            <a:r>
              <a:rPr lang="en-US" dirty="0"/>
              <a:t>Small</a:t>
            </a:r>
          </a:p>
          <a:p>
            <a:pPr algn="ctr"/>
            <a:r>
              <a:rPr lang="en-US" dirty="0"/>
              <a:t>Rating </a:t>
            </a:r>
          </a:p>
        </p:txBody>
      </p:sp>
      <p:sp>
        <p:nvSpPr>
          <p:cNvPr id="28" name="Arrow: Right 27">
            <a:extLst>
              <a:ext uri="{FF2B5EF4-FFF2-40B4-BE49-F238E27FC236}">
                <a16:creationId xmlns="" xmlns:a16="http://schemas.microsoft.com/office/drawing/2014/main" id="{EDF8B2F1-34C4-40E1-B8AB-AD7E2ABF33CD}"/>
              </a:ext>
            </a:extLst>
          </p:cNvPr>
          <p:cNvSpPr/>
          <p:nvPr/>
        </p:nvSpPr>
        <p:spPr>
          <a:xfrm>
            <a:off x="2206293" y="5509981"/>
            <a:ext cx="1044000" cy="2342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ramond" panose="02020404030301010803" pitchFamily="18" charset="0"/>
            </a:endParaRPr>
          </a:p>
        </p:txBody>
      </p:sp>
      <p:sp>
        <p:nvSpPr>
          <p:cNvPr id="29" name="TextBox 28">
            <a:extLst>
              <a:ext uri="{FF2B5EF4-FFF2-40B4-BE49-F238E27FC236}">
                <a16:creationId xmlns="" xmlns:a16="http://schemas.microsoft.com/office/drawing/2014/main" id="{43E113C5-2899-48AC-8334-393768B41BDB}"/>
              </a:ext>
            </a:extLst>
          </p:cNvPr>
          <p:cNvSpPr txBox="1"/>
          <p:nvPr/>
        </p:nvSpPr>
        <p:spPr>
          <a:xfrm>
            <a:off x="1736643" y="5026161"/>
            <a:ext cx="2019300" cy="369332"/>
          </a:xfrm>
          <a:prstGeom prst="rect">
            <a:avLst/>
          </a:prstGeom>
          <a:noFill/>
          <a:effectLst>
            <a:softEdge rad="50800"/>
          </a:effectLst>
        </p:spPr>
        <p:txBody>
          <a:bodyPr wrap="square" rtlCol="0">
            <a:spAutoFit/>
          </a:bodyPr>
          <a:lstStyle/>
          <a:p>
            <a:pPr algn="ctr"/>
            <a:r>
              <a:rPr lang="en-US" dirty="0" err="1"/>
              <a:t>GridSearchCV</a:t>
            </a:r>
            <a:endParaRPr lang="en-US" dirty="0"/>
          </a:p>
        </p:txBody>
      </p:sp>
      <p:sp>
        <p:nvSpPr>
          <p:cNvPr id="32" name="TextBox 31">
            <a:extLst>
              <a:ext uri="{FF2B5EF4-FFF2-40B4-BE49-F238E27FC236}">
                <a16:creationId xmlns="" xmlns:a16="http://schemas.microsoft.com/office/drawing/2014/main" id="{3E88B216-5A5C-49FF-AEFA-FFEE19B47081}"/>
              </a:ext>
            </a:extLst>
          </p:cNvPr>
          <p:cNvSpPr txBox="1"/>
          <p:nvPr/>
        </p:nvSpPr>
        <p:spPr>
          <a:xfrm>
            <a:off x="3294793" y="5442450"/>
            <a:ext cx="3054874" cy="369332"/>
          </a:xfrm>
          <a:prstGeom prst="rect">
            <a:avLst/>
          </a:prstGeom>
          <a:noFill/>
          <a:ln w="28575">
            <a:solidFill>
              <a:schemeClr val="accent1"/>
            </a:solidFill>
            <a:prstDash val="sysDash"/>
          </a:ln>
        </p:spPr>
        <p:txBody>
          <a:bodyPr wrap="square">
            <a:spAutoFit/>
          </a:bodyPr>
          <a:lstStyle/>
          <a:p>
            <a:r>
              <a:rPr lang="en-US" dirty="0"/>
              <a:t>Optimal algorithm parameters</a:t>
            </a:r>
          </a:p>
        </p:txBody>
      </p:sp>
      <p:sp>
        <p:nvSpPr>
          <p:cNvPr id="34" name="TextBox 33">
            <a:extLst>
              <a:ext uri="{FF2B5EF4-FFF2-40B4-BE49-F238E27FC236}">
                <a16:creationId xmlns="" xmlns:a16="http://schemas.microsoft.com/office/drawing/2014/main" id="{62C9DF41-5CEC-47BB-896A-F3165052F0F5}"/>
              </a:ext>
            </a:extLst>
          </p:cNvPr>
          <p:cNvSpPr txBox="1"/>
          <p:nvPr/>
        </p:nvSpPr>
        <p:spPr>
          <a:xfrm>
            <a:off x="4195233" y="3148821"/>
            <a:ext cx="491067" cy="523220"/>
          </a:xfrm>
          <a:prstGeom prst="rect">
            <a:avLst/>
          </a:prstGeom>
          <a:noFill/>
        </p:spPr>
        <p:txBody>
          <a:bodyPr wrap="square">
            <a:spAutoFit/>
          </a:bodyPr>
          <a:lstStyle/>
          <a:p>
            <a:r>
              <a:rPr lang="en-US" sz="2800" dirty="0">
                <a:ln w="0"/>
                <a:effectLst>
                  <a:outerShdw blurRad="38100" dist="19050" dir="2700000" algn="tl" rotWithShape="0">
                    <a:schemeClr val="dk1">
                      <a:alpha val="40000"/>
                    </a:schemeClr>
                  </a:outerShdw>
                </a:effectLst>
              </a:rPr>
              <a:t>≈</a:t>
            </a:r>
          </a:p>
        </p:txBody>
      </p:sp>
      <p:sp>
        <p:nvSpPr>
          <p:cNvPr id="35" name="Arrow: Right 34">
            <a:extLst>
              <a:ext uri="{FF2B5EF4-FFF2-40B4-BE49-F238E27FC236}">
                <a16:creationId xmlns="" xmlns:a16="http://schemas.microsoft.com/office/drawing/2014/main" id="{90C56647-3D37-4AAF-B569-9188DF314CF6}"/>
              </a:ext>
            </a:extLst>
          </p:cNvPr>
          <p:cNvSpPr/>
          <p:nvPr/>
        </p:nvSpPr>
        <p:spPr>
          <a:xfrm>
            <a:off x="6392472" y="5533209"/>
            <a:ext cx="540000" cy="2342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ramond" panose="02020404030301010803" pitchFamily="18" charset="0"/>
            </a:endParaRPr>
          </a:p>
        </p:txBody>
      </p:sp>
      <p:sp>
        <p:nvSpPr>
          <p:cNvPr id="36" name="TextBox 35">
            <a:extLst>
              <a:ext uri="{FF2B5EF4-FFF2-40B4-BE49-F238E27FC236}">
                <a16:creationId xmlns="" xmlns:a16="http://schemas.microsoft.com/office/drawing/2014/main" id="{25994A08-413B-49D9-8FA1-5A7A8C361CFF}"/>
              </a:ext>
            </a:extLst>
          </p:cNvPr>
          <p:cNvSpPr txBox="1"/>
          <p:nvPr/>
        </p:nvSpPr>
        <p:spPr>
          <a:xfrm>
            <a:off x="6989850" y="5246361"/>
            <a:ext cx="864000" cy="646331"/>
          </a:xfrm>
          <a:prstGeom prst="rect">
            <a:avLst/>
          </a:prstGeom>
          <a:solidFill>
            <a:schemeClr val="accent1">
              <a:lumMod val="40000"/>
              <a:lumOff val="60000"/>
            </a:schemeClr>
          </a:solidFill>
          <a:effectLst>
            <a:softEdge rad="38100"/>
          </a:effectLst>
        </p:spPr>
        <p:txBody>
          <a:bodyPr wrap="square">
            <a:spAutoFit/>
          </a:bodyPr>
          <a:lstStyle/>
          <a:p>
            <a:pPr algn="ctr"/>
            <a:r>
              <a:rPr lang="en-US" dirty="0"/>
              <a:t>SVD</a:t>
            </a:r>
          </a:p>
          <a:p>
            <a:pPr algn="ctr"/>
            <a:r>
              <a:rPr lang="en-US" dirty="0"/>
              <a:t>Model </a:t>
            </a:r>
          </a:p>
        </p:txBody>
      </p:sp>
      <p:sp>
        <p:nvSpPr>
          <p:cNvPr id="37" name="TextBox 36">
            <a:extLst>
              <a:ext uri="{FF2B5EF4-FFF2-40B4-BE49-F238E27FC236}">
                <a16:creationId xmlns="" xmlns:a16="http://schemas.microsoft.com/office/drawing/2014/main" id="{8A6DB032-3CEC-4267-AB95-FE3AE5268411}"/>
              </a:ext>
            </a:extLst>
          </p:cNvPr>
          <p:cNvSpPr txBox="1"/>
          <p:nvPr/>
        </p:nvSpPr>
        <p:spPr>
          <a:xfrm>
            <a:off x="6570272" y="6179234"/>
            <a:ext cx="1714308" cy="646331"/>
          </a:xfrm>
          <a:prstGeom prst="rect">
            <a:avLst/>
          </a:prstGeom>
          <a:solidFill>
            <a:schemeClr val="accent2">
              <a:lumMod val="20000"/>
              <a:lumOff val="80000"/>
            </a:schemeClr>
          </a:solidFill>
          <a:effectLst>
            <a:softEdge rad="50800"/>
          </a:effectLst>
        </p:spPr>
        <p:txBody>
          <a:bodyPr wrap="square" rtlCol="0">
            <a:spAutoFit/>
          </a:bodyPr>
          <a:lstStyle/>
          <a:p>
            <a:pPr algn="ctr"/>
            <a:r>
              <a:rPr lang="en-US" dirty="0"/>
              <a:t>Query</a:t>
            </a:r>
          </a:p>
          <a:p>
            <a:pPr algn="ctr"/>
            <a:r>
              <a:rPr lang="en-US" dirty="0"/>
              <a:t>e.g., a User ID </a:t>
            </a:r>
          </a:p>
        </p:txBody>
      </p:sp>
      <p:sp>
        <p:nvSpPr>
          <p:cNvPr id="38" name="Arrow: Right 37">
            <a:extLst>
              <a:ext uri="{FF2B5EF4-FFF2-40B4-BE49-F238E27FC236}">
                <a16:creationId xmlns="" xmlns:a16="http://schemas.microsoft.com/office/drawing/2014/main" id="{E4FF421A-A7DF-461F-9F5B-F8BC648B69AC}"/>
              </a:ext>
            </a:extLst>
          </p:cNvPr>
          <p:cNvSpPr/>
          <p:nvPr/>
        </p:nvSpPr>
        <p:spPr>
          <a:xfrm rot="16200000">
            <a:off x="7239822" y="5885774"/>
            <a:ext cx="324000" cy="2342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ramond" panose="02020404030301010803" pitchFamily="18" charset="0"/>
            </a:endParaRPr>
          </a:p>
        </p:txBody>
      </p:sp>
      <p:sp>
        <p:nvSpPr>
          <p:cNvPr id="39" name="Arrow: Right 38">
            <a:extLst>
              <a:ext uri="{FF2B5EF4-FFF2-40B4-BE49-F238E27FC236}">
                <a16:creationId xmlns="" xmlns:a16="http://schemas.microsoft.com/office/drawing/2014/main" id="{1D6D8238-7344-4E54-93CF-754A8357E933}"/>
              </a:ext>
            </a:extLst>
          </p:cNvPr>
          <p:cNvSpPr/>
          <p:nvPr/>
        </p:nvSpPr>
        <p:spPr>
          <a:xfrm>
            <a:off x="7883400" y="5533209"/>
            <a:ext cx="540000" cy="2342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ramond" panose="02020404030301010803" pitchFamily="18" charset="0"/>
            </a:endParaRPr>
          </a:p>
        </p:txBody>
      </p:sp>
      <p:sp>
        <p:nvSpPr>
          <p:cNvPr id="40" name="TextBox 39">
            <a:extLst>
              <a:ext uri="{FF2B5EF4-FFF2-40B4-BE49-F238E27FC236}">
                <a16:creationId xmlns="" xmlns:a16="http://schemas.microsoft.com/office/drawing/2014/main" id="{75C0A177-42EE-45B1-ABCA-DA1A2487E62D}"/>
              </a:ext>
            </a:extLst>
          </p:cNvPr>
          <p:cNvSpPr txBox="1"/>
          <p:nvPr/>
        </p:nvSpPr>
        <p:spPr>
          <a:xfrm>
            <a:off x="8633360" y="5327180"/>
            <a:ext cx="2019300" cy="646331"/>
          </a:xfrm>
          <a:prstGeom prst="rect">
            <a:avLst/>
          </a:prstGeom>
          <a:solidFill>
            <a:schemeClr val="accent4">
              <a:lumMod val="20000"/>
              <a:lumOff val="80000"/>
            </a:schemeClr>
          </a:solidFill>
          <a:effectLst>
            <a:softEdge rad="50800"/>
          </a:effectLst>
        </p:spPr>
        <p:txBody>
          <a:bodyPr wrap="square" rtlCol="0">
            <a:spAutoFit/>
          </a:bodyPr>
          <a:lstStyle/>
          <a:p>
            <a:pPr algn="ctr"/>
            <a:r>
              <a:rPr lang="en-US" dirty="0"/>
              <a:t>Predictions &amp;</a:t>
            </a:r>
          </a:p>
          <a:p>
            <a:pPr algn="ctr"/>
            <a:r>
              <a:rPr lang="en-US" dirty="0"/>
              <a:t>Recommendations</a:t>
            </a:r>
          </a:p>
        </p:txBody>
      </p:sp>
      <p:sp>
        <p:nvSpPr>
          <p:cNvPr id="30" name="TextBox 29">
            <a:extLst>
              <a:ext uri="{FF2B5EF4-FFF2-40B4-BE49-F238E27FC236}">
                <a16:creationId xmlns="" xmlns:a16="http://schemas.microsoft.com/office/drawing/2014/main" id="{B385ADAA-15EA-4FA5-91C1-830C6E0BD4B8}"/>
              </a:ext>
            </a:extLst>
          </p:cNvPr>
          <p:cNvSpPr txBox="1"/>
          <p:nvPr/>
        </p:nvSpPr>
        <p:spPr>
          <a:xfrm>
            <a:off x="4030760" y="6165446"/>
            <a:ext cx="1322059" cy="646331"/>
          </a:xfrm>
          <a:prstGeom prst="rect">
            <a:avLst/>
          </a:prstGeom>
          <a:solidFill>
            <a:schemeClr val="accent6">
              <a:lumMod val="60000"/>
              <a:lumOff val="40000"/>
            </a:schemeClr>
          </a:solidFill>
          <a:effectLst>
            <a:softEdge rad="50800"/>
          </a:effectLst>
        </p:spPr>
        <p:txBody>
          <a:bodyPr wrap="square" rtlCol="0">
            <a:spAutoFit/>
          </a:bodyPr>
          <a:lstStyle/>
          <a:p>
            <a:pPr algn="ctr"/>
            <a:r>
              <a:rPr lang="en-US" dirty="0"/>
              <a:t>Full </a:t>
            </a:r>
          </a:p>
          <a:p>
            <a:pPr algn="ctr"/>
            <a:r>
              <a:rPr lang="en-US" dirty="0"/>
              <a:t>Rating </a:t>
            </a:r>
          </a:p>
        </p:txBody>
      </p:sp>
      <p:sp>
        <p:nvSpPr>
          <p:cNvPr id="31" name="Arrow: Right 30">
            <a:extLst>
              <a:ext uri="{FF2B5EF4-FFF2-40B4-BE49-F238E27FC236}">
                <a16:creationId xmlns="" xmlns:a16="http://schemas.microsoft.com/office/drawing/2014/main" id="{238DF1BF-32DC-4993-8B41-223A60A33DEC}"/>
              </a:ext>
            </a:extLst>
          </p:cNvPr>
          <p:cNvSpPr/>
          <p:nvPr/>
        </p:nvSpPr>
        <p:spPr>
          <a:xfrm rot="16200000">
            <a:off x="4517510" y="5866532"/>
            <a:ext cx="324000" cy="2342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ramond" panose="02020404030301010803" pitchFamily="18" charset="0"/>
            </a:endParaRPr>
          </a:p>
        </p:txBody>
      </p:sp>
    </p:spTree>
    <p:extLst>
      <p:ext uri="{BB962C8B-B14F-4D97-AF65-F5344CB8AC3E}">
        <p14:creationId xmlns="" xmlns:p14="http://schemas.microsoft.com/office/powerpoint/2010/main" val="1722132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CEDCFF8F-98C4-4317-AA70-EA529A9DA108}"/>
              </a:ext>
            </a:extLst>
          </p:cNvPr>
          <p:cNvSpPr txBox="1"/>
          <p:nvPr/>
        </p:nvSpPr>
        <p:spPr>
          <a:xfrm>
            <a:off x="317500" y="355600"/>
            <a:ext cx="7835900" cy="523220"/>
          </a:xfrm>
          <a:prstGeom prst="rect">
            <a:avLst/>
          </a:prstGeom>
          <a:noFill/>
        </p:spPr>
        <p:txBody>
          <a:bodyPr wrap="square" rtlCol="0">
            <a:spAutoFit/>
          </a:bodyPr>
          <a:lstStyle/>
          <a:p>
            <a:r>
              <a:rPr lang="en-US" sz="2800" b="1" dirty="0">
                <a:ln w="0"/>
                <a:effectLst>
                  <a:outerShdw blurRad="38100" dist="19050" dir="2700000" algn="tl" rotWithShape="0">
                    <a:schemeClr val="dk1">
                      <a:alpha val="40000"/>
                    </a:schemeClr>
                  </a:outerShdw>
                </a:effectLst>
                <a:latin typeface="Garamond" panose="02020404030301010803" pitchFamily="18" charset="0"/>
              </a:rPr>
              <a:t>2.3. GCP resources</a:t>
            </a:r>
          </a:p>
        </p:txBody>
      </p:sp>
      <p:sp>
        <p:nvSpPr>
          <p:cNvPr id="5" name="TextBox 4">
            <a:extLst>
              <a:ext uri="{FF2B5EF4-FFF2-40B4-BE49-F238E27FC236}">
                <a16:creationId xmlns="" xmlns:a16="http://schemas.microsoft.com/office/drawing/2014/main" id="{2889871E-D07F-4873-8CA1-A8847E441216}"/>
              </a:ext>
            </a:extLst>
          </p:cNvPr>
          <p:cNvSpPr txBox="1"/>
          <p:nvPr/>
        </p:nvSpPr>
        <p:spPr>
          <a:xfrm>
            <a:off x="709415" y="1713213"/>
            <a:ext cx="1322059" cy="646331"/>
          </a:xfrm>
          <a:prstGeom prst="rect">
            <a:avLst/>
          </a:prstGeom>
          <a:solidFill>
            <a:schemeClr val="accent6">
              <a:lumMod val="20000"/>
              <a:lumOff val="80000"/>
            </a:schemeClr>
          </a:solidFill>
          <a:effectLst>
            <a:softEdge rad="50800"/>
          </a:effectLst>
        </p:spPr>
        <p:txBody>
          <a:bodyPr wrap="square" rtlCol="0">
            <a:spAutoFit/>
          </a:bodyPr>
          <a:lstStyle/>
          <a:p>
            <a:pPr algn="ctr"/>
            <a:r>
              <a:rPr lang="en-US" dirty="0"/>
              <a:t>Storage </a:t>
            </a:r>
          </a:p>
          <a:p>
            <a:pPr algn="ctr"/>
            <a:r>
              <a:rPr lang="en-US" dirty="0"/>
              <a:t>bucket</a:t>
            </a:r>
          </a:p>
        </p:txBody>
      </p:sp>
      <p:sp>
        <p:nvSpPr>
          <p:cNvPr id="6" name="TextBox 5">
            <a:extLst>
              <a:ext uri="{FF2B5EF4-FFF2-40B4-BE49-F238E27FC236}">
                <a16:creationId xmlns="" xmlns:a16="http://schemas.microsoft.com/office/drawing/2014/main" id="{788D5F78-6842-4402-ADAD-A025773CC478}"/>
              </a:ext>
            </a:extLst>
          </p:cNvPr>
          <p:cNvSpPr txBox="1"/>
          <p:nvPr/>
        </p:nvSpPr>
        <p:spPr>
          <a:xfrm>
            <a:off x="3574419" y="1713213"/>
            <a:ext cx="1322059" cy="646331"/>
          </a:xfrm>
          <a:prstGeom prst="rect">
            <a:avLst/>
          </a:prstGeom>
          <a:solidFill>
            <a:schemeClr val="accent6">
              <a:lumMod val="20000"/>
              <a:lumOff val="80000"/>
            </a:schemeClr>
          </a:solidFill>
          <a:effectLst>
            <a:softEdge rad="50800"/>
          </a:effectLst>
        </p:spPr>
        <p:txBody>
          <a:bodyPr wrap="square" rtlCol="0">
            <a:spAutoFit/>
          </a:bodyPr>
          <a:lstStyle/>
          <a:p>
            <a:pPr algn="ctr"/>
            <a:r>
              <a:rPr lang="en-US" dirty="0"/>
              <a:t>Virtual machine </a:t>
            </a:r>
          </a:p>
        </p:txBody>
      </p:sp>
      <p:pic>
        <p:nvPicPr>
          <p:cNvPr id="3" name="Picture 2" descr="Icon&#10;&#10;Description automatically generated">
            <a:extLst>
              <a:ext uri="{FF2B5EF4-FFF2-40B4-BE49-F238E27FC236}">
                <a16:creationId xmlns="" xmlns:a16="http://schemas.microsoft.com/office/drawing/2014/main" id="{05031288-8425-49D4-A48A-9331DCAC6157}"/>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3489161" y="2359544"/>
            <a:ext cx="1492577" cy="1492577"/>
          </a:xfrm>
          <a:prstGeom prst="rect">
            <a:avLst/>
          </a:prstGeom>
        </p:spPr>
      </p:pic>
      <p:pic>
        <p:nvPicPr>
          <p:cNvPr id="8" name="Picture 7" descr="Icon&#10;&#10;Description automatically generated">
            <a:extLst>
              <a:ext uri="{FF2B5EF4-FFF2-40B4-BE49-F238E27FC236}">
                <a16:creationId xmlns="" xmlns:a16="http://schemas.microsoft.com/office/drawing/2014/main" id="{DE01A9CA-1613-4005-AF05-345A4BA58ECA}"/>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624157" y="2359545"/>
            <a:ext cx="1492577" cy="1492577"/>
          </a:xfrm>
          <a:prstGeom prst="rect">
            <a:avLst/>
          </a:prstGeom>
        </p:spPr>
      </p:pic>
      <p:cxnSp>
        <p:nvCxnSpPr>
          <p:cNvPr id="14" name="Straight Arrow Connector 13">
            <a:extLst>
              <a:ext uri="{FF2B5EF4-FFF2-40B4-BE49-F238E27FC236}">
                <a16:creationId xmlns="" xmlns:a16="http://schemas.microsoft.com/office/drawing/2014/main" id="{28F44433-A48A-4A68-BAC0-339C2611944B}"/>
              </a:ext>
            </a:extLst>
          </p:cNvPr>
          <p:cNvCxnSpPr/>
          <p:nvPr/>
        </p:nvCxnSpPr>
        <p:spPr>
          <a:xfrm flipH="1">
            <a:off x="2187019" y="2865748"/>
            <a:ext cx="1302142"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5" name="Straight Arrow Connector 14">
            <a:extLst>
              <a:ext uri="{FF2B5EF4-FFF2-40B4-BE49-F238E27FC236}">
                <a16:creationId xmlns="" xmlns:a16="http://schemas.microsoft.com/office/drawing/2014/main" id="{0BD9FFE3-B0CD-446D-B1CB-205FE80A69A0}"/>
              </a:ext>
            </a:extLst>
          </p:cNvPr>
          <p:cNvCxnSpPr>
            <a:cxnSpLocks/>
          </p:cNvCxnSpPr>
          <p:nvPr/>
        </p:nvCxnSpPr>
        <p:spPr>
          <a:xfrm>
            <a:off x="2187019" y="3206684"/>
            <a:ext cx="1302142"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16" name="TextBox 15">
            <a:extLst>
              <a:ext uri="{FF2B5EF4-FFF2-40B4-BE49-F238E27FC236}">
                <a16:creationId xmlns="" xmlns:a16="http://schemas.microsoft.com/office/drawing/2014/main" id="{04E20BC5-EE7F-4A6F-9986-89A8AB86E16D}"/>
              </a:ext>
            </a:extLst>
          </p:cNvPr>
          <p:cNvSpPr txBox="1"/>
          <p:nvPr/>
        </p:nvSpPr>
        <p:spPr>
          <a:xfrm>
            <a:off x="2187019" y="2482219"/>
            <a:ext cx="1325043" cy="369332"/>
          </a:xfrm>
          <a:prstGeom prst="rect">
            <a:avLst/>
          </a:prstGeom>
          <a:noFill/>
        </p:spPr>
        <p:txBody>
          <a:bodyPr wrap="none" rtlCol="0">
            <a:spAutoFit/>
          </a:bodyPr>
          <a:lstStyle/>
          <a:p>
            <a:r>
              <a:rPr lang="en-US" dirty="0"/>
              <a:t>Request data</a:t>
            </a:r>
          </a:p>
        </p:txBody>
      </p:sp>
      <p:sp>
        <p:nvSpPr>
          <p:cNvPr id="17" name="TextBox 16">
            <a:extLst>
              <a:ext uri="{FF2B5EF4-FFF2-40B4-BE49-F238E27FC236}">
                <a16:creationId xmlns="" xmlns:a16="http://schemas.microsoft.com/office/drawing/2014/main" id="{0C460722-483A-4B0A-B3F3-7CA2E1768916}"/>
              </a:ext>
            </a:extLst>
          </p:cNvPr>
          <p:cNvSpPr txBox="1"/>
          <p:nvPr/>
        </p:nvSpPr>
        <p:spPr>
          <a:xfrm>
            <a:off x="2223755" y="3206684"/>
            <a:ext cx="1228670" cy="369332"/>
          </a:xfrm>
          <a:prstGeom prst="rect">
            <a:avLst/>
          </a:prstGeom>
          <a:noFill/>
        </p:spPr>
        <p:txBody>
          <a:bodyPr wrap="none" rtlCol="0">
            <a:spAutoFit/>
          </a:bodyPr>
          <a:lstStyle/>
          <a:p>
            <a:r>
              <a:rPr lang="en-US" dirty="0"/>
              <a:t>Return data</a:t>
            </a:r>
          </a:p>
        </p:txBody>
      </p:sp>
      <p:sp>
        <p:nvSpPr>
          <p:cNvPr id="18" name="Speech Bubble: Rectangle 17">
            <a:extLst>
              <a:ext uri="{FF2B5EF4-FFF2-40B4-BE49-F238E27FC236}">
                <a16:creationId xmlns="" xmlns:a16="http://schemas.microsoft.com/office/drawing/2014/main" id="{B48D7158-0902-48A6-9652-C257C34BEE42}"/>
              </a:ext>
            </a:extLst>
          </p:cNvPr>
          <p:cNvSpPr/>
          <p:nvPr/>
        </p:nvSpPr>
        <p:spPr>
          <a:xfrm>
            <a:off x="2550193" y="4709232"/>
            <a:ext cx="3370509" cy="1492576"/>
          </a:xfrm>
          <a:prstGeom prst="wedgeRectCallout">
            <a:avLst>
              <a:gd name="adj1" fmla="val 165"/>
              <a:gd name="adj2" fmla="val -115700"/>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marL="285750" indent="-285750">
              <a:buFontTx/>
              <a:buChar char="-"/>
            </a:pPr>
            <a:r>
              <a:rPr lang="en-US" dirty="0">
                <a:solidFill>
                  <a:schemeClr val="tx1"/>
                </a:solidFill>
              </a:rPr>
              <a:t>8vCPU, 64 GB, Windows Server</a:t>
            </a:r>
          </a:p>
          <a:p>
            <a:pPr marL="285750" indent="-285750">
              <a:buFontTx/>
              <a:buChar char="-"/>
            </a:pPr>
            <a:r>
              <a:rPr lang="en-US" dirty="0">
                <a:solidFill>
                  <a:schemeClr val="tx1"/>
                </a:solidFill>
              </a:rPr>
              <a:t>Deployed Python code</a:t>
            </a:r>
          </a:p>
          <a:p>
            <a:pPr marL="285750" indent="-285750">
              <a:buFontTx/>
              <a:buChar char="-"/>
            </a:pPr>
            <a:r>
              <a:rPr lang="en-US" dirty="0">
                <a:solidFill>
                  <a:schemeClr val="tx1"/>
                </a:solidFill>
              </a:rPr>
              <a:t>Auto-scaling, security</a:t>
            </a:r>
          </a:p>
          <a:p>
            <a:pPr marL="285750" indent="-285750">
              <a:buFontTx/>
              <a:buChar char="-"/>
            </a:pPr>
            <a:r>
              <a:rPr lang="en-US" dirty="0">
                <a:solidFill>
                  <a:schemeClr val="tx1"/>
                </a:solidFill>
              </a:rPr>
              <a:t>99.9% uptime</a:t>
            </a:r>
          </a:p>
        </p:txBody>
      </p:sp>
      <p:cxnSp>
        <p:nvCxnSpPr>
          <p:cNvPr id="29" name="Connector: Elbow 28">
            <a:extLst>
              <a:ext uri="{FF2B5EF4-FFF2-40B4-BE49-F238E27FC236}">
                <a16:creationId xmlns="" xmlns:a16="http://schemas.microsoft.com/office/drawing/2014/main" id="{F0FC9267-F703-4EE9-A038-2CC54E6D3C46}"/>
              </a:ext>
            </a:extLst>
          </p:cNvPr>
          <p:cNvCxnSpPr>
            <a:cxnSpLocks/>
            <a:stCxn id="3" idx="3"/>
            <a:endCxn id="33" idx="1"/>
          </p:cNvCxnSpPr>
          <p:nvPr/>
        </p:nvCxnSpPr>
        <p:spPr>
          <a:xfrm flipV="1">
            <a:off x="4981738" y="1616717"/>
            <a:ext cx="2663400" cy="1489116"/>
          </a:xfrm>
          <a:prstGeom prst="bentConnector3">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1" name="Connector: Elbow 30">
            <a:extLst>
              <a:ext uri="{FF2B5EF4-FFF2-40B4-BE49-F238E27FC236}">
                <a16:creationId xmlns="" xmlns:a16="http://schemas.microsoft.com/office/drawing/2014/main" id="{27907F4A-0E78-46F6-BB39-A985387CD009}"/>
              </a:ext>
            </a:extLst>
          </p:cNvPr>
          <p:cNvCxnSpPr>
            <a:cxnSpLocks/>
            <a:stCxn id="3" idx="3"/>
          </p:cNvCxnSpPr>
          <p:nvPr/>
        </p:nvCxnSpPr>
        <p:spPr>
          <a:xfrm flipV="1">
            <a:off x="4981738" y="3105832"/>
            <a:ext cx="2663400" cy="1"/>
          </a:xfrm>
          <a:prstGeom prst="bentConnector3">
            <a:avLst>
              <a:gd name="adj1" fmla="val 49646"/>
            </a:avLst>
          </a:prstGeom>
          <a:ln>
            <a:tailEnd type="triangle"/>
          </a:ln>
        </p:spPr>
        <p:style>
          <a:lnRef idx="3">
            <a:schemeClr val="accent6"/>
          </a:lnRef>
          <a:fillRef idx="0">
            <a:schemeClr val="accent6"/>
          </a:fillRef>
          <a:effectRef idx="2">
            <a:schemeClr val="accent6"/>
          </a:effectRef>
          <a:fontRef idx="minor">
            <a:schemeClr val="tx1"/>
          </a:fontRef>
        </p:style>
      </p:cxnSp>
      <p:sp>
        <p:nvSpPr>
          <p:cNvPr id="33" name="Rectangle 32">
            <a:extLst>
              <a:ext uri="{FF2B5EF4-FFF2-40B4-BE49-F238E27FC236}">
                <a16:creationId xmlns="" xmlns:a16="http://schemas.microsoft.com/office/drawing/2014/main" id="{59F9BE29-E3C1-41AE-AFB4-DF655EAE5B1C}"/>
              </a:ext>
            </a:extLst>
          </p:cNvPr>
          <p:cNvSpPr/>
          <p:nvPr/>
        </p:nvSpPr>
        <p:spPr>
          <a:xfrm>
            <a:off x="7645138" y="1197224"/>
            <a:ext cx="2771480" cy="838986"/>
          </a:xfrm>
          <a:prstGeom prst="rect">
            <a:avLst/>
          </a:prstGeom>
          <a:solidFill>
            <a:schemeClr val="accent6">
              <a:lumMod val="20000"/>
              <a:lumOff val="80000"/>
            </a:schemeClr>
          </a:solidFill>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Train model</a:t>
            </a:r>
          </a:p>
        </p:txBody>
      </p:sp>
      <p:sp>
        <p:nvSpPr>
          <p:cNvPr id="34" name="Rectangle 33">
            <a:extLst>
              <a:ext uri="{FF2B5EF4-FFF2-40B4-BE49-F238E27FC236}">
                <a16:creationId xmlns="" xmlns:a16="http://schemas.microsoft.com/office/drawing/2014/main" id="{6DEA08D2-01EE-4E8F-AF71-C2F24A503806}"/>
              </a:ext>
            </a:extLst>
          </p:cNvPr>
          <p:cNvSpPr/>
          <p:nvPr/>
        </p:nvSpPr>
        <p:spPr>
          <a:xfrm>
            <a:off x="7645138" y="2668090"/>
            <a:ext cx="2771480" cy="780311"/>
          </a:xfrm>
          <a:prstGeom prst="rect">
            <a:avLst/>
          </a:prstGeom>
          <a:solidFill>
            <a:schemeClr val="accent6">
              <a:lumMod val="20000"/>
              <a:lumOff val="80000"/>
            </a:schemeClr>
          </a:solidFill>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Run python scripts to get recommended movies</a:t>
            </a:r>
          </a:p>
        </p:txBody>
      </p:sp>
      <p:sp>
        <p:nvSpPr>
          <p:cNvPr id="37" name="Rectangle 36">
            <a:extLst>
              <a:ext uri="{FF2B5EF4-FFF2-40B4-BE49-F238E27FC236}">
                <a16:creationId xmlns="" xmlns:a16="http://schemas.microsoft.com/office/drawing/2014/main" id="{308ED48F-390D-4BF1-B141-09184E11F042}"/>
              </a:ext>
            </a:extLst>
          </p:cNvPr>
          <p:cNvSpPr/>
          <p:nvPr/>
        </p:nvSpPr>
        <p:spPr>
          <a:xfrm>
            <a:off x="7645138" y="4194689"/>
            <a:ext cx="2771480" cy="78031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Potential Application: API</a:t>
            </a:r>
          </a:p>
        </p:txBody>
      </p:sp>
      <p:cxnSp>
        <p:nvCxnSpPr>
          <p:cNvPr id="41" name="Connector: Elbow 40">
            <a:extLst>
              <a:ext uri="{FF2B5EF4-FFF2-40B4-BE49-F238E27FC236}">
                <a16:creationId xmlns="" xmlns:a16="http://schemas.microsoft.com/office/drawing/2014/main" id="{867B2405-0046-45D7-9177-DD34F821A55C}"/>
              </a:ext>
            </a:extLst>
          </p:cNvPr>
          <p:cNvCxnSpPr>
            <a:stCxn id="3" idx="3"/>
            <a:endCxn id="37" idx="1"/>
          </p:cNvCxnSpPr>
          <p:nvPr/>
        </p:nvCxnSpPr>
        <p:spPr>
          <a:xfrm>
            <a:off x="4981738" y="3105833"/>
            <a:ext cx="2663400" cy="1479012"/>
          </a:xfrm>
          <a:prstGeom prst="bentConnector3">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 xmlns:p14="http://schemas.microsoft.com/office/powerpoint/2010/main" val="3740157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CE52DBA4-670B-4F4E-A45A-1C268A0F2740}"/>
              </a:ext>
            </a:extLst>
          </p:cNvPr>
          <p:cNvSpPr>
            <a:spLocks noGrp="1"/>
          </p:cNvSpPr>
          <p:nvPr>
            <p:ph idx="1"/>
          </p:nvPr>
        </p:nvSpPr>
        <p:spPr/>
        <p:txBody>
          <a:bodyPr/>
          <a:lstStyle/>
          <a:p>
            <a:endParaRPr lang="en-US" dirty="0"/>
          </a:p>
        </p:txBody>
      </p:sp>
      <p:pic>
        <p:nvPicPr>
          <p:cNvPr id="5" name="Picture 4">
            <a:extLst>
              <a:ext uri="{FF2B5EF4-FFF2-40B4-BE49-F238E27FC236}">
                <a16:creationId xmlns="" xmlns:a16="http://schemas.microsoft.com/office/drawing/2014/main" id="{BB73B533-2394-4F28-9868-DC592F884E9E}"/>
              </a:ext>
            </a:extLst>
          </p:cNvPr>
          <p:cNvPicPr>
            <a:picLocks noChangeAspect="1"/>
          </p:cNvPicPr>
          <p:nvPr/>
        </p:nvPicPr>
        <p:blipFill>
          <a:blip r:embed="rId2"/>
          <a:stretch>
            <a:fillRect/>
          </a:stretch>
        </p:blipFill>
        <p:spPr>
          <a:xfrm>
            <a:off x="0" y="1044575"/>
            <a:ext cx="12192000" cy="4768850"/>
          </a:xfrm>
          <a:prstGeom prst="rect">
            <a:avLst/>
          </a:prstGeom>
        </p:spPr>
      </p:pic>
      <p:sp>
        <p:nvSpPr>
          <p:cNvPr id="6" name="TextBox 5">
            <a:extLst>
              <a:ext uri="{FF2B5EF4-FFF2-40B4-BE49-F238E27FC236}">
                <a16:creationId xmlns="" xmlns:a16="http://schemas.microsoft.com/office/drawing/2014/main" id="{7F92651F-7BBF-442A-85A7-C56E2D3212AB}"/>
              </a:ext>
            </a:extLst>
          </p:cNvPr>
          <p:cNvSpPr txBox="1"/>
          <p:nvPr/>
        </p:nvSpPr>
        <p:spPr>
          <a:xfrm>
            <a:off x="317500" y="355600"/>
            <a:ext cx="7835900" cy="523220"/>
          </a:xfrm>
          <a:prstGeom prst="rect">
            <a:avLst/>
          </a:prstGeom>
          <a:noFill/>
        </p:spPr>
        <p:txBody>
          <a:bodyPr wrap="square" rtlCol="0">
            <a:spAutoFit/>
          </a:bodyPr>
          <a:lstStyle/>
          <a:p>
            <a:r>
              <a:rPr lang="en-US" sz="2800" b="1" dirty="0">
                <a:ln w="0"/>
                <a:effectLst>
                  <a:outerShdw blurRad="38100" dist="19050" dir="2700000" algn="tl" rotWithShape="0">
                    <a:schemeClr val="dk1">
                      <a:alpha val="40000"/>
                    </a:schemeClr>
                  </a:outerShdw>
                </a:effectLst>
                <a:latin typeface="Garamond" panose="02020404030301010803" pitchFamily="18" charset="0"/>
              </a:rPr>
              <a:t>3. Project Interface</a:t>
            </a:r>
          </a:p>
        </p:txBody>
      </p:sp>
      <p:sp>
        <p:nvSpPr>
          <p:cNvPr id="7" name="Rectangle 6">
            <a:extLst>
              <a:ext uri="{FF2B5EF4-FFF2-40B4-BE49-F238E27FC236}">
                <a16:creationId xmlns="" xmlns:a16="http://schemas.microsoft.com/office/drawing/2014/main" id="{02D18407-36A4-44CB-9E4D-B47C0592E841}"/>
              </a:ext>
            </a:extLst>
          </p:cNvPr>
          <p:cNvSpPr/>
          <p:nvPr/>
        </p:nvSpPr>
        <p:spPr>
          <a:xfrm>
            <a:off x="9078012" y="4157221"/>
            <a:ext cx="754145" cy="1753385"/>
          </a:xfrm>
          <a:prstGeom prst="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Tree>
    <p:extLst>
      <p:ext uri="{BB962C8B-B14F-4D97-AF65-F5344CB8AC3E}">
        <p14:creationId xmlns="" xmlns:p14="http://schemas.microsoft.com/office/powerpoint/2010/main" val="3763478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D8F5CBA-C405-4FAD-8173-E2A3E6423540}"/>
              </a:ext>
            </a:extLst>
          </p:cNvPr>
          <p:cNvSpPr txBox="1"/>
          <p:nvPr/>
        </p:nvSpPr>
        <p:spPr>
          <a:xfrm>
            <a:off x="317500" y="355600"/>
            <a:ext cx="7835900" cy="523220"/>
          </a:xfrm>
          <a:prstGeom prst="rect">
            <a:avLst/>
          </a:prstGeom>
          <a:noFill/>
        </p:spPr>
        <p:txBody>
          <a:bodyPr wrap="square" rtlCol="0">
            <a:spAutoFit/>
          </a:bodyPr>
          <a:lstStyle/>
          <a:p>
            <a:r>
              <a:rPr lang="en-US" sz="2800" b="1" dirty="0">
                <a:ln w="0"/>
                <a:effectLst>
                  <a:outerShdw blurRad="38100" dist="19050" dir="2700000" algn="tl" rotWithShape="0">
                    <a:schemeClr val="dk1">
                      <a:alpha val="40000"/>
                    </a:schemeClr>
                  </a:outerShdw>
                </a:effectLst>
                <a:latin typeface="Garamond" panose="02020404030301010803" pitchFamily="18" charset="0"/>
              </a:rPr>
              <a:t>3. Project Interface</a:t>
            </a:r>
          </a:p>
        </p:txBody>
      </p:sp>
      <p:pic>
        <p:nvPicPr>
          <p:cNvPr id="3" name="Picture 2">
            <a:extLst>
              <a:ext uri="{FF2B5EF4-FFF2-40B4-BE49-F238E27FC236}">
                <a16:creationId xmlns="" xmlns:a16="http://schemas.microsoft.com/office/drawing/2014/main" id="{10EDF6DB-1578-4BD2-B1D6-DAFFCB8D224C}"/>
              </a:ext>
            </a:extLst>
          </p:cNvPr>
          <p:cNvPicPr>
            <a:picLocks noChangeAspect="1"/>
          </p:cNvPicPr>
          <p:nvPr/>
        </p:nvPicPr>
        <p:blipFill>
          <a:blip r:embed="rId2"/>
          <a:stretch>
            <a:fillRect/>
          </a:stretch>
        </p:blipFill>
        <p:spPr>
          <a:xfrm>
            <a:off x="0" y="1014096"/>
            <a:ext cx="12192000" cy="4829807"/>
          </a:xfrm>
          <a:prstGeom prst="rect">
            <a:avLst/>
          </a:prstGeom>
        </p:spPr>
      </p:pic>
      <p:sp>
        <p:nvSpPr>
          <p:cNvPr id="5" name="Rectangle 4">
            <a:extLst>
              <a:ext uri="{FF2B5EF4-FFF2-40B4-BE49-F238E27FC236}">
                <a16:creationId xmlns="" xmlns:a16="http://schemas.microsoft.com/office/drawing/2014/main" id="{3FBBE930-EB93-4601-8ABA-9CC77C36D053}"/>
              </a:ext>
            </a:extLst>
          </p:cNvPr>
          <p:cNvSpPr/>
          <p:nvPr/>
        </p:nvSpPr>
        <p:spPr>
          <a:xfrm>
            <a:off x="4374037" y="3704734"/>
            <a:ext cx="2253006" cy="1480008"/>
          </a:xfrm>
          <a:prstGeom prst="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Tree>
    <p:extLst>
      <p:ext uri="{BB962C8B-B14F-4D97-AF65-F5344CB8AC3E}">
        <p14:creationId xmlns="" xmlns:p14="http://schemas.microsoft.com/office/powerpoint/2010/main" val="15111508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Garamond"/>
        <a:ea typeface=""/>
        <a:cs typeface=""/>
      </a:majorFont>
      <a:minorFont>
        <a:latin typeface="Garamo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796</TotalTime>
  <Words>613</Words>
  <Application>Microsoft Office PowerPoint</Application>
  <PresentationFormat>Custom</PresentationFormat>
  <Paragraphs>154</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Movie recommendation engine with content-based &amp; collaborative filtering</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Shirley Jia</dc:creator>
  <cp:lastModifiedBy>Windows User</cp:lastModifiedBy>
  <cp:revision>72</cp:revision>
  <dcterms:created xsi:type="dcterms:W3CDTF">2021-11-23T15:35:44Z</dcterms:created>
  <dcterms:modified xsi:type="dcterms:W3CDTF">2022-01-08T04:46:38Z</dcterms:modified>
</cp:coreProperties>
</file>