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59" r:id="rId4"/>
    <p:sldId id="297" r:id="rId5"/>
    <p:sldId id="298" r:id="rId6"/>
    <p:sldId id="299" r:id="rId7"/>
    <p:sldId id="300" r:id="rId8"/>
    <p:sldId id="301" r:id="rId9"/>
    <p:sldId id="302" r:id="rId10"/>
    <p:sldId id="303" r:id="rId11"/>
    <p:sldId id="304" r:id="rId12"/>
    <p:sldId id="305" r:id="rId13"/>
  </p:sldIdLst>
  <p:sldSz cx="9144000" cy="5143500" type="screen16x9"/>
  <p:notesSz cx="6858000" cy="9144000"/>
  <p:embeddedFontLst>
    <p:embeddedFont>
      <p:font typeface="Alata" panose="020B0604020202020204" charset="0"/>
      <p:regular r:id="rId15"/>
    </p:embeddedFont>
    <p:embeddedFont>
      <p:font typeface="Albert Sans" panose="020B0604020202020204" charset="0"/>
      <p:regular r:id="rId16"/>
      <p:bold r:id="rId17"/>
      <p:italic r:id="rId18"/>
      <p:boldItalic r:id="rId19"/>
    </p:embeddedFont>
    <p:embeddedFont>
      <p:font typeface="Albert Sans ExtraLight" panose="020B0604020202020204" charset="0"/>
      <p:regular r:id="rId20"/>
      <p:bold r:id="rId21"/>
      <p:italic r:id="rId22"/>
      <p:boldItalic r:id="rId23"/>
    </p:embeddedFont>
    <p:embeddedFont>
      <p:font typeface="Nunito Light" pitchFamily="2" charset="0"/>
      <p:regular r:id="rId24"/>
      <p:italic r:id="rId25"/>
    </p:embeddedFon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710203-C51B-47F7-A5EF-E85BF88D37C8}">
  <a:tblStyle styleId="{D0710203-C51B-47F7-A5EF-E85BF88D37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2CF1D6-013F-4E70-A656-A531AFB389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63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965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06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d7c2c9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d7c2c9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636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4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70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90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893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5"/>
          </a:xfrm>
          <a:prstGeom prst="rect">
            <a:avLst/>
          </a:prstGeom>
          <a:noFill/>
          <a:ln>
            <a:noFill/>
          </a:ln>
        </p:spPr>
      </p:pic>
      <p:pic>
        <p:nvPicPr>
          <p:cNvPr id="10" name="Google Shape;10;p2"/>
          <p:cNvPicPr preferRelativeResize="0"/>
          <p:nvPr/>
        </p:nvPicPr>
        <p:blipFill>
          <a:blip r:embed="rId3">
            <a:alphaModFix amt="71000"/>
          </a:blip>
          <a:stretch>
            <a:fillRect/>
          </a:stretch>
        </p:blipFill>
        <p:spPr>
          <a:xfrm>
            <a:off x="268317" y="3788200"/>
            <a:ext cx="1305925" cy="2055974"/>
          </a:xfrm>
          <a:prstGeom prst="rect">
            <a:avLst/>
          </a:prstGeom>
          <a:noFill/>
          <a:ln>
            <a:noFill/>
          </a:ln>
          <a:effectLst>
            <a:outerShdw blurRad="271463" dist="19050" dir="5400000" algn="bl" rotWithShape="0">
              <a:schemeClr val="accent5">
                <a:alpha val="30000"/>
              </a:schemeClr>
            </a:outerShdw>
          </a:effectLst>
        </p:spPr>
      </p:pic>
      <p:pic>
        <p:nvPicPr>
          <p:cNvPr id="11" name="Google Shape;11;p2"/>
          <p:cNvPicPr preferRelativeResize="0"/>
          <p:nvPr/>
        </p:nvPicPr>
        <p:blipFill>
          <a:blip r:embed="rId4">
            <a:alphaModFix amt="10000"/>
          </a:blip>
          <a:stretch>
            <a:fillRect/>
          </a:stretch>
        </p:blipFill>
        <p:spPr>
          <a:xfrm>
            <a:off x="3" y="3178326"/>
            <a:ext cx="2556049" cy="2579926"/>
          </a:xfrm>
          <a:prstGeom prst="rect">
            <a:avLst/>
          </a:prstGeom>
          <a:noFill/>
          <a:ln>
            <a:noFill/>
          </a:ln>
        </p:spPr>
      </p:pic>
      <p:pic>
        <p:nvPicPr>
          <p:cNvPr id="12" name="Google Shape;12;p2"/>
          <p:cNvPicPr preferRelativeResize="0"/>
          <p:nvPr/>
        </p:nvPicPr>
        <p:blipFill>
          <a:blip r:embed="rId5">
            <a:alphaModFix amt="60000"/>
          </a:blip>
          <a:stretch>
            <a:fillRect/>
          </a:stretch>
        </p:blipFill>
        <p:spPr>
          <a:xfrm>
            <a:off x="-1448271" y="-1676278"/>
            <a:ext cx="3234600" cy="3080577"/>
          </a:xfrm>
          <a:prstGeom prst="rect">
            <a:avLst/>
          </a:prstGeom>
          <a:noFill/>
          <a:ln>
            <a:noFill/>
          </a:ln>
        </p:spPr>
      </p:pic>
      <p:sp>
        <p:nvSpPr>
          <p:cNvPr id="13" name="Google Shape;13;p2"/>
          <p:cNvSpPr txBox="1">
            <a:spLocks noGrp="1"/>
          </p:cNvSpPr>
          <p:nvPr>
            <p:ph type="ctrTitle"/>
          </p:nvPr>
        </p:nvSpPr>
        <p:spPr>
          <a:xfrm>
            <a:off x="713225" y="539496"/>
            <a:ext cx="3612000" cy="26151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6500" b="0">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3073350" y="3968496"/>
            <a:ext cx="1965600" cy="63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a:spLocks noGrp="1"/>
          </p:cNvSpPr>
          <p:nvPr>
            <p:ph type="pic" idx="2"/>
          </p:nvPr>
        </p:nvSpPr>
        <p:spPr>
          <a:xfrm>
            <a:off x="5330952" y="539496"/>
            <a:ext cx="3099900" cy="40599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4"/>
        <p:cNvGrpSpPr/>
        <p:nvPr/>
      </p:nvGrpSpPr>
      <p:grpSpPr>
        <a:xfrm>
          <a:off x="0" y="0"/>
          <a:ext cx="0" cy="0"/>
          <a:chOff x="0" y="0"/>
          <a:chExt cx="0" cy="0"/>
        </a:xfrm>
      </p:grpSpPr>
      <p:pic>
        <p:nvPicPr>
          <p:cNvPr id="195" name="Google Shape;195;p24"/>
          <p:cNvPicPr preferRelativeResize="0"/>
          <p:nvPr/>
        </p:nvPicPr>
        <p:blipFill>
          <a:blip r:embed="rId2">
            <a:alphaModFix/>
          </a:blip>
          <a:stretch>
            <a:fillRect/>
          </a:stretch>
        </p:blipFill>
        <p:spPr>
          <a:xfrm flipH="1">
            <a:off x="0" y="0"/>
            <a:ext cx="9143990" cy="5143500"/>
          </a:xfrm>
          <a:prstGeom prst="rect">
            <a:avLst/>
          </a:prstGeom>
          <a:noFill/>
          <a:ln>
            <a:noFill/>
          </a:ln>
        </p:spPr>
      </p:pic>
      <p:grpSp>
        <p:nvGrpSpPr>
          <p:cNvPr id="196" name="Google Shape;196;p24"/>
          <p:cNvGrpSpPr/>
          <p:nvPr/>
        </p:nvGrpSpPr>
        <p:grpSpPr>
          <a:xfrm>
            <a:off x="-214620" y="3951050"/>
            <a:ext cx="9573225" cy="2055974"/>
            <a:chOff x="-214620" y="3951050"/>
            <a:chExt cx="9573225" cy="2055974"/>
          </a:xfrm>
        </p:grpSpPr>
        <p:pic>
          <p:nvPicPr>
            <p:cNvPr id="197" name="Google Shape;197;p24"/>
            <p:cNvPicPr preferRelativeResize="0"/>
            <p:nvPr/>
          </p:nvPicPr>
          <p:blipFill>
            <a:blip r:embed="rId3">
              <a:alphaModFix amt="71000"/>
            </a:blip>
            <a:stretch>
              <a:fillRect/>
            </a:stretch>
          </p:blipFill>
          <p:spPr>
            <a:xfrm>
              <a:off x="8052680" y="3951050"/>
              <a:ext cx="1305925" cy="2055974"/>
            </a:xfrm>
            <a:prstGeom prst="rect">
              <a:avLst/>
            </a:prstGeom>
            <a:noFill/>
            <a:ln>
              <a:noFill/>
            </a:ln>
            <a:effectLst>
              <a:outerShdw blurRad="271463" dist="19050" dir="5400000" algn="bl" rotWithShape="0">
                <a:schemeClr val="accent5">
                  <a:alpha val="30000"/>
                </a:schemeClr>
              </a:outerShdw>
            </a:effectLst>
          </p:spPr>
        </p:pic>
        <p:pic>
          <p:nvPicPr>
            <p:cNvPr id="198" name="Google Shape;198;p24"/>
            <p:cNvPicPr preferRelativeResize="0"/>
            <p:nvPr/>
          </p:nvPicPr>
          <p:blipFill>
            <a:blip r:embed="rId3">
              <a:alphaModFix amt="71000"/>
            </a:blip>
            <a:stretch>
              <a:fillRect/>
            </a:stretch>
          </p:blipFill>
          <p:spPr>
            <a:xfrm flipH="1">
              <a:off x="-214620" y="3951050"/>
              <a:ext cx="1305925" cy="2055974"/>
            </a:xfrm>
            <a:prstGeom prst="rect">
              <a:avLst/>
            </a:prstGeom>
            <a:noFill/>
            <a:ln>
              <a:noFill/>
            </a:ln>
            <a:effectLst>
              <a:outerShdw blurRad="271463" dist="19050" dir="5400000" algn="bl" rotWithShape="0">
                <a:schemeClr val="accent5">
                  <a:alpha val="30000"/>
                </a:schemeClr>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pic>
        <p:nvPicPr>
          <p:cNvPr id="42" name="Google Shape;42;p6"/>
          <p:cNvPicPr preferRelativeResize="0"/>
          <p:nvPr/>
        </p:nvPicPr>
        <p:blipFill>
          <a:blip r:embed="rId2">
            <a:alphaModFix/>
          </a:blip>
          <a:stretch>
            <a:fillRect/>
          </a:stretch>
        </p:blipFill>
        <p:spPr>
          <a:xfrm>
            <a:off x="0" y="0"/>
            <a:ext cx="9144000" cy="5143505"/>
          </a:xfrm>
          <a:prstGeom prst="rect">
            <a:avLst/>
          </a:prstGeom>
          <a:noFill/>
          <a:ln>
            <a:noFill/>
          </a:ln>
        </p:spPr>
      </p:pic>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pic>
        <p:nvPicPr>
          <p:cNvPr id="45" name="Google Shape;45;p7"/>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46" name="Google Shape;46;p7"/>
          <p:cNvGrpSpPr/>
          <p:nvPr/>
        </p:nvGrpSpPr>
        <p:grpSpPr>
          <a:xfrm>
            <a:off x="-360025" y="-916201"/>
            <a:ext cx="9331726" cy="5922001"/>
            <a:chOff x="-360025" y="-916201"/>
            <a:chExt cx="9331726" cy="5922001"/>
          </a:xfrm>
        </p:grpSpPr>
        <p:pic>
          <p:nvPicPr>
            <p:cNvPr id="47" name="Google Shape;47;p7"/>
            <p:cNvPicPr preferRelativeResize="0"/>
            <p:nvPr/>
          </p:nvPicPr>
          <p:blipFill>
            <a:blip r:embed="rId3">
              <a:alphaModFix/>
            </a:blip>
            <a:stretch>
              <a:fillRect/>
            </a:stretch>
          </p:blipFill>
          <p:spPr>
            <a:xfrm>
              <a:off x="7162675" y="3196774"/>
              <a:ext cx="1809026" cy="1809026"/>
            </a:xfrm>
            <a:prstGeom prst="rect">
              <a:avLst/>
            </a:prstGeom>
            <a:noFill/>
            <a:ln>
              <a:noFill/>
            </a:ln>
          </p:spPr>
        </p:pic>
        <p:pic>
          <p:nvPicPr>
            <p:cNvPr id="48" name="Google Shape;48;p7"/>
            <p:cNvPicPr preferRelativeResize="0"/>
            <p:nvPr/>
          </p:nvPicPr>
          <p:blipFill>
            <a:blip r:embed="rId3">
              <a:alphaModFix/>
            </a:blip>
            <a:stretch>
              <a:fillRect/>
            </a:stretch>
          </p:blipFill>
          <p:spPr>
            <a:xfrm rot="10800000" flipH="1">
              <a:off x="-360025" y="-916201"/>
              <a:ext cx="1809026" cy="1809026"/>
            </a:xfrm>
            <a:prstGeom prst="rect">
              <a:avLst/>
            </a:prstGeom>
            <a:noFill/>
            <a:ln>
              <a:noFill/>
            </a:ln>
          </p:spPr>
        </p:pic>
      </p:grpSp>
      <p:sp>
        <p:nvSpPr>
          <p:cNvPr id="49" name="Google Shape;49;p7"/>
          <p:cNvSpPr txBox="1">
            <a:spLocks noGrp="1"/>
          </p:cNvSpPr>
          <p:nvPr>
            <p:ph type="title"/>
          </p:nvPr>
        </p:nvSpPr>
        <p:spPr>
          <a:xfrm>
            <a:off x="713225" y="1241100"/>
            <a:ext cx="413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subTitle" idx="1"/>
          </p:nvPr>
        </p:nvSpPr>
        <p:spPr>
          <a:xfrm>
            <a:off x="713225" y="1813800"/>
            <a:ext cx="4130100" cy="20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obo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1" name="Google Shape;51;p7"/>
          <p:cNvSpPr>
            <a:spLocks noGrp="1"/>
          </p:cNvSpPr>
          <p:nvPr>
            <p:ph type="pic" idx="2"/>
          </p:nvPr>
        </p:nvSpPr>
        <p:spPr>
          <a:xfrm>
            <a:off x="5087150" y="539550"/>
            <a:ext cx="3343500" cy="4064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54" name="Google Shape;54;p8"/>
          <p:cNvPicPr preferRelativeResize="0"/>
          <p:nvPr/>
        </p:nvPicPr>
        <p:blipFill>
          <a:blip r:embed="rId2">
            <a:alphaModFix/>
          </a:blip>
          <a:stretch>
            <a:fillRect/>
          </a:stretch>
        </p:blipFill>
        <p:spPr>
          <a:xfrm>
            <a:off x="0" y="0"/>
            <a:ext cx="9144000" cy="5143505"/>
          </a:xfrm>
          <a:prstGeom prst="rect">
            <a:avLst/>
          </a:prstGeom>
          <a:noFill/>
          <a:ln>
            <a:noFill/>
          </a:ln>
        </p:spPr>
      </p:pic>
      <p:pic>
        <p:nvPicPr>
          <p:cNvPr id="55" name="Google Shape;55;p8"/>
          <p:cNvPicPr preferRelativeResize="0"/>
          <p:nvPr/>
        </p:nvPicPr>
        <p:blipFill>
          <a:blip r:embed="rId3">
            <a:alphaModFix amt="60000"/>
          </a:blip>
          <a:stretch>
            <a:fillRect/>
          </a:stretch>
        </p:blipFill>
        <p:spPr>
          <a:xfrm>
            <a:off x="-1037071" y="3312147"/>
            <a:ext cx="3234600" cy="30805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58" name="Google Shape;58;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9" name="Google Shape;5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0" name="Google Shape;60;p9"/>
          <p:cNvGrpSpPr/>
          <p:nvPr/>
        </p:nvGrpSpPr>
        <p:grpSpPr>
          <a:xfrm rot="10800000">
            <a:off x="-2112472" y="40576"/>
            <a:ext cx="13495472" cy="6473160"/>
            <a:chOff x="-1842822" y="40576"/>
            <a:chExt cx="13495472" cy="6473160"/>
          </a:xfrm>
        </p:grpSpPr>
        <p:grpSp>
          <p:nvGrpSpPr>
            <p:cNvPr id="61" name="Google Shape;61;p9"/>
            <p:cNvGrpSpPr/>
            <p:nvPr/>
          </p:nvGrpSpPr>
          <p:grpSpPr>
            <a:xfrm>
              <a:off x="-1842822" y="40576"/>
              <a:ext cx="13495472" cy="6473160"/>
              <a:chOff x="-1842822" y="40576"/>
              <a:chExt cx="13495472" cy="6473160"/>
            </a:xfrm>
          </p:grpSpPr>
          <p:pic>
            <p:nvPicPr>
              <p:cNvPr id="62" name="Google Shape;62;p9"/>
              <p:cNvPicPr preferRelativeResize="0"/>
              <p:nvPr/>
            </p:nvPicPr>
            <p:blipFill>
              <a:blip r:embed="rId3">
                <a:alphaModFix amt="10000"/>
              </a:blip>
              <a:stretch>
                <a:fillRect/>
              </a:stretch>
            </p:blipFill>
            <p:spPr>
              <a:xfrm>
                <a:off x="8132799" y="2961012"/>
                <a:ext cx="3519851" cy="3552725"/>
              </a:xfrm>
              <a:prstGeom prst="rect">
                <a:avLst/>
              </a:prstGeom>
              <a:noFill/>
              <a:ln>
                <a:noFill/>
              </a:ln>
            </p:spPr>
          </p:pic>
          <p:pic>
            <p:nvPicPr>
              <p:cNvPr id="63" name="Google Shape;63;p9"/>
              <p:cNvPicPr preferRelativeResize="0"/>
              <p:nvPr/>
            </p:nvPicPr>
            <p:blipFill>
              <a:blip r:embed="rId3">
                <a:alphaModFix amt="10000"/>
              </a:blip>
              <a:stretch>
                <a:fillRect/>
              </a:stretch>
            </p:blipFill>
            <p:spPr>
              <a:xfrm>
                <a:off x="-1842822" y="40576"/>
                <a:ext cx="2556049" cy="2579926"/>
              </a:xfrm>
              <a:prstGeom prst="rect">
                <a:avLst/>
              </a:prstGeom>
              <a:noFill/>
              <a:ln>
                <a:noFill/>
              </a:ln>
            </p:spPr>
          </p:pic>
        </p:grpSp>
        <p:pic>
          <p:nvPicPr>
            <p:cNvPr id="64" name="Google Shape;64;p9"/>
            <p:cNvPicPr preferRelativeResize="0"/>
            <p:nvPr/>
          </p:nvPicPr>
          <p:blipFill>
            <a:blip r:embed="rId3">
              <a:alphaModFix amt="10000"/>
            </a:blip>
            <a:stretch>
              <a:fillRect/>
            </a:stretch>
          </p:blipFill>
          <p:spPr>
            <a:xfrm>
              <a:off x="-824897" y="889976"/>
              <a:ext cx="2556049" cy="257992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pic>
        <p:nvPicPr>
          <p:cNvPr id="188" name="Google Shape;188;p23"/>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89" name="Google Shape;189;p23"/>
          <p:cNvGrpSpPr/>
          <p:nvPr/>
        </p:nvGrpSpPr>
        <p:grpSpPr>
          <a:xfrm>
            <a:off x="-1159447" y="-1269526"/>
            <a:ext cx="11916999" cy="7682551"/>
            <a:chOff x="-1159447" y="-1269526"/>
            <a:chExt cx="11916999" cy="7682551"/>
          </a:xfrm>
        </p:grpSpPr>
        <p:pic>
          <p:nvPicPr>
            <p:cNvPr id="190" name="Google Shape;190;p23"/>
            <p:cNvPicPr preferRelativeResize="0"/>
            <p:nvPr/>
          </p:nvPicPr>
          <p:blipFill>
            <a:blip r:embed="rId3">
              <a:alphaModFix/>
            </a:blip>
            <a:stretch>
              <a:fillRect/>
            </a:stretch>
          </p:blipFill>
          <p:spPr>
            <a:xfrm rot="10800000" flipH="1">
              <a:off x="713225" y="4603999"/>
              <a:ext cx="1809026" cy="1809026"/>
            </a:xfrm>
            <a:prstGeom prst="rect">
              <a:avLst/>
            </a:prstGeom>
            <a:noFill/>
            <a:ln>
              <a:noFill/>
            </a:ln>
          </p:spPr>
        </p:pic>
        <p:pic>
          <p:nvPicPr>
            <p:cNvPr id="191" name="Google Shape;191;p23"/>
            <p:cNvPicPr preferRelativeResize="0"/>
            <p:nvPr/>
          </p:nvPicPr>
          <p:blipFill>
            <a:blip r:embed="rId4">
              <a:alphaModFix amt="10000"/>
            </a:blip>
            <a:stretch>
              <a:fillRect/>
            </a:stretch>
          </p:blipFill>
          <p:spPr>
            <a:xfrm>
              <a:off x="8201503" y="2120176"/>
              <a:ext cx="2556049" cy="2579926"/>
            </a:xfrm>
            <a:prstGeom prst="rect">
              <a:avLst/>
            </a:prstGeom>
            <a:noFill/>
            <a:ln>
              <a:noFill/>
            </a:ln>
          </p:spPr>
        </p:pic>
        <p:pic>
          <p:nvPicPr>
            <p:cNvPr id="192" name="Google Shape;192;p23"/>
            <p:cNvPicPr preferRelativeResize="0"/>
            <p:nvPr/>
          </p:nvPicPr>
          <p:blipFill>
            <a:blip r:embed="rId4">
              <a:alphaModFix amt="10000"/>
            </a:blip>
            <a:stretch>
              <a:fillRect/>
            </a:stretch>
          </p:blipFill>
          <p:spPr>
            <a:xfrm>
              <a:off x="-1159447" y="622301"/>
              <a:ext cx="2556049" cy="2579926"/>
            </a:xfrm>
            <a:prstGeom prst="rect">
              <a:avLst/>
            </a:prstGeom>
            <a:noFill/>
            <a:ln>
              <a:noFill/>
            </a:ln>
          </p:spPr>
        </p:pic>
        <p:pic>
          <p:nvPicPr>
            <p:cNvPr id="193" name="Google Shape;193;p23"/>
            <p:cNvPicPr preferRelativeResize="0"/>
            <p:nvPr/>
          </p:nvPicPr>
          <p:blipFill>
            <a:blip r:embed="rId3">
              <a:alphaModFix/>
            </a:blip>
            <a:stretch>
              <a:fillRect/>
            </a:stretch>
          </p:blipFill>
          <p:spPr>
            <a:xfrm>
              <a:off x="7216800" y="-1269526"/>
              <a:ext cx="1809026" cy="180902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8"/>
          <p:cNvPicPr preferRelativeResize="0"/>
          <p:nvPr/>
        </p:nvPicPr>
        <p:blipFill>
          <a:blip r:embed="rId3">
            <a:alphaModFix/>
          </a:blip>
          <a:stretch>
            <a:fillRect/>
          </a:stretch>
        </p:blipFill>
        <p:spPr>
          <a:xfrm rot="10800000" flipH="1">
            <a:off x="4650200" y="121624"/>
            <a:ext cx="1809026" cy="1809026"/>
          </a:xfrm>
          <a:prstGeom prst="rect">
            <a:avLst/>
          </a:prstGeom>
          <a:noFill/>
          <a:ln>
            <a:noFill/>
          </a:ln>
        </p:spPr>
      </p:pic>
      <p:sp>
        <p:nvSpPr>
          <p:cNvPr id="210" name="Google Shape;210;p28"/>
          <p:cNvSpPr txBox="1">
            <a:spLocks noGrp="1"/>
          </p:cNvSpPr>
          <p:nvPr>
            <p:ph type="ctrTitle"/>
          </p:nvPr>
        </p:nvSpPr>
        <p:spPr>
          <a:xfrm>
            <a:off x="706582" y="539496"/>
            <a:ext cx="7847213" cy="261102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br>
              <a:rPr lang="en" sz="4600" dirty="0">
                <a:latin typeface="Albert Sans"/>
                <a:ea typeface="Albert Sans"/>
                <a:cs typeface="Albert Sans"/>
                <a:sym typeface="Albert Sans"/>
              </a:rPr>
            </a:br>
            <a:r>
              <a:rPr lang="en" sz="4600" dirty="0">
                <a:latin typeface="Albert Sans"/>
                <a:ea typeface="Albert Sans"/>
                <a:cs typeface="Albert Sans"/>
                <a:sym typeface="Albert Sans"/>
              </a:rPr>
              <a:t>Capstone Project </a:t>
            </a:r>
            <a:br>
              <a:rPr lang="en" sz="3800" dirty="0">
                <a:solidFill>
                  <a:schemeClr val="dk2"/>
                </a:solidFill>
                <a:latin typeface="Albert Sans ExtraLight"/>
                <a:sym typeface="Albert Sans ExtraLight"/>
              </a:rPr>
            </a:br>
            <a:r>
              <a:rPr lang="en" sz="3800" dirty="0">
                <a:solidFill>
                  <a:schemeClr val="dk2"/>
                </a:solidFill>
                <a:latin typeface="Albert Sans ExtraLight"/>
                <a:sym typeface="Albert Sans ExtraLight"/>
              </a:rPr>
              <a:t>Title:Keyloggers</a:t>
            </a:r>
            <a:endParaRPr dirty="0"/>
          </a:p>
        </p:txBody>
      </p:sp>
      <p:sp>
        <p:nvSpPr>
          <p:cNvPr id="211" name="Google Shape;211;p28"/>
          <p:cNvSpPr txBox="1">
            <a:spLocks noGrp="1"/>
          </p:cNvSpPr>
          <p:nvPr>
            <p:ph type="subTitle" idx="1"/>
          </p:nvPr>
        </p:nvSpPr>
        <p:spPr>
          <a:xfrm>
            <a:off x="4650200" y="3325094"/>
            <a:ext cx="4131425" cy="78273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Presented by:R.Dhanalakshmi</a:t>
            </a:r>
          </a:p>
          <a:p>
            <a:pPr marL="0" lvl="0" indent="0" algn="r" rtl="0">
              <a:spcBef>
                <a:spcPts val="0"/>
              </a:spcBef>
              <a:spcAft>
                <a:spcPts val="0"/>
              </a:spcAft>
              <a:buNone/>
            </a:pPr>
            <a:r>
              <a:rPr lang="en" dirty="0"/>
              <a:t>Register Number:950321104016</a:t>
            </a:r>
          </a:p>
          <a:p>
            <a:pPr marL="0" lvl="0" indent="0" algn="r" rtl="0">
              <a:spcBef>
                <a:spcPts val="0"/>
              </a:spcBef>
              <a:spcAft>
                <a:spcPts val="0"/>
              </a:spcAft>
              <a:buNone/>
            </a:pPr>
            <a:r>
              <a:rPr lang="en" dirty="0"/>
              <a:t>Year:Third</a:t>
            </a:r>
          </a:p>
          <a:p>
            <a:pPr marL="0" lvl="0" indent="0" algn="r" rtl="0">
              <a:spcBef>
                <a:spcPts val="0"/>
              </a:spcBef>
              <a:spcAft>
                <a:spcPts val="0"/>
              </a:spcAft>
              <a:buNone/>
            </a:pPr>
            <a:r>
              <a:rPr lang="en" dirty="0"/>
              <a:t>Department:Computer Science and Engineering</a:t>
            </a:r>
          </a:p>
          <a:p>
            <a:pPr marL="0" lvl="0" indent="0" algn="r" rtl="0">
              <a:spcBef>
                <a:spcPts val="0"/>
              </a:spcBef>
              <a:spcAft>
                <a:spcPts val="0"/>
              </a:spcAft>
              <a:buNone/>
            </a:pPr>
            <a:r>
              <a:rPr lang="en" dirty="0"/>
              <a:t>College:Grace College of Engineering</a:t>
            </a:r>
          </a:p>
          <a:p>
            <a:pPr marL="0" lvl="0" indent="0" algn="r" rtl="0">
              <a:spcBef>
                <a:spcPts val="0"/>
              </a:spcBef>
              <a:spcAft>
                <a:spcPts val="0"/>
              </a:spcAft>
              <a:buNone/>
            </a:pPr>
            <a:endParaRPr lang="en" dirty="0"/>
          </a:p>
          <a:p>
            <a:pPr marL="0" lvl="0" indent="0" algn="r" rtl="0">
              <a:spcBef>
                <a:spcPts val="0"/>
              </a:spcBef>
              <a:spcAft>
                <a:spcPts val="0"/>
              </a:spcAft>
              <a:buNone/>
            </a:pPr>
            <a:endParaRPr dirty="0"/>
          </a:p>
        </p:txBody>
      </p:sp>
      <p:cxnSp>
        <p:nvCxnSpPr>
          <p:cNvPr id="213" name="Google Shape;213;p28"/>
          <p:cNvCxnSpPr/>
          <p:nvPr/>
        </p:nvCxnSpPr>
        <p:spPr>
          <a:xfrm rot="10800000">
            <a:off x="5061795" y="2524035"/>
            <a:ext cx="3492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49" y="1913553"/>
            <a:ext cx="8187039"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The future scope includes enhancing features, expanding compatibility, integrating machine learning, collaborating with security solutions, improving user experience, ensuring regulatory compliance, and investing in ongoing research and development to stay ahead of emerging threats and technologies.</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Future Scope</a:t>
            </a:r>
          </a:p>
        </p:txBody>
      </p:sp>
    </p:spTree>
    <p:extLst>
      <p:ext uri="{BB962C8B-B14F-4D97-AF65-F5344CB8AC3E}">
        <p14:creationId xmlns:p14="http://schemas.microsoft.com/office/powerpoint/2010/main" val="425883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49" y="1913553"/>
            <a:ext cx="8187039"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Smith, J. (2023, January 15). Cybersecurity Best Practices for Small Businesses. Retrieved March 30, 2024, from https://example.com/cybersecurity-best-practices</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or</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Cybersecurity Best Practices for Small Businesses. (2023, January 15). Retrieved March 30, 2024, from https://example.com/cybersecurity-best-practices</a:t>
            </a:r>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References</a:t>
            </a:r>
          </a:p>
        </p:txBody>
      </p:sp>
    </p:spTree>
    <p:extLst>
      <p:ext uri="{BB962C8B-B14F-4D97-AF65-F5344CB8AC3E}">
        <p14:creationId xmlns:p14="http://schemas.microsoft.com/office/powerpoint/2010/main" val="97540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8"/>
          <p:cNvPicPr preferRelativeResize="0"/>
          <p:nvPr/>
        </p:nvPicPr>
        <p:blipFill>
          <a:blip r:embed="rId3">
            <a:alphaModFix/>
          </a:blip>
          <a:stretch>
            <a:fillRect/>
          </a:stretch>
        </p:blipFill>
        <p:spPr>
          <a:xfrm rot="10800000" flipH="1">
            <a:off x="4650200" y="121624"/>
            <a:ext cx="1809026" cy="1809026"/>
          </a:xfrm>
          <a:prstGeom prst="rect">
            <a:avLst/>
          </a:prstGeom>
          <a:noFill/>
          <a:ln>
            <a:noFill/>
          </a:ln>
        </p:spPr>
      </p:pic>
      <p:sp>
        <p:nvSpPr>
          <p:cNvPr id="210" name="Google Shape;210;p28"/>
          <p:cNvSpPr txBox="1">
            <a:spLocks noGrp="1"/>
          </p:cNvSpPr>
          <p:nvPr>
            <p:ph type="ctrTitle"/>
          </p:nvPr>
        </p:nvSpPr>
        <p:spPr>
          <a:xfrm>
            <a:off x="570194" y="1462208"/>
            <a:ext cx="7847213" cy="26110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4600" dirty="0">
                <a:latin typeface="Albert Sans"/>
                <a:ea typeface="Albert Sans"/>
                <a:cs typeface="Albert Sans"/>
                <a:sym typeface="Albert Sans"/>
              </a:rPr>
            </a:br>
            <a:r>
              <a:rPr lang="en" sz="4600" dirty="0">
                <a:latin typeface="Albert Sans"/>
                <a:ea typeface="Albert Sans"/>
                <a:cs typeface="Albert Sans"/>
                <a:sym typeface="Albert Sans"/>
              </a:rPr>
              <a:t>Thank You! </a:t>
            </a:r>
            <a:br>
              <a:rPr lang="en" sz="3800" dirty="0">
                <a:solidFill>
                  <a:schemeClr val="dk2"/>
                </a:solidFill>
                <a:latin typeface="Albert Sans ExtraLight"/>
                <a:sym typeface="Albert Sans ExtraLight"/>
              </a:rPr>
            </a:br>
            <a:endParaRPr dirty="0"/>
          </a:p>
        </p:txBody>
      </p:sp>
    </p:spTree>
    <p:extLst>
      <p:ext uri="{BB962C8B-B14F-4D97-AF65-F5344CB8AC3E}">
        <p14:creationId xmlns:p14="http://schemas.microsoft.com/office/powerpoint/2010/main" val="20149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646789" y="709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220" name="Google Shape;220;p29"/>
          <p:cNvSpPr txBox="1"/>
          <p:nvPr/>
        </p:nvSpPr>
        <p:spPr>
          <a:xfrm>
            <a:off x="646789" y="1476396"/>
            <a:ext cx="7850422" cy="2190708"/>
          </a:xfrm>
          <a:prstGeom prst="rect">
            <a:avLst/>
          </a:prstGeom>
          <a:noFill/>
          <a:ln>
            <a:noFill/>
          </a:ln>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PROBLEM STATEMENT (SHOULD NOT INCLUDE SOLUTION)</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PROPOSED SYSTEM/SOLUTION</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SYSTEM DEVELOPMENT APPROACH (TECHNOLOGY USED)</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ALGORITHM &amp; DEPLOYMENT</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RESULT</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CONCLUSION</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FUTURE SCOPE</a:t>
            </a:r>
          </a:p>
          <a:p>
            <a:pPr marL="171450" lvl="0" indent="-171450" algn="l" rtl="0">
              <a:lnSpc>
                <a:spcPct val="150000"/>
              </a:lnSpc>
              <a:spcBef>
                <a:spcPts val="0"/>
              </a:spcBef>
              <a:spcAft>
                <a:spcPts val="0"/>
              </a:spcAft>
              <a:buClr>
                <a:schemeClr val="bg2">
                  <a:lumMod val="90000"/>
                </a:schemeClr>
              </a:buClr>
              <a:buFont typeface="Wingdings" panose="05000000000000000000" pitchFamily="2" charset="2"/>
              <a:buChar char="ü"/>
            </a:pPr>
            <a:r>
              <a:rPr lang="en-US" sz="1600" dirty="0">
                <a:solidFill>
                  <a:schemeClr val="accent5"/>
                </a:solidFill>
                <a:latin typeface="Roboto"/>
                <a:ea typeface="Roboto"/>
                <a:cs typeface="Roboto"/>
                <a:sym typeface="Roboto"/>
              </a:rPr>
              <a:t>REFERENCES</a:t>
            </a:r>
          </a:p>
        </p:txBody>
      </p:sp>
      <p:pic>
        <p:nvPicPr>
          <p:cNvPr id="223" name="Google Shape;223;p29"/>
          <p:cNvPicPr preferRelativeResize="0"/>
          <p:nvPr/>
        </p:nvPicPr>
        <p:blipFill>
          <a:blip r:embed="rId3">
            <a:alphaModFix/>
          </a:blip>
          <a:stretch>
            <a:fillRect/>
          </a:stretch>
        </p:blipFill>
        <p:spPr>
          <a:xfrm rot="10800000" flipH="1">
            <a:off x="-987375" y="4276774"/>
            <a:ext cx="1809026" cy="1809026"/>
          </a:xfrm>
          <a:prstGeom prst="rect">
            <a:avLst/>
          </a:prstGeom>
          <a:noFill/>
          <a:ln>
            <a:noFill/>
          </a:ln>
        </p:spPr>
      </p:pic>
      <p:pic>
        <p:nvPicPr>
          <p:cNvPr id="224" name="Google Shape;224;p29"/>
          <p:cNvPicPr preferRelativeResize="0"/>
          <p:nvPr/>
        </p:nvPicPr>
        <p:blipFill>
          <a:blip r:embed="rId4">
            <a:alphaModFix amt="10000"/>
          </a:blip>
          <a:stretch>
            <a:fillRect/>
          </a:stretch>
        </p:blipFill>
        <p:spPr>
          <a:xfrm>
            <a:off x="7828328" y="-1631799"/>
            <a:ext cx="2556049" cy="2579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50" y="1913553"/>
            <a:ext cx="7375060"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Developing a capstone project involving keyloggers entails designing a software solution capable of monitoring and recording keystrokes on a computer system without user detection. The challenge lies in creating a robust and stealthy keylogger that can operate surreptitiously to fulfill legitimate purposes such as parental control or employee monitoring, while mitigating ethical concerns regarding privacy invasion and potential misuse. The project aims to strike a balance between functionality, security, and ethical considerations, ensuring the software's effectiveness within legal and ethical boundaries.</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50" y="1913553"/>
            <a:ext cx="7375060"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The proposed solution involves the development of a customizable and secure keylogger application with features such as encryption of logged data, tamper resistance, and user-defined triggers for activation/deactivation. The software will prioritize user privacy by implementing robust access controls and ensuring transparent logging practices. Additionally, it will include comprehensive documentation and user education to promote responsible and ethical usage.</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Proposed Solution</a:t>
            </a:r>
          </a:p>
        </p:txBody>
      </p:sp>
    </p:spTree>
    <p:extLst>
      <p:ext uri="{BB962C8B-B14F-4D97-AF65-F5344CB8AC3E}">
        <p14:creationId xmlns:p14="http://schemas.microsoft.com/office/powerpoint/2010/main" val="343803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50" y="1905240"/>
            <a:ext cx="7375060"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Requirement Analysis: Understand needs and ethical considerations.</a:t>
            </a:r>
          </a:p>
          <a:p>
            <a:pPr marL="0" lvl="0" indent="0" algn="just" rtl="0">
              <a:spcBef>
                <a:spcPts val="0"/>
              </a:spcBef>
              <a:spcAft>
                <a:spcPts val="0"/>
              </a:spcAft>
              <a:buNone/>
            </a:pPr>
            <a:r>
              <a:rPr lang="en-US" sz="1600" dirty="0"/>
              <a:t>Design: Plan architecture focusing on stealth, reliability, and security.</a:t>
            </a:r>
          </a:p>
          <a:p>
            <a:pPr marL="0" lvl="0" indent="0" algn="just" rtl="0">
              <a:spcBef>
                <a:spcPts val="0"/>
              </a:spcBef>
              <a:spcAft>
                <a:spcPts val="0"/>
              </a:spcAft>
              <a:buNone/>
            </a:pPr>
            <a:r>
              <a:rPr lang="en-US" sz="1600" dirty="0"/>
              <a:t>Implementation: Code following best practices with security measures.</a:t>
            </a:r>
          </a:p>
          <a:p>
            <a:pPr marL="0" lvl="0" indent="0" algn="just" rtl="0">
              <a:spcBef>
                <a:spcPts val="0"/>
              </a:spcBef>
              <a:spcAft>
                <a:spcPts val="0"/>
              </a:spcAft>
              <a:buNone/>
            </a:pPr>
            <a:r>
              <a:rPr lang="en-US" sz="1600" dirty="0"/>
              <a:t>Testing: Ensure functionality, reliability, and security through testing.</a:t>
            </a:r>
          </a:p>
          <a:p>
            <a:pPr marL="0" lvl="0" indent="0" algn="just" rtl="0">
              <a:spcBef>
                <a:spcPts val="0"/>
              </a:spcBef>
              <a:spcAft>
                <a:spcPts val="0"/>
              </a:spcAft>
              <a:buNone/>
            </a:pPr>
            <a:r>
              <a:rPr lang="en-US" sz="1600" dirty="0"/>
              <a:t>Deployment: Roll out with clear installation instructions.</a:t>
            </a:r>
          </a:p>
          <a:p>
            <a:pPr marL="0" lvl="0" indent="0" algn="just" rtl="0">
              <a:spcBef>
                <a:spcPts val="0"/>
              </a:spcBef>
              <a:spcAft>
                <a:spcPts val="0"/>
              </a:spcAft>
              <a:buNone/>
            </a:pPr>
            <a:r>
              <a:rPr lang="en-US" sz="1600" dirty="0"/>
              <a:t>Monitoring and Maintenance: Regularly monitor and address issues.</a:t>
            </a:r>
          </a:p>
          <a:p>
            <a:pPr marL="0" lvl="0" indent="0" algn="just" rtl="0">
              <a:spcBef>
                <a:spcPts val="0"/>
              </a:spcBef>
              <a:spcAft>
                <a:spcPts val="0"/>
              </a:spcAft>
              <a:buNone/>
            </a:pPr>
            <a:r>
              <a:rPr lang="en-US" sz="1600" dirty="0"/>
              <a:t>Ethical Considerations: Embed safeguards and promote responsible usage.</a:t>
            </a:r>
            <a:endParaRPr sz="16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System Approach</a:t>
            </a:r>
          </a:p>
        </p:txBody>
      </p:sp>
    </p:spTree>
    <p:extLst>
      <p:ext uri="{BB962C8B-B14F-4D97-AF65-F5344CB8AC3E}">
        <p14:creationId xmlns:p14="http://schemas.microsoft.com/office/powerpoint/2010/main" val="169532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49" y="1913553"/>
            <a:ext cx="8187039"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Capture Keystrokes: Continuously monitor keyboard input.</a:t>
            </a:r>
          </a:p>
          <a:p>
            <a:pPr marL="0" lvl="0" indent="0" algn="just" rtl="0">
              <a:spcBef>
                <a:spcPts val="0"/>
              </a:spcBef>
              <a:spcAft>
                <a:spcPts val="0"/>
              </a:spcAft>
              <a:buNone/>
            </a:pPr>
            <a:r>
              <a:rPr lang="en-US" sz="1600" dirty="0"/>
              <a:t>Encrypt Data: Immediately encrypt captured keystrokes.</a:t>
            </a:r>
          </a:p>
          <a:p>
            <a:pPr marL="0" lvl="0" indent="0" algn="just" rtl="0">
              <a:spcBef>
                <a:spcPts val="0"/>
              </a:spcBef>
              <a:spcAft>
                <a:spcPts val="0"/>
              </a:spcAft>
              <a:buNone/>
            </a:pPr>
            <a:r>
              <a:rPr lang="en-US" sz="1600" dirty="0"/>
              <a:t>Store Data: Securely store encrypted keystrokes.</a:t>
            </a:r>
          </a:p>
          <a:p>
            <a:pPr marL="0" lvl="0" indent="0" algn="just" rtl="0">
              <a:spcBef>
                <a:spcPts val="0"/>
              </a:spcBef>
              <a:spcAft>
                <a:spcPts val="0"/>
              </a:spcAft>
              <a:buNone/>
            </a:pPr>
            <a:r>
              <a:rPr lang="en-US" sz="1600" dirty="0"/>
              <a:t>Trigger Mechanism: Implement user-defined activation/deactivation triggers.</a:t>
            </a:r>
          </a:p>
          <a:p>
            <a:pPr marL="0" lvl="0" indent="0" algn="just" rtl="0">
              <a:spcBef>
                <a:spcPts val="0"/>
              </a:spcBef>
              <a:spcAft>
                <a:spcPts val="0"/>
              </a:spcAft>
              <a:buNone/>
            </a:pPr>
            <a:r>
              <a:rPr lang="en-US" sz="1600" dirty="0"/>
              <a:t>Stealth Mode: Ensure the keylogger operates discreetly.</a:t>
            </a:r>
          </a:p>
          <a:p>
            <a:pPr marL="0" lvl="0" indent="0" algn="just" rtl="0">
              <a:spcBef>
                <a:spcPts val="0"/>
              </a:spcBef>
              <a:spcAft>
                <a:spcPts val="0"/>
              </a:spcAft>
              <a:buNone/>
            </a:pPr>
            <a:r>
              <a:rPr lang="en-US" sz="1600" dirty="0"/>
              <a:t>Access Controls: Restrict access to logged data.</a:t>
            </a:r>
          </a:p>
          <a:p>
            <a:pPr marL="0" lvl="0" indent="0" algn="just" rtl="0">
              <a:spcBef>
                <a:spcPts val="0"/>
              </a:spcBef>
              <a:spcAft>
                <a:spcPts val="0"/>
              </a:spcAft>
              <a:buNone/>
            </a:pPr>
            <a:r>
              <a:rPr lang="en-US" sz="1600" dirty="0"/>
              <a:t>Decryption: Provide authorized users with means to decrypt data securely.</a:t>
            </a:r>
          </a:p>
          <a:p>
            <a:pPr marL="0" lvl="0" indent="0" algn="just" rtl="0">
              <a:spcBef>
                <a:spcPts val="0"/>
              </a:spcBef>
              <a:spcAft>
                <a:spcPts val="0"/>
              </a:spcAft>
              <a:buNone/>
            </a:pPr>
            <a:r>
              <a:rPr lang="en-US" sz="1600" dirty="0"/>
              <a:t>Error Handling: Handle errors gracefully to maintain reliability.</a:t>
            </a:r>
          </a:p>
          <a:p>
            <a:pPr marL="0" lvl="0" indent="0" algn="just" rtl="0">
              <a:spcBef>
                <a:spcPts val="0"/>
              </a:spcBef>
              <a:spcAft>
                <a:spcPts val="0"/>
              </a:spcAft>
              <a:buNone/>
            </a:pPr>
            <a:r>
              <a:rPr lang="en-US" sz="1600" dirty="0"/>
              <a:t>Update Mechanism: Include functionality for software updates.</a:t>
            </a:r>
          </a:p>
          <a:p>
            <a:pPr marL="0" lvl="0" indent="0" algn="just" rtl="0">
              <a:spcBef>
                <a:spcPts val="0"/>
              </a:spcBef>
              <a:spcAft>
                <a:spcPts val="0"/>
              </a:spcAft>
              <a:buNone/>
            </a:pPr>
            <a:r>
              <a:rPr lang="en-US" sz="1600" dirty="0"/>
              <a:t>Ethical Considerations: Embed safeguards to prevent misuse and protect user privacy.</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Algorithm</a:t>
            </a:r>
          </a:p>
        </p:txBody>
      </p:sp>
    </p:spTree>
    <p:extLst>
      <p:ext uri="{BB962C8B-B14F-4D97-AF65-F5344CB8AC3E}">
        <p14:creationId xmlns:p14="http://schemas.microsoft.com/office/powerpoint/2010/main" val="277973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50" y="1415669"/>
            <a:ext cx="7375060"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Prepare Package: Compile the keylogger software into an executable package or installer.</a:t>
            </a:r>
          </a:p>
          <a:p>
            <a:pPr marL="0" lvl="0" indent="0" algn="just" rtl="0">
              <a:spcBef>
                <a:spcPts val="0"/>
              </a:spcBef>
              <a:spcAft>
                <a:spcPts val="0"/>
              </a:spcAft>
              <a:buNone/>
            </a:pPr>
            <a:r>
              <a:rPr lang="en-US" sz="1600" dirty="0"/>
              <a:t>Distribution: Distribute the package via secure channels, ensuring it reaches intended users.</a:t>
            </a:r>
          </a:p>
          <a:p>
            <a:pPr marL="0" lvl="0" indent="0" algn="just" rtl="0">
              <a:spcBef>
                <a:spcPts val="0"/>
              </a:spcBef>
              <a:spcAft>
                <a:spcPts val="0"/>
              </a:spcAft>
              <a:buNone/>
            </a:pPr>
            <a:r>
              <a:rPr lang="en-US" sz="1600" dirty="0"/>
              <a:t>Installation: Provide clear instructions for users to install the keylogger on target systems.</a:t>
            </a:r>
          </a:p>
          <a:p>
            <a:pPr marL="0" lvl="0" indent="0" algn="just" rtl="0">
              <a:spcBef>
                <a:spcPts val="0"/>
              </a:spcBef>
              <a:spcAft>
                <a:spcPts val="0"/>
              </a:spcAft>
              <a:buNone/>
            </a:pPr>
            <a:r>
              <a:rPr lang="en-US" sz="1600" dirty="0"/>
              <a:t>Configuration: Guide users through the configuration process, including setting up triggers and access controls.</a:t>
            </a:r>
          </a:p>
          <a:p>
            <a:pPr marL="0" lvl="0" indent="0" algn="just" rtl="0">
              <a:spcBef>
                <a:spcPts val="0"/>
              </a:spcBef>
              <a:spcAft>
                <a:spcPts val="0"/>
              </a:spcAft>
              <a:buNone/>
            </a:pPr>
            <a:r>
              <a:rPr lang="en-US" sz="1600" dirty="0"/>
              <a:t>Testing: Conduct final testing to ensure the deployed keylogger functions as intended.</a:t>
            </a:r>
          </a:p>
          <a:p>
            <a:pPr marL="0" lvl="0" indent="0" algn="just" rtl="0">
              <a:spcBef>
                <a:spcPts val="0"/>
              </a:spcBef>
              <a:spcAft>
                <a:spcPts val="0"/>
              </a:spcAft>
              <a:buNone/>
            </a:pPr>
            <a:r>
              <a:rPr lang="en-US" sz="1600" dirty="0"/>
              <a:t>Monitoring: Monitor deployment to address any issues promptly.</a:t>
            </a:r>
          </a:p>
          <a:p>
            <a:pPr marL="0" lvl="0" indent="0" algn="just" rtl="0">
              <a:spcBef>
                <a:spcPts val="0"/>
              </a:spcBef>
              <a:spcAft>
                <a:spcPts val="0"/>
              </a:spcAft>
              <a:buNone/>
            </a:pPr>
            <a:r>
              <a:rPr lang="en-US" sz="1600" dirty="0"/>
              <a:t>User Support: Offer ongoing support to users, addressing inquiries and providing assistance as needed.</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743215"/>
            <a:ext cx="4479876" cy="572700"/>
          </a:xfrm>
        </p:spPr>
        <p:txBody>
          <a:bodyPr/>
          <a:lstStyle/>
          <a:p>
            <a:r>
              <a:rPr lang="en-US" dirty="0"/>
              <a:t>Deployment</a:t>
            </a:r>
          </a:p>
        </p:txBody>
      </p:sp>
    </p:spTree>
    <p:extLst>
      <p:ext uri="{BB962C8B-B14F-4D97-AF65-F5344CB8AC3E}">
        <p14:creationId xmlns:p14="http://schemas.microsoft.com/office/powerpoint/2010/main" val="230869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50" y="1864557"/>
            <a:ext cx="7375060"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The result of deploying the keylogger is a functioning software solution capable of discreetly capturing and securely storing keystrokes according to user-defined triggers and access controls. It provides users with the ability to monitor and analyze keyboard activity while prioritizing confidentiality, reliability, and ethical considerations.</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50786"/>
            <a:ext cx="4479876" cy="572700"/>
          </a:xfrm>
        </p:spPr>
        <p:txBody>
          <a:bodyPr/>
          <a:lstStyle/>
          <a:p>
            <a:r>
              <a:rPr lang="en-US" dirty="0"/>
              <a:t>Result</a:t>
            </a:r>
          </a:p>
        </p:txBody>
      </p:sp>
    </p:spTree>
    <p:extLst>
      <p:ext uri="{BB962C8B-B14F-4D97-AF65-F5344CB8AC3E}">
        <p14:creationId xmlns:p14="http://schemas.microsoft.com/office/powerpoint/2010/main" val="190826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1"/>
          <p:cNvSpPr txBox="1">
            <a:spLocks noGrp="1"/>
          </p:cNvSpPr>
          <p:nvPr>
            <p:ph type="subTitle" idx="1"/>
          </p:nvPr>
        </p:nvSpPr>
        <p:spPr>
          <a:xfrm>
            <a:off x="557949" y="1913553"/>
            <a:ext cx="8187039" cy="20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In conclusion, the developed keylogger software provides a comprehensive solution for monitoring keyboard activity while prioritizing privacy, security, and ethical considerations. With its discreet operation, user-defined triggers, and access controls, it meets user needs while upholding responsible usage principles. This software offers a valuable tool for legitimate purposes such as parental control or employee monitoring, ensuring data confidentiality and ethical integrity.</a:t>
            </a:r>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lang="en-US" sz="1600" dirty="0"/>
          </a:p>
          <a:p>
            <a:pPr marL="0" lvl="0" indent="0" algn="just" rtl="0">
              <a:spcBef>
                <a:spcPts val="0"/>
              </a:spcBef>
              <a:spcAft>
                <a:spcPts val="0"/>
              </a:spcAft>
              <a:buNone/>
            </a:pPr>
            <a:endParaRPr sz="1400" dirty="0"/>
          </a:p>
        </p:txBody>
      </p:sp>
      <p:sp>
        <p:nvSpPr>
          <p:cNvPr id="3" name="Title 2">
            <a:extLst>
              <a:ext uri="{FF2B5EF4-FFF2-40B4-BE49-F238E27FC236}">
                <a16:creationId xmlns:a16="http://schemas.microsoft.com/office/drawing/2014/main" id="{69D60292-4415-7A84-3B9D-692921F6167A}"/>
              </a:ext>
            </a:extLst>
          </p:cNvPr>
          <p:cNvSpPr>
            <a:spLocks noGrp="1"/>
          </p:cNvSpPr>
          <p:nvPr>
            <p:ph type="title"/>
          </p:nvPr>
        </p:nvSpPr>
        <p:spPr>
          <a:xfrm>
            <a:off x="557950" y="1042473"/>
            <a:ext cx="4479876" cy="572700"/>
          </a:xfrm>
        </p:spPr>
        <p:txBody>
          <a:bodyPr/>
          <a:lstStyle/>
          <a:p>
            <a:r>
              <a:rPr lang="en-US" dirty="0"/>
              <a:t>Conclusion</a:t>
            </a:r>
          </a:p>
        </p:txBody>
      </p:sp>
    </p:spTree>
    <p:extLst>
      <p:ext uri="{BB962C8B-B14F-4D97-AF65-F5344CB8AC3E}">
        <p14:creationId xmlns:p14="http://schemas.microsoft.com/office/powerpoint/2010/main" val="1685493981"/>
      </p:ext>
    </p:extLst>
  </p:cSld>
  <p:clrMapOvr>
    <a:masterClrMapping/>
  </p:clrMapOvr>
</p:sld>
</file>

<file path=ppt/theme/theme1.xml><?xml version="1.0" encoding="utf-8"?>
<a:theme xmlns:a="http://schemas.openxmlformats.org/drawingml/2006/main" name="Artificial Intelligence in Finance Pitch Deck by Slidesgo">
  <a:themeElements>
    <a:clrScheme name="Simple Light">
      <a:dk1>
        <a:srgbClr val="F1F1F1"/>
      </a:dk1>
      <a:lt1>
        <a:srgbClr val="021F64"/>
      </a:lt1>
      <a:dk2>
        <a:srgbClr val="ADFFB7"/>
      </a:dk2>
      <a:lt2>
        <a:srgbClr val="32175E"/>
      </a:lt2>
      <a:accent1>
        <a:srgbClr val="593692"/>
      </a:accent1>
      <a:accent2>
        <a:srgbClr val="8455CF"/>
      </a:accent2>
      <a:accent3>
        <a:srgbClr val="4931C3"/>
      </a:accent3>
      <a:accent4>
        <a:srgbClr val="5434F3"/>
      </a:accent4>
      <a:accent5>
        <a:srgbClr val="FFFFFF"/>
      </a:accent5>
      <a:accent6>
        <a:srgbClr val="FFFFFF"/>
      </a:accent6>
      <a:hlink>
        <a:srgbClr val="ADFFB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Albert Sans</vt:lpstr>
      <vt:lpstr>Roboto</vt:lpstr>
      <vt:lpstr>Roboto Light</vt:lpstr>
      <vt:lpstr>Wingdings</vt:lpstr>
      <vt:lpstr>Albert Sans ExtraLight</vt:lpstr>
      <vt:lpstr>Nunito Light</vt:lpstr>
      <vt:lpstr>Arial</vt:lpstr>
      <vt:lpstr>Alata</vt:lpstr>
      <vt:lpstr>Artificial Intelligence in Finance Pitch Deck by Slidesgo</vt:lpstr>
      <vt:lpstr> Capstone Project  Title:Keyloggers</vt:lpstr>
      <vt:lpstr>Outline</vt:lpstr>
      <vt:lpstr>Problem Statement</vt:lpstr>
      <vt:lpstr>Proposed Solution</vt:lpstr>
      <vt:lpstr>System Approach</vt:lpstr>
      <vt:lpstr>Algorithm</vt:lpstr>
      <vt:lpstr>Deployment</vt:lpstr>
      <vt:lpstr>Result</vt:lpstr>
      <vt:lpstr>Conclusion</vt:lpstr>
      <vt:lpstr>Future Scope</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Title:Keyloggers</dc:title>
  <dc:creator>DEE</dc:creator>
  <cp:lastModifiedBy>Dhanalakshmi R</cp:lastModifiedBy>
  <cp:revision>1</cp:revision>
  <dcterms:modified xsi:type="dcterms:W3CDTF">2024-04-01T16:56:01Z</dcterms:modified>
</cp:coreProperties>
</file>