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65" r:id="rId5"/>
    <p:sldId id="257" r:id="rId6"/>
    <p:sldId id="274" r:id="rId7"/>
    <p:sldId id="258" r:id="rId8"/>
    <p:sldId id="271" r:id="rId9"/>
    <p:sldId id="272" r:id="rId10"/>
    <p:sldId id="261" r:id="rId11"/>
    <p:sldId id="260" r:id="rId12"/>
    <p:sldId id="262" r:id="rId13"/>
    <p:sldId id="263" r:id="rId14"/>
    <p:sldId id="264" r:id="rId15"/>
    <p:sldId id="266" r:id="rId16"/>
    <p:sldId id="267" r:id="rId17"/>
    <p:sldId id="268" r:id="rId18"/>
    <p:sldId id="273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0"/>
    <p:restoredTop sz="91012"/>
  </p:normalViewPr>
  <p:slideViewPr>
    <p:cSldViewPr snapToGrid="0" snapToObjects="1">
      <p:cViewPr varScale="1">
        <p:scale>
          <a:sx n="63" d="100"/>
          <a:sy n="63" d="100"/>
        </p:scale>
        <p:origin x="-120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9686-AA76-5045-8DC3-012933A03CC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7674-8CA0-4140-8DC5-424A807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615"/>
            <a:ext cx="9144000" cy="31934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On the seasonal predictability of wet season rainfall anomalies over the Southern Amazonia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4539"/>
            <a:ext cx="9144000" cy="116231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Futura Medium" charset="0"/>
                <a:ea typeface="Futura Medium" charset="0"/>
                <a:cs typeface="Futura Medium" charset="0"/>
              </a:rPr>
              <a:t>Wendy Fu</a:t>
            </a:r>
            <a:endParaRPr lang="en-US" sz="40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" y="1095848"/>
            <a:ext cx="5906885" cy="5762151"/>
          </a:xfrm>
        </p:spPr>
      </p:pic>
      <p:sp>
        <p:nvSpPr>
          <p:cNvPr id="5" name="TextBox 4"/>
          <p:cNvSpPr txBox="1"/>
          <p:nvPr/>
        </p:nvSpPr>
        <p:spPr>
          <a:xfrm>
            <a:off x="1855695" y="362671"/>
            <a:ext cx="356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Ridge Regression</a:t>
            </a:r>
            <a:endParaRPr lang="en-US" sz="2800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16" y="1095849"/>
            <a:ext cx="5906884" cy="57621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5483" y="362271"/>
            <a:ext cx="356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Lasso Regression</a:t>
            </a:r>
            <a:endParaRPr lang="en-US" sz="2800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6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45" y="1598470"/>
            <a:ext cx="5391638" cy="525953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2047" y="365125"/>
            <a:ext cx="1194995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Correlation between prediction and observations </a:t>
            </a:r>
            <a:endParaRPr lang="en-US" sz="4000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5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Logistic regression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41" y="1690688"/>
            <a:ext cx="5438775" cy="29146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4605338"/>
            <a:ext cx="8350624" cy="728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12"/>
          <a:stretch/>
        </p:blipFill>
        <p:spPr>
          <a:xfrm>
            <a:off x="932328" y="5526742"/>
            <a:ext cx="10058400" cy="11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9611"/>
            <a:ext cx="5139442" cy="495842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95" y="1559611"/>
            <a:ext cx="5139442" cy="4958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977" y="725344"/>
            <a:ext cx="75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L2</a:t>
            </a:r>
            <a:endParaRPr lang="en-US" sz="2800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5485" y="725344"/>
            <a:ext cx="72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L1</a:t>
            </a:r>
            <a:endParaRPr lang="en-US" sz="2800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1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Accuracy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38" y="1690688"/>
            <a:ext cx="5175156" cy="5048352"/>
          </a:xfrm>
        </p:spPr>
      </p:pic>
    </p:spTree>
    <p:extLst>
      <p:ext uri="{BB962C8B-B14F-4D97-AF65-F5344CB8AC3E}">
        <p14:creationId xmlns:p14="http://schemas.microsoft.com/office/powerpoint/2010/main" val="42123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C</a:t>
            </a:r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onvolutional </a:t>
            </a:r>
            <a:r>
              <a:rPr lang="en-US" dirty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eural Networks</a:t>
            </a:r>
            <a:r>
              <a:rPr lang="en-US" dirty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(CNN)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9" y="2070847"/>
            <a:ext cx="6753547" cy="33127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39" y="1485631"/>
            <a:ext cx="38354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45" y="5660874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Input layer: 10 units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6309" y="6346639"/>
            <a:ext cx="2721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1 hidden layer: 5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units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3148" y="5522374"/>
            <a:ext cx="2451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Output layer: </a:t>
            </a:r>
            <a:r>
              <a:rPr lang="en-US">
                <a:latin typeface="Futura Medium" charset="0"/>
                <a:ea typeface="Futura Medium" charset="0"/>
                <a:cs typeface="Futura Medium" charset="0"/>
              </a:rPr>
              <a:t>2 </a:t>
            </a:r>
            <a:r>
              <a:rPr lang="en-US" smtClean="0">
                <a:latin typeface="Futura Medium" charset="0"/>
                <a:ea typeface="Futura Medium" charset="0"/>
                <a:cs typeface="Futura Medium" charset="0"/>
              </a:rPr>
              <a:t>units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5428" y="6346639"/>
            <a:ext cx="257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12-fold cross-validation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38" y="3753798"/>
            <a:ext cx="3839755" cy="21379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03613" y="1485631"/>
            <a:ext cx="3771816" cy="3897955"/>
          </a:xfrm>
          <a:prstGeom prst="rect">
            <a:avLst/>
          </a:prstGeom>
          <a:solidFill>
            <a:schemeClr val="bg1">
              <a:lumMod val="50000"/>
              <a:alpha val="59000"/>
            </a:schemeClr>
          </a:solidFill>
          <a:ln w="25400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Prediction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65" y="1198479"/>
            <a:ext cx="5567042" cy="5370959"/>
          </a:xfrm>
        </p:spPr>
      </p:pic>
    </p:spTree>
    <p:extLst>
      <p:ext uri="{BB962C8B-B14F-4D97-AF65-F5344CB8AC3E}">
        <p14:creationId xmlns:p14="http://schemas.microsoft.com/office/powerpoint/2010/main" val="118097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42" y="354056"/>
            <a:ext cx="3677881" cy="629787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Accuracy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2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Statistical models generate more accurate seasonal predictions of rainfall anomalies than dynamical models.</a:t>
            </a: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It is easier to predict anomalous signs than exact magnitudes.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CNN works better than simple logistic regressions, implying non-linear properties in the climate system.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Sample size is very important.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315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Conclusion and Discussion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706" y="1667431"/>
            <a:ext cx="716528" cy="286421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72452" y="3926535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2452" y="1788460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72452" y="2353233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3198" y="1627087"/>
            <a:ext cx="685800" cy="2958351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1980" y="3980314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1980" y="1842239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31980" y="2407012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50019" y="2608729"/>
            <a:ext cx="712694" cy="779925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84490" y="2783538"/>
            <a:ext cx="430306" cy="4303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2452" y="183285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utura Medium" charset="0"/>
                <a:ea typeface="Futura Medium" charset="0"/>
                <a:cs typeface="Futura Medium" charset="0"/>
              </a:rPr>
              <a:t>+1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1980" y="19032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utura Medium" charset="0"/>
                <a:ea typeface="Futura Medium" charset="0"/>
                <a:cs typeface="Futura Medium" charset="0"/>
              </a:rPr>
              <a:t>+1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5" name="Straight Arrow Connector 34"/>
          <p:cNvCxnSpPr>
            <a:endCxn id="31" idx="2"/>
          </p:cNvCxnSpPr>
          <p:nvPr/>
        </p:nvCxnSpPr>
        <p:spPr>
          <a:xfrm>
            <a:off x="3772845" y="2057391"/>
            <a:ext cx="1411645" cy="94130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>
            <a:off x="1902757" y="2003612"/>
            <a:ext cx="1429223" cy="61855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1545127" y="283503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000" dirty="0" smtClean="0"/>
              <a:t>…</a:t>
            </a:r>
            <a:endParaRPr lang="en-US" sz="60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404655" y="284848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000" dirty="0" smtClean="0"/>
              <a:t>…</a:t>
            </a:r>
            <a:endParaRPr lang="en-US" sz="6000" dirty="0"/>
          </a:p>
        </p:txBody>
      </p:sp>
      <p:cxnSp>
        <p:nvCxnSpPr>
          <p:cNvPr id="44" name="Straight Arrow Connector 43"/>
          <p:cNvCxnSpPr>
            <a:stCxn id="32" idx="3"/>
          </p:cNvCxnSpPr>
          <p:nvPr/>
        </p:nvCxnSpPr>
        <p:spPr>
          <a:xfrm>
            <a:off x="1942452" y="2017525"/>
            <a:ext cx="1508310" cy="133879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  <a:endCxn id="25" idx="2"/>
          </p:cNvCxnSpPr>
          <p:nvPr/>
        </p:nvCxnSpPr>
        <p:spPr>
          <a:xfrm>
            <a:off x="1942452" y="2017525"/>
            <a:ext cx="1389528" cy="217794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8" idx="2"/>
          </p:cNvCxnSpPr>
          <p:nvPr/>
        </p:nvCxnSpPr>
        <p:spPr>
          <a:xfrm>
            <a:off x="1891434" y="2602482"/>
            <a:ext cx="1440546" cy="1968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6"/>
          </p:cNvCxnSpPr>
          <p:nvPr/>
        </p:nvCxnSpPr>
        <p:spPr>
          <a:xfrm>
            <a:off x="1902758" y="2568386"/>
            <a:ext cx="1548004" cy="80184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5" idx="2"/>
          </p:cNvCxnSpPr>
          <p:nvPr/>
        </p:nvCxnSpPr>
        <p:spPr>
          <a:xfrm>
            <a:off x="1927706" y="2612323"/>
            <a:ext cx="1404274" cy="158314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94535" y="2635617"/>
            <a:ext cx="1536974" cy="65122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83505" y="3300298"/>
            <a:ext cx="1667257" cy="6819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783505" y="3298560"/>
            <a:ext cx="1508136" cy="91035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6"/>
          </p:cNvCxnSpPr>
          <p:nvPr/>
        </p:nvCxnSpPr>
        <p:spPr>
          <a:xfrm flipV="1">
            <a:off x="1902758" y="2633880"/>
            <a:ext cx="1388883" cy="150780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6"/>
          </p:cNvCxnSpPr>
          <p:nvPr/>
        </p:nvCxnSpPr>
        <p:spPr>
          <a:xfrm flipV="1">
            <a:off x="1902758" y="3333917"/>
            <a:ext cx="1548004" cy="80777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6"/>
          </p:cNvCxnSpPr>
          <p:nvPr/>
        </p:nvCxnSpPr>
        <p:spPr>
          <a:xfrm>
            <a:off x="1902758" y="4141688"/>
            <a:ext cx="1409581" cy="4035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1" idx="2"/>
          </p:cNvCxnSpPr>
          <p:nvPr/>
        </p:nvCxnSpPr>
        <p:spPr>
          <a:xfrm>
            <a:off x="3799474" y="2633880"/>
            <a:ext cx="1385016" cy="364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1" idx="2"/>
          </p:cNvCxnSpPr>
          <p:nvPr/>
        </p:nvCxnSpPr>
        <p:spPr>
          <a:xfrm flipV="1">
            <a:off x="3618864" y="2998691"/>
            <a:ext cx="1565626" cy="35044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5" idx="6"/>
            <a:endCxn id="31" idx="2"/>
          </p:cNvCxnSpPr>
          <p:nvPr/>
        </p:nvCxnSpPr>
        <p:spPr>
          <a:xfrm flipV="1">
            <a:off x="3762286" y="2998691"/>
            <a:ext cx="1422204" cy="119677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32169" y="4623204"/>
            <a:ext cx="130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nput layer</a:t>
            </a:r>
            <a:endParaRPr lang="en-US" dirty="0">
              <a:solidFill>
                <a:srgbClr val="FF000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6506" y="4697177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hidden layer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53020" y="3700499"/>
            <a:ext cx="14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output layer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2" name="Left Brace 91"/>
          <p:cNvSpPr/>
          <p:nvPr/>
        </p:nvSpPr>
        <p:spPr>
          <a:xfrm>
            <a:off x="1072510" y="2568385"/>
            <a:ext cx="362756" cy="16270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-587430" y="3173915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10 </a:t>
            </a:r>
            <a:r>
              <a:rPr lang="en-US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EOF inputs</a:t>
            </a:r>
            <a:endParaRPr lang="en-US" dirty="0">
              <a:solidFill>
                <a:srgbClr val="FF000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4" name="Right Brace 93"/>
          <p:cNvSpPr/>
          <p:nvPr/>
        </p:nvSpPr>
        <p:spPr>
          <a:xfrm>
            <a:off x="3799474" y="2686922"/>
            <a:ext cx="470643" cy="15219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207914" y="32578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5 units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General Prediction Methods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Dynamical predictions</a:t>
            </a:r>
          </a:p>
          <a:p>
            <a:pPr lvl="1"/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Eg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North American Multi-Model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Ensemble (NMME)</a:t>
            </a:r>
          </a:p>
          <a:p>
            <a:pPr lvl="1"/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lvl="1"/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Statistical predictions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We need to know the dominant influencing factors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Apply machine learning tools</a:t>
            </a:r>
          </a:p>
        </p:txBody>
      </p:sp>
    </p:spTree>
    <p:extLst>
      <p:ext uri="{BB962C8B-B14F-4D97-AF65-F5344CB8AC3E}">
        <p14:creationId xmlns:p14="http://schemas.microsoft.com/office/powerpoint/2010/main" val="94611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K-fold cross-validation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22439"/>
              </p:ext>
            </p:extLst>
          </p:nvPr>
        </p:nvGraphicFramePr>
        <p:xfrm>
          <a:off x="6145305" y="2029907"/>
          <a:ext cx="3848378" cy="38607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611"/>
                <a:gridCol w="1120589"/>
                <a:gridCol w="1120589"/>
                <a:gridCol w="1120589"/>
              </a:tblGrid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1979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1983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1987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1989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6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1994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7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1997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2001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2003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2004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2007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2009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91938" y="3736630"/>
            <a:ext cx="723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2010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190251" y="3586582"/>
            <a:ext cx="605118" cy="74739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5647765" y="2191871"/>
            <a:ext cx="430306" cy="328108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55305" y="3590948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raining data</a:t>
            </a:r>
            <a:endParaRPr lang="en-US" dirty="0">
              <a:solidFill>
                <a:srgbClr val="FF000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5241" y="5524122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validation data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7765" y="5708788"/>
            <a:ext cx="4975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95369" y="3238073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test data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3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CFSv2 seasonal forecast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9" y="1690688"/>
            <a:ext cx="11729881" cy="45505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119" y="1465729"/>
            <a:ext cx="2321422" cy="477546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365125"/>
            <a:ext cx="11949953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Correlation between CFSv2 and observations 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0075985" cy="4892075"/>
          </a:xfrm>
        </p:spPr>
      </p:pic>
    </p:spTree>
    <p:extLst>
      <p:ext uri="{BB962C8B-B14F-4D97-AF65-F5344CB8AC3E}">
        <p14:creationId xmlns:p14="http://schemas.microsoft.com/office/powerpoint/2010/main" val="23732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Statistical </a:t>
            </a:r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27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Input variables from 1979-2015: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CIN </a:t>
            </a:r>
            <a:r>
              <a:rPr lang="en-US" u="sng" dirty="0" smtClean="0">
                <a:latin typeface="Futura Medium" charset="0"/>
                <a:ea typeface="Futura Medium" charset="0"/>
                <a:cs typeface="Futura Medium" charset="0"/>
              </a:rPr>
              <a:t>(0-30</a:t>
            </a:r>
            <a:r>
              <a:rPr lang="en-US" u="sng" baseline="30000" dirty="0" smtClean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u="sng" dirty="0" smtClean="0">
                <a:latin typeface="Futura Medium" charset="0"/>
                <a:ea typeface="Futura Medium" charset="0"/>
                <a:cs typeface="Futura Medium" charset="0"/>
              </a:rPr>
              <a:t>S, 40-80</a:t>
            </a:r>
            <a:r>
              <a:rPr lang="en-US" u="sng" baseline="30000" dirty="0" smtClean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u="sng" dirty="0" smtClean="0">
                <a:latin typeface="Futura Medium" charset="0"/>
                <a:ea typeface="Futura Medium" charset="0"/>
                <a:cs typeface="Futura Medium" charset="0"/>
              </a:rPr>
              <a:t>W)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CAPE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RH at surface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Z at 200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hPa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1"/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Multiple EOF analysis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Retain first 10 EOF modes, accounting for about 77% of the total variance.</a:t>
            </a:r>
          </a:p>
          <a:p>
            <a:pPr lvl="1"/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Output variable: rainfall anomalies (5</a:t>
            </a:r>
            <a:r>
              <a:rPr lang="en-US" baseline="30000" dirty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-15</a:t>
            </a:r>
            <a:r>
              <a:rPr lang="en-US" baseline="30000" dirty="0" smtClean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S, 50</a:t>
            </a:r>
            <a:r>
              <a:rPr lang="en-US" baseline="30000" dirty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-70</a:t>
            </a:r>
            <a:r>
              <a:rPr lang="en-US" baseline="30000" dirty="0" smtClean="0">
                <a:latin typeface="Futura Medium" charset="0"/>
                <a:ea typeface="Futura Medium" charset="0"/>
                <a:cs typeface="Futura Medium" charset="0"/>
              </a:rPr>
              <a:t>o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83" y="2041893"/>
            <a:ext cx="3876675" cy="31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0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20" y="664835"/>
            <a:ext cx="4269704" cy="5560546"/>
          </a:xfrm>
        </p:spPr>
      </p:pic>
      <p:sp>
        <p:nvSpPr>
          <p:cNvPr id="5" name="Rectangle 4"/>
          <p:cNvSpPr/>
          <p:nvPr/>
        </p:nvSpPr>
        <p:spPr>
          <a:xfrm>
            <a:off x="5123329" y="2232212"/>
            <a:ext cx="1385047" cy="69924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03910" y="1900634"/>
            <a:ext cx="2790265" cy="2066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All-year regression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092387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Problems</a:t>
            </a:r>
          </a:p>
          <a:p>
            <a:pPr lvl="1"/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Overfitting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8" y="525584"/>
            <a:ext cx="5793330" cy="565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4989"/>
            <a:ext cx="3810000" cy="2590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92822" y="3661092"/>
            <a:ext cx="107577" cy="12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Different regression algorithms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Ordinary </a:t>
            </a:r>
            <a:r>
              <a:rPr lang="en-US" smtClean="0">
                <a:latin typeface="Futura Medium" charset="0"/>
                <a:ea typeface="Futura Medium" charset="0"/>
                <a:cs typeface="Futura Medium" charset="0"/>
              </a:rPr>
              <a:t>least squares (OLS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</a:t>
            </a: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Ridge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Lasso Regression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6" y="4146541"/>
            <a:ext cx="3048000" cy="67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6"/>
          <a:stretch/>
        </p:blipFill>
        <p:spPr>
          <a:xfrm>
            <a:off x="1128156" y="5553095"/>
            <a:ext cx="273115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54"/>
          <a:stretch/>
        </p:blipFill>
        <p:spPr>
          <a:xfrm>
            <a:off x="1128156" y="2474542"/>
            <a:ext cx="1830197" cy="673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58353" y="4034118"/>
            <a:ext cx="121780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8353" y="5469116"/>
            <a:ext cx="121780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K-fold cross-validation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181712"/>
              </p:ext>
            </p:extLst>
          </p:nvPr>
        </p:nvGraphicFramePr>
        <p:xfrm>
          <a:off x="5614888" y="2136639"/>
          <a:ext cx="4482354" cy="38607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118"/>
                <a:gridCol w="1494118"/>
                <a:gridCol w="1494118"/>
              </a:tblGrid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1979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1983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1987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1989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1994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1997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2001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2003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2004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2007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2009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14888" y="2136639"/>
            <a:ext cx="4497296" cy="3376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537853"/>
            <a:ext cx="44875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12 folds</a:t>
            </a: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Futura Medium" charset="0"/>
                <a:ea typeface="Futura Medium" charset="0"/>
                <a:cs typeface="Futura Medium" charset="0"/>
              </a:rPr>
              <a:t>Algorithm:</a:t>
            </a:r>
            <a:endParaRPr lang="en-US" dirty="0">
              <a:solidFill>
                <a:srgbClr val="0070C0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Loop (alphas){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Fit the model in training datasets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Calculate sum of square errors for validation datasets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Do the above for 12 times.</a:t>
            </a:r>
          </a:p>
          <a:p>
            <a:pPr lvl="1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}</a:t>
            </a:r>
          </a:p>
          <a:p>
            <a:pPr lvl="1"/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Find the penalty parameter that make the sum of square errors lowest.</a:t>
            </a: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r="40396"/>
          <a:stretch/>
        </p:blipFill>
        <p:spPr>
          <a:xfrm>
            <a:off x="10468528" y="1968899"/>
            <a:ext cx="1277472" cy="67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84138" y="3590949"/>
            <a:ext cx="723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2010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386352" y="3401916"/>
            <a:ext cx="605118" cy="74739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0195 0.05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248 0.467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394</Words>
  <Application>Microsoft Macintosh PowerPoint</Application>
  <PresentationFormat>Custom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 the seasonal predictability of wet season rainfall anomalies over the Southern Amazonia</vt:lpstr>
      <vt:lpstr>General Prediction Methods</vt:lpstr>
      <vt:lpstr>CFSv2 seasonal forecast</vt:lpstr>
      <vt:lpstr>Correlation between CFSv2 and observations </vt:lpstr>
      <vt:lpstr>Statistical predictions</vt:lpstr>
      <vt:lpstr>PowerPoint Presentation</vt:lpstr>
      <vt:lpstr>All-year regression</vt:lpstr>
      <vt:lpstr>Different regression algorithms</vt:lpstr>
      <vt:lpstr>K-fold cross-validation</vt:lpstr>
      <vt:lpstr>PowerPoint Presentation</vt:lpstr>
      <vt:lpstr>Correlation between prediction and observations </vt:lpstr>
      <vt:lpstr>Logistic regression</vt:lpstr>
      <vt:lpstr>PowerPoint Presentation</vt:lpstr>
      <vt:lpstr>Accuracy</vt:lpstr>
      <vt:lpstr>Convolutional Neural Networks (CNN)</vt:lpstr>
      <vt:lpstr>Prediction</vt:lpstr>
      <vt:lpstr>PowerPoint Presentation</vt:lpstr>
      <vt:lpstr>PowerPoint Presentation</vt:lpstr>
      <vt:lpstr>PowerPoint Presentation</vt:lpstr>
      <vt:lpstr>K-fold cross-validation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hazard model</dc:title>
  <dc:creator>Microsoft Office User</dc:creator>
  <cp:lastModifiedBy>Zheng Li</cp:lastModifiedBy>
  <cp:revision>245</cp:revision>
  <dcterms:created xsi:type="dcterms:W3CDTF">2016-10-04T13:11:21Z</dcterms:created>
  <dcterms:modified xsi:type="dcterms:W3CDTF">2020-12-11T11:57:26Z</dcterms:modified>
</cp:coreProperties>
</file>