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1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2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3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4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58"/>
  </p:notesMasterIdLst>
  <p:sldIdLst>
    <p:sldId id="256" r:id="rId2"/>
    <p:sldId id="271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4" r:id="rId53"/>
    <p:sldId id="311" r:id="rId54"/>
    <p:sldId id="312" r:id="rId55"/>
    <p:sldId id="309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  <a:srgbClr val="42DA54"/>
    <a:srgbClr val="30ACEC"/>
    <a:srgbClr val="8D1515"/>
    <a:srgbClr val="080808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epak\Desktop\Project\Batsman_Strike_rate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All_round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All_round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All_round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All_round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a%20(match%20hosted%20in%20cities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c%20(No%20of%20boundary%20and%20dot%20balls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f%20(Dismissal%20kinds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f%20(Dismissal%20kinds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I%20(Total_runs_vunue%20vise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Q5-J%20(Eden%20Garden%20Year%20wise%20runs)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atsman_Strike_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atsman_Strike_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Good_avera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Hard_hitting_batt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owler_econom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owler_econom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owler_strike_r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k\Desktop\Project\Bowler_strike_rate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Deepak\Desktop\Project\Q5-d%20(No%20of%20boundaries%20by%20teams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Deepak\Desktop\Project\Q5-e%20(No%20of%20dot%20balls%20by%20teams)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Deepak\Desktop\Project\Q5-G%20(MAX%20Conceded%20runs%20by%20ballers)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C:\Users\Deepak\Desktop\Project\Q5-I%20(Total_runs_vunue%20vis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Batsman_Strike_rate!$B$1</c:f>
              <c:strCache>
                <c:ptCount val="1"/>
                <c:pt idx="0">
                  <c:v>total_run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Batsman_Strike_rate!$A$2:$A$11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Batsman_Strike_rate!$B$2:$B$11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2079</c:v>
                </c:pt>
                <c:pt idx="6">
                  <c:v>4849</c:v>
                </c:pt>
                <c:pt idx="7">
                  <c:v>4772</c:v>
                </c:pt>
                <c:pt idx="8">
                  <c:v>3023</c:v>
                </c:pt>
                <c:pt idx="9">
                  <c:v>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B-490A-9491-66E7CA96326B}"/>
            </c:ext>
          </c:extLst>
        </c:ser>
        <c:ser>
          <c:idx val="1"/>
          <c:order val="1"/>
          <c:tx>
            <c:strRef>
              <c:f>Batsman_Strike_rate!$C$1</c:f>
              <c:strCache>
                <c:ptCount val="1"/>
                <c:pt idx="0">
                  <c:v>total_balls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Batsman_Strike_rate!$A$2:$A$11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Batsman_Strike_rate!$C$2:$C$11</c:f>
              <c:numCache>
                <c:formatCode>General</c:formatCode>
                <c:ptCount val="10"/>
                <c:pt idx="0">
                  <c:v>832</c:v>
                </c:pt>
                <c:pt idx="1">
                  <c:v>543</c:v>
                </c:pt>
                <c:pt idx="2">
                  <c:v>847</c:v>
                </c:pt>
                <c:pt idx="3">
                  <c:v>1755</c:v>
                </c:pt>
                <c:pt idx="4">
                  <c:v>973</c:v>
                </c:pt>
                <c:pt idx="5">
                  <c:v>1368</c:v>
                </c:pt>
                <c:pt idx="6">
                  <c:v>3192</c:v>
                </c:pt>
                <c:pt idx="7">
                  <c:v>3179</c:v>
                </c:pt>
                <c:pt idx="8">
                  <c:v>2017</c:v>
                </c:pt>
                <c:pt idx="9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B-490A-9491-66E7CA963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50448"/>
        <c:axId val="57042128"/>
      </c:barChart>
      <c:catAx>
        <c:axId val="570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042128"/>
        <c:crosses val="autoZero"/>
        <c:auto val="1"/>
        <c:lblAlgn val="ctr"/>
        <c:lblOffset val="100"/>
        <c:noMultiLvlLbl val="0"/>
      </c:catAx>
      <c:valAx>
        <c:axId val="5704212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0504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All_rounder!$C$1</c:f>
              <c:strCache>
                <c:ptCount val="1"/>
                <c:pt idx="0">
                  <c:v>ball_strike_rate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9F-42E3-9C86-F905483CBB6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E9F-42E3-9C86-F905483CBB6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E9F-42E3-9C86-F905483CBB6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9F-42E3-9C86-F905483CBB6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9F-42E3-9C86-F905483CBB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9F-42E3-9C86-F905483CBB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57955760"/>
        <c:axId val="457971568"/>
      </c:barChart>
      <c:catAx>
        <c:axId val="45795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457971568"/>
        <c:crosses val="autoZero"/>
        <c:auto val="1"/>
        <c:lblAlgn val="ctr"/>
        <c:lblOffset val="100"/>
        <c:noMultiLvlLbl val="0"/>
      </c:catAx>
      <c:valAx>
        <c:axId val="45797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95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All_rounder!$B$1</c:f>
              <c:strCache>
                <c:ptCount val="1"/>
                <c:pt idx="0">
                  <c:v>bat_strike_rate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D4-4098-ACDD-73B665FA53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D4-4098-ACDD-73B665FA53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D4-4098-ACDD-73B665FA5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All_rounder!$B$2:$B$11</c:f>
              <c:numCache>
                <c:formatCode>General</c:formatCode>
                <c:ptCount val="10"/>
                <c:pt idx="0">
                  <c:v>182</c:v>
                </c:pt>
                <c:pt idx="1">
                  <c:v>164</c:v>
                </c:pt>
                <c:pt idx="2">
                  <c:v>159</c:v>
                </c:pt>
                <c:pt idx="3">
                  <c:v>154</c:v>
                </c:pt>
                <c:pt idx="4">
                  <c:v>150</c:v>
                </c:pt>
                <c:pt idx="5">
                  <c:v>149</c:v>
                </c:pt>
                <c:pt idx="6">
                  <c:v>144</c:v>
                </c:pt>
                <c:pt idx="7">
                  <c:v>142</c:v>
                </c:pt>
                <c:pt idx="8">
                  <c:v>142</c:v>
                </c:pt>
                <c:pt idx="9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D4-4098-ACDD-73B665FA53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51676096"/>
        <c:axId val="351674848"/>
      </c:barChart>
      <c:catAx>
        <c:axId val="35167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51674848"/>
        <c:crosses val="autoZero"/>
        <c:auto val="1"/>
        <c:lblAlgn val="ctr"/>
        <c:lblOffset val="100"/>
        <c:noMultiLvlLbl val="0"/>
      </c:catAx>
      <c:valAx>
        <c:axId val="351674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167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All_rounder!$C$1</c:f>
              <c:strCache>
                <c:ptCount val="1"/>
                <c:pt idx="0">
                  <c:v>ball_strike_rate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0A-46D0-919C-840494D604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0A-46D0-919C-840494D604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0A-46D0-919C-840494D604E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(All_rounder!$A$2,All_rounder!$A$8,All_rounder!$A$11)</c:f>
              <c:strCache>
                <c:ptCount val="3"/>
                <c:pt idx="0">
                  <c:v>AD Russell</c:v>
                </c:pt>
                <c:pt idx="1">
                  <c:v>ST Jayasuriya</c:v>
                </c:pt>
                <c:pt idx="2">
                  <c:v>JA Morkel</c:v>
                </c:pt>
              </c:strCache>
              <c:extLst/>
            </c:strRef>
          </c:cat>
          <c:val>
            <c:numRef>
              <c:f>(All_rounder!$C$2,All_rounder!$C$8,All_rounder!$C$11)</c:f>
              <c:numCache>
                <c:formatCode>General</c:formatCode>
                <c:ptCount val="3"/>
                <c:pt idx="0">
                  <c:v>17.7</c:v>
                </c:pt>
                <c:pt idx="1">
                  <c:v>18.809999999999999</c:v>
                </c:pt>
                <c:pt idx="2">
                  <c:v>18.82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760A-46D0-919C-840494D60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All_rounder!$B$1</c:f>
              <c:strCache>
                <c:ptCount val="1"/>
                <c:pt idx="0">
                  <c:v>bat_strike_rate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A-4DF3-BB81-C9A144B410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CA-4DF3-BB81-C9A144B410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CA-4DF3-BB81-C9A144B410A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All_rounder!$A$2:$A$4</c:f>
              <c:strCache>
                <c:ptCount val="3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</c:strCache>
            </c:strRef>
          </c:cat>
          <c:val>
            <c:numRef>
              <c:f>All_rounder!$B$2:$B$4</c:f>
              <c:numCache>
                <c:formatCode>General</c:formatCode>
                <c:ptCount val="3"/>
                <c:pt idx="0">
                  <c:v>182</c:v>
                </c:pt>
                <c:pt idx="1">
                  <c:v>164</c:v>
                </c:pt>
                <c:pt idx="2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CA-4DF3-BB81-C9A144B4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11-45E7-AED8-E9AD650CA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11-45E7-AED8-E9AD650CA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11-45E7-AED8-E9AD650CA3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'Q5-a (match hosted in cities)'!$A$2:$A$11</c:f>
              <c:strCache>
                <c:ptCount val="10"/>
                <c:pt idx="0">
                  <c:v>Mumbai</c:v>
                </c:pt>
                <c:pt idx="1">
                  <c:v>Kolkata</c:v>
                </c:pt>
                <c:pt idx="2">
                  <c:v>Delhi</c:v>
                </c:pt>
                <c:pt idx="3">
                  <c:v>Bangalore</c:v>
                </c:pt>
                <c:pt idx="4">
                  <c:v>Hyderabad</c:v>
                </c:pt>
                <c:pt idx="5">
                  <c:v>Chennai</c:v>
                </c:pt>
                <c:pt idx="6">
                  <c:v>Chandigarh</c:v>
                </c:pt>
                <c:pt idx="7">
                  <c:v>Jaipur</c:v>
                </c:pt>
                <c:pt idx="8">
                  <c:v>Pune</c:v>
                </c:pt>
                <c:pt idx="9">
                  <c:v>Abu Dhabi</c:v>
                </c:pt>
              </c:strCache>
            </c:strRef>
          </c:cat>
          <c:val>
            <c:numRef>
              <c:f>'Q5-a (match hosted in cities)'!$B$2:$B$11</c:f>
              <c:numCache>
                <c:formatCode>General</c:formatCode>
                <c:ptCount val="10"/>
                <c:pt idx="0">
                  <c:v>101</c:v>
                </c:pt>
                <c:pt idx="1">
                  <c:v>77</c:v>
                </c:pt>
                <c:pt idx="2">
                  <c:v>74</c:v>
                </c:pt>
                <c:pt idx="3">
                  <c:v>65</c:v>
                </c:pt>
                <c:pt idx="4">
                  <c:v>64</c:v>
                </c:pt>
                <c:pt idx="5">
                  <c:v>57</c:v>
                </c:pt>
                <c:pt idx="6">
                  <c:v>56</c:v>
                </c:pt>
                <c:pt idx="7">
                  <c:v>47</c:v>
                </c:pt>
                <c:pt idx="8">
                  <c:v>38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11-45E7-AED8-E9AD650CA3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7"/>
        <c:axId val="642085152"/>
        <c:axId val="642083904"/>
      </c:barChart>
      <c:catAx>
        <c:axId val="64208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42083904"/>
        <c:crosses val="autoZero"/>
        <c:auto val="1"/>
        <c:lblAlgn val="ctr"/>
        <c:lblOffset val="100"/>
        <c:noMultiLvlLbl val="0"/>
      </c:catAx>
      <c:valAx>
        <c:axId val="64208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4208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'Q5-b (No of boundary and dot ba'!$A$2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'Q5-b (No of boundary and dot ba'!$B$1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'Q5-b (No of boundary and dot ba'!$B$2</c:f>
              <c:numCache>
                <c:formatCode>General</c:formatCode>
                <c:ptCount val="1"/>
                <c:pt idx="0">
                  <c:v>31468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1-40B9-97D7-22092D282864}"/>
            </c:ext>
          </c:extLst>
        </c:ser>
        <c:ser>
          <c:idx val="1"/>
          <c:order val="1"/>
          <c:tx>
            <c:strRef>
              <c:f>'Q5-b (No of boundary and dot ba'!$A$3</c:f>
              <c:strCache>
                <c:ptCount val="1"/>
                <c:pt idx="0">
                  <c:v>Dot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'Q5-b (No of boundary and dot ba'!$B$1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'Q5-b (No of boundary and dot ba'!$B$3</c:f>
              <c:numCache>
                <c:formatCode>General</c:formatCode>
                <c:ptCount val="1"/>
                <c:pt idx="0">
                  <c:v>67841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1-40B9-97D7-22092D2828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04884063"/>
        <c:axId val="1204893215"/>
      </c:barChart>
      <c:catAx>
        <c:axId val="1204884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4893215"/>
        <c:crosses val="autoZero"/>
        <c:auto val="1"/>
        <c:lblAlgn val="ctr"/>
        <c:lblOffset val="100"/>
        <c:noMultiLvlLbl val="0"/>
      </c:catAx>
      <c:valAx>
        <c:axId val="1204893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20488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Semi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'Q5-f (Dismissal kinds)'!$A$2:$A$7</c:f>
              <c:strCache>
                <c:ptCount val="6"/>
                <c:pt idx="0">
                  <c:v>caught</c:v>
                </c:pt>
                <c:pt idx="1">
                  <c:v>bowled</c:v>
                </c:pt>
                <c:pt idx="2">
                  <c:v>run out</c:v>
                </c:pt>
                <c:pt idx="3">
                  <c:v>lbw</c:v>
                </c:pt>
                <c:pt idx="4">
                  <c:v>stumped</c:v>
                </c:pt>
                <c:pt idx="5">
                  <c:v>caught and bowled</c:v>
                </c:pt>
              </c:strCache>
            </c:strRef>
          </c:cat>
          <c:val>
            <c:numRef>
              <c:f>'Q5-f (Dismissal kinds)'!$B$2:$B$7</c:f>
              <c:numCache>
                <c:formatCode>General</c:formatCode>
                <c:ptCount val="6"/>
                <c:pt idx="0">
                  <c:v>5743</c:v>
                </c:pt>
                <c:pt idx="1">
                  <c:v>1700</c:v>
                </c:pt>
                <c:pt idx="2">
                  <c:v>893</c:v>
                </c:pt>
                <c:pt idx="3">
                  <c:v>571</c:v>
                </c:pt>
                <c:pt idx="4">
                  <c:v>294</c:v>
                </c:pt>
                <c:pt idx="5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3-41EB-BCE4-ED242AF2E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1140938560"/>
        <c:axId val="1140939808"/>
      </c:barChart>
      <c:catAx>
        <c:axId val="114093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140939808"/>
        <c:crosses val="autoZero"/>
        <c:auto val="1"/>
        <c:lblAlgn val="ctr"/>
        <c:lblOffset val="100"/>
        <c:noMultiLvlLbl val="0"/>
      </c:catAx>
      <c:valAx>
        <c:axId val="114093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1409385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2">
          <a:lumMod val="50000"/>
          <a:lumOff val="50000"/>
        </a:schemeClr>
      </a:solidFill>
      <a:round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'Q5-f (Dismissal kinds)'!$A$8:$A$10</c:f>
              <c:strCache>
                <c:ptCount val="3"/>
                <c:pt idx="0">
                  <c:v>hit wicket</c:v>
                </c:pt>
                <c:pt idx="1">
                  <c:v>retired hurt</c:v>
                </c:pt>
                <c:pt idx="2">
                  <c:v>obstructing the field</c:v>
                </c:pt>
              </c:strCache>
            </c:strRef>
          </c:cat>
          <c:val>
            <c:numRef>
              <c:f>'Q5-f (Dismissal kinds)'!$B$8:$B$10</c:f>
              <c:numCache>
                <c:formatCode>General</c:formatCode>
                <c:ptCount val="3"/>
                <c:pt idx="0">
                  <c:v>12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2-4894-9244-69F86E9EDB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209906400"/>
        <c:axId val="1209907232"/>
      </c:barChart>
      <c:catAx>
        <c:axId val="12099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209907232"/>
        <c:crosses val="autoZero"/>
        <c:auto val="1"/>
        <c:lblAlgn val="ctr"/>
        <c:lblOffset val="100"/>
        <c:noMultiLvlLbl val="0"/>
      </c:catAx>
      <c:valAx>
        <c:axId val="120990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209906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287C3"/>
      </a:solidFill>
      <a:round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287C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FA-48B9-A1EE-DC7868CB0342}"/>
              </c:ext>
            </c:extLst>
          </c:dPt>
          <c:dLbls>
            <c:dLbl>
              <c:idx val="0"/>
              <c:spPr>
                <a:noFill/>
                <a:ln>
                  <a:solidFill>
                    <a:schemeClr val="tx2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Light" panose="020B0502040204020203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FA-48B9-A1EE-DC7868CB03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Bahnschrift SemiLight" panose="020B0502040204020203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FA-48B9-A1EE-DC7868CB034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Bahnschrift SemiLight" panose="020B0502040204020203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3FA-48B9-A1EE-DC7868CB034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Bahnschrift SemiLight" panose="020B0502040204020203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3FA-48B9-A1EE-DC7868CB03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'Q5-I (Total_runs_vunue vise)'!$A$2:$A$5</c:f>
              <c:strCache>
                <c:ptCount val="4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</c:strCache>
            </c:strRef>
          </c:cat>
          <c:val>
            <c:numRef>
              <c:f>'Q5-I (Total_runs_vunue vise)'!$B$2:$B$5</c:f>
              <c:numCache>
                <c:formatCode>General</c:formatCode>
                <c:ptCount val="4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A-48B9-A1EE-DC7868CB0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3006160"/>
        <c:axId val="2013015728"/>
      </c:barChart>
      <c:catAx>
        <c:axId val="20130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13015728"/>
        <c:crosses val="autoZero"/>
        <c:auto val="1"/>
        <c:lblAlgn val="ctr"/>
        <c:lblOffset val="100"/>
        <c:noMultiLvlLbl val="0"/>
      </c:catAx>
      <c:valAx>
        <c:axId val="201301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1300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358705161854774E-2"/>
          <c:y val="0.18097222222222226"/>
          <c:w val="0.87753018372703417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7777777777777776E-2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1E-4270-BE2E-0776197E04D8}"/>
                </c:ext>
              </c:extLst>
            </c:dLbl>
            <c:dLbl>
              <c:idx val="1"/>
              <c:layout>
                <c:manualLayout>
                  <c:x val="-2.2222222222222223E-2"/>
                  <c:y val="-5.5555555555555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1E-4270-BE2E-0776197E04D8}"/>
                </c:ext>
              </c:extLst>
            </c:dLbl>
            <c:dLbl>
              <c:idx val="2"/>
              <c:layout>
                <c:manualLayout>
                  <c:x val="-1.9444444444444445E-2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1E-4270-BE2E-0776197E04D8}"/>
                </c:ext>
              </c:extLst>
            </c:dLbl>
            <c:dLbl>
              <c:idx val="3"/>
              <c:layout>
                <c:manualLayout>
                  <c:x val="-3.3333333333333381E-2"/>
                  <c:y val="-9.7222222222222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1E-4270-BE2E-0776197E04D8}"/>
                </c:ext>
              </c:extLst>
            </c:dLbl>
            <c:dLbl>
              <c:idx val="4"/>
              <c:layout>
                <c:manualLayout>
                  <c:x val="-3.6559458595426891E-2"/>
                  <c:y val="-7.4023307627557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1E-4270-BE2E-0776197E04D8}"/>
                </c:ext>
              </c:extLst>
            </c:dLbl>
            <c:dLbl>
              <c:idx val="5"/>
              <c:layout>
                <c:manualLayout>
                  <c:x val="-4.166666666666666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1E-4270-BE2E-0776197E04D8}"/>
                </c:ext>
              </c:extLst>
            </c:dLbl>
            <c:dLbl>
              <c:idx val="6"/>
              <c:layout>
                <c:manualLayout>
                  <c:x val="-4.4444444444444446E-2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1E-4270-BE2E-0776197E04D8}"/>
                </c:ext>
              </c:extLst>
            </c:dLbl>
            <c:dLbl>
              <c:idx val="7"/>
              <c:layout>
                <c:manualLayout>
                  <c:x val="-3.0555555555555659E-2"/>
                  <c:y val="8.796296296296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1E-4270-BE2E-0776197E04D8}"/>
                </c:ext>
              </c:extLst>
            </c:dLbl>
            <c:dLbl>
              <c:idx val="8"/>
              <c:layout>
                <c:manualLayout>
                  <c:x val="-5.2777777777777674E-2"/>
                  <c:y val="-0.11574074074074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1E-4270-BE2E-0776197E04D8}"/>
                </c:ext>
              </c:extLst>
            </c:dLbl>
            <c:dLbl>
              <c:idx val="9"/>
              <c:layout>
                <c:manualLayout>
                  <c:x val="-3.0555555555555759E-2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1E-4270-BE2E-0776197E04D8}"/>
                </c:ext>
              </c:extLst>
            </c:dLbl>
            <c:dLbl>
              <c:idx val="10"/>
              <c:layout>
                <c:manualLayout>
                  <c:x val="-2.7777777777777676E-2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51E-4270-BE2E-0776197E04D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Bahnschrift Semi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5875" cap="rnd">
                <a:solidFill>
                  <a:schemeClr val="accent2">
                    <a:lumMod val="75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'Q5-J (Eden Garden Year wise run'!$B$2:$B$12</c:f>
              <c:numCache>
                <c:formatCode>General</c:formatCode>
                <c:ptCount val="11"/>
                <c:pt idx="0">
                  <c:v>2008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'Q5-J (Eden Garden Year wise run'!$C$2:$C$12</c:f>
              <c:numCache>
                <c:formatCode>General</c:formatCode>
                <c:ptCount val="11"/>
                <c:pt idx="0">
                  <c:v>1843</c:v>
                </c:pt>
                <c:pt idx="1">
                  <c:v>2167</c:v>
                </c:pt>
                <c:pt idx="2">
                  <c:v>1854</c:v>
                </c:pt>
                <c:pt idx="3">
                  <c:v>2012</c:v>
                </c:pt>
                <c:pt idx="4">
                  <c:v>2304</c:v>
                </c:pt>
                <c:pt idx="5">
                  <c:v>1289</c:v>
                </c:pt>
                <c:pt idx="6">
                  <c:v>2386</c:v>
                </c:pt>
                <c:pt idx="7">
                  <c:v>2073</c:v>
                </c:pt>
                <c:pt idx="8">
                  <c:v>2194</c:v>
                </c:pt>
                <c:pt idx="9">
                  <c:v>2885</c:v>
                </c:pt>
                <c:pt idx="10">
                  <c:v>2651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1E-4270-BE2E-0776197E0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65000"/>
                  <a:lumOff val="3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17087919"/>
        <c:axId val="317088751"/>
      </c:lineChart>
      <c:catAx>
        <c:axId val="31708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088751"/>
        <c:crosses val="autoZero"/>
        <c:auto val="1"/>
        <c:lblAlgn val="ctr"/>
        <c:lblOffset val="100"/>
        <c:noMultiLvlLbl val="0"/>
      </c:catAx>
      <c:valAx>
        <c:axId val="317088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08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Semi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Batsman_Strike_rate!$A$2</c:f>
              <c:strCache>
                <c:ptCount val="1"/>
                <c:pt idx="0">
                  <c:v>AD Russell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B7D-44D7-A9F4-A4D4C93967EF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7D-44D7-A9F4-A4D4C9396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Batsman_Strike_rate!$D$2</c:f>
              <c:numCache>
                <c:formatCode>General</c:formatCode>
                <c:ptCount val="1"/>
                <c:pt idx="0">
                  <c:v>182.33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D-44D7-A9F4-A4D4C93967EF}"/>
            </c:ext>
          </c:extLst>
        </c:ser>
        <c:ser>
          <c:idx val="1"/>
          <c:order val="1"/>
          <c:tx>
            <c:strRef>
              <c:f>Batsman_Strike_rate!$A$3</c:f>
              <c:strCache>
                <c:ptCount val="1"/>
                <c:pt idx="0">
                  <c:v>SP Narine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Batsman_Strike_rate!$D$3</c:f>
              <c:numCache>
                <c:formatCode>General</c:formatCode>
                <c:ptCount val="1"/>
                <c:pt idx="0">
                  <c:v>164.27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D-44D7-A9F4-A4D4C93967EF}"/>
            </c:ext>
          </c:extLst>
        </c:ser>
        <c:ser>
          <c:idx val="2"/>
          <c:order val="2"/>
          <c:tx>
            <c:strRef>
              <c:f>Batsman_Strike_rate!$A$4</c:f>
              <c:strCache>
                <c:ptCount val="1"/>
                <c:pt idx="0">
                  <c:v>HH Pandya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Batsman_Strike_rate!$D$4</c:f>
              <c:numCache>
                <c:formatCode>General</c:formatCode>
                <c:ptCount val="1"/>
                <c:pt idx="0">
                  <c:v>159.27000000000001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7D-44D7-A9F4-A4D4C93967EF}"/>
            </c:ext>
          </c:extLst>
        </c:ser>
        <c:ser>
          <c:idx val="3"/>
          <c:order val="3"/>
          <c:tx>
            <c:strRef>
              <c:f>Batsman_Strike_rate!$A$5</c:f>
              <c:strCache>
                <c:ptCount val="1"/>
                <c:pt idx="0">
                  <c:v>V Sehwag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Batsman_Strike_rate!$D$5</c:f>
              <c:numCache>
                <c:formatCode>General</c:formatCode>
                <c:ptCount val="1"/>
                <c:pt idx="0">
                  <c:v>155.44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7D-44D7-A9F4-A4D4C93967EF}"/>
            </c:ext>
          </c:extLst>
        </c:ser>
        <c:ser>
          <c:idx val="4"/>
          <c:order val="4"/>
          <c:tx>
            <c:strRef>
              <c:f>Batsman_Strike_rate!$A$6</c:f>
              <c:strCache>
                <c:ptCount val="1"/>
                <c:pt idx="0">
                  <c:v>GJ Maxwell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Batsman_Strike_rate!$D$6</c:f>
              <c:numCache>
                <c:formatCode>General</c:formatCode>
                <c:ptCount val="1"/>
                <c:pt idx="0">
                  <c:v>154.68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7D-44D7-A9F4-A4D4C93967EF}"/>
            </c:ext>
          </c:extLst>
        </c:ser>
        <c:ser>
          <c:idx val="5"/>
          <c:order val="5"/>
          <c:tx>
            <c:strRef>
              <c:f>Batsman_Strike_rate!$A$7</c:f>
              <c:strCache>
                <c:ptCount val="1"/>
                <c:pt idx="0">
                  <c:v>RR Pant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Batsman_Strike_rate!$D$7</c:f>
              <c:numCache>
                <c:formatCode>General</c:formatCode>
                <c:ptCount val="1"/>
                <c:pt idx="0">
                  <c:v>151.97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7D-44D7-A9F4-A4D4C93967EF}"/>
            </c:ext>
          </c:extLst>
        </c:ser>
        <c:ser>
          <c:idx val="6"/>
          <c:order val="6"/>
          <c:tx>
            <c:strRef>
              <c:f>Batsman_Strike_rate!$A$8</c:f>
              <c:strCache>
                <c:ptCount val="1"/>
                <c:pt idx="0">
                  <c:v>AB de Villiers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Batsman_Strike_rate!$D$8</c:f>
              <c:numCache>
                <c:formatCode>General</c:formatCode>
                <c:ptCount val="1"/>
                <c:pt idx="0">
                  <c:v>151.91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B7D-44D7-A9F4-A4D4C93967EF}"/>
            </c:ext>
          </c:extLst>
        </c:ser>
        <c:ser>
          <c:idx val="7"/>
          <c:order val="7"/>
          <c:tx>
            <c:strRef>
              <c:f>Batsman_Strike_rate!$A$9</c:f>
              <c:strCache>
                <c:ptCount val="1"/>
                <c:pt idx="0">
                  <c:v>CH Gayle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Batsman_Strike_rate!$D$9</c:f>
              <c:numCache>
                <c:formatCode>General</c:formatCode>
                <c:ptCount val="1"/>
                <c:pt idx="0">
                  <c:v>150.11000000000001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7D-44D7-A9F4-A4D4C93967EF}"/>
            </c:ext>
          </c:extLst>
        </c:ser>
        <c:ser>
          <c:idx val="8"/>
          <c:order val="8"/>
          <c:tx>
            <c:strRef>
              <c:f>Batsman_Strike_rate!$A$10</c:f>
              <c:strCache>
                <c:ptCount val="1"/>
                <c:pt idx="0">
                  <c:v>KA Pollard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Batsman_Strike_rate!$D$10</c:f>
              <c:numCache>
                <c:formatCode>General</c:formatCode>
                <c:ptCount val="1"/>
                <c:pt idx="0">
                  <c:v>149.88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B7D-44D7-A9F4-A4D4C93967EF}"/>
            </c:ext>
          </c:extLst>
        </c:ser>
        <c:ser>
          <c:idx val="9"/>
          <c:order val="9"/>
          <c:tx>
            <c:strRef>
              <c:f>Batsman_Strike_rate!$A$11</c:f>
              <c:strCache>
                <c:ptCount val="1"/>
                <c:pt idx="0">
                  <c:v>JC Buttler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Batsman_Strike_rate!$D$11</c:f>
              <c:numCache>
                <c:formatCode>General</c:formatCode>
                <c:ptCount val="1"/>
                <c:pt idx="0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7D-44D7-A9F4-A4D4C93967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7754256"/>
        <c:axId val="1477763824"/>
      </c:barChart>
      <c:catAx>
        <c:axId val="147775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77763824"/>
        <c:crosses val="autoZero"/>
        <c:auto val="1"/>
        <c:lblAlgn val="ctr"/>
        <c:lblOffset val="100"/>
        <c:noMultiLvlLbl val="0"/>
      </c:catAx>
      <c:valAx>
        <c:axId val="1477763824"/>
        <c:scaling>
          <c:orientation val="minMax"/>
          <c:max val="2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777542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Batsman_Strike_rate!$B$1</c:f>
              <c:strCache>
                <c:ptCount val="1"/>
                <c:pt idx="0">
                  <c:v>total_run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23A-4D9A-9FFE-025FABF251B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23A-4D9A-9FFE-025FABF251BA}"/>
              </c:ext>
            </c:extLst>
          </c:dPt>
          <c:dPt>
            <c:idx val="2"/>
            <c:invertIfNegative val="0"/>
            <c:bubble3D val="0"/>
            <c:explosion val="9"/>
            <c:extLst>
              <c:ext xmlns:c16="http://schemas.microsoft.com/office/drawing/2014/chart" uri="{C3380CC4-5D6E-409C-BE32-E72D297353CC}">
                <c16:uniqueId val="{00000002-123A-4D9A-9FFE-025FABF251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Batsman_Strike_rate!$B$2</c:f>
              <c:numCache>
                <c:formatCode>General</c:formatCode>
                <c:ptCount val="1"/>
                <c:pt idx="0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3A-4D9A-9FFE-025FABF251BA}"/>
            </c:ext>
          </c:extLst>
        </c:ser>
        <c:ser>
          <c:idx val="1"/>
          <c:order val="1"/>
          <c:tx>
            <c:strRef>
              <c:f>Batsman_Strike_rate!$C$1</c:f>
              <c:strCache>
                <c:ptCount val="1"/>
                <c:pt idx="0">
                  <c:v>total_balls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Batsman_Strike_rate!$C$2</c:f>
              <c:numCache>
                <c:formatCode>General</c:formatCode>
                <c:ptCount val="1"/>
                <c:pt idx="0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A-4D9A-9FFE-025FABF251BA}"/>
            </c:ext>
          </c:extLst>
        </c:ser>
        <c:ser>
          <c:idx val="2"/>
          <c:order val="2"/>
          <c:tx>
            <c:strRef>
              <c:f>Batsman_Strike_rate!$D$1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37438423645321"/>
                  <c:y val="2.433090024330900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3A-4D9A-9FFE-025FABF251BA}"/>
                </c:ext>
              </c:extLst>
            </c:dLbl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Batsman_Strike_rate!$D$2</c:f>
              <c:numCache>
                <c:formatCode>General</c:formatCode>
                <c:ptCount val="1"/>
                <c:pt idx="0">
                  <c:v>182.33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3A-4D9A-9FFE-025FABF251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79732911"/>
        <c:axId val="28460703"/>
      </c:barChart>
      <c:valAx>
        <c:axId val="284607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9732911"/>
        <c:crosses val="autoZero"/>
        <c:crossBetween val="between"/>
      </c:valAx>
      <c:catAx>
        <c:axId val="279732911"/>
        <c:scaling>
          <c:orientation val="minMax"/>
        </c:scaling>
        <c:delete val="1"/>
        <c:axPos val="l"/>
        <c:majorTickMark val="none"/>
        <c:minorTickMark val="none"/>
        <c:tickLblPos val="nextTo"/>
        <c:crossAx val="28460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02929525113707"/>
          <c:y val="0.68281472350210337"/>
          <c:w val="0.41487308651635935"/>
          <c:h val="6.67428404235462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843099554416166E-2"/>
          <c:y val="7.3600651865343619E-2"/>
          <c:w val="0.92283907098821949"/>
          <c:h val="0.73374851984953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Good_average!$A$2</c:f>
              <c:strCache>
                <c:ptCount val="1"/>
                <c:pt idx="0">
                  <c:v>KL Rahul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Good_average!$E$2</c:f>
              <c:numCache>
                <c:formatCode>General</c:formatCode>
                <c:ptCount val="1"/>
                <c:pt idx="0">
                  <c:v>42.69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2-4B6C-953B-96708C2F9025}"/>
            </c:ext>
          </c:extLst>
        </c:ser>
        <c:ser>
          <c:idx val="1"/>
          <c:order val="1"/>
          <c:tx>
            <c:strRef>
              <c:f>Good_average!$A$3</c:f>
              <c:strCache>
                <c:ptCount val="1"/>
                <c:pt idx="0">
                  <c:v>AB de Villiers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Good_average!$E$3</c:f>
              <c:numCache>
                <c:formatCode>General</c:formatCode>
                <c:ptCount val="1"/>
                <c:pt idx="0">
                  <c:v>42.54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2-4B6C-953B-96708C2F9025}"/>
            </c:ext>
          </c:extLst>
        </c:ser>
        <c:ser>
          <c:idx val="2"/>
          <c:order val="2"/>
          <c:tx>
            <c:strRef>
              <c:f>Good_average!$A$4</c:f>
              <c:strCache>
                <c:ptCount val="1"/>
                <c:pt idx="0">
                  <c:v>DA Warner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Good_average!$E$4</c:f>
              <c:numCache>
                <c:formatCode>General</c:formatCode>
                <c:ptCount val="1"/>
                <c:pt idx="0">
                  <c:v>41.7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42-4B6C-953B-96708C2F9025}"/>
            </c:ext>
          </c:extLst>
        </c:ser>
        <c:ser>
          <c:idx val="3"/>
          <c:order val="3"/>
          <c:tx>
            <c:strRef>
              <c:f>Good_average!$A$5</c:f>
              <c:strCache>
                <c:ptCount val="1"/>
                <c:pt idx="0">
                  <c:v>JP Duminy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Good_average!$E$5</c:f>
              <c:numCache>
                <c:formatCode>General</c:formatCode>
                <c:ptCount val="1"/>
                <c:pt idx="0">
                  <c:v>41.41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42-4B6C-953B-96708C2F9025}"/>
            </c:ext>
          </c:extLst>
        </c:ser>
        <c:ser>
          <c:idx val="4"/>
          <c:order val="4"/>
          <c:tx>
            <c:strRef>
              <c:f>Good_average!$A$6</c:f>
              <c:strCache>
                <c:ptCount val="1"/>
                <c:pt idx="0">
                  <c:v>CH Gayle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Good_average!$E$6</c:f>
              <c:numCache>
                <c:formatCode>General</c:formatCode>
                <c:ptCount val="1"/>
                <c:pt idx="0">
                  <c:v>41.14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42-4B6C-953B-96708C2F9025}"/>
            </c:ext>
          </c:extLst>
        </c:ser>
        <c:ser>
          <c:idx val="5"/>
          <c:order val="5"/>
          <c:tx>
            <c:strRef>
              <c:f>Good_average!$A$7</c:f>
              <c:strCache>
                <c:ptCount val="1"/>
                <c:pt idx="0">
                  <c:v>ML Hayden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Good_average!$E$7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D42-4B6C-953B-96708C2F9025}"/>
            </c:ext>
          </c:extLst>
        </c:ser>
        <c:ser>
          <c:idx val="6"/>
          <c:order val="6"/>
          <c:tx>
            <c:strRef>
              <c:f>Good_average!$A$8</c:f>
              <c:strCache>
                <c:ptCount val="1"/>
                <c:pt idx="0">
                  <c:v>LMP Simmons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Good_average!$E$8</c:f>
              <c:numCache>
                <c:formatCode>General</c:formatCode>
                <c:ptCount val="1"/>
                <c:pt idx="0">
                  <c:v>39.96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42-4B6C-953B-96708C2F9025}"/>
            </c:ext>
          </c:extLst>
        </c:ser>
        <c:ser>
          <c:idx val="7"/>
          <c:order val="7"/>
          <c:tx>
            <c:strRef>
              <c:f>Good_average!$A$9</c:f>
              <c:strCache>
                <c:ptCount val="1"/>
                <c:pt idx="0">
                  <c:v>KS Williamson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Good_average!$E$9</c:f>
              <c:numCache>
                <c:formatCode>General</c:formatCode>
                <c:ptCount val="1"/>
                <c:pt idx="0">
                  <c:v>39.49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D42-4B6C-953B-96708C2F9025}"/>
            </c:ext>
          </c:extLst>
        </c:ser>
        <c:ser>
          <c:idx val="8"/>
          <c:order val="8"/>
          <c:tx>
            <c:strRef>
              <c:f>Good_average!$A$10</c:f>
              <c:strCache>
                <c:ptCount val="1"/>
                <c:pt idx="0">
                  <c:v>OA shah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Good_average!$E$10</c:f>
              <c:numCache>
                <c:formatCode>General</c:formatCode>
                <c:ptCount val="1"/>
                <c:pt idx="0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42-4B6C-953B-96708C2F9025}"/>
            </c:ext>
          </c:extLst>
        </c:ser>
        <c:ser>
          <c:idx val="9"/>
          <c:order val="9"/>
          <c:tx>
            <c:strRef>
              <c:f>Good_average!$A$11</c:f>
              <c:strCache>
                <c:ptCount val="1"/>
                <c:pt idx="0">
                  <c:v>SE marsh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Good_average!$E$1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Good_average!$E$11</c:f>
              <c:numCache>
                <c:formatCode>General</c:formatCode>
                <c:ptCount val="1"/>
                <c:pt idx="0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42-4B6C-953B-96708C2F90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99570479"/>
        <c:axId val="1599559247"/>
      </c:barChart>
      <c:catAx>
        <c:axId val="1599570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599559247"/>
        <c:crosses val="autoZero"/>
        <c:auto val="1"/>
        <c:lblAlgn val="ctr"/>
        <c:lblOffset val="100"/>
        <c:noMultiLvlLbl val="0"/>
      </c:catAx>
      <c:valAx>
        <c:axId val="159955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5995704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Hard_hitting_batters!$B$1</c:f>
              <c:strCache>
                <c:ptCount val="1"/>
                <c:pt idx="0">
                  <c:v>tot_boundaries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85-4AD4-8FA1-6977596AC4F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85-4AD4-8FA1-6977596AC4F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85-4AD4-8FA1-6977596AC4F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85-4AD4-8FA1-6977596AC4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Hard_hitting_batters!$A$2:$A$6</c:f>
              <c:strCache>
                <c:ptCount val="5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</c:strCache>
            </c:strRef>
          </c:cat>
          <c:val>
            <c:numRef>
              <c:f>Hard_hitting_batters!$B$2:$B$6</c:f>
              <c:numCache>
                <c:formatCode>General</c:formatCode>
                <c:ptCount val="5"/>
                <c:pt idx="0">
                  <c:v>733</c:v>
                </c:pt>
                <c:pt idx="1">
                  <c:v>706</c:v>
                </c:pt>
                <c:pt idx="2">
                  <c:v>705</c:v>
                </c:pt>
                <c:pt idx="3">
                  <c:v>700</c:v>
                </c:pt>
                <c:pt idx="4">
                  <c:v>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85-4AD4-8FA1-6977596AC4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51504"/>
        <c:axId val="11651920"/>
      </c:barChart>
      <c:lineChart>
        <c:grouping val="standard"/>
        <c:varyColors val="0"/>
        <c:ser>
          <c:idx val="1"/>
          <c:order val="1"/>
          <c:tx>
            <c:strRef>
              <c:f>Hard_hitting_batters!$C$1</c:f>
              <c:strCache>
                <c:ptCount val="1"/>
                <c:pt idx="0">
                  <c:v>boundary_percent</c:v>
                </c:pt>
              </c:strCache>
            </c:strRef>
          </c:tx>
          <c:spPr>
            <a:ln w="28575" cap="flat">
              <a:solidFill>
                <a:schemeClr val="accent2"/>
              </a:solidFill>
              <a:prstDash val="solid"/>
              <a:bevel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3175">
                <a:noFill/>
                <a:prstDash val="sysDash"/>
              </a:ln>
              <a:effectLst/>
            </c:spPr>
          </c:marker>
          <c:dLbls>
            <c:dLbl>
              <c:idx val="0"/>
              <c:layout>
                <c:manualLayout>
                  <c:x val="-5.8333282220384267E-2"/>
                  <c:y val="-3.520949727019397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F85-4AD4-8FA1-6977596AC4F8}"/>
                </c:ext>
              </c:extLst>
            </c:dLbl>
            <c:dLbl>
              <c:idx val="1"/>
              <c:layout>
                <c:manualLayout>
                  <c:x val="-9.7222222222222224E-2"/>
                  <c:y val="4.166666666666658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F85-4AD4-8FA1-6977596AC4F8}"/>
                </c:ext>
              </c:extLst>
            </c:dLbl>
            <c:dLbl>
              <c:idx val="2"/>
              <c:layout>
                <c:manualLayout>
                  <c:x val="0"/>
                  <c:y val="-7.4074074074074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F85-4AD4-8FA1-6977596AC4F8}"/>
                </c:ext>
              </c:extLst>
            </c:dLbl>
            <c:dLbl>
              <c:idx val="3"/>
              <c:layout>
                <c:manualLayout>
                  <c:x val="-9.7660127208913414E-2"/>
                  <c:y val="9.4174024401088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F85-4AD4-8FA1-6977596AC4F8}"/>
                </c:ext>
              </c:extLst>
            </c:dLbl>
            <c:dLbl>
              <c:idx val="4"/>
              <c:layout>
                <c:manualLayout>
                  <c:x val="-0.10277777777777777"/>
                  <c:y val="-8.333333333333332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F85-4AD4-8FA1-6977596AC4F8}"/>
                </c:ext>
              </c:extLst>
            </c:dLbl>
            <c:spPr>
              <a:noFill/>
              <a:ln>
                <a:solidFill>
                  <a:schemeClr val="tx2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Hard_hitting_batters!$A$2:$A$6</c:f>
              <c:strCache>
                <c:ptCount val="5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</c:strCache>
            </c:strRef>
          </c:cat>
          <c:val>
            <c:numRef>
              <c:f>Hard_hitting_batters!$C$2:$C$6</c:f>
              <c:numCache>
                <c:formatCode>0.00%</c:formatCode>
                <c:ptCount val="5"/>
                <c:pt idx="0">
                  <c:v>0.76070000000000004</c:v>
                </c:pt>
                <c:pt idx="1">
                  <c:v>0.54920000000000002</c:v>
                </c:pt>
                <c:pt idx="2">
                  <c:v>0.61099999999999999</c:v>
                </c:pt>
                <c:pt idx="3">
                  <c:v>0.58069999999999999</c:v>
                </c:pt>
                <c:pt idx="4">
                  <c:v>0.58420000000000005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F85-4AD4-8FA1-6977596AC4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272384"/>
        <c:axId val="92273216"/>
      </c:lineChart>
      <c:catAx>
        <c:axId val="116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1651920"/>
        <c:crosses val="autoZero"/>
        <c:auto val="1"/>
        <c:lblAlgn val="ctr"/>
        <c:lblOffset val="100"/>
        <c:noMultiLvlLbl val="0"/>
      </c:catAx>
      <c:valAx>
        <c:axId val="11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en-IN"/>
                  <a:t>No. of Boundaries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1651504"/>
        <c:crosses val="autoZero"/>
        <c:crossBetween val="between"/>
      </c:valAx>
      <c:valAx>
        <c:axId val="922732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en-IN"/>
                  <a:t>Boundary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2272384"/>
        <c:crosses val="max"/>
        <c:crossBetween val="between"/>
      </c:valAx>
      <c:catAx>
        <c:axId val="92272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273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Bowler_economy!$B$1</c:f>
              <c:strCache>
                <c:ptCount val="1"/>
                <c:pt idx="0">
                  <c:v>conceded_runs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Bowler_economy!$A$2:$A$11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Bowler_economy!$B$2:$B$11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C-49E0-A2D4-ADA0E3A13377}"/>
            </c:ext>
          </c:extLst>
        </c:ser>
        <c:ser>
          <c:idx val="1"/>
          <c:order val="1"/>
          <c:tx>
            <c:strRef>
              <c:f>Bowler_economy!$C$1</c:f>
              <c:strCache>
                <c:ptCount val="1"/>
                <c:pt idx="0">
                  <c:v> total balls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Bowler_economy!$A$2:$A$11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Bowler_economy!$C$2:$C$11</c:f>
              <c:numCache>
                <c:formatCode>General</c:formatCode>
                <c:ptCount val="10"/>
                <c:pt idx="0">
                  <c:v>1489.98</c:v>
                </c:pt>
                <c:pt idx="1">
                  <c:v>982.98</c:v>
                </c:pt>
                <c:pt idx="2">
                  <c:v>1576.98</c:v>
                </c:pt>
                <c:pt idx="3">
                  <c:v>2275.98</c:v>
                </c:pt>
                <c:pt idx="4">
                  <c:v>3327</c:v>
                </c:pt>
                <c:pt idx="5">
                  <c:v>2824.02</c:v>
                </c:pt>
                <c:pt idx="6">
                  <c:v>784.98</c:v>
                </c:pt>
                <c:pt idx="7">
                  <c:v>660</c:v>
                </c:pt>
                <c:pt idx="8">
                  <c:v>709.02</c:v>
                </c:pt>
                <c:pt idx="9">
                  <c:v>586.98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5C-49E0-A2D4-ADA0E3A13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8336703"/>
        <c:axId val="1438332543"/>
      </c:barChart>
      <c:catAx>
        <c:axId val="143833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38332543"/>
        <c:crosses val="autoZero"/>
        <c:auto val="1"/>
        <c:lblAlgn val="ctr"/>
        <c:lblOffset val="100"/>
        <c:noMultiLvlLbl val="0"/>
      </c:catAx>
      <c:valAx>
        <c:axId val="143833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38336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2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884057971014491E-2"/>
          <c:y val="4.0627897318733272E-2"/>
          <c:w val="0.93623188405797098"/>
          <c:h val="0.60776077177300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Bowler_economy!$A$2</c:f>
              <c:strCache>
                <c:ptCount val="1"/>
                <c:pt idx="0">
                  <c:v>Rashid Khan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Bowler_economy!$E$2</c:f>
              <c:numCache>
                <c:formatCode>General</c:formatCode>
                <c:ptCount val="1"/>
                <c:pt idx="0">
                  <c:v>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C-4489-9086-D832F89F8CE3}"/>
            </c:ext>
          </c:extLst>
        </c:ser>
        <c:ser>
          <c:idx val="1"/>
          <c:order val="1"/>
          <c:tx>
            <c:strRef>
              <c:f>Bowler_economy!$A$3</c:f>
              <c:strCache>
                <c:ptCount val="1"/>
                <c:pt idx="0">
                  <c:v>A Kumble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Bowler_economy!$E$3</c:f>
              <c:numCache>
                <c:formatCode>General</c:formatCode>
                <c:ptCount val="1"/>
                <c:pt idx="0">
                  <c:v>6.65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C-4489-9086-D832F89F8CE3}"/>
            </c:ext>
          </c:extLst>
        </c:ser>
        <c:ser>
          <c:idx val="2"/>
          <c:order val="2"/>
          <c:tx>
            <c:strRef>
              <c:f>Bowler_economy!$A$4</c:f>
              <c:strCache>
                <c:ptCount val="1"/>
                <c:pt idx="0">
                  <c:v>M Muralitharan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Bowler_economy!$E$4</c:f>
              <c:numCache>
                <c:formatCode>General</c:formatCode>
                <c:ptCount val="1"/>
                <c:pt idx="0">
                  <c:v>6.68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EC-4489-9086-D832F89F8CE3}"/>
            </c:ext>
          </c:extLst>
        </c:ser>
        <c:ser>
          <c:idx val="3"/>
          <c:order val="3"/>
          <c:tx>
            <c:strRef>
              <c:f>Bowler_economy!$A$5</c:f>
              <c:strCache>
                <c:ptCount val="1"/>
                <c:pt idx="0">
                  <c:v>DW Steyn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Bowler_economy!$E$5</c:f>
              <c:numCache>
                <c:formatCode>General</c:formatCode>
                <c:ptCount val="1"/>
                <c:pt idx="0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EC-4489-9086-D832F89F8CE3}"/>
            </c:ext>
          </c:extLst>
        </c:ser>
        <c:ser>
          <c:idx val="4"/>
          <c:order val="4"/>
          <c:tx>
            <c:strRef>
              <c:f>Bowler_economy!$A$6</c:f>
              <c:strCache>
                <c:ptCount val="1"/>
                <c:pt idx="0">
                  <c:v>R Ashwin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Bowler_economy!$E$6</c:f>
              <c:numCache>
                <c:formatCode>General</c:formatCode>
                <c:ptCount val="1"/>
                <c:pt idx="0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EC-4489-9086-D832F89F8CE3}"/>
            </c:ext>
          </c:extLst>
        </c:ser>
        <c:ser>
          <c:idx val="5"/>
          <c:order val="5"/>
          <c:tx>
            <c:strRef>
              <c:f>Bowler_economy!$A$7</c:f>
              <c:strCache>
                <c:ptCount val="1"/>
                <c:pt idx="0">
                  <c:v>SP Narine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Bowler_economy!$E$7</c:f>
              <c:numCache>
                <c:formatCode>General</c:formatCode>
                <c:ptCount val="1"/>
                <c:pt idx="0">
                  <c:v>6.82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EC-4489-9086-D832F89F8CE3}"/>
            </c:ext>
          </c:extLst>
        </c:ser>
        <c:ser>
          <c:idx val="6"/>
          <c:order val="6"/>
          <c:tx>
            <c:strRef>
              <c:f>Bowler_economy!$A$8</c:f>
              <c:strCache>
                <c:ptCount val="1"/>
                <c:pt idx="0">
                  <c:v>DL Vettori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Bowler_economy!$E$8</c:f>
              <c:numCache>
                <c:formatCode>General</c:formatCode>
                <c:ptCount val="1"/>
                <c:pt idx="0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EC-4489-9086-D832F89F8CE3}"/>
            </c:ext>
          </c:extLst>
        </c:ser>
        <c:ser>
          <c:idx val="7"/>
          <c:order val="7"/>
          <c:tx>
            <c:strRef>
              <c:f>Bowler_economy!$A$9</c:f>
              <c:strCache>
                <c:ptCount val="1"/>
                <c:pt idx="0">
                  <c:v>Washington Sundar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Bowler_economy!$E$9</c:f>
              <c:numCache>
                <c:formatCode>General</c:formatCode>
                <c:ptCount val="1"/>
                <c:pt idx="0">
                  <c:v>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EC-4489-9086-D832F89F8CE3}"/>
            </c:ext>
          </c:extLst>
        </c:ser>
        <c:ser>
          <c:idx val="8"/>
          <c:order val="8"/>
          <c:tx>
            <c:strRef>
              <c:f>Bowler_economy!$A$10</c:f>
              <c:strCache>
                <c:ptCount val="1"/>
                <c:pt idx="0">
                  <c:v>J Botha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Bowler_economy!$E$10</c:f>
              <c:numCache>
                <c:formatCode>General</c:formatCode>
                <c:ptCount val="1"/>
                <c:pt idx="0">
                  <c:v>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EC-4489-9086-D832F89F8CE3}"/>
            </c:ext>
          </c:extLst>
        </c:ser>
        <c:ser>
          <c:idx val="9"/>
          <c:order val="9"/>
          <c:tx>
            <c:strRef>
              <c:f>Bowler_economy!$A$11</c:f>
              <c:strCache>
                <c:ptCount val="1"/>
                <c:pt idx="0">
                  <c:v>R Tewatia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Bowler_economy!$E$1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Bowler_economy!$E$11</c:f>
              <c:numCache>
                <c:formatCode>General</c:formatCode>
                <c:ptCount val="1"/>
                <c:pt idx="0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CEC-4489-9086-D832F89F8C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38342527"/>
        <c:axId val="1438341279"/>
      </c:barChart>
      <c:catAx>
        <c:axId val="1438342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38341279"/>
        <c:crosses val="autoZero"/>
        <c:auto val="1"/>
        <c:lblAlgn val="ctr"/>
        <c:lblOffset val="100"/>
        <c:noMultiLvlLbl val="0"/>
      </c:catAx>
      <c:valAx>
        <c:axId val="1438341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834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51300553118519"/>
          <c:y val="0.75978107657745664"/>
          <c:w val="0.7278804610825752"/>
          <c:h val="0.1510438003327867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Bowler_strike_rate!$A$2</c:f>
              <c:strCache>
                <c:ptCount val="1"/>
                <c:pt idx="0">
                  <c:v>K Rabada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Bowler_strike_rate!$E$2</c:f>
              <c:numCache>
                <c:formatCode>General</c:formatCode>
                <c:ptCount val="1"/>
                <c:pt idx="0">
                  <c:v>12.73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E-4260-BA68-88D5E1147978}"/>
            </c:ext>
          </c:extLst>
        </c:ser>
        <c:ser>
          <c:idx val="1"/>
          <c:order val="1"/>
          <c:tx>
            <c:strRef>
              <c:f>Bowler_strike_rate!$A$3</c:f>
              <c:strCache>
                <c:ptCount val="1"/>
                <c:pt idx="0">
                  <c:v>DE Bollinger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Bowler_strike_rate!$E$3</c:f>
              <c:numCache>
                <c:formatCode>General</c:formatCode>
                <c:ptCount val="1"/>
                <c:pt idx="0">
                  <c:v>13.95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E-4260-BA68-88D5E1147978}"/>
            </c:ext>
          </c:extLst>
        </c:ser>
        <c:ser>
          <c:idx val="2"/>
          <c:order val="2"/>
          <c:tx>
            <c:strRef>
              <c:f>Bowler_strike_rate!$A$4</c:f>
              <c:strCache>
                <c:ptCount val="1"/>
                <c:pt idx="0">
                  <c:v>AJ Tye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Bowler_strike_rate!$E$4</c:f>
              <c:numCache>
                <c:formatCode>General</c:formatCode>
                <c:ptCount val="1"/>
                <c:pt idx="0">
                  <c:v>14.33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EE-4260-BA68-88D5E1147978}"/>
            </c:ext>
          </c:extLst>
        </c:ser>
        <c:ser>
          <c:idx val="3"/>
          <c:order val="3"/>
          <c:tx>
            <c:strRef>
              <c:f>Bowler_strike_rate!$A$5</c:f>
              <c:strCache>
                <c:ptCount val="1"/>
                <c:pt idx="0">
                  <c:v>MA Starc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Bowler_strike_rate!$E$5</c:f>
              <c:numCache>
                <c:formatCode>General</c:formatCode>
                <c:ptCount val="1"/>
                <c:pt idx="0">
                  <c:v>15.69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EE-4260-BA68-88D5E1147978}"/>
            </c:ext>
          </c:extLst>
        </c:ser>
        <c:ser>
          <c:idx val="4"/>
          <c:order val="4"/>
          <c:tx>
            <c:strRef>
              <c:f>Bowler_strike_rate!$A$6</c:f>
              <c:strCache>
                <c:ptCount val="1"/>
                <c:pt idx="0">
                  <c:v>SL Malinga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Bowler_strike_rate!$E$6</c:f>
              <c:numCache>
                <c:formatCode>General</c:formatCode>
                <c:ptCount val="1"/>
                <c:pt idx="0">
                  <c:v>15.82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EE-4260-BA68-88D5E1147978}"/>
            </c:ext>
          </c:extLst>
        </c:ser>
        <c:ser>
          <c:idx val="5"/>
          <c:order val="5"/>
          <c:tx>
            <c:strRef>
              <c:f>Bowler_strike_rate!$A$7</c:f>
              <c:strCache>
                <c:ptCount val="1"/>
                <c:pt idx="0">
                  <c:v>Imran Tahir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Bowler_strike_rate!$E$7</c:f>
              <c:numCache>
                <c:formatCode>General</c:formatCode>
                <c:ptCount val="1"/>
                <c:pt idx="0">
                  <c:v>15.83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EE-4260-BA68-88D5E1147978}"/>
            </c:ext>
          </c:extLst>
        </c:ser>
        <c:ser>
          <c:idx val="6"/>
          <c:order val="6"/>
          <c:tx>
            <c:strRef>
              <c:f>Bowler_strike_rate!$A$8</c:f>
              <c:strCache>
                <c:ptCount val="1"/>
                <c:pt idx="0">
                  <c:v>DJ Bravo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Bowler_strike_rate!$E$8</c:f>
              <c:numCache>
                <c:formatCode>General</c:formatCode>
                <c:ptCount val="1"/>
                <c:pt idx="0">
                  <c:v>16.260000000000002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EE-4260-BA68-88D5E1147978}"/>
            </c:ext>
          </c:extLst>
        </c:ser>
        <c:ser>
          <c:idx val="7"/>
          <c:order val="7"/>
          <c:tx>
            <c:strRef>
              <c:f>Bowler_strike_rate!$A$9</c:f>
              <c:strCache>
                <c:ptCount val="1"/>
                <c:pt idx="0">
                  <c:v>A Nehra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Bowler_strike_rate!$E$9</c:f>
              <c:numCache>
                <c:formatCode>General</c:formatCode>
                <c:ptCount val="1"/>
                <c:pt idx="0">
                  <c:v>16.309999999999999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EE-4260-BA68-88D5E1147978}"/>
            </c:ext>
          </c:extLst>
        </c:ser>
        <c:ser>
          <c:idx val="8"/>
          <c:order val="8"/>
          <c:tx>
            <c:strRef>
              <c:f>Bowler_strike_rate!$A$10</c:f>
              <c:strCache>
                <c:ptCount val="1"/>
                <c:pt idx="0">
                  <c:v>S Aravind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Bowler_strike_rate!$E$10</c:f>
              <c:numCache>
                <c:formatCode>General</c:formatCode>
                <c:ptCount val="1"/>
                <c:pt idx="0">
                  <c:v>16.420000000000002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EE-4260-BA68-88D5E1147978}"/>
            </c:ext>
          </c:extLst>
        </c:ser>
        <c:ser>
          <c:idx val="9"/>
          <c:order val="9"/>
          <c:tx>
            <c:strRef>
              <c:f>Bowler_strike_rate!$A$11</c:f>
              <c:strCache>
                <c:ptCount val="1"/>
                <c:pt idx="0">
                  <c:v>KK Cooper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Bowler_strike_rate!$E$1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Bowler_strike_rate!$E$11</c:f>
              <c:numCache>
                <c:formatCode>General</c:formatCode>
                <c:ptCount val="1"/>
                <c:pt idx="0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EE-4260-BA68-88D5E11479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3119648"/>
        <c:axId val="1283113824"/>
      </c:barChart>
      <c:catAx>
        <c:axId val="128311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283113824"/>
        <c:crosses val="autoZero"/>
        <c:auto val="1"/>
        <c:lblAlgn val="ctr"/>
        <c:lblOffset val="100"/>
        <c:noMultiLvlLbl val="0"/>
      </c:catAx>
      <c:valAx>
        <c:axId val="1283113824"/>
        <c:scaling>
          <c:orientation val="minMax"/>
          <c:max val="2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28311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249108173142606"/>
          <c:y val="8.2970222211583816E-2"/>
          <c:w val="0.14324867138290334"/>
          <c:h val="0.80327522646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06-4948-A9DC-A11E7B1DFEBD}"/>
              </c:ext>
            </c:extLst>
          </c:dPt>
          <c:dPt>
            <c:idx val="1"/>
            <c:bubble3D val="0"/>
            <c:explosion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06-4948-A9DC-A11E7B1DFEBD}"/>
              </c:ext>
            </c:extLst>
          </c:dPt>
          <c:dLbls>
            <c:dLbl>
              <c:idx val="0"/>
              <c:layout>
                <c:manualLayout>
                  <c:x val="0.17222222222222211"/>
                  <c:y val="-4.0962615001736771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06-4948-A9DC-A11E7B1DFEBD}"/>
                </c:ext>
              </c:extLst>
            </c:dLbl>
            <c:dLbl>
              <c:idx val="1"/>
              <c:layout>
                <c:manualLayout>
                  <c:x val="-0.125"/>
                  <c:y val="-0.1310803680055528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6-4948-A9DC-A11E7B1DFEB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Bowler_strike_rate!$C$1:$D$1</c:f>
              <c:strCache>
                <c:ptCount val="2"/>
                <c:pt idx="0">
                  <c:v>Overs</c:v>
                </c:pt>
                <c:pt idx="1">
                  <c:v>total_wicket</c:v>
                </c:pt>
              </c:strCache>
            </c:strRef>
          </c:cat>
          <c:val>
            <c:numRef>
              <c:f>Bowler_strike_rate!$C$2:$D$2</c:f>
              <c:numCache>
                <c:formatCode>General</c:formatCode>
                <c:ptCount val="2"/>
                <c:pt idx="0" formatCode="0">
                  <c:v>140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06-4948-A9DC-A11E7B1D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Bahnschrift Light" panose="020B0502040204020203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'Q5-d (No of boundaries by teams'!$A$2:$A$16</cx:f>
        <cx:lvl ptCount="15">
          <cx:pt idx="0">Mumbai Indians</cx:pt>
          <cx:pt idx="1">Royal Challengers Bangalore</cx:pt>
          <cx:pt idx="2">Kings XI Punjab</cx:pt>
          <cx:pt idx="3">Kolkata Knight Riders</cx:pt>
          <cx:pt idx="4">Chennai Super Kings</cx:pt>
          <cx:pt idx="5">Rajasthan Royals</cx:pt>
          <cx:pt idx="6">Delhi Daredevils</cx:pt>
          <cx:pt idx="7">Sunrisers Hyderabad</cx:pt>
          <cx:pt idx="8">Deccan Chargers</cx:pt>
          <cx:pt idx="9">Pune Warriors</cx:pt>
          <cx:pt idx="10">Delhi Capitals</cx:pt>
          <cx:pt idx="11">Gujarat Lions</cx:pt>
          <cx:pt idx="12">Rising Pune Supergiant</cx:pt>
          <cx:pt idx="13">Rising Pune Supergiants</cx:pt>
          <cx:pt idx="14">Kochi Tuskers Kerala</cx:pt>
        </cx:lvl>
      </cx:strDim>
      <cx:numDim type="val">
        <cx:f>'Q5-d (No of boundaries by teams'!$B$2:$B$16</cx:f>
        <cx:lvl ptCount="15" formatCode="General">
          <cx:pt idx="0">4118</cx:pt>
          <cx:pt idx="1">3800</cx:pt>
          <cx:pt idx="2">3780</cx:pt>
          <cx:pt idx="3">3739</cx:pt>
          <cx:pt idx="4">3496</cx:pt>
          <cx:pt idx="5">3041</cx:pt>
          <cx:pt idx="6">3022</cx:pt>
          <cx:pt idx="7">2306</cx:pt>
          <cx:pt idx="8">1387</cx:pt>
          <cx:pt idx="9">733</cx:pt>
          <cx:pt idx="10">659</cx:pt>
          <cx:pt idx="11">624</cx:pt>
          <cx:pt idx="12">290</cx:pt>
          <cx:pt idx="13">242</cx:pt>
          <cx:pt idx="14">231</cx:pt>
        </cx:lvl>
      </cx:numDim>
    </cx:data>
  </cx:chartData>
  <cx:chart>
    <cx:plotArea>
      <cx:plotAreaRegion>
        <cx:series layoutId="clusteredColumn" uniqueId="{D66E1377-107A-4788-940D-406D17D8A533}">
          <cx:tx>
            <cx:txData>
              <cx:f>'Q5-d (No of boundaries by teams'!$B$1</cx:f>
              <cx:v>tot_no_of_boundary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 b="1">
                    <a:solidFill>
                      <a:schemeClr val="bg1"/>
                    </a:solidFill>
                    <a:latin typeface="Bahnschrift SemiLight" panose="020B0502040204020203" pitchFamily="34" charset="0"/>
                    <a:ea typeface="Bahnschrift SemiLight" panose="020B0502040204020203" pitchFamily="34" charset="0"/>
                    <a:cs typeface="Bahnschrift SemiLight" panose="020B0502040204020203" pitchFamily="34" charset="0"/>
                  </a:defRPr>
                </a:pPr>
                <a:endParaRPr lang="en-US" sz="1100" b="1" i="0" u="none" strike="noStrike" baseline="0">
                  <a:solidFill>
                    <a:schemeClr val="bg1"/>
                  </a:solidFill>
                  <a:latin typeface="Bahnschrift SemiLight" panose="020B0502040204020203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1C293E61-2DE2-4673-B169-8B6A39E7A8E5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0"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Bahnschrift SemiLight" panose="020B050204020402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7F7F7F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IN" sz="1100">
              <a:latin typeface="Bahnschrift SemiLight" panose="020B0502040204020203" pitchFamily="34" charset="0"/>
            </a:endParaRPr>
          </a:p>
        </cx:txPr>
      </cx:axis>
      <cx:axis id="2" hidden="1">
        <cx:valScaling max="1" min="0"/>
        <cx:units unit="percentage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7F7F7F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IN" sz="1100">
              <a:latin typeface="Bahnschrift SemiLight" panose="020B0502040204020203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'Q5-e (No of dot balls by teams)'!$A$2:$A$16</cx:f>
        <cx:lvl ptCount="15">
          <cx:pt idx="0">Mumbai Indians</cx:pt>
          <cx:pt idx="1">Royal Challengers Bangalore</cx:pt>
          <cx:pt idx="2">Kolkata Knight Riders</cx:pt>
          <cx:pt idx="3">Kings XI Punjab</cx:pt>
          <cx:pt idx="4">Chennai Super Kings</cx:pt>
          <cx:pt idx="5">Rajasthan Royals</cx:pt>
          <cx:pt idx="6">Delhi Daredevils</cx:pt>
          <cx:pt idx="7">Sunrisers Hyderabad</cx:pt>
          <cx:pt idx="8">Deccan Chargers</cx:pt>
          <cx:pt idx="9">Pune Warriors</cx:pt>
          <cx:pt idx="10">Delhi Capitals</cx:pt>
          <cx:pt idx="11">Gujarat Lions</cx:pt>
          <cx:pt idx="12">Rising Pune Supergiant</cx:pt>
          <cx:pt idx="13">Kochi Tuskers Kerala</cx:pt>
          <cx:pt idx="14">Rising Pune Supergiants</cx:pt>
        </cx:lvl>
      </cx:strDim>
      <cx:numDim type="val">
        <cx:f>'Q5-e (No of dot balls by teams)'!$B$2:$B$16</cx:f>
        <cx:lvl ptCount="15" formatCode="General">
          <cx:pt idx="0">8714</cx:pt>
          <cx:pt idx="1">7955</cx:pt>
          <cx:pt idx="2">7894</cx:pt>
          <cx:pt idx="3">7679</cx:pt>
          <cx:pt idx="4">7593</cx:pt>
          <cx:pt idx="5">6665</cx:pt>
          <cx:pt idx="6">6520</cx:pt>
          <cx:pt idx="7">5248</cx:pt>
          <cx:pt idx="8">3306</cx:pt>
          <cx:pt idx="9">1900</cx:pt>
          <cx:pt idx="10">1338</cx:pt>
          <cx:pt idx="11">1095</cx:pt>
          <cx:pt idx="12">698</cx:pt>
          <cx:pt idx="13">626</cx:pt>
          <cx:pt idx="14">539</cx:pt>
        </cx:lvl>
      </cx:numDim>
    </cx:data>
  </cx:chartData>
  <cx:chart>
    <cx:plotArea>
      <cx:plotAreaRegion>
        <cx:series layoutId="clusteredColumn" uniqueId="{0574C498-2B4B-44EE-B360-1AF694239E35}">
          <cx:spPr>
            <a:solidFill>
              <a:schemeClr val="accent2">
                <a:alpha val="86000"/>
              </a:schemeClr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bg1"/>
                    </a:solidFill>
                    <a:latin typeface="Bahnschrift SemiLight" panose="020B0502040204020203" pitchFamily="34" charset="0"/>
                    <a:ea typeface="Bahnschrift SemiLight" panose="020B0502040204020203" pitchFamily="34" charset="0"/>
                    <a:cs typeface="Bahnschrift SemiLight" panose="020B0502040204020203" pitchFamily="34" charset="0"/>
                  </a:defRPr>
                </a:pPr>
                <a:endParaRPr lang="en-US" sz="1000" b="1" i="0" u="none" strike="noStrike" baseline="0">
                  <a:solidFill>
                    <a:schemeClr val="bg1"/>
                  </a:solidFill>
                  <a:latin typeface="Bahnschrift SemiLight" panose="020B0502040204020203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A7B927E5-7303-4596-B355-658F325608D4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US" sz="1000" b="0" i="0" u="none" strike="noStrike" baseline="0">
              <a:solidFill>
                <a:schemeClr val="tx1"/>
              </a:solidFill>
              <a:latin typeface="Bahnschrift SemiLight" panose="020B050204020402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0"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US" sz="1000" b="0" i="0" u="none" strike="noStrike" baseline="0">
              <a:solidFill>
                <a:sysClr val="windowText" lastClr="000000">
                  <a:lumMod val="50000"/>
                  <a:lumOff val="50000"/>
                </a:sysClr>
              </a:solidFill>
              <a:latin typeface="Bahnschrift SemiLight" panose="020B0502040204020203" pitchFamily="34" charset="0"/>
            </a:endParaRPr>
          </a:p>
        </cx:txPr>
      </cx:axis>
      <cx:axis id="2" hidden="1">
        <cx:valScaling max="1" min="0"/>
        <cx:units unit="percentage"/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rgbClr val="7F7F7F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IN" sz="1000">
              <a:latin typeface="Bahnschrift SemiLight" panose="020B0502040204020203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'Q5-G (MAX Conceded runs by ball'!$A$2:$A$6</cx:f>
        <cx:lvl ptCount="5">
          <cx:pt idx="0">SL Malinga</cx:pt>
          <cx:pt idx="1">P Kumar</cx:pt>
          <cx:pt idx="2">UT Yadav</cx:pt>
          <cx:pt idx="3">DJ Bravo</cx:pt>
          <cx:pt idx="4">B Kumar</cx:pt>
        </cx:lvl>
      </cx:strDim>
      <cx:numDim type="val">
        <cx:f>'Q5-G (MAX Conceded runs by ball'!$B$2:$B$6</cx:f>
        <cx:lvl ptCount="5" formatCode="General">
          <cx:pt idx="0">293</cx:pt>
          <cx:pt idx="1">236</cx:pt>
          <cx:pt idx="2">226</cx:pt>
          <cx:pt idx="3">210</cx:pt>
          <cx:pt idx="4">201</cx:pt>
        </cx:lvl>
      </cx:numDim>
    </cx:data>
  </cx:chartData>
  <cx:chart>
    <cx:plotArea>
      <cx:plotAreaRegion>
        <cx:series layoutId="funnel" uniqueId="{0B819A14-0961-4CD4-98C8-D5618A2021F9}">
          <cx:tx>
            <cx:txData>
              <cx:f>'Q5-G (MAX Conceded runs by ball'!$B$1</cx:f>
              <cx:v>extra_runs</cx:v>
            </cx:txData>
          </cx:tx>
          <cx:spPr>
            <a:solidFill>
              <a:schemeClr val="accent1">
                <a:lumMod val="20000"/>
                <a:lumOff val="80000"/>
              </a:schemeClr>
            </a:solidFill>
          </cx:spPr>
          <cx:dataPt idx="0">
            <cx:spPr>
              <a:solidFill>
                <a:srgbClr val="4472C4">
                  <a:lumMod val="60000"/>
                  <a:lumOff val="40000"/>
                </a:srgbClr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 b="0">
                    <a:latin typeface="Bahnschrift SemiLight" panose="020B0502040204020203" pitchFamily="34" charset="0"/>
                    <a:ea typeface="Bahnschrift SemiLight" panose="020B0502040204020203" pitchFamily="34" charset="0"/>
                    <a:cs typeface="Bahnschrift SemiLight" panose="020B0502040204020203" pitchFamily="34" charset="0"/>
                  </a:defRPr>
                </a:pPr>
                <a:endParaRPr lang="en-US" sz="1100" b="0" i="0" u="none" strike="noStrike" baseline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Bahnschrift SemiLight" panose="020B0502040204020203" pitchFamily="34" charset="0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chemeClr val="bg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293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236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226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210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201</a:t>
                  </a:r>
                </a:p>
              </cx:txPr>
            </cx:dataLabel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US" sz="1100" b="0" i="0" u="none" strike="noStrike" baseline="0">
              <a:solidFill>
                <a:schemeClr val="tx1"/>
              </a:solidFill>
              <a:latin typeface="Bahnschrift SemiLight" panose="020B0502040204020203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'Q5-I (Total_runs_vunue vise)'!$A$2:$A$15</cx:f>
        <cx:lvl ptCount="14">
          <cx:pt idx="0">Eden Gardens</cx:pt>
          <cx:pt idx="1">Wankhede Stadium</cx:pt>
          <cx:pt idx="2">Feroz Shah Kotla</cx:pt>
          <cx:pt idx="3">M Chinnaswamy Stadium</cx:pt>
          <cx:pt idx="4">Rajiv Gandhi International Stadium, Uppal</cx:pt>
          <cx:pt idx="5">MA Chidambaram Stadium, Chepauk</cx:pt>
          <cx:pt idx="6">Sawai Mansingh Stadium</cx:pt>
          <cx:pt idx="7">Punjab Cricket Association Stadium, Mohali</cx:pt>
          <cx:pt idx="8">Dubai International Cricket Stadium</cx:pt>
          <cx:pt idx="9">Sheikh Zayed Stadium</cx:pt>
          <cx:pt idx="10">Punjab Cricket Association IS Bindra Stadium, Mohali</cx:pt>
          <cx:pt idx="11">Maharashtra Cricket Association Stadium</cx:pt>
          <cx:pt idx="12">Sharjah Cricket Stadium</cx:pt>
          <cx:pt idx="13">M.Chinnaswamy Stadium</cx:pt>
        </cx:lvl>
      </cx:strDim>
      <cx:numDim type="val">
        <cx:f>'Q5-I (Total_runs_vunue vise)'!$B$2:$B$15</cx:f>
        <cx:lvl ptCount="14" formatCode="General">
          <cx:pt idx="0">23658</cx:pt>
          <cx:pt idx="1">23390</cx:pt>
          <cx:pt idx="2">22947</cx:pt>
          <cx:pt idx="3">20237</cx:pt>
          <cx:pt idx="4">19484</cx:pt>
          <cx:pt idx="5">17821</cx:pt>
          <cx:pt idx="6">14264</cx:pt>
          <cx:pt idx="7">10987</cx:pt>
          <cx:pt idx="8">10402</cx:pt>
          <cx:pt idx="9">8830</cx:pt>
          <cx:pt idx="10">7021</cx:pt>
          <cx:pt idx="11">6780</cx:pt>
          <cx:pt idx="12">5924</cx:pt>
          <cx:pt idx="13">5127</cx:pt>
        </cx:lvl>
      </cx:numDim>
    </cx:data>
  </cx:chartData>
  <cx:chart>
    <cx:plotArea>
      <cx:plotAreaRegion>
        <cx:series layoutId="funnel" uniqueId="{70F31145-9AE2-427C-A1DA-F77D53D95DEE}">
          <cx:spPr>
            <a:solidFill>
              <a:schemeClr val="accent1">
                <a:lumMod val="20000"/>
                <a:lumOff val="80000"/>
              </a:schemeClr>
            </a:solidFill>
            <a:ln w="9525"/>
          </cx:spPr>
          <cx:dataPt idx="0">
            <cx:spPr>
              <a:solidFill>
                <a:srgbClr val="4472C4">
                  <a:lumMod val="60000"/>
                  <a:lumOff val="40000"/>
                </a:srgbClr>
              </a:solidFill>
              <a:ln>
                <a:solidFill>
                  <a:sysClr val="windowText" lastClr="000000">
                    <a:lumMod val="75000"/>
                    <a:lumOff val="25000"/>
                  </a:sysClr>
                </a:solidFill>
              </a:ln>
            </cx:spPr>
          </cx:dataPt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100" b="0" i="0">
                    <a:solidFill>
                      <a:srgbClr val="595959"/>
                    </a:solidFill>
                    <a:latin typeface="Bahnschrift SemiLight" panose="020B0502040204020203" pitchFamily="34" charset="0"/>
                    <a:ea typeface="Bahnschrift SemiLight" panose="020B0502040204020203" pitchFamily="34" charset="0"/>
                    <a:cs typeface="Bahnschrift SemiLight" panose="020B0502040204020203" pitchFamily="34" charset="0"/>
                  </a:defRPr>
                </a:pPr>
                <a:endParaRPr lang="en-IN" sz="1100">
                  <a:latin typeface="Bahnschrift SemiLight" panose="020B0502040204020203" pitchFamily="34" charset="0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chemeClr val="bg1"/>
                      </a:solidFill>
                    </a:defRPr>
                  </a:pPr>
                  <a:r>
                    <a:rPr lang="en-US" sz="1100" b="1" i="0" u="none" strike="noStrike" baseline="0">
                      <a:solidFill>
                        <a:schemeClr val="bg1"/>
                      </a:solidFill>
                      <a:latin typeface="Bahnschrift SemiLight" panose="020B0502040204020203" pitchFamily="34" charset="0"/>
                    </a:rPr>
                    <a:t>23658</a:t>
                  </a:r>
                </a:p>
              </cx:txPr>
              <cx:visibility seriesName="0" categoryName="0" value="1"/>
            </cx:dataLabel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595959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Bahnschrift SemiLight" panose="020B0502040204020203" pitchFamily="34" charset="0"/>
              </a:defRPr>
            </a:pPr>
            <a:endParaRPr lang="en-IN" sz="1100">
              <a:latin typeface="Bahnschrift SemiLight" panose="020B050204020402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0.36683</cdr:x>
      <cdr:y>0.33558</cdr:y>
    </cdr:from>
    <cdr:to>
      <cdr:x>0.63317</cdr:x>
      <cdr:y>0.54926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E4603F4C-C57A-48E8-84CD-AE3B4691A9A4}"/>
            </a:ext>
          </a:extLst>
        </cdr:cNvPr>
        <cdr:cNvSpPr txBox="1"/>
      </cdr:nvSpPr>
      <cdr:spPr>
        <a:xfrm xmlns:a="http://schemas.openxmlformats.org/drawingml/2006/main">
          <a:off x="2105730" y="1373555"/>
          <a:ext cx="1528940" cy="8745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5400" b="1" dirty="0"/>
            <a:t>47%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0A11-DEFD-4CF5-BE2A-4C1646885D8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2238-21AE-46C0-87A0-C67FD5D1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7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47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6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9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8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6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2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1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2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5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72238-21AE-46C0-87A0-C67FD5D15B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4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1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6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3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9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4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EB2EEB-BEBF-444A-9D48-0EC65A29156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D72C69-F8B4-481E-8A49-267BD78E8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  <p:sldLayoutId id="21474841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../media/image1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4B874-989E-407B-9441-1DBC54D8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B47158-CFBF-47A3-8011-F07019C7B482}"/>
              </a:ext>
            </a:extLst>
          </p:cNvPr>
          <p:cNvSpPr/>
          <p:nvPr/>
        </p:nvSpPr>
        <p:spPr>
          <a:xfrm>
            <a:off x="5517550" y="0"/>
            <a:ext cx="6674450" cy="6832600"/>
          </a:xfrm>
          <a:prstGeom prst="rect">
            <a:avLst/>
          </a:prstGeom>
          <a:solidFill>
            <a:srgbClr val="080808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5FC70-DC2D-4B1A-9028-6B2DC188033A}"/>
              </a:ext>
            </a:extLst>
          </p:cNvPr>
          <p:cNvSpPr txBox="1"/>
          <p:nvPr/>
        </p:nvSpPr>
        <p:spPr>
          <a:xfrm>
            <a:off x="6096000" y="2386529"/>
            <a:ext cx="5892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SQL Project</a:t>
            </a:r>
          </a:p>
          <a:p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IPL auction strategy</a:t>
            </a:r>
            <a:endParaRPr lang="en-IN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AED48-1EC5-4893-97E0-6EDE6BD38E55}"/>
              </a:ext>
            </a:extLst>
          </p:cNvPr>
          <p:cNvCxnSpPr/>
          <p:nvPr/>
        </p:nvCxnSpPr>
        <p:spPr>
          <a:xfrm>
            <a:off x="551755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A290C-838F-400B-8E9B-FFC152FE738F}"/>
              </a:ext>
            </a:extLst>
          </p:cNvPr>
          <p:cNvCxnSpPr/>
          <p:nvPr/>
        </p:nvCxnSpPr>
        <p:spPr>
          <a:xfrm>
            <a:off x="8013700" y="3314700"/>
            <a:ext cx="3035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alf Frame 13">
            <a:extLst>
              <a:ext uri="{FF2B5EF4-FFF2-40B4-BE49-F238E27FC236}">
                <a16:creationId xmlns:a16="http://schemas.microsoft.com/office/drawing/2014/main" id="{5E7C41C5-D220-4219-86C7-CC262CBB28F8}"/>
              </a:ext>
            </a:extLst>
          </p:cNvPr>
          <p:cNvSpPr/>
          <p:nvPr/>
        </p:nvSpPr>
        <p:spPr>
          <a:xfrm>
            <a:off x="228600" y="215900"/>
            <a:ext cx="1968500" cy="927100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F10D173-D423-4C3A-8389-65044FD07CD4}"/>
              </a:ext>
            </a:extLst>
          </p:cNvPr>
          <p:cNvSpPr/>
          <p:nvPr/>
        </p:nvSpPr>
        <p:spPr>
          <a:xfrm rot="10800000">
            <a:off x="10020301" y="5715000"/>
            <a:ext cx="1968500" cy="927100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07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1897066"/>
            <a:ext cx="9414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SELECT batsman, total_run, times_dismissed, seasons, ROUND(total_run/times_dismissed::numeric,2) AS Average FROM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(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SELECT A.batsman, SUM(A.batsman_runs) AS total_run, SUM(A.is_wicket) AS times_dismissed, 	COUNT(DISTINCT B.year) AS seasons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FROM Deliveries AS A JOIN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(	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SELECT ID, EXTRACT(YEAR FROM TO_DATE(date, 'DD-MM-YYYY')) AS year FROM 				matches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) AS B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ON A.ID = B.ID GROUP BY A.batsman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 )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AS nt WHERE times_dismissed &gt;=1 AND seasons &gt; 2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ORDER BY Average DESC LIMIT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5914598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In order to calculate </a:t>
            </a:r>
            <a:r>
              <a:rPr lang="en-US" sz="1600" b="1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Average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 of batsman's, we must 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divide the total runs scored by 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batsman in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 an innings by the total number of dismissals of batsman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1A7E8B-6F54-4C3E-A858-767BF015EEF1}"/>
              </a:ext>
            </a:extLst>
          </p:cNvPr>
          <p:cNvCxnSpPr/>
          <p:nvPr/>
        </p:nvCxnSpPr>
        <p:spPr>
          <a:xfrm>
            <a:off x="2291644" y="1738490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B8122-30F6-4E49-8F99-7DCE4824FD2D}"/>
              </a:ext>
            </a:extLst>
          </p:cNvPr>
          <p:cNvCxnSpPr/>
          <p:nvPr/>
        </p:nvCxnSpPr>
        <p:spPr>
          <a:xfrm>
            <a:off x="2291644" y="5593650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D43CF-2D39-4BFE-A1CC-AB9A85664084}"/>
              </a:ext>
            </a:extLst>
          </p:cNvPr>
          <p:cNvSpPr txBox="1"/>
          <p:nvPr/>
        </p:nvSpPr>
        <p:spPr>
          <a:xfrm>
            <a:off x="2144885" y="82560"/>
            <a:ext cx="92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Part -2</a:t>
            </a: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sz="2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Good average batsman who have played more than 2 IPL seasons.</a:t>
            </a:r>
            <a:endParaRPr lang="en-IN" sz="2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high good average batsman’s: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6BDF4-04FD-47D9-A739-DB563F456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67670"/>
            <a:ext cx="7912006" cy="42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good average batsman’s.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A3E15A-343D-46BF-A884-90041E2A9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526553"/>
              </p:ext>
            </p:extLst>
          </p:nvPr>
        </p:nvGraphicFramePr>
        <p:xfrm>
          <a:off x="3098800" y="1246450"/>
          <a:ext cx="6553200" cy="4589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9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1366486"/>
            <a:ext cx="9414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SELECT batsman, total_Bound_runs, total_runs, Boundaries, ROUND(total_Bound_runs*100/total_runs::numeric,2) AS Boudary_percentage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FROM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	(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SELECT 	A.batsman, SUM(A.batsman_runs) AS total_runs,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SUM(CASE WHEN A.batsman_runs = 4 OR A.batsman_runs = 6 THEN A.batsman_runs 				END) AS total_Bound_runs,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COUNT(CASE WHEN A.batsman_runs = 4 OR A.batsman_runs = 6 THEN A.batsman_runs 			END) AS Boundaries,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COUNT(DISTINCT B.Year) AS seasons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FROM Deliveries AS A JOIN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(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SELECT ID, EXTRACT(YEAR FROM TO_DATE(date, 'DD-MM-YYYY')) AS year FROM 				matches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) AS B ON A.ID = B.ID GROUP BY A.batsman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) AS nt WHERE seasons&gt;2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GROUP BY nt.batsman, nt.Boundaries, nt.total_Bound_runs, nt.total_runs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ORDER BY Boundaries DESC LIMIT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6151666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In order to calculate </a:t>
            </a:r>
            <a:r>
              <a:rPr lang="en-US" sz="1600" b="1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Boundary percentage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 of batsman's, we must 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divide the total boundaries runs scored by 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batsman 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by the total runs scored by batsman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1A7E8B-6F54-4C3E-A858-767BF015EEF1}"/>
              </a:ext>
            </a:extLst>
          </p:cNvPr>
          <p:cNvCxnSpPr/>
          <p:nvPr/>
        </p:nvCxnSpPr>
        <p:spPr>
          <a:xfrm>
            <a:off x="2291644" y="1286929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B8122-30F6-4E49-8F99-7DCE4824FD2D}"/>
              </a:ext>
            </a:extLst>
          </p:cNvPr>
          <p:cNvCxnSpPr/>
          <p:nvPr/>
        </p:nvCxnSpPr>
        <p:spPr>
          <a:xfrm>
            <a:off x="2291644" y="5943597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7CB6E-79CC-41B1-8CBB-864FE72ED4F8}"/>
              </a:ext>
            </a:extLst>
          </p:cNvPr>
          <p:cNvSpPr txBox="1"/>
          <p:nvPr/>
        </p:nvSpPr>
        <p:spPr>
          <a:xfrm>
            <a:off x="2133597" y="158045"/>
            <a:ext cx="924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Part -3</a:t>
            </a:r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sz="20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Hard-hitting batsman who have scored most runs in boundaries.</a:t>
            </a:r>
            <a:endParaRPr lang="en-IN" sz="2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hard-hitting batsman’s: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2C714-F3C8-460B-A4AD-19F56057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2878"/>
            <a:ext cx="9115514" cy="424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9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5 hard hitting batsman’s.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DC5A21-4882-4198-A3B4-1388398BE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463760"/>
              </p:ext>
            </p:extLst>
          </p:nvPr>
        </p:nvGraphicFramePr>
        <p:xfrm>
          <a:off x="2438400" y="1235719"/>
          <a:ext cx="8477956" cy="439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6D5099-3B6E-46C7-9201-730286EF99CE}"/>
              </a:ext>
            </a:extLst>
          </p:cNvPr>
          <p:cNvSpPr txBox="1"/>
          <p:nvPr/>
        </p:nvSpPr>
        <p:spPr>
          <a:xfrm>
            <a:off x="2438400" y="5863224"/>
            <a:ext cx="833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These 5 hard hitting batsman can perform an important role in our team as a hard hitting batsman and can make our team strongest.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5AA72-592A-4E48-90A6-5A49015366E0}"/>
              </a:ext>
            </a:extLst>
          </p:cNvPr>
          <p:cNvSpPr txBox="1"/>
          <p:nvPr/>
        </p:nvSpPr>
        <p:spPr>
          <a:xfrm>
            <a:off x="2714977" y="2517253"/>
            <a:ext cx="6762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Bidding </a:t>
            </a:r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on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Bowlers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C0138-DE20-4324-B63B-0BE2B917B85F}"/>
              </a:ext>
            </a:extLst>
          </p:cNvPr>
          <p:cNvCxnSpPr/>
          <p:nvPr/>
        </p:nvCxnSpPr>
        <p:spPr>
          <a:xfrm>
            <a:off x="5373511" y="3429000"/>
            <a:ext cx="4103511" cy="0"/>
          </a:xfrm>
          <a:prstGeom prst="line">
            <a:avLst/>
          </a:prstGeom>
          <a:ln w="28575">
            <a:solidFill>
              <a:srgbClr val="128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2224453"/>
            <a:ext cx="9414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SELECT Bowler, Conceded_runs, overs, ROUND(Conceded_runs/overs::numeric,2) AS Economy FROM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(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SELECT 	Bowler, SUM(total_runs) AS Conceded_runs,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	COUNT(ball) AS total_ball,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	ROUND(COUNT(ball)/6::numeric,2) AS overs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FROM Deliveries GROUP BY Bowler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) AS nt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WHERE total_ball &gt;= 500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GROUP BY Bowler, Conceded_runs, total_ball, overs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ORDER BY Economy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LIMIT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2156174" y="324706"/>
            <a:ext cx="92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Part -1</a:t>
            </a:r>
          </a:p>
          <a:p>
            <a:endParaRPr lang="en-US" sz="24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Good </a:t>
            </a:r>
            <a:r>
              <a:rPr lang="en-US" sz="24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economy</a:t>
            </a:r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bowlers who have bowled at least 500 balls in IPL 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5463037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In order to calculate bowlers economy, we must 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divide the total </a:t>
            </a:r>
            <a:r>
              <a:rPr lang="en-US" sz="1600" i="1" dirty="0">
                <a:solidFill>
                  <a:srgbClr val="040C28"/>
                </a:solidFill>
                <a:latin typeface="Baskerville Old Face" panose="02020602080505020303" pitchFamily="18" charset="0"/>
              </a:rPr>
              <a:t>conceded runs given by bowler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 by number of overs bowled by bowler.</a:t>
            </a:r>
            <a:endParaRPr lang="en-US" sz="1600" b="0" i="1" dirty="0">
              <a:solidFill>
                <a:srgbClr val="202124"/>
              </a:soli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0CFA5-8E6A-4133-B02B-BA3E1D372EF1}"/>
              </a:ext>
            </a:extLst>
          </p:cNvPr>
          <p:cNvCxnSpPr/>
          <p:nvPr/>
        </p:nvCxnSpPr>
        <p:spPr>
          <a:xfrm>
            <a:off x="2438399" y="2020717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1A00-F944-44AA-A583-BF304BDE2140}"/>
              </a:ext>
            </a:extLst>
          </p:cNvPr>
          <p:cNvCxnSpPr/>
          <p:nvPr/>
        </p:nvCxnSpPr>
        <p:spPr>
          <a:xfrm>
            <a:off x="2438399" y="5125164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good economy bowlers: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5F028-4D14-4656-BAB2-6317F97B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56649"/>
            <a:ext cx="6975238" cy="4525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2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Total Conceded runs &amp; balls bowled by each bowler.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050BAC-48B3-4AAF-BB3F-C003DB194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820868"/>
              </p:ext>
            </p:extLst>
          </p:nvPr>
        </p:nvGraphicFramePr>
        <p:xfrm>
          <a:off x="2472268" y="1431663"/>
          <a:ext cx="8884356" cy="482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60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80050-C4FD-4391-8E7F-8425621791FF}"/>
              </a:ext>
            </a:extLst>
          </p:cNvPr>
          <p:cNvSpPr txBox="1"/>
          <p:nvPr/>
        </p:nvSpPr>
        <p:spPr>
          <a:xfrm>
            <a:off x="1682044" y="2606261"/>
            <a:ext cx="10216445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Presenting auction strategy for new IPL franchise by analyzing past IPL data to create a balanced squad.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1B400-F797-4E3D-A8C5-171D3F7FB2B3}"/>
              </a:ext>
            </a:extLst>
          </p:cNvPr>
          <p:cNvSpPr txBox="1"/>
          <p:nvPr/>
        </p:nvSpPr>
        <p:spPr>
          <a:xfrm>
            <a:off x="4752622" y="1332089"/>
            <a:ext cx="268675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u="sng" dirty="0">
                <a:solidFill>
                  <a:srgbClr val="1287C3"/>
                </a:solidFill>
                <a:latin typeface="Baskerville Old Face" panose="02020602080505020303" pitchFamily="18" charset="0"/>
              </a:rPr>
              <a:t>Motive</a:t>
            </a:r>
            <a:endParaRPr lang="en-IN" sz="6000" u="sng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good economy bowlers. 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32F89B-0C30-4814-B6CF-2512B519E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14004"/>
              </p:ext>
            </p:extLst>
          </p:nvPr>
        </p:nvGraphicFramePr>
        <p:xfrm>
          <a:off x="3149600" y="888428"/>
          <a:ext cx="6366934" cy="444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DA5FAE-B725-48C7-B950-EB63C2004B8E}"/>
              </a:ext>
            </a:extLst>
          </p:cNvPr>
          <p:cNvSpPr txBox="1"/>
          <p:nvPr/>
        </p:nvSpPr>
        <p:spPr>
          <a:xfrm>
            <a:off x="2889956" y="5317067"/>
            <a:ext cx="837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Baskerville Old Face" panose="02020602080505020303" pitchFamily="18" charset="0"/>
              </a:rPr>
              <a:t>According to </a:t>
            </a:r>
            <a:r>
              <a:rPr lang="en-US" b="1" i="1" dirty="0">
                <a:latin typeface="Baskerville Old Face" panose="02020602080505020303" pitchFamily="18" charset="0"/>
              </a:rPr>
              <a:t>economy</a:t>
            </a:r>
            <a:r>
              <a:rPr lang="en-US" i="1" dirty="0">
                <a:latin typeface="Baskerville Old Face" panose="02020602080505020303" pitchFamily="18" charset="0"/>
              </a:rPr>
              <a:t> “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Rashid khan</a:t>
            </a:r>
            <a:r>
              <a:rPr lang="en-US" i="1" dirty="0">
                <a:latin typeface="Baskerville Old Face" panose="02020602080505020303" pitchFamily="18" charset="0"/>
              </a:rPr>
              <a:t>” is most important player as a bowler to make a strong team. He can perform an important role in team as a bowler.</a:t>
            </a:r>
          </a:p>
        </p:txBody>
      </p:sp>
    </p:spTree>
    <p:extLst>
      <p:ext uri="{BB962C8B-B14F-4D97-AF65-F5344CB8AC3E}">
        <p14:creationId xmlns:p14="http://schemas.microsoft.com/office/powerpoint/2010/main" val="25071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2224453"/>
            <a:ext cx="9414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SELECT *, ROUND(total_balls/total_wicket::numeric,2) AS Strike_Rate FROM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(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SELECT 	Bowler,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COUNT(ball) AS total_balls,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	SUM(is_wicket) AS total_wicket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FROM Deliveries GROUP BY Bowler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)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AS nt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WHERE total_balls &gt;= 500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ORDER BY Strike_Rate ASC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LIMIT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2156174" y="324706"/>
            <a:ext cx="92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Part -2</a:t>
            </a:r>
          </a:p>
          <a:p>
            <a:endParaRPr lang="en-US" sz="24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Best Strike-rate bowlers who have bowled at least 500 balls in IPL 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5485615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In order to calculate bowling strike-rate, we must 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divide the total </a:t>
            </a:r>
            <a:r>
              <a:rPr lang="en-US" sz="1600" i="1" dirty="0">
                <a:solidFill>
                  <a:srgbClr val="040C28"/>
                </a:solidFill>
                <a:latin typeface="Baskerville Old Face" panose="02020602080505020303" pitchFamily="18" charset="0"/>
              </a:rPr>
              <a:t>balls bowled by bowler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 by total number of wickets </a:t>
            </a:r>
            <a:r>
              <a:rPr lang="en-US" sz="1600" i="1" dirty="0">
                <a:solidFill>
                  <a:srgbClr val="040C28"/>
                </a:solidFill>
                <a:latin typeface="Baskerville Old Face" panose="02020602080505020303" pitchFamily="18" charset="0"/>
              </a:rPr>
              <a:t>has 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taken by bowler.</a:t>
            </a:r>
            <a:endParaRPr lang="en-US" sz="1600" b="0" i="1" dirty="0">
              <a:solidFill>
                <a:srgbClr val="202124"/>
              </a:soli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0CFA5-8E6A-4133-B02B-BA3E1D372EF1}"/>
              </a:ext>
            </a:extLst>
          </p:cNvPr>
          <p:cNvCxnSpPr/>
          <p:nvPr/>
        </p:nvCxnSpPr>
        <p:spPr>
          <a:xfrm>
            <a:off x="2438399" y="2020717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1A00-F944-44AA-A583-BF304BDE2140}"/>
              </a:ext>
            </a:extLst>
          </p:cNvPr>
          <p:cNvCxnSpPr/>
          <p:nvPr/>
        </p:nvCxnSpPr>
        <p:spPr>
          <a:xfrm>
            <a:off x="2438399" y="5192898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best strike rate bowlers: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1108F-FE7B-49A2-9CE3-B221AA62E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07463"/>
            <a:ext cx="7055556" cy="45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best strike-rate bowlers.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739D36-C2C1-4F0E-8088-14119B694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313962"/>
              </p:ext>
            </p:extLst>
          </p:nvPr>
        </p:nvGraphicFramePr>
        <p:xfrm>
          <a:off x="2705540" y="1219593"/>
          <a:ext cx="7239971" cy="428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61E7EF-3CA6-4C9C-90D3-B759AF6A70A6}"/>
              </a:ext>
            </a:extLst>
          </p:cNvPr>
          <p:cNvSpPr txBox="1"/>
          <p:nvPr/>
        </p:nvSpPr>
        <p:spPr>
          <a:xfrm>
            <a:off x="2705540" y="5860113"/>
            <a:ext cx="8827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Baskerville Old Face" panose="02020602080505020303" pitchFamily="18" charset="0"/>
              </a:rPr>
              <a:t>According to </a:t>
            </a:r>
            <a:r>
              <a:rPr lang="en-US" b="1" i="1" dirty="0">
                <a:latin typeface="Baskerville Old Face" panose="02020602080505020303" pitchFamily="18" charset="0"/>
              </a:rPr>
              <a:t>Strike rate</a:t>
            </a:r>
            <a:r>
              <a:rPr lang="en-US" i="1" dirty="0">
                <a:latin typeface="Baskerville Old Face" panose="02020602080505020303" pitchFamily="18" charset="0"/>
              </a:rPr>
              <a:t> “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K Rabada</a:t>
            </a:r>
            <a:r>
              <a:rPr lang="en-US" i="1" dirty="0">
                <a:latin typeface="Baskerville Old Face" panose="02020602080505020303" pitchFamily="18" charset="0"/>
              </a:rPr>
              <a:t>” is most important player as a bowler to make a strong balanced team. He can perform an important role in team as a bowler.</a:t>
            </a:r>
          </a:p>
        </p:txBody>
      </p:sp>
    </p:spTree>
    <p:extLst>
      <p:ext uri="{BB962C8B-B14F-4D97-AF65-F5344CB8AC3E}">
        <p14:creationId xmlns:p14="http://schemas.microsoft.com/office/powerpoint/2010/main" val="10634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3220156" y="371795"/>
            <a:ext cx="594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K Rabada wicket taking percentage.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1E7EF-3CA6-4C9C-90D3-B759AF6A70A6}"/>
              </a:ext>
            </a:extLst>
          </p:cNvPr>
          <p:cNvSpPr txBox="1"/>
          <p:nvPr/>
        </p:nvSpPr>
        <p:spPr>
          <a:xfrm>
            <a:off x="2705540" y="5803668"/>
            <a:ext cx="8827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Baskerville Old Face" panose="02020602080505020303" pitchFamily="18" charset="0"/>
              </a:rPr>
              <a:t>According to </a:t>
            </a:r>
            <a:r>
              <a:rPr lang="en-US" b="1" i="1" dirty="0">
                <a:latin typeface="Baskerville Old Face" panose="02020602080505020303" pitchFamily="18" charset="0"/>
              </a:rPr>
              <a:t>Strike rate</a:t>
            </a:r>
            <a:r>
              <a:rPr lang="en-US" i="1" dirty="0">
                <a:latin typeface="Baskerville Old Face" panose="02020602080505020303" pitchFamily="18" charset="0"/>
              </a:rPr>
              <a:t> “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K Rabada</a:t>
            </a:r>
            <a:r>
              <a:rPr lang="en-US" i="1" dirty="0">
                <a:latin typeface="Baskerville Old Face" panose="02020602080505020303" pitchFamily="18" charset="0"/>
              </a:rPr>
              <a:t>” is most important players as a bowler to make a strong balanced team. He can perform an important role in team as a bowler.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D901A5-B91A-4945-8A28-044886D69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679727"/>
              </p:ext>
            </p:extLst>
          </p:nvPr>
        </p:nvGraphicFramePr>
        <p:xfrm>
          <a:off x="3324578" y="1099871"/>
          <a:ext cx="5740400" cy="409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58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5AA72-592A-4E48-90A6-5A49015366E0}"/>
              </a:ext>
            </a:extLst>
          </p:cNvPr>
          <p:cNvSpPr txBox="1"/>
          <p:nvPr/>
        </p:nvSpPr>
        <p:spPr>
          <a:xfrm>
            <a:off x="2748844" y="2517253"/>
            <a:ext cx="8223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Bidding </a:t>
            </a:r>
            <a:r>
              <a:rPr lang="en-US" sz="60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 All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Rounders 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C0138-DE20-4324-B63B-0BE2B917B85F}"/>
              </a:ext>
            </a:extLst>
          </p:cNvPr>
          <p:cNvCxnSpPr/>
          <p:nvPr/>
        </p:nvCxnSpPr>
        <p:spPr>
          <a:xfrm>
            <a:off x="4628436" y="3519312"/>
            <a:ext cx="4103511" cy="0"/>
          </a:xfrm>
          <a:prstGeom prst="line">
            <a:avLst/>
          </a:prstGeom>
          <a:ln w="28575">
            <a:solidFill>
              <a:srgbClr val="128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D51E0-EA08-4DBF-8963-09E9E856276E}"/>
              </a:ext>
            </a:extLst>
          </p:cNvPr>
          <p:cNvSpPr txBox="1"/>
          <p:nvPr/>
        </p:nvSpPr>
        <p:spPr>
          <a:xfrm>
            <a:off x="2156177" y="1122146"/>
            <a:ext cx="898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CREATE VIEW bowler_data AS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SELECT 	bowler,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COUNT(ball) AS ball_bowled,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SUM(is_wicket) AS total_wicket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FROM Deliveries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GROUP BY bowler;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E820A-242C-4274-B836-1A5166493BF1}"/>
              </a:ext>
            </a:extLst>
          </p:cNvPr>
          <p:cNvSpPr txBox="1"/>
          <p:nvPr/>
        </p:nvSpPr>
        <p:spPr>
          <a:xfrm>
            <a:off x="2156177" y="3981529"/>
            <a:ext cx="8985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CREATE VIEW batsman_data AS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SELECT 	batsman,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SUM(batsman_runs) AS tot_bats_runs,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COUNT(ball) AS ball_faced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FROM Deliveries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WHERE extras_type &lt;&gt; '</a:t>
            </a:r>
            <a:r>
              <a:rPr lang="en-US" dirty="0" err="1">
                <a:latin typeface="Baskerville Old Face" panose="02020602080505020303" pitchFamily="18" charset="0"/>
              </a:rPr>
              <a:t>wides</a:t>
            </a:r>
            <a:r>
              <a:rPr lang="en-US" dirty="0">
                <a:latin typeface="Baskerville Old Face" panose="02020602080505020303" pitchFamily="18" charset="0"/>
              </a:rPr>
              <a:t>'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GROUP BY batsman;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054D1-A9C9-446A-B7FB-8997C6D20071}"/>
              </a:ext>
            </a:extLst>
          </p:cNvPr>
          <p:cNvSpPr txBox="1"/>
          <p:nvPr/>
        </p:nvSpPr>
        <p:spPr>
          <a:xfrm>
            <a:off x="2156177" y="248356"/>
            <a:ext cx="8477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Creating a view, containing data related to bowlers.</a:t>
            </a:r>
            <a:endParaRPr lang="en-IN" sz="32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D528-09E5-4200-9DB5-95BC62BB3CA3}"/>
              </a:ext>
            </a:extLst>
          </p:cNvPr>
          <p:cNvSpPr txBox="1"/>
          <p:nvPr/>
        </p:nvSpPr>
        <p:spPr>
          <a:xfrm>
            <a:off x="2156177" y="3165487"/>
            <a:ext cx="8274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Creating a view, containing data related to batters.</a:t>
            </a:r>
            <a:endParaRPr lang="en-IN" sz="32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91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2224453"/>
            <a:ext cx="9414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	A.bowler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Players,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B.tot_bats_runs*100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/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B.ball_faced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Bat_strike_rate,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	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ROUND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(A.ball_bowled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/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A.total_wicket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::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numeric,2)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ball_strike_rate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bowler_data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A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INNER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JOIN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batsman_data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A.bowler = B.batsman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WHERE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B.ball_faced &gt;= 500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A.ball_bowled &gt;=300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GROUP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A.bowler, B.tot_bats_runs, B.ball_faced, A.ball_bowled, A.total_wicket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ORDER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Bat_strike_rate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DESC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, ball_strike_rate 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LIMIT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2156174" y="144082"/>
            <a:ext cx="9245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All Rounders</a:t>
            </a:r>
          </a:p>
          <a:p>
            <a:endParaRPr lang="en-US" sz="24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Best batting &amp; bowling strike-rate who have faced at least 500 balls in IPL &amp; have bowled minimum 300 balls. 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5779128"/>
            <a:ext cx="941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Baskerville Old Face" panose="02020602080505020303" pitchFamily="18" charset="0"/>
              </a:rPr>
              <a:t>Already mentioned the criteria of calculation the batting &amp; bowling strike rate in previous topics.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0CFA5-8E6A-4133-B02B-BA3E1D372EF1}"/>
              </a:ext>
            </a:extLst>
          </p:cNvPr>
          <p:cNvCxnSpPr/>
          <p:nvPr/>
        </p:nvCxnSpPr>
        <p:spPr>
          <a:xfrm>
            <a:off x="2438399" y="2020717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1A00-F944-44AA-A583-BF304BDE2140}"/>
              </a:ext>
            </a:extLst>
          </p:cNvPr>
          <p:cNvCxnSpPr/>
          <p:nvPr/>
        </p:nvCxnSpPr>
        <p:spPr>
          <a:xfrm>
            <a:off x="2438399" y="5192898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393244" y="284995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best all rounders according to batting &amp; balling strike-rate: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CF79A-A6E6-40BF-97B9-D7CA9E13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82" y="1652571"/>
            <a:ext cx="6133836" cy="44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all rounders according to bowling strike-rate.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1E7EF-3CA6-4C9C-90D3-B759AF6A70A6}"/>
              </a:ext>
            </a:extLst>
          </p:cNvPr>
          <p:cNvSpPr txBox="1"/>
          <p:nvPr/>
        </p:nvSpPr>
        <p:spPr>
          <a:xfrm>
            <a:off x="2438400" y="5506558"/>
            <a:ext cx="8827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Baskerville Old Face" panose="02020602080505020303" pitchFamily="18" charset="0"/>
              </a:rPr>
              <a:t>“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AD Russell</a:t>
            </a:r>
            <a:r>
              <a:rPr lang="en-US" i="1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ST Jayasuriya</a:t>
            </a:r>
            <a:r>
              <a:rPr lang="en-US" i="1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JA Morkel</a:t>
            </a:r>
            <a:r>
              <a:rPr lang="en-US" i="1" dirty="0">
                <a:latin typeface="Baskerville Old Face" panose="02020602080505020303" pitchFamily="18" charset="0"/>
              </a:rPr>
              <a:t>” these are the important players According to bowling </a:t>
            </a:r>
            <a:r>
              <a:rPr lang="en-US" b="1" i="1" dirty="0">
                <a:latin typeface="Baskerville Old Face" panose="02020602080505020303" pitchFamily="18" charset="0"/>
              </a:rPr>
              <a:t>Strike rate.</a:t>
            </a:r>
            <a:endParaRPr lang="en-US" i="1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FEAB9-0F27-4989-8510-1EF3F0FF2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7058"/>
              </p:ext>
            </p:extLst>
          </p:nvPr>
        </p:nvGraphicFramePr>
        <p:xfrm>
          <a:off x="2438400" y="1357488"/>
          <a:ext cx="8150578" cy="3677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96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156174" y="24835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Creating Deliveries table &amp; Importing data from CSV</a:t>
            </a:r>
            <a:r>
              <a:rPr lang="en-US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:</a:t>
            </a:r>
            <a:endParaRPr lang="en-IN" sz="32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1020770"/>
            <a:ext cx="9414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CREATE TABLE Deliveries (id int, inning int, over int, ball int, batsman varchar, non_striker varchar, bowler varchar, batsman_runs int, extra_runs int, total_runs int, is_wicket int, dismissal_kind varchar, player_dismissed varchar, fielder varchar, extras_type varchar, batting_team varchar, bowling_team varchar); 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			  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COPY Deliveries (id, inning, over, ball, batsman, non_striker, bowler, batsman_runs, extra_runs, total_runs, is_wicket, dismissal_kind, player_dismissed, fielder, extras_type, batting_team, bowling_team) 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FROM 'E:\Data Science with python\SQL\Project\IPL Dataset\IPL Dataset\IPL_ball.csv' DELIMITER ',' CSV HEADER;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0B0C9-4B34-4FCB-BC8F-E7521085651A}"/>
              </a:ext>
            </a:extLst>
          </p:cNvPr>
          <p:cNvSpPr txBox="1"/>
          <p:nvPr/>
        </p:nvSpPr>
        <p:spPr>
          <a:xfrm>
            <a:off x="2133600" y="3207548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Creating matches table &amp; Importing data from CSV</a:t>
            </a:r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FB61C-5CB4-404B-BAE0-3D3A82EFAAE9}"/>
              </a:ext>
            </a:extLst>
          </p:cNvPr>
          <p:cNvSpPr txBox="1"/>
          <p:nvPr/>
        </p:nvSpPr>
        <p:spPr>
          <a:xfrm>
            <a:off x="2438400" y="3916998"/>
            <a:ext cx="9414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CREATE TABLE Matches (id int, city varchar, date varchar, player_of_match varchar, venue varchar, neutral_venue int, team1 varchar, team2 varchar, toss_winner varchar, toss_decision varchar, winner varchar, result varchar, result_margin int, eliminator varchar, method varchar, umpire1 varchar, umpire2 varchar);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			  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COPY Matches (id, city, date, player_of_match, venue, neutral_venue, team1, team2, toss_winner, toss_decision, winner, result, result_margin, eliminator, method, umpire1, umpire2) </a:t>
            </a:r>
          </a:p>
          <a:p>
            <a:pPr algn="just"/>
            <a:r>
              <a:rPr lang="en-IN" sz="1600" dirty="0">
                <a:latin typeface="Baskerville Old Face" panose="02020602080505020303" pitchFamily="18" charset="0"/>
              </a:rPr>
              <a:t>FROM 'E:\Data Science with python\SQL\Project\IPL Dataset\IPL Dataset\IPL_matches.csv' 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30426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all rounders according to batting strike-rate.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1E7EF-3CA6-4C9C-90D3-B759AF6A70A6}"/>
              </a:ext>
            </a:extLst>
          </p:cNvPr>
          <p:cNvSpPr txBox="1"/>
          <p:nvPr/>
        </p:nvSpPr>
        <p:spPr>
          <a:xfrm>
            <a:off x="2438400" y="5517847"/>
            <a:ext cx="8827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Baskerville Old Face" panose="02020602080505020303" pitchFamily="18" charset="0"/>
              </a:rPr>
              <a:t>“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AD Russell</a:t>
            </a:r>
            <a:r>
              <a:rPr lang="en-US" i="1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SP Narine</a:t>
            </a:r>
            <a:r>
              <a:rPr lang="en-US" i="1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HH Pandya</a:t>
            </a:r>
            <a:r>
              <a:rPr lang="en-US" i="1" dirty="0">
                <a:latin typeface="Baskerville Old Face" panose="02020602080505020303" pitchFamily="18" charset="0"/>
              </a:rPr>
              <a:t>” these are the important players According to batting </a:t>
            </a:r>
            <a:r>
              <a:rPr lang="en-US" b="1" i="1" dirty="0">
                <a:latin typeface="Baskerville Old Face" panose="02020602080505020303" pitchFamily="18" charset="0"/>
              </a:rPr>
              <a:t>Strike rate.</a:t>
            </a:r>
            <a:endParaRPr lang="en-US" i="1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219D19-BC4C-4619-9EF4-26BEB752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565239"/>
              </p:ext>
            </p:extLst>
          </p:nvPr>
        </p:nvGraphicFramePr>
        <p:xfrm>
          <a:off x="2438400" y="1244602"/>
          <a:ext cx="7597422" cy="411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3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178753" y="194683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Top </a:t>
            </a:r>
            <a:r>
              <a:rPr lang="en-US" sz="32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3</a:t>
            </a:r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players performance according to batting and bowling Strike rate.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BD7C6C-37E6-42EE-94F1-74A2C19F4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630903"/>
              </p:ext>
            </p:extLst>
          </p:nvPr>
        </p:nvGraphicFramePr>
        <p:xfrm>
          <a:off x="7378702" y="1963617"/>
          <a:ext cx="4587519" cy="298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A27542-D26F-4EF6-93DF-AA2E6CA66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658368"/>
              </p:ext>
            </p:extLst>
          </p:nvPr>
        </p:nvGraphicFramePr>
        <p:xfrm>
          <a:off x="2178749" y="1963617"/>
          <a:ext cx="4255914" cy="298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9B3BB-AA27-422A-963E-B57BF7E43DB9}"/>
              </a:ext>
            </a:extLst>
          </p:cNvPr>
          <p:cNvCxnSpPr/>
          <p:nvPr/>
        </p:nvCxnSpPr>
        <p:spPr>
          <a:xfrm>
            <a:off x="6626578" y="1579794"/>
            <a:ext cx="0" cy="3771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E4D327-3D81-4DA2-BA08-F8D7E78FFB64}"/>
              </a:ext>
            </a:extLst>
          </p:cNvPr>
          <p:cNvSpPr txBox="1"/>
          <p:nvPr/>
        </p:nvSpPr>
        <p:spPr>
          <a:xfrm>
            <a:off x="2638072" y="6042649"/>
            <a:ext cx="87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“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AD Russell is the only common player who is the best in both bowing &amp; batting Strike-rate.</a:t>
            </a:r>
            <a:r>
              <a:rPr lang="en-US" dirty="0">
                <a:latin typeface="Baskerville Old Face" panose="02020602080505020303" pitchFamily="18" charset="0"/>
              </a:rPr>
              <a:t>”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D33C9-22C2-4075-8C32-9A56E1505126}"/>
              </a:ext>
            </a:extLst>
          </p:cNvPr>
          <p:cNvSpPr txBox="1"/>
          <p:nvPr/>
        </p:nvSpPr>
        <p:spPr>
          <a:xfrm>
            <a:off x="2638072" y="1579794"/>
            <a:ext cx="2506133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According to batting S.R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13C79-E7ED-43C9-87B5-F84CE3729230}"/>
              </a:ext>
            </a:extLst>
          </p:cNvPr>
          <p:cNvSpPr txBox="1"/>
          <p:nvPr/>
        </p:nvSpPr>
        <p:spPr>
          <a:xfrm>
            <a:off x="7875761" y="1579793"/>
            <a:ext cx="26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According to Bowling S.R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2156174" y="144082"/>
            <a:ext cx="9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Criteria </a:t>
            </a:r>
            <a:r>
              <a:rPr lang="en-US" sz="3600" b="1" dirty="0">
                <a:solidFill>
                  <a:srgbClr val="1287C3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 Wicket-keeper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3E2D6-43DB-4B56-950E-149C37B45BD4}"/>
              </a:ext>
            </a:extLst>
          </p:cNvPr>
          <p:cNvSpPr txBox="1"/>
          <p:nvPr/>
        </p:nvSpPr>
        <p:spPr>
          <a:xfrm>
            <a:off x="2302933" y="1174046"/>
            <a:ext cx="90988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A wicketkeeper needs to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be alert for every single ball of the innings, adapt to the pace and lengths of the bowlers, and stand tall in all weather conditions while wearing heavy gear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287C3"/>
                </a:solidFill>
                <a:effectLst/>
                <a:latin typeface="Baskerville Old Face" panose="02020602080505020303" pitchFamily="18" charset="0"/>
              </a:rPr>
              <a:t>I would like to chose those two players for wicket keeper whose fielding accuracy is excellent.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Baskerville Old Face" panose="02020602080505020303" pitchFamily="18" charset="0"/>
              </a:rPr>
              <a:t>Those players must be a agile &amp; fit </a:t>
            </a:r>
            <a:r>
              <a:rPr lang="en-US" sz="2000" dirty="0">
                <a:latin typeface="Baskerville Old Face" panose="02020602080505020303" pitchFamily="18" charset="0"/>
              </a:rPr>
              <a:t>so that he can’t miss any ball &amp; important catches &amp; eligible to stump the batsman in speed.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287C3"/>
                </a:solidFill>
                <a:effectLst/>
                <a:latin typeface="Baskerville Old Face" panose="02020602080505020303" pitchFamily="18" charset="0"/>
              </a:rPr>
              <a:t>Those players must be full of strength and energy (that allow you to sustain physical or mental effort for long periods of time).</a:t>
            </a:r>
            <a:endParaRPr lang="en-US" sz="20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Those players must be a hard-hitting batsman &amp; should have decent batting Strike rate &amp; decent bowling (</a:t>
            </a:r>
            <a:r>
              <a:rPr lang="en-US" sz="2000" i="1" dirty="0">
                <a:latin typeface="Baskerville Old Face" panose="02020602080505020303" pitchFamily="18" charset="0"/>
              </a:rPr>
              <a:t>Spin or Medium pace</a:t>
            </a:r>
            <a:r>
              <a:rPr lang="en-US" sz="2000" dirty="0">
                <a:latin typeface="Baskerville Old Face" panose="02020602080505020303" pitchFamily="18" charset="0"/>
              </a:rPr>
              <a:t>) skills also.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3798710" y="272771"/>
            <a:ext cx="459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Additional</a:t>
            </a:r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 Questions-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788353" y="1167460"/>
            <a:ext cx="913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1</a:t>
            </a:r>
            <a:r>
              <a:rPr lang="en-US" sz="2000" dirty="0">
                <a:latin typeface="Baskerville Old Face" panose="02020602080505020303" pitchFamily="18" charset="0"/>
              </a:rPr>
              <a:t>.) Cities that have hosted IPL matches: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City,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COUNT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(city) </a:t>
            </a:r>
            <a:r>
              <a:rPr lang="en-US" dirty="0"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No_of_match_hosted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matches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city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ORDER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No_of_match_hosted </a:t>
            </a:r>
            <a:r>
              <a:rPr lang="en-US" dirty="0"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;</a:t>
            </a:r>
            <a:endParaRPr lang="en-IN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3601156" y="92024"/>
            <a:ext cx="749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Cities list that have hosted IPL matches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92C7E-57D2-44E7-9C88-2C92D414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8" y="952721"/>
            <a:ext cx="3629773" cy="533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581609-327C-4AD2-B9C5-6850244A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17" y="952720"/>
            <a:ext cx="4180561" cy="533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2D4DE-73D7-4CC3-A85B-D3249B0A47BD}"/>
              </a:ext>
            </a:extLst>
          </p:cNvPr>
          <p:cNvSpPr/>
          <p:nvPr/>
        </p:nvSpPr>
        <p:spPr>
          <a:xfrm>
            <a:off x="2551288" y="952720"/>
            <a:ext cx="3629773" cy="450000"/>
          </a:xfrm>
          <a:prstGeom prst="rect">
            <a:avLst/>
          </a:prstGeom>
          <a:solidFill>
            <a:srgbClr val="42DA5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194683"/>
            <a:ext cx="92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Top 10 cities that have hosted IPL matches.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88D8D7-11EE-4D95-BB5C-2E704D55A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50155"/>
              </p:ext>
            </p:extLst>
          </p:nvPr>
        </p:nvGraphicFramePr>
        <p:xfrm>
          <a:off x="2438400" y="1938959"/>
          <a:ext cx="6310490" cy="3524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49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630308" y="843677"/>
            <a:ext cx="91327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2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Create table </a:t>
            </a:r>
            <a:r>
              <a:rPr lang="en-IN" sz="2400" i="1" dirty="0">
                <a:latin typeface="Baskerville Old Face" panose="02020602080505020303" pitchFamily="18" charset="0"/>
              </a:rPr>
              <a:t>deliveries_v02.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CREATE TABLE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AS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*,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CASE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WHEN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&gt;=4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THEN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'Boundary’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WHEN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=0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THEN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'Dot’ 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ELSE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'Other’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END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ball_result 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deliveries;</a:t>
            </a:r>
          </a:p>
          <a:p>
            <a:endParaRPr lang="en-US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3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Fetching total number of boundaries and Dot balls.</a:t>
            </a:r>
            <a:endParaRPr lang="en-US" sz="24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ball_result,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COUNT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(ball_result) </a:t>
            </a:r>
            <a:r>
              <a:rPr lang="en-US" dirty="0"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Total_count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WHERE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ball_result &lt;&gt;'Other’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ball_result;</a:t>
            </a:r>
          </a:p>
        </p:txBody>
      </p:sp>
    </p:spTree>
    <p:extLst>
      <p:ext uri="{BB962C8B-B14F-4D97-AF65-F5344CB8AC3E}">
        <p14:creationId xmlns:p14="http://schemas.microsoft.com/office/powerpoint/2010/main" val="62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3375379" y="1308597"/>
            <a:ext cx="114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Output: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3663244" y="362043"/>
            <a:ext cx="544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Total number of Boundaries and Dot balls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E18E8-A907-4079-AF97-63C37F4F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79" y="2575931"/>
            <a:ext cx="2664178" cy="1068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0C6AB9F-FFDC-4840-8DD0-E233A16DE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481100"/>
              </p:ext>
            </p:extLst>
          </p:nvPr>
        </p:nvGraphicFramePr>
        <p:xfrm>
          <a:off x="681848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73C073-04C1-44A7-A6B2-F265D85E2937}"/>
              </a:ext>
            </a:extLst>
          </p:cNvPr>
          <p:cNvSpPr txBox="1"/>
          <p:nvPr/>
        </p:nvSpPr>
        <p:spPr>
          <a:xfrm>
            <a:off x="8088491" y="1308597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Visualization:</a:t>
            </a:r>
            <a:endParaRPr lang="en-IN" sz="24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603CE-02DC-42DC-806A-8E256D5396BC}"/>
              </a:ext>
            </a:extLst>
          </p:cNvPr>
          <p:cNvCxnSpPr/>
          <p:nvPr/>
        </p:nvCxnSpPr>
        <p:spPr>
          <a:xfrm>
            <a:off x="6096000" y="1543430"/>
            <a:ext cx="0" cy="3771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2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528709" y="862656"/>
            <a:ext cx="9132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4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Total number of boundaries scored by each team.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batting_team,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COUNT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(ball_result) </a:t>
            </a:r>
            <a:r>
              <a:rPr lang="en-US" dirty="0"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tot_no_of_Boundary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WHERE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ball_result ='Boundary’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batting_team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ORDER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tot_no_of_Boundary </a:t>
            </a:r>
            <a:r>
              <a:rPr lang="en-US" dirty="0"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;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2709333" y="292597"/>
            <a:ext cx="807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Total number of boundaries scored by each team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E09B6-7778-48EE-AA08-D45077F4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63" y="1118382"/>
            <a:ext cx="4622215" cy="5315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7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5AA72-592A-4E48-90A6-5A49015366E0}"/>
              </a:ext>
            </a:extLst>
          </p:cNvPr>
          <p:cNvSpPr txBox="1"/>
          <p:nvPr/>
        </p:nvSpPr>
        <p:spPr>
          <a:xfrm>
            <a:off x="2714977" y="2517253"/>
            <a:ext cx="6762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Bidding </a:t>
            </a:r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</a:rPr>
              <a:t>on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Batsman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C0138-DE20-4324-B63B-0BE2B917B85F}"/>
              </a:ext>
            </a:extLst>
          </p:cNvPr>
          <p:cNvCxnSpPr/>
          <p:nvPr/>
        </p:nvCxnSpPr>
        <p:spPr>
          <a:xfrm>
            <a:off x="5373511" y="3429000"/>
            <a:ext cx="4103511" cy="0"/>
          </a:xfrm>
          <a:prstGeom prst="line">
            <a:avLst/>
          </a:prstGeom>
          <a:ln w="28575">
            <a:solidFill>
              <a:srgbClr val="128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2269067" y="463643"/>
            <a:ext cx="712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 Total number of boundaries scored by each team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C769C6D5-5EC0-4D7F-8233-3F8CA3E3391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3879864"/>
                  </p:ext>
                </p:extLst>
              </p:nvPr>
            </p:nvGraphicFramePr>
            <p:xfrm>
              <a:off x="2269067" y="1168928"/>
              <a:ext cx="7394222" cy="53673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C769C6D5-5EC0-4D7F-8233-3F8CA3E339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067" y="1168928"/>
                <a:ext cx="7394222" cy="5367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307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528709" y="862656"/>
            <a:ext cx="91327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5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Total number of Dot balls bowled by each team.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batting_team,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COUNT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(ball_result) </a:t>
            </a:r>
            <a:r>
              <a:rPr lang="en-US" dirty="0"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tot_no_of_Boundary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WHERE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ball_result ='Boundary’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batting_team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ORDER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tot_no_of_Boundary </a:t>
            </a:r>
            <a:r>
              <a:rPr lang="en-US" dirty="0"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;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2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2709334" y="29259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Total number of dot balls bowled by each team.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2A933-8B9A-4382-B8BF-9D5669708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47" y="1050648"/>
            <a:ext cx="3922305" cy="535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90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2269067" y="463643"/>
            <a:ext cx="70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 Total number of dot balls bowled by each team.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75A36D6-6FA7-4EA1-9683-35100F0B48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4026313"/>
                  </p:ext>
                </p:extLst>
              </p:nvPr>
            </p:nvGraphicFramePr>
            <p:xfrm>
              <a:off x="2269067" y="1170693"/>
              <a:ext cx="7168444" cy="49365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75A36D6-6FA7-4EA1-9683-35100F0B48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067" y="1170693"/>
                <a:ext cx="7168444" cy="4936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980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449687" y="772345"/>
            <a:ext cx="913271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6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Total number of dismissals by dismissal kinds.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dismissal_kind,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latin typeface="Baskerville Old Face" panose="02020602080505020303" pitchFamily="18" charset="0"/>
              </a:rPr>
              <a:t>COUNT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(dismissal_kind) </a:t>
            </a:r>
            <a:r>
              <a:rPr lang="en-US" dirty="0"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No_of_dismissals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WHERE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dismissal_kind </a:t>
            </a:r>
            <a:r>
              <a:rPr lang="en-US" dirty="0">
                <a:latin typeface="Baskerville Old Face" panose="02020602080505020303" pitchFamily="18" charset="0"/>
              </a:rPr>
              <a:t>&lt;&gt;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'NA’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		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dismissal_kind;</a:t>
            </a:r>
            <a:endParaRPr lang="en-US" sz="20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2709334" y="29259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</a:t>
            </a:r>
            <a:r>
              <a:rPr lang="en-IN" sz="2400" dirty="0">
                <a:latin typeface="Baskerville Old Face" panose="02020602080505020303" pitchFamily="18" charset="0"/>
              </a:rPr>
              <a:t>Total number of dismissals by dismissal kinds</a:t>
            </a:r>
            <a:r>
              <a:rPr lang="en-US" sz="2400" dirty="0">
                <a:latin typeface="Baskerville Old Face" panose="02020602080505020303" pitchFamily="18" charset="0"/>
              </a:rPr>
              <a:t>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C622A-4A09-47D5-844B-7B92E70B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99" y="1415168"/>
            <a:ext cx="4154401" cy="3619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832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1817512" y="441065"/>
            <a:ext cx="70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IN" sz="2000" dirty="0">
                <a:latin typeface="Baskerville Old Face" panose="02020602080505020303" pitchFamily="18" charset="0"/>
              </a:rPr>
              <a:t>Total number of dismissals by dismissal kinds.</a:t>
            </a:r>
            <a:r>
              <a:rPr lang="en-US" sz="2000" dirty="0">
                <a:latin typeface="Baskerville Old Face" panose="02020602080505020303" pitchFamily="18" charset="0"/>
              </a:rPr>
              <a:t>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EB9CA7-25B3-4D92-8777-80C0E0472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106974"/>
              </p:ext>
            </p:extLst>
          </p:nvPr>
        </p:nvGraphicFramePr>
        <p:xfrm>
          <a:off x="1817512" y="1894152"/>
          <a:ext cx="4931130" cy="3129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40B15F-9ACB-4CFF-9ABC-502191DA7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602376"/>
              </p:ext>
            </p:extLst>
          </p:nvPr>
        </p:nvGraphicFramePr>
        <p:xfrm>
          <a:off x="6922202" y="1894152"/>
          <a:ext cx="4931131" cy="3129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C25B2B-3305-44DC-B5C3-48013ED1CF81}"/>
              </a:ext>
            </a:extLst>
          </p:cNvPr>
          <p:cNvSpPr txBox="1"/>
          <p:nvPr/>
        </p:nvSpPr>
        <p:spPr>
          <a:xfrm>
            <a:off x="1985788" y="1429646"/>
            <a:ext cx="466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Category of Higher dismissals between 250-5800</a:t>
            </a:r>
            <a:endParaRPr lang="en-IN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E37D5-1D59-413E-AE2D-676FB30E34C5}"/>
              </a:ext>
            </a:extLst>
          </p:cNvPr>
          <p:cNvSpPr txBox="1"/>
          <p:nvPr/>
        </p:nvSpPr>
        <p:spPr>
          <a:xfrm>
            <a:off x="7292622" y="1429646"/>
            <a:ext cx="466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Category of lower dismissals between 2 - 15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95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449687" y="569143"/>
            <a:ext cx="91327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7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Top 5 bowlers who conceded max. extra runs.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bowler,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SUM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(extra_runs)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Extra_Runs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bowler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ORDER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Extra_Runs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LIMIT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5;</a:t>
            </a:r>
          </a:p>
          <a:p>
            <a:endParaRPr lang="en-US" sz="20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endParaRPr lang="en-US" sz="20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8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Creating table </a:t>
            </a:r>
            <a:r>
              <a:rPr lang="en-IN" sz="2400" i="1" dirty="0">
                <a:latin typeface="Baskerville Old Face" panose="02020602080505020303" pitchFamily="18" charset="0"/>
              </a:rPr>
              <a:t>deliveries_V03</a:t>
            </a:r>
            <a:r>
              <a:rPr lang="en-IN" sz="2400" dirty="0">
                <a:latin typeface="Baskerville Old Face" panose="02020602080505020303" pitchFamily="18" charset="0"/>
              </a:rPr>
              <a:t>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CREATE TABLE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deliveries_v03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A.*,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	B.venue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venue,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	date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match_date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deliveries_v02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A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LEFT JOIN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matches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B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ON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A.id = B.id;</a:t>
            </a:r>
          </a:p>
          <a:p>
            <a:endParaRPr lang="en-US" sz="20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3375379" y="1308597"/>
            <a:ext cx="114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:</a:t>
            </a:r>
            <a:endParaRPr lang="en-IN" sz="2400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3375379" y="444097"/>
            <a:ext cx="575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Top 5 bowlers who conceded max. extra runs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3C073-04C1-44A7-A6B2-F265D85E2937}"/>
              </a:ext>
            </a:extLst>
          </p:cNvPr>
          <p:cNvSpPr txBox="1"/>
          <p:nvPr/>
        </p:nvSpPr>
        <p:spPr>
          <a:xfrm>
            <a:off x="8088492" y="1308597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Visualization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: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603CE-02DC-42DC-806A-8E256D5396BC}"/>
              </a:ext>
            </a:extLst>
          </p:cNvPr>
          <p:cNvCxnSpPr/>
          <p:nvPr/>
        </p:nvCxnSpPr>
        <p:spPr>
          <a:xfrm>
            <a:off x="6096000" y="1543430"/>
            <a:ext cx="0" cy="3771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66E591C-1919-4E49-9F9B-9B8D5FC6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1" y="2173097"/>
            <a:ext cx="3294633" cy="2082814"/>
          </a:xfrm>
          <a:prstGeom prst="rect">
            <a:avLst/>
          </a:prstGeom>
        </p:spPr>
      </p:pic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57C22670-51EF-488E-A868-256A2EF02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8123470"/>
                  </p:ext>
                </p:extLst>
              </p:nvPr>
            </p:nvGraphicFramePr>
            <p:xfrm>
              <a:off x="6629709" y="2057399"/>
              <a:ext cx="4873667" cy="29322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57C22670-51EF-488E-A868-256A2EF020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9709" y="2057399"/>
                <a:ext cx="4873667" cy="29322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584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449687" y="569143"/>
            <a:ext cx="91327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9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Total runs scored by each venue.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venue,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SUM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(total_runs)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deliveries_v03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GROUP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venue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ORDER 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22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5E7E4-9275-4DA4-BDAC-A5250F123D8F}"/>
              </a:ext>
            </a:extLst>
          </p:cNvPr>
          <p:cNvSpPr txBox="1"/>
          <p:nvPr/>
        </p:nvSpPr>
        <p:spPr>
          <a:xfrm>
            <a:off x="2438400" y="2224453"/>
            <a:ext cx="941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SELECT *, ROUND(total_run*100/total_balls::numeric,2) AS Strike_rate FROM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(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SELECT batsman, SUM(batsman_runs) AS total_run, COUNT(ball) AS total_balls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FROM Deliveries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WHERE extras_type &lt;&gt; 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wides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’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GROUP BY batsman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	) AS nt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WHERE total_balls &gt; '500’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ORDER BY Strike_rate DESC LIMIT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29270-66A6-4108-B7E3-A851B1E611AF}"/>
              </a:ext>
            </a:extLst>
          </p:cNvPr>
          <p:cNvSpPr txBox="1"/>
          <p:nvPr/>
        </p:nvSpPr>
        <p:spPr>
          <a:xfrm>
            <a:off x="2156174" y="324706"/>
            <a:ext cx="92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04040"/>
                </a:solidFill>
                <a:latin typeface="Baskerville Old Face" panose="02020602080505020303" pitchFamily="18" charset="0"/>
              </a:rPr>
              <a:t>Part -1</a:t>
            </a: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High strike rate batsman's who have faced at least 500 balls.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BFD3-4D18-4810-906E-3FE9ACEC2A9F}"/>
              </a:ext>
            </a:extLst>
          </p:cNvPr>
          <p:cNvSpPr txBox="1"/>
          <p:nvPr/>
        </p:nvSpPr>
        <p:spPr>
          <a:xfrm>
            <a:off x="2438399" y="5237257"/>
            <a:ext cx="941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In order to calculate batting strike rate, we must </a:t>
            </a:r>
            <a:r>
              <a:rPr lang="en-US" sz="1600" b="0" i="1" dirty="0">
                <a:solidFill>
                  <a:srgbClr val="040C28"/>
                </a:solidFill>
                <a:effectLst/>
                <a:latin typeface="Baskerville Old Face" panose="02020602080505020303" pitchFamily="18" charset="0"/>
              </a:rPr>
              <a:t>divide the total number of runs scored by batsman in an innings by the number of deliveries faced by a batsman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This ratio is then </a:t>
            </a:r>
            <a:r>
              <a:rPr lang="en-US" sz="1600" b="1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multiplied by 100</a:t>
            </a:r>
            <a:r>
              <a:rPr lang="en-US" sz="1600" b="0" i="1" dirty="0">
                <a:solidFill>
                  <a:srgbClr val="202124"/>
                </a:solidFill>
                <a:effectLst/>
                <a:latin typeface="Baskerville Old Face" panose="02020602080505020303" pitchFamily="18" charset="0"/>
              </a:rPr>
              <a:t> and it is called the batting strike rate. </a:t>
            </a:r>
            <a:endParaRPr lang="en-IN" sz="1600" i="1" dirty="0">
              <a:latin typeface="Baskerville Old Face" panose="020206020805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0CFA5-8E6A-4133-B02B-BA3E1D372EF1}"/>
              </a:ext>
            </a:extLst>
          </p:cNvPr>
          <p:cNvCxnSpPr/>
          <p:nvPr/>
        </p:nvCxnSpPr>
        <p:spPr>
          <a:xfrm>
            <a:off x="2438399" y="1975561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1A00-F944-44AA-A583-BF304BDE2140}"/>
              </a:ext>
            </a:extLst>
          </p:cNvPr>
          <p:cNvCxnSpPr/>
          <p:nvPr/>
        </p:nvCxnSpPr>
        <p:spPr>
          <a:xfrm>
            <a:off x="2438399" y="4741338"/>
            <a:ext cx="600568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4222042" y="134553"/>
            <a:ext cx="540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</a:t>
            </a:r>
            <a:r>
              <a:rPr lang="en-IN" sz="2400" dirty="0">
                <a:latin typeface="Baskerville Old Face" panose="02020602080505020303" pitchFamily="18" charset="0"/>
              </a:rPr>
              <a:t>Total runs scored by each 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94BD4-D6EA-45ED-8128-6C30AC2A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4" y="998211"/>
            <a:ext cx="4444760" cy="4939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A85AA-E8B4-4C24-8A3B-8DF945F5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33" y="1391715"/>
            <a:ext cx="4444760" cy="454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CAEE51-B3ED-40F7-9553-C22D7B0531A3}"/>
              </a:ext>
            </a:extLst>
          </p:cNvPr>
          <p:cNvSpPr/>
          <p:nvPr/>
        </p:nvSpPr>
        <p:spPr>
          <a:xfrm>
            <a:off x="2370664" y="998211"/>
            <a:ext cx="4444760" cy="393504"/>
          </a:xfrm>
          <a:prstGeom prst="rect">
            <a:avLst/>
          </a:prstGeom>
          <a:solidFill>
            <a:srgbClr val="1287C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61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1817512" y="328175"/>
            <a:ext cx="70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25B2B-3305-44DC-B5C3-48013ED1CF81}"/>
              </a:ext>
            </a:extLst>
          </p:cNvPr>
          <p:cNvSpPr txBox="1"/>
          <p:nvPr/>
        </p:nvSpPr>
        <p:spPr>
          <a:xfrm>
            <a:off x="2392187" y="1147423"/>
            <a:ext cx="615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Top Venue’s on which b/w 5,000 – 25,000 runs has been scored.</a:t>
            </a:r>
            <a:endParaRPr lang="en-IN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8C9DEE8-8FA7-4FD0-85E4-D0713F5DA12C}"/>
                  </a:ext>
                </a:extLst>
              </p:cNvPr>
              <p:cNvGraphicFramePr/>
              <p:nvPr/>
            </p:nvGraphicFramePr>
            <p:xfrm>
              <a:off x="1817512" y="1798977"/>
              <a:ext cx="7349066" cy="46179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8C9DEE8-8FA7-4FD0-85E4-D0713F5DA1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7512" y="1798977"/>
                <a:ext cx="7349066" cy="461795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FC1F2E-1FE1-4576-898E-0360EB949295}"/>
              </a:ext>
            </a:extLst>
          </p:cNvPr>
          <p:cNvSpPr txBox="1"/>
          <p:nvPr/>
        </p:nvSpPr>
        <p:spPr>
          <a:xfrm>
            <a:off x="8658577" y="5462827"/>
            <a:ext cx="2851502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Eden Gardens is the only ground where most runs have been scored. 23658 runs has been scored at “Eden Garden”.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82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1817512" y="328175"/>
            <a:ext cx="70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25B2B-3305-44DC-B5C3-48013ED1CF81}"/>
              </a:ext>
            </a:extLst>
          </p:cNvPr>
          <p:cNvSpPr txBox="1"/>
          <p:nvPr/>
        </p:nvSpPr>
        <p:spPr>
          <a:xfrm>
            <a:off x="2392187" y="1147423"/>
            <a:ext cx="615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Top 4 Venue’s on which more than 20,000 runs has been scored.</a:t>
            </a:r>
            <a:endParaRPr lang="en-IN" dirty="0">
              <a:solidFill>
                <a:srgbClr val="1287C3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2DDA4C-0728-417C-BC95-C7D6804E3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294423"/>
              </p:ext>
            </p:extLst>
          </p:nvPr>
        </p:nvGraphicFramePr>
        <p:xfrm>
          <a:off x="2392187" y="1874338"/>
          <a:ext cx="5871280" cy="369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153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B3A0-E8F0-4537-86B9-E41A045DC291}"/>
              </a:ext>
            </a:extLst>
          </p:cNvPr>
          <p:cNvSpPr txBox="1"/>
          <p:nvPr/>
        </p:nvSpPr>
        <p:spPr>
          <a:xfrm>
            <a:off x="2449687" y="569143"/>
            <a:ext cx="91327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10</a:t>
            </a:r>
            <a:r>
              <a:rPr lang="en-US" sz="2400" dirty="0">
                <a:latin typeface="Baskerville Old Face" panose="02020602080505020303" pitchFamily="18" charset="0"/>
              </a:rPr>
              <a:t>.)</a:t>
            </a:r>
            <a:r>
              <a:rPr lang="en-IN" sz="2400" dirty="0">
                <a:latin typeface="Baskerville Old Face" panose="02020602080505020303" pitchFamily="18" charset="0"/>
              </a:rPr>
              <a:t> Total runs scored at </a:t>
            </a:r>
            <a:r>
              <a:rPr lang="en-IN" sz="2400" i="1" dirty="0">
                <a:latin typeface="Baskerville Old Face" panose="02020602080505020303" pitchFamily="18" charset="0"/>
              </a:rPr>
              <a:t>Eden Gardens </a:t>
            </a:r>
            <a:r>
              <a:rPr lang="en-IN" sz="2400" dirty="0">
                <a:latin typeface="Baskerville Old Face" panose="02020602080505020303" pitchFamily="18" charset="0"/>
              </a:rPr>
              <a:t>(Year-wise).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	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SELECT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	venue,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SUBSTRING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(match_date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7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FOR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4)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Year, </a:t>
            </a:r>
          </a:p>
          <a:p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SUM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(total_runs)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AS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FROM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deliveries_v03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WHERE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venue = 'Eden Gardens’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GROUP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year, venue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ORDER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BY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 total_runs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DESC</a:t>
            </a:r>
            <a:r>
              <a:rPr lang="en-US" dirty="0">
                <a:solidFill>
                  <a:srgbClr val="1287C3"/>
                </a:solidFill>
                <a:latin typeface="Baskerville Old Face" panose="0202060208050502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14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941EB-37B3-4174-B4C1-356065CEDA19}"/>
              </a:ext>
            </a:extLst>
          </p:cNvPr>
          <p:cNvSpPr txBox="1"/>
          <p:nvPr/>
        </p:nvSpPr>
        <p:spPr>
          <a:xfrm>
            <a:off x="2867378" y="258731"/>
            <a:ext cx="728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87C3"/>
                </a:solidFill>
                <a:latin typeface="Baskerville Old Face" panose="02020602080505020303" pitchFamily="18" charset="0"/>
              </a:rPr>
              <a:t>Output</a:t>
            </a:r>
            <a:r>
              <a:rPr lang="en-US" sz="2400" dirty="0">
                <a:latin typeface="Baskerville Old Face" panose="02020602080505020303" pitchFamily="18" charset="0"/>
              </a:rPr>
              <a:t>: </a:t>
            </a:r>
            <a:r>
              <a:rPr lang="en-IN" sz="2400" dirty="0">
                <a:latin typeface="Baskerville Old Face" panose="02020602080505020303" pitchFamily="18" charset="0"/>
              </a:rPr>
              <a:t>Total runs scored at </a:t>
            </a:r>
            <a:r>
              <a:rPr lang="en-IN" sz="2400" i="1" dirty="0">
                <a:latin typeface="Baskerville Old Face" panose="02020602080505020303" pitchFamily="18" charset="0"/>
              </a:rPr>
              <a:t>Eden Gardens </a:t>
            </a:r>
            <a:r>
              <a:rPr lang="en-IN" sz="2400" dirty="0">
                <a:latin typeface="Baskerville Old Face" panose="02020602080505020303" pitchFamily="18" charset="0"/>
              </a:rPr>
              <a:t>(Year-wise).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7A2AB-FE01-4EE0-A3E2-29562FC1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69" y="1364157"/>
            <a:ext cx="4240261" cy="3951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177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607C-DA1E-4E07-AF36-1ED181B18F57}"/>
              </a:ext>
            </a:extLst>
          </p:cNvPr>
          <p:cNvSpPr txBox="1"/>
          <p:nvPr/>
        </p:nvSpPr>
        <p:spPr>
          <a:xfrm>
            <a:off x="1817512" y="328175"/>
            <a:ext cx="70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Visualization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IN" sz="2000" dirty="0">
                <a:latin typeface="Baskerville Old Face" panose="02020602080505020303" pitchFamily="18" charset="0"/>
              </a:rPr>
              <a:t>Total runs scored at </a:t>
            </a:r>
            <a:r>
              <a:rPr lang="en-IN" sz="2000" i="1" dirty="0">
                <a:latin typeface="Baskerville Old Face" panose="02020602080505020303" pitchFamily="18" charset="0"/>
              </a:rPr>
              <a:t>Eden Gardens </a:t>
            </a:r>
            <a:r>
              <a:rPr lang="en-IN" sz="2000" dirty="0">
                <a:latin typeface="Baskerville Old Face" panose="02020602080505020303" pitchFamily="18" charset="0"/>
              </a:rPr>
              <a:t>(Year-wise)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8A26414-1412-4380-BA27-3B2FE9C2B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40786"/>
              </p:ext>
            </p:extLst>
          </p:nvPr>
        </p:nvGraphicFramePr>
        <p:xfrm>
          <a:off x="2181578" y="996245"/>
          <a:ext cx="6293556" cy="411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14769-9903-40CE-86F9-6E40D99D48A4}"/>
              </a:ext>
            </a:extLst>
          </p:cNvPr>
          <p:cNvSpPr txBox="1"/>
          <p:nvPr/>
        </p:nvSpPr>
        <p:spPr>
          <a:xfrm>
            <a:off x="8669865" y="5237048"/>
            <a:ext cx="3048001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According to chart, at “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Eden Gardens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” Runs are continuously increasing year by year. We can see the increment clearly according to trend line.</a:t>
            </a:r>
            <a:endParaRPr lang="en-IN" sz="1400" i="1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6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5AA72-592A-4E48-90A6-5A49015366E0}"/>
              </a:ext>
            </a:extLst>
          </p:cNvPr>
          <p:cNvSpPr txBox="1"/>
          <p:nvPr/>
        </p:nvSpPr>
        <p:spPr>
          <a:xfrm>
            <a:off x="2714977" y="2099562"/>
            <a:ext cx="6762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Thanks' for viewing my presentation .</a:t>
            </a:r>
            <a:endParaRPr lang="en-IN" sz="60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List of top 10 high Strike-rate batsman's: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60DC-1209-4BA5-B70A-1BD87496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65770"/>
            <a:ext cx="6863644" cy="4586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1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- Top 10 high score batsman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3D6DBC-7499-4D7B-A63E-BEBD81220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53506"/>
              </p:ext>
            </p:extLst>
          </p:nvPr>
        </p:nvGraphicFramePr>
        <p:xfrm>
          <a:off x="2438400" y="1187270"/>
          <a:ext cx="9245603" cy="497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87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284995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- Top 10 strike rate batsman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2B59BF-874F-43F7-B997-B1C5BA7D0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44048"/>
              </p:ext>
            </p:extLst>
          </p:nvPr>
        </p:nvGraphicFramePr>
        <p:xfrm>
          <a:off x="2438400" y="996770"/>
          <a:ext cx="8763000" cy="5404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59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93A6-FC53-49B0-924F-CF00FA72B805}"/>
              </a:ext>
            </a:extLst>
          </p:cNvPr>
          <p:cNvSpPr txBox="1"/>
          <p:nvPr/>
        </p:nvSpPr>
        <p:spPr>
          <a:xfrm>
            <a:off x="2438400" y="420463"/>
            <a:ext cx="924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Baskerville Old Face" panose="02020602080505020303" pitchFamily="18" charset="0"/>
              </a:rPr>
              <a:t>Visualization – AD Russell overall performance</a:t>
            </a:r>
            <a:endParaRPr lang="en-IN" sz="3200" dirty="0">
              <a:solidFill>
                <a:srgbClr val="40404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EC6763-17A1-4551-AE0B-4181AB861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035510"/>
              </p:ext>
            </p:extLst>
          </p:nvPr>
        </p:nvGraphicFramePr>
        <p:xfrm>
          <a:off x="2438400" y="1130300"/>
          <a:ext cx="81788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06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968</TotalTime>
  <Words>2880</Words>
  <Application>Microsoft Office PowerPoint</Application>
  <PresentationFormat>Widescreen</PresentationFormat>
  <Paragraphs>331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Narrow</vt:lpstr>
      <vt:lpstr>Bahnschrift Light</vt:lpstr>
      <vt:lpstr>Bahnschrift SemiLight</vt:lpstr>
      <vt:lpstr>Baskerville Old Face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Deepak</cp:lastModifiedBy>
  <cp:revision>82</cp:revision>
  <dcterms:created xsi:type="dcterms:W3CDTF">2023-08-06T17:41:02Z</dcterms:created>
  <dcterms:modified xsi:type="dcterms:W3CDTF">2023-08-08T12:10:25Z</dcterms:modified>
</cp:coreProperties>
</file>