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53"/>
    <p:restoredTop sz="94719"/>
  </p:normalViewPr>
  <p:slideViewPr>
    <p:cSldViewPr snapToGrid="0">
      <p:cViewPr varScale="1">
        <p:scale>
          <a:sx n="65" d="100"/>
          <a:sy n="65" d="100"/>
        </p:scale>
        <p:origin x="208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24CC-0780-B1C2-25BA-1119CD553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F1C94-A105-F04D-B36E-E4A6B230B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CE0CE-8465-34BE-7C83-FBAE0E5E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19EC5-E322-CE9D-2DFE-757DFF97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F70B-5CD5-D077-11B2-3C682F78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43A6-15CC-7658-BC77-C4C1DB8A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071E4B-5909-8CD3-045A-075A9BC4A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DC65-1430-C8DE-8C74-4CE72CD83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220DF-61BF-EF46-2E09-2D6934D5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380D-2E3E-3B7F-47C5-258298D2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5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E87C26-AF5D-E9A9-326F-34D077054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86045E-941A-71BE-87C8-86030EEB8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2DCD3-58E3-9D55-7A2B-8B9CF81C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F3F22-E0B6-2B2C-55CF-ABD0FD53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BCCB9-B848-997B-A747-D3D877DA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2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9283-47B3-8552-5AB4-D3636A08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9D9D-BCB3-3865-5F79-A63C17D8D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1E0A3-ACF3-105A-8D70-3EE57932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A95B7-3A43-CE66-A1F6-E0230944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93DB2-B83D-7F81-9B73-FF58A20A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18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D1F6-1E3F-188E-A6C4-91A3B8C3A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014AC-E697-697C-765A-AF4964369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F2EB0-6698-89C4-86A7-439BBF45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A8FD-3C58-5E77-A25D-2EDDF6E8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CBDE3-6532-7D6D-050D-F5A70997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3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4B23-BE5E-4A4C-F100-985D525CF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7195-76A3-B965-514B-9CEC0E3E0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9115B-D734-8014-5900-B97FC662E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AFDB-F767-9097-09CC-1117D8BF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74336-19D0-C5D7-24AB-293B9EEA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ABA30-82EC-5541-40AD-1E45E48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0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AC93-65A2-0F17-F51E-A077E075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55A74-DF65-D988-A10B-D2B88610F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DA9ED-01D5-F290-2144-015CF8C50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C2C12-FDA1-E12E-D8D6-B97BB4A8C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45A2B-3DDE-7E29-362C-50EA587E7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1F9E6-5F12-8139-E974-7F8BF3D2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EF6CD-09FA-B851-0102-96387406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17045E-D25E-65FD-0B43-A4BBF51C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28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4AAC-ACC9-D7DC-7738-8796F88C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69EE9-F294-DDDC-86B6-7F3CF814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38817-6A5A-1AF4-7130-3F8562F3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A50C3-E1AB-5568-03FE-3C2D9EB0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2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2E02C-8A0A-D366-D8F9-A10515D8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B7A88-2773-99BA-F3DF-6E2ED9F4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2E0D4-7450-1C9A-BFD6-16753903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0B9B-CF9F-3AEA-633C-815482C5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D2E8-F300-E1ED-F730-8F1E110BE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91A12-3789-0C7C-CED6-DB785B54D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90E24-F94E-AD95-A9ED-A72C424D2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4FB95-367A-C315-1AAE-3BF2B2FE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CE76E-81EB-5652-501C-C6DC3BF0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969D-9F77-BF19-B0CE-852F1733A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3905D-5E3F-183D-9FD8-E3FA0C94D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578DB-D141-DA0D-C011-D928107E1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BE6FC-D3F1-1FE2-065F-B9A84F36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05B49-5587-9767-CC79-0464B3A5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08461-D948-C84B-D7BC-0183BC62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13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E0832-72D4-3F63-9DCF-9600E4113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98843-2C40-9AF6-E33A-83C184885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AD93-118D-A22D-8C39-FAE65794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95645-D51F-114A-977D-D8DE0420799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38-809D-758C-9087-44EA9E0D0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C063-4E54-E68D-697B-61F4B4B92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1E5251-51D5-1549-AE04-B8095478B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17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B47A4-429F-C6ED-19AF-700499899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From Noise to 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A942DB-0D78-BCCC-CA99-F3391579E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How We’re Using AI to Understand </a:t>
            </a:r>
          </a:p>
          <a:p>
            <a:r>
              <a:rPr lang="en-US" sz="2000">
                <a:solidFill>
                  <a:schemeClr val="bg1"/>
                </a:solidFill>
              </a:rPr>
              <a:t>the Voice of the Consumer</a:t>
            </a:r>
          </a:p>
        </p:txBody>
      </p:sp>
      <p:sp>
        <p:nvSpPr>
          <p:cNvPr id="210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12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8" name="Oval 21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2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494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88F6B-87E0-6708-1B4B-B6166434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Challenge: A Mountain of Unheard Feedback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B8A45-DF9D-A6BF-F9B8-B501D45CA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Thousands of complaints monthly</a:t>
            </a:r>
          </a:p>
          <a:p>
            <a:r>
              <a:rPr lang="en-US">
                <a:solidFill>
                  <a:schemeClr val="bg1"/>
                </a:solidFill>
              </a:rPr>
              <a:t>Each complaint is a story</a:t>
            </a:r>
          </a:p>
          <a:p>
            <a:r>
              <a:rPr lang="en-US">
                <a:solidFill>
                  <a:schemeClr val="bg1"/>
                </a:solidFill>
              </a:rPr>
              <a:t>Manual review = Impossible</a:t>
            </a:r>
          </a:p>
          <a:p>
            <a:r>
              <a:rPr lang="en-US">
                <a:solidFill>
                  <a:schemeClr val="bg1"/>
                </a:solidFill>
              </a:rPr>
              <a:t>Insight lost in noise</a:t>
            </a:r>
          </a:p>
        </p:txBody>
      </p:sp>
    </p:spTree>
    <p:extLst>
      <p:ext uri="{BB962C8B-B14F-4D97-AF65-F5344CB8AC3E}">
        <p14:creationId xmlns:p14="http://schemas.microsoft.com/office/powerpoint/2010/main" val="109628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737FB-CBB6-35E1-5312-042C2A4D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Our Mission: Finding the Red Flags, Instantly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E289-418C-3A81-FFE3-B5FA0044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Auto-detect complaints that need escalation</a:t>
            </a:r>
          </a:p>
          <a:p>
            <a:r>
              <a:rPr lang="en-US">
                <a:solidFill>
                  <a:schemeClr val="bg1"/>
                </a:solidFill>
              </a:rPr>
              <a:t>Categorize: Neutral, Negative, Extreme Negative</a:t>
            </a:r>
          </a:p>
          <a:p>
            <a:r>
              <a:rPr lang="en-US">
                <a:solidFill>
                  <a:schemeClr val="bg1"/>
                </a:solidFill>
              </a:rPr>
              <a:t>Understand emotional intensity</a:t>
            </a:r>
          </a:p>
        </p:txBody>
      </p:sp>
    </p:spTree>
    <p:extLst>
      <p:ext uri="{BB962C8B-B14F-4D97-AF65-F5344CB8AC3E}">
        <p14:creationId xmlns:p14="http://schemas.microsoft.com/office/powerpoint/2010/main" val="2632838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5C42-C2B4-B434-AD50-FFEDD8C7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Our Approach: Teaching a Machine to Understand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A9369-E57F-9B68-75A3-BFE77751F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1. Clean the data</a:t>
            </a:r>
          </a:p>
          <a:p>
            <a:r>
              <a:rPr lang="en-US">
                <a:solidFill>
                  <a:schemeClr val="bg1"/>
                </a:solidFill>
              </a:rPr>
              <a:t>2. Engineer ‘weak’ labels from keywords</a:t>
            </a:r>
          </a:p>
          <a:p>
            <a:r>
              <a:rPr lang="en-US">
                <a:solidFill>
                  <a:schemeClr val="bg1"/>
                </a:solidFill>
              </a:rPr>
              <a:t>3. Hypothesis Testing</a:t>
            </a:r>
          </a:p>
          <a:p>
            <a:r>
              <a:rPr lang="en-US">
                <a:solidFill>
                  <a:schemeClr val="bg1"/>
                </a:solidFill>
              </a:rPr>
              <a:t>4. Train deep learning model (BiLSTM)</a:t>
            </a:r>
          </a:p>
        </p:txBody>
      </p:sp>
    </p:spTree>
    <p:extLst>
      <p:ext uri="{BB962C8B-B14F-4D97-AF65-F5344CB8AC3E}">
        <p14:creationId xmlns:p14="http://schemas.microsoft.com/office/powerpoint/2010/main" val="418929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33CFF2-5A9B-5C07-2226-50875E2F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 we Discovered: Key Insights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4F1F-DAAF-3B07-5C2C-50DFEA81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Credit Reporting and Debt Collection are most negative</a:t>
            </a:r>
          </a:p>
          <a:p>
            <a:r>
              <a:rPr lang="en-US">
                <a:solidFill>
                  <a:schemeClr val="bg1"/>
                </a:solidFill>
              </a:rPr>
              <a:t>Long narratives = more frustration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41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ED91C0-A3A0-554D-38DF-002ADC94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Result: A Highly Accurate System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122F9-6125-281E-1DCF-63491CA4A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94% Accurate on new complaints</a:t>
            </a:r>
          </a:p>
          <a:p>
            <a:r>
              <a:rPr lang="en-US">
                <a:solidFill>
                  <a:schemeClr val="bg1"/>
                </a:solidFill>
              </a:rPr>
              <a:t>Confident triage</a:t>
            </a:r>
          </a:p>
          <a:p>
            <a:r>
              <a:rPr lang="en-US">
                <a:solidFill>
                  <a:schemeClr val="bg1"/>
                </a:solidFill>
              </a:rPr>
              <a:t>Early detection of extreme cases</a:t>
            </a:r>
          </a:p>
        </p:txBody>
      </p:sp>
    </p:spTree>
    <p:extLst>
      <p:ext uri="{BB962C8B-B14F-4D97-AF65-F5344CB8AC3E}">
        <p14:creationId xmlns:p14="http://schemas.microsoft.com/office/powerpoint/2010/main" val="296515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D2294-F354-3119-0FFD-470100D1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Solution: An Automated Insight Engine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D80CE-64C3-473E-EF30-69A1D42D0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Processes raw text</a:t>
            </a:r>
          </a:p>
          <a:p>
            <a:r>
              <a:rPr lang="en-US">
                <a:solidFill>
                  <a:schemeClr val="bg1"/>
                </a:solidFill>
              </a:rPr>
              <a:t>Predicts sentiment and confidence</a:t>
            </a:r>
          </a:p>
          <a:p>
            <a:r>
              <a:rPr lang="en-US">
                <a:solidFill>
                  <a:schemeClr val="bg1"/>
                </a:solidFill>
              </a:rPr>
              <a:t>Logs for tracking</a:t>
            </a:r>
          </a:p>
          <a:p>
            <a:r>
              <a:rPr lang="en-US">
                <a:solidFill>
                  <a:schemeClr val="bg1"/>
                </a:solidFill>
              </a:rPr>
              <a:t>Real-time usage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353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32543-EF1D-8BD1-3B48-74A84108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What’s Next: From Insight to Action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92C6A-69C4-7C91-B670-142BEC1B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Tableau dashboard</a:t>
            </a:r>
          </a:p>
          <a:p>
            <a:r>
              <a:rPr lang="en-US">
                <a:solidFill>
                  <a:schemeClr val="bg1"/>
                </a:solidFill>
              </a:rPr>
              <a:t>Filter by state, product, or company</a:t>
            </a:r>
          </a:p>
          <a:p>
            <a:r>
              <a:rPr lang="en-US">
                <a:solidFill>
                  <a:schemeClr val="bg1"/>
                </a:solidFill>
              </a:rPr>
              <a:t>Explore trends and take action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0579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D85AA-DA28-1A9C-F977-CE15CAA8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Thank You &amp; Q&amp;A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447B-9486-8D80-84DA-FB45F2589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We’re better equipped to listen and act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Deeason</a:t>
            </a:r>
          </a:p>
        </p:txBody>
      </p:sp>
    </p:spTree>
    <p:extLst>
      <p:ext uri="{BB962C8B-B14F-4D97-AF65-F5344CB8AC3E}">
        <p14:creationId xmlns:p14="http://schemas.microsoft.com/office/powerpoint/2010/main" val="4097793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194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From Noise to Insight</vt:lpstr>
      <vt:lpstr>The Challenge: A Mountain of Unheard Feedback</vt:lpstr>
      <vt:lpstr>Our Mission: Finding the Red Flags, Instantly</vt:lpstr>
      <vt:lpstr>Our Approach: Teaching a Machine to Understand</vt:lpstr>
      <vt:lpstr>What we Discovered: Key Insights</vt:lpstr>
      <vt:lpstr>The Result: A Highly Accurate System</vt:lpstr>
      <vt:lpstr>The Solution: An Automated Insight Engine</vt:lpstr>
      <vt:lpstr>What’s Next: From Insight to Action</vt:lpstr>
      <vt:lpstr>Thank You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Deeason Sitaula</dc:creator>
  <cp:lastModifiedBy>Deeason Sitaula</cp:lastModifiedBy>
  <cp:revision>5</cp:revision>
  <dcterms:created xsi:type="dcterms:W3CDTF">2025-07-22T23:02:29Z</dcterms:created>
  <dcterms:modified xsi:type="dcterms:W3CDTF">2025-07-24T01:29:16Z</dcterms:modified>
</cp:coreProperties>
</file>