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63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6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3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9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0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42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9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4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F7D144-3506-4429-88D5-7C7D1926A2B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3D4B2B-4D41-4EF9-9977-F94546F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F66E-B57E-4383-B13C-2FF4D557A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036" y="1921566"/>
            <a:ext cx="8680310" cy="74730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Calibri" panose="020F0502020204030204" pitchFamily="34" charset="0"/>
              </a:rPr>
              <a:t>Reusable Automation Framework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28BE7-18D7-4A10-B5FB-75CF45838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487" y="3187516"/>
            <a:ext cx="1325352" cy="482968"/>
          </a:xfrm>
        </p:spPr>
        <p:txBody>
          <a:bodyPr>
            <a:normAutofit/>
          </a:bodyPr>
          <a:lstStyle/>
          <a:p>
            <a:r>
              <a:rPr lang="en-GB" dirty="0"/>
              <a:t>- Azar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6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89BC87-29D5-4D7B-8B61-33458B0A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87" y="927653"/>
            <a:ext cx="9558479" cy="5282725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298689E8-F8D1-4402-8BFC-24FC04576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872" y="357455"/>
            <a:ext cx="56689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16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5000"/>
              </a:lnSpc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Folder Structure – Test Data Excel</a:t>
            </a:r>
          </a:p>
        </p:txBody>
      </p:sp>
    </p:spTree>
    <p:extLst>
      <p:ext uri="{BB962C8B-B14F-4D97-AF65-F5344CB8AC3E}">
        <p14:creationId xmlns:p14="http://schemas.microsoft.com/office/powerpoint/2010/main" val="296449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1531F-13FA-4F39-8925-969D5408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69" y="942243"/>
            <a:ext cx="8479872" cy="5561474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504156E8-AD3F-4027-BD79-A56B9B099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817" y="354283"/>
            <a:ext cx="56689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16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5000"/>
              </a:lnSpc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Folder Structure - Automation Reports</a:t>
            </a:r>
          </a:p>
        </p:txBody>
      </p:sp>
    </p:spTree>
    <p:extLst>
      <p:ext uri="{BB962C8B-B14F-4D97-AF65-F5344CB8AC3E}">
        <p14:creationId xmlns:p14="http://schemas.microsoft.com/office/powerpoint/2010/main" val="5712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1F5E57-D653-42A9-BFF3-C98E4C9D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45" y="1371526"/>
            <a:ext cx="9836304" cy="4870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A7E315-DF6D-443F-86A1-325FCE7D0FB0}"/>
              </a:ext>
            </a:extLst>
          </p:cNvPr>
          <p:cNvSpPr/>
          <p:nvPr/>
        </p:nvSpPr>
        <p:spPr>
          <a:xfrm>
            <a:off x="4615856" y="409585"/>
            <a:ext cx="3205045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en-US" sz="2400" b="1" dirty="0">
                <a:latin typeface="Calibri" panose="020F0502020204030204" pitchFamily="34" charset="0"/>
              </a:rPr>
              <a:t>Individual HTML Report</a:t>
            </a:r>
          </a:p>
        </p:txBody>
      </p:sp>
    </p:spTree>
    <p:extLst>
      <p:ext uri="{BB962C8B-B14F-4D97-AF65-F5344CB8AC3E}">
        <p14:creationId xmlns:p14="http://schemas.microsoft.com/office/powerpoint/2010/main" val="192012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68EEFEA-A6F0-4621-AA00-FB36354776CF}"/>
              </a:ext>
            </a:extLst>
          </p:cNvPr>
          <p:cNvSpPr txBox="1">
            <a:spLocks noChangeArrowheads="1"/>
          </p:cNvSpPr>
          <p:nvPr/>
        </p:nvSpPr>
        <p:spPr>
          <a:xfrm>
            <a:off x="3773211" y="2016747"/>
            <a:ext cx="2548076" cy="1144587"/>
          </a:xfrm>
          <a:prstGeom prst="rect">
            <a:avLst/>
          </a:prstGeom>
          <a:ln/>
          <a:effectLst/>
        </p:spPr>
        <p:txBody>
          <a:bodyPr vert="horz" lIns="91440" tIns="61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dirty="0">
                <a:latin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380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5D99F88-B888-4637-89F3-AD62112D3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57670" y="0"/>
            <a:ext cx="6692347" cy="64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KEYPOINTS of Reusable Automation Framework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D349D2-9ECD-4680-88B5-84E0010A19D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855489"/>
            <a:ext cx="8229600" cy="5862637"/>
          </a:xfrm>
          <a:prstGeom prst="rect">
            <a:avLst/>
          </a:prstGeom>
          <a:ln/>
        </p:spPr>
        <p:txBody>
          <a:bodyPr vert="horz" lIns="91440" tIns="504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31800" indent="-314325">
              <a:lnSpc>
                <a:spcPct val="98000"/>
              </a:lnSpc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endParaRPr lang="en-US" altLang="en-US" sz="1800" b="1" dirty="0">
              <a:latin typeface="Calibri" panose="020F0502020204030204" pitchFamily="34" charset="0"/>
            </a:endParaRPr>
          </a:p>
          <a:p>
            <a:pPr marL="431800" indent="-314325">
              <a:lnSpc>
                <a:spcPct val="98000"/>
              </a:lnSpc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endParaRPr lang="en-US" altLang="en-US" sz="1800" dirty="0">
              <a:latin typeface="Calibri" panose="020F0502020204030204" pitchFamily="34" charset="0"/>
            </a:endParaRPr>
          </a:p>
          <a:p>
            <a:pPr marL="430213" indent="-315913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Automation Framework is a Reusable Script less Framework.</a:t>
            </a:r>
          </a:p>
          <a:p>
            <a:pPr marL="430213" indent="-315913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It includes a single Driver script, associated with multiple Function Libraries. </a:t>
            </a:r>
          </a:p>
          <a:p>
            <a:pPr marL="430213" indent="-315913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Using this Framework, creating an Automation scripts and Maintenance would be Easy.</a:t>
            </a:r>
          </a:p>
          <a:p>
            <a:pPr marL="430213" indent="-315913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This Hybrid framework is combination of Keyword with the Data driven approach.</a:t>
            </a:r>
          </a:p>
          <a:p>
            <a:pPr marL="430213" indent="-315913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Framework can handle both Descriptive Programming and Object Repository objects. </a:t>
            </a:r>
          </a:p>
          <a:p>
            <a:pPr marL="430213" indent="-315913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b="1" dirty="0">
                <a:latin typeface="Calibri" panose="020F0502020204030204" pitchFamily="34" charset="0"/>
              </a:rPr>
              <a:t>Parametrization</a:t>
            </a:r>
            <a:r>
              <a:rPr lang="en-US" altLang="en-US" sz="1800" dirty="0">
                <a:latin typeface="Calibri" panose="020F0502020204030204" pitchFamily="34" charset="0"/>
              </a:rPr>
              <a:t> - Framework can handle Multiple Iterations for each test case and also it uses different data for each iteration.</a:t>
            </a:r>
          </a:p>
          <a:p>
            <a:pPr marL="430213" indent="-315913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Easy to categorize the Executable/ Non Executable Test cases.</a:t>
            </a:r>
          </a:p>
          <a:p>
            <a:pPr marL="430213" indent="-315913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After every Execution, the Script can generate the Consolidated &amp; Individual HTML report.</a:t>
            </a:r>
          </a:p>
          <a:p>
            <a:pPr marL="430213" indent="-315913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Individual HTML report will be interlinked with the screen shot for each step.</a:t>
            </a:r>
          </a:p>
          <a:p>
            <a:pPr marL="430213" indent="-315913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Exception and Error handling is performed for each step. </a:t>
            </a:r>
          </a:p>
          <a:p>
            <a:pPr marL="430213" indent="-315913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Capable of handling Independent Custom Function.</a:t>
            </a:r>
            <a:r>
              <a:rPr lang="en-US" alt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  <a:p>
            <a:pPr marL="431800" indent="-314325">
              <a:lnSpc>
                <a:spcPct val="95000"/>
              </a:lnSpc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endParaRPr lang="en-US" altLang="en-US" sz="1800" b="1" dirty="0">
              <a:latin typeface="Calibri" panose="020F0502020204030204" pitchFamily="34" charset="0"/>
            </a:endParaRPr>
          </a:p>
          <a:p>
            <a:pPr marL="431800" indent="-314325">
              <a:lnSpc>
                <a:spcPct val="95000"/>
              </a:lnSpc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altLang="en-US" sz="1800" b="1" dirty="0">
                <a:latin typeface="Calibri" panose="020F0502020204030204" pitchFamily="34" charset="0"/>
              </a:rPr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0495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96F89369-8D83-4610-85A1-4DC576BD5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19" y="715963"/>
            <a:ext cx="4114800" cy="5959475"/>
          </a:xfrm>
          <a:prstGeom prst="flowChartMagneticDisk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9583A704-7425-43B1-9E37-501E968DC930}"/>
              </a:ext>
            </a:extLst>
          </p:cNvPr>
          <p:cNvGrpSpPr>
            <a:grpSpLocks/>
          </p:cNvGrpSpPr>
          <p:nvPr/>
        </p:nvGrpSpPr>
        <p:grpSpPr bwMode="auto">
          <a:xfrm>
            <a:off x="7917619" y="1090613"/>
            <a:ext cx="2462213" cy="5297487"/>
            <a:chOff x="4136" y="687"/>
            <a:chExt cx="1551" cy="3337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56CF58E5-9CFC-4261-A1B2-2F0244707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" y="687"/>
              <a:ext cx="1551" cy="3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" name="Line 4">
            <a:extLst>
              <a:ext uri="{FF2B5EF4-FFF2-40B4-BE49-F238E27FC236}">
                <a16:creationId xmlns:a16="http://schemas.microsoft.com/office/drawing/2014/main" id="{60B67581-DF7A-4317-8BB5-0F3CA64F2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9607" y="3697288"/>
            <a:ext cx="549275" cy="1587"/>
          </a:xfrm>
          <a:prstGeom prst="line">
            <a:avLst/>
          </a:prstGeom>
          <a:noFill/>
          <a:ln w="54720" cap="flat">
            <a:solidFill>
              <a:srgbClr val="0080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705E626D-98DF-45C8-BF1D-7635D7C3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194" y="2352675"/>
            <a:ext cx="2197100" cy="731838"/>
          </a:xfrm>
          <a:prstGeom prst="roundRect">
            <a:avLst>
              <a:gd name="adj" fmla="val 213"/>
            </a:avLst>
          </a:prstGeom>
          <a:solidFill>
            <a:srgbClr val="0000FF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solidFill>
                  <a:srgbClr val="FFFFFF"/>
                </a:solidFill>
                <a:latin typeface="Calibri" panose="020F0502020204030204" pitchFamily="34" charset="0"/>
              </a:rPr>
              <a:t>Consist of List of </a:t>
            </a:r>
          </a:p>
          <a:p>
            <a:pPr>
              <a:buClrTx/>
              <a:buFontTx/>
              <a:buNone/>
            </a:pPr>
            <a:r>
              <a:rPr lang="en-US" altLang="en-US" sz="1500">
                <a:solidFill>
                  <a:srgbClr val="FFFFFF"/>
                </a:solidFill>
                <a:latin typeface="Calibri" panose="020F0502020204030204" pitchFamily="34" charset="0"/>
              </a:rPr>
              <a:t>Test Case with Description in Excel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BC5CBD8-A847-4396-A51E-395BA8FA6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019" y="2600325"/>
            <a:ext cx="549275" cy="1588"/>
          </a:xfrm>
          <a:prstGeom prst="line">
            <a:avLst/>
          </a:prstGeom>
          <a:noFill/>
          <a:ln w="54720" cap="flat">
            <a:solidFill>
              <a:srgbClr val="0080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FDF90D6F-0BCC-4E05-857D-FEF1FA29B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3094" y="4724400"/>
            <a:ext cx="549275" cy="1588"/>
          </a:xfrm>
          <a:prstGeom prst="line">
            <a:avLst/>
          </a:prstGeom>
          <a:noFill/>
          <a:ln w="54720" cap="flat">
            <a:solidFill>
              <a:srgbClr val="0080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ECD3F96B-5A8C-472B-81BD-B5406C860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194" y="1308100"/>
            <a:ext cx="2197100" cy="731838"/>
          </a:xfrm>
          <a:prstGeom prst="roundRect">
            <a:avLst>
              <a:gd name="adj" fmla="val 213"/>
            </a:avLst>
          </a:prstGeom>
          <a:solidFill>
            <a:srgbClr val="0000FF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solidFill>
                  <a:srgbClr val="FFFFFF"/>
                </a:solidFill>
                <a:latin typeface="Calibri" panose="020F0502020204030204" pitchFamily="34" charset="0"/>
              </a:rPr>
              <a:t>Script is associated with </a:t>
            </a:r>
          </a:p>
          <a:p>
            <a:pPr>
              <a:buClrTx/>
              <a:buFontTx/>
              <a:buNone/>
            </a:pPr>
            <a:r>
              <a:rPr lang="en-US" altLang="en-US" sz="1500">
                <a:solidFill>
                  <a:srgbClr val="FFFFFF"/>
                </a:solidFill>
                <a:latin typeface="Calibri" panose="020F0502020204030204" pitchFamily="34" charset="0"/>
              </a:rPr>
              <a:t>Function Library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5870880F-A5A6-4CE1-8D90-0BB0F1E2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194" y="3395663"/>
            <a:ext cx="2197100" cy="731837"/>
          </a:xfrm>
          <a:prstGeom prst="roundRect">
            <a:avLst>
              <a:gd name="adj" fmla="val 213"/>
            </a:avLst>
          </a:prstGeom>
          <a:solidFill>
            <a:srgbClr val="0000FF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solidFill>
                  <a:srgbClr val="FFFFFF"/>
                </a:solidFill>
                <a:latin typeface="Calibri" panose="020F0502020204030204" pitchFamily="34" charset="0"/>
              </a:rPr>
              <a:t>Application Under Test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5189A00D-364D-4C33-BFCC-983B609D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194" y="4440238"/>
            <a:ext cx="2197100" cy="731837"/>
          </a:xfrm>
          <a:prstGeom prst="roundRect">
            <a:avLst>
              <a:gd name="adj" fmla="val 213"/>
            </a:avLst>
          </a:prstGeom>
          <a:solidFill>
            <a:srgbClr val="0000FF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solidFill>
                  <a:srgbClr val="FFFFFF"/>
                </a:solidFill>
                <a:latin typeface="Calibri" panose="020F0502020204030204" pitchFamily="34" charset="0"/>
              </a:rPr>
              <a:t>HTML &amp; QTP Reports generation</a:t>
            </a: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E14CDBA9-49FB-47D5-AC37-61E4A8A07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194" y="5411788"/>
            <a:ext cx="2197100" cy="731837"/>
          </a:xfrm>
          <a:prstGeom prst="roundRect">
            <a:avLst>
              <a:gd name="adj" fmla="val 213"/>
            </a:avLst>
          </a:prstGeom>
          <a:solidFill>
            <a:srgbClr val="0000FF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solidFill>
                  <a:srgbClr val="FFFFFF"/>
                </a:solidFill>
                <a:latin typeface="Calibri" panose="020F0502020204030204" pitchFamily="34" charset="0"/>
              </a:rPr>
              <a:t>Email Notification 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D04AC1D0-8C79-448D-B237-7BF4D7B4D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507" y="5821363"/>
            <a:ext cx="549275" cy="1587"/>
          </a:xfrm>
          <a:prstGeom prst="line">
            <a:avLst/>
          </a:prstGeom>
          <a:noFill/>
          <a:ln w="54720" cap="flat">
            <a:solidFill>
              <a:srgbClr val="0080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078D76A6-0229-4E17-B448-6155289CF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256" y="95250"/>
            <a:ext cx="4655864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120" rIns="0" bIns="0" anchor="ctr"/>
          <a:lstStyle>
            <a:lvl1pPr>
              <a:tabLst>
                <a:tab pos="0" algn="l"/>
                <a:tab pos="714375" algn="l"/>
                <a:tab pos="1438275" algn="l"/>
                <a:tab pos="2162175" algn="l"/>
                <a:tab pos="2886075" algn="l"/>
                <a:tab pos="3609975" algn="l"/>
                <a:tab pos="4343400" algn="l"/>
                <a:tab pos="5057775" algn="l"/>
                <a:tab pos="5781675" algn="l"/>
                <a:tab pos="6505575" algn="l"/>
                <a:tab pos="7229475" algn="l"/>
                <a:tab pos="7953375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714375" algn="l"/>
                <a:tab pos="1438275" algn="l"/>
                <a:tab pos="2162175" algn="l"/>
                <a:tab pos="2886075" algn="l"/>
                <a:tab pos="3609975" algn="l"/>
                <a:tab pos="4343400" algn="l"/>
                <a:tab pos="5057775" algn="l"/>
                <a:tab pos="5781675" algn="l"/>
                <a:tab pos="6505575" algn="l"/>
                <a:tab pos="7229475" algn="l"/>
                <a:tab pos="7953375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714375" algn="l"/>
                <a:tab pos="1438275" algn="l"/>
                <a:tab pos="2162175" algn="l"/>
                <a:tab pos="2886075" algn="l"/>
                <a:tab pos="3609975" algn="l"/>
                <a:tab pos="4343400" algn="l"/>
                <a:tab pos="5057775" algn="l"/>
                <a:tab pos="5781675" algn="l"/>
                <a:tab pos="6505575" algn="l"/>
                <a:tab pos="7229475" algn="l"/>
                <a:tab pos="7953375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714375" algn="l"/>
                <a:tab pos="1438275" algn="l"/>
                <a:tab pos="2162175" algn="l"/>
                <a:tab pos="2886075" algn="l"/>
                <a:tab pos="3609975" algn="l"/>
                <a:tab pos="4343400" algn="l"/>
                <a:tab pos="5057775" algn="l"/>
                <a:tab pos="5781675" algn="l"/>
                <a:tab pos="6505575" algn="l"/>
                <a:tab pos="7229475" algn="l"/>
                <a:tab pos="7953375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714375" algn="l"/>
                <a:tab pos="1438275" algn="l"/>
                <a:tab pos="2162175" algn="l"/>
                <a:tab pos="2886075" algn="l"/>
                <a:tab pos="3609975" algn="l"/>
                <a:tab pos="4343400" algn="l"/>
                <a:tab pos="5057775" algn="l"/>
                <a:tab pos="5781675" algn="l"/>
                <a:tab pos="6505575" algn="l"/>
                <a:tab pos="7229475" algn="l"/>
                <a:tab pos="7953375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14375" algn="l"/>
                <a:tab pos="1438275" algn="l"/>
                <a:tab pos="2162175" algn="l"/>
                <a:tab pos="2886075" algn="l"/>
                <a:tab pos="3609975" algn="l"/>
                <a:tab pos="4343400" algn="l"/>
                <a:tab pos="5057775" algn="l"/>
                <a:tab pos="5781675" algn="l"/>
                <a:tab pos="6505575" algn="l"/>
                <a:tab pos="7229475" algn="l"/>
                <a:tab pos="7953375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14375" algn="l"/>
                <a:tab pos="1438275" algn="l"/>
                <a:tab pos="2162175" algn="l"/>
                <a:tab pos="2886075" algn="l"/>
                <a:tab pos="3609975" algn="l"/>
                <a:tab pos="4343400" algn="l"/>
                <a:tab pos="5057775" algn="l"/>
                <a:tab pos="5781675" algn="l"/>
                <a:tab pos="6505575" algn="l"/>
                <a:tab pos="7229475" algn="l"/>
                <a:tab pos="7953375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14375" algn="l"/>
                <a:tab pos="1438275" algn="l"/>
                <a:tab pos="2162175" algn="l"/>
                <a:tab pos="2886075" algn="l"/>
                <a:tab pos="3609975" algn="l"/>
                <a:tab pos="4343400" algn="l"/>
                <a:tab pos="5057775" algn="l"/>
                <a:tab pos="5781675" algn="l"/>
                <a:tab pos="6505575" algn="l"/>
                <a:tab pos="7229475" algn="l"/>
                <a:tab pos="7953375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14375" algn="l"/>
                <a:tab pos="1438275" algn="l"/>
                <a:tab pos="2162175" algn="l"/>
                <a:tab pos="2886075" algn="l"/>
                <a:tab pos="3609975" algn="l"/>
                <a:tab pos="4343400" algn="l"/>
                <a:tab pos="5057775" algn="l"/>
                <a:tab pos="5781675" algn="l"/>
                <a:tab pos="6505575" algn="l"/>
                <a:tab pos="7229475" algn="l"/>
                <a:tab pos="7953375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8000"/>
              </a:lnSpc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		Framework Architecture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C06D2BB0-9593-46FA-B367-F5B2A155A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207" y="1208088"/>
            <a:ext cx="3200400" cy="579437"/>
          </a:xfrm>
          <a:prstGeom prst="ellipse">
            <a:avLst/>
          </a:prstGeom>
          <a:solidFill>
            <a:srgbClr val="FFFF66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       </a:t>
            </a:r>
            <a:r>
              <a:rPr lang="en-US" altLang="en-US" b="1"/>
              <a:t>Driver Script</a:t>
            </a:r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CB7DD559-D681-40EE-8FD1-E5B5C4E0B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282" y="2305050"/>
            <a:ext cx="3200400" cy="579438"/>
          </a:xfrm>
          <a:prstGeom prst="ellipse">
            <a:avLst/>
          </a:prstGeom>
          <a:solidFill>
            <a:srgbClr val="FFFF66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      </a:t>
            </a:r>
            <a:r>
              <a:rPr lang="en-US" altLang="en-US" b="1"/>
              <a:t>Test Script</a:t>
            </a: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08E3196E-7C7B-4AD6-A2C5-18BD8F73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794" y="2249488"/>
            <a:ext cx="1554163" cy="709612"/>
          </a:xfrm>
          <a:prstGeom prst="ellipse">
            <a:avLst/>
          </a:prstGeom>
          <a:solidFill>
            <a:srgbClr val="00DCFF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 b="1"/>
              <a:t>Test  Data</a:t>
            </a: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2885F166-AD4C-4CFF-AB68-2C1526000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232" y="4475163"/>
            <a:ext cx="3200400" cy="579437"/>
          </a:xfrm>
          <a:prstGeom prst="ellipse">
            <a:avLst/>
          </a:prstGeom>
          <a:solidFill>
            <a:srgbClr val="FFFF66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/>
              <a:t>Report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292B1345-3BB2-4EE4-A031-E984B8B2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644" y="5519738"/>
            <a:ext cx="3200400" cy="579437"/>
          </a:xfrm>
          <a:prstGeom prst="ellipse">
            <a:avLst/>
          </a:prstGeom>
          <a:solidFill>
            <a:srgbClr val="FFFF66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        Notification</a:t>
            </a:r>
          </a:p>
        </p:txBody>
      </p:sp>
      <p:sp>
        <p:nvSpPr>
          <p:cNvPr id="22" name="AutoShape 19">
            <a:extLst>
              <a:ext uri="{FF2B5EF4-FFF2-40B4-BE49-F238E27FC236}">
                <a16:creationId xmlns:a16="http://schemas.microsoft.com/office/drawing/2014/main" id="{3C53F068-714B-4DB9-8AFA-D342C663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882" y="1870075"/>
            <a:ext cx="365125" cy="3651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5E11A6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0">
            <a:extLst>
              <a:ext uri="{FF2B5EF4-FFF2-40B4-BE49-F238E27FC236}">
                <a16:creationId xmlns:a16="http://schemas.microsoft.com/office/drawing/2014/main" id="{BB71CDA6-1F32-4578-BA15-F97409B8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882" y="5110163"/>
            <a:ext cx="365125" cy="3651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5E11A6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4CF0872D-7FDB-43A0-84E2-B773F3E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882" y="4065588"/>
            <a:ext cx="365125" cy="3651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5E11A6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2">
            <a:extLst>
              <a:ext uri="{FF2B5EF4-FFF2-40B4-BE49-F238E27FC236}">
                <a16:creationId xmlns:a16="http://schemas.microsoft.com/office/drawing/2014/main" id="{0C54679E-A7CB-4153-B2C0-90C91493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882" y="2949575"/>
            <a:ext cx="365125" cy="3651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5E11A6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E8D56991-30CD-4BF6-83E6-40F7997F6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007" y="3343275"/>
            <a:ext cx="3200400" cy="579438"/>
          </a:xfrm>
          <a:prstGeom prst="ellipse">
            <a:avLst/>
          </a:prstGeom>
          <a:solidFill>
            <a:srgbClr val="FFFF66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 b="1"/>
              <a:t>                </a:t>
            </a:r>
            <a:r>
              <a:rPr lang="en-US" altLang="en-US" b="1"/>
              <a:t>AUT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47DA132B-C69C-41FB-894D-ADC0E5DB7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619" y="2600325"/>
            <a:ext cx="549275" cy="1588"/>
          </a:xfrm>
          <a:prstGeom prst="line">
            <a:avLst/>
          </a:prstGeom>
          <a:noFill/>
          <a:ln w="64080" cap="flat">
            <a:solidFill>
              <a:srgbClr val="0080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929A97D3-07D0-4E5A-8BEF-D32CDD019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032" y="1557338"/>
            <a:ext cx="549275" cy="1587"/>
          </a:xfrm>
          <a:prstGeom prst="line">
            <a:avLst/>
          </a:prstGeom>
          <a:noFill/>
          <a:ln w="54720" cap="flat">
            <a:solidFill>
              <a:srgbClr val="0080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2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81CB37A7-2B08-4655-813C-ACDF20936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665" y="2806700"/>
            <a:ext cx="1096963" cy="1089025"/>
          </a:xfrm>
          <a:prstGeom prst="diamond">
            <a:avLst/>
          </a:prstGeom>
          <a:solidFill>
            <a:srgbClr val="FF9966"/>
          </a:solidFill>
          <a:ln w="9360" cap="flat">
            <a:solidFill>
              <a:srgbClr val="80808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Yes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8EA1B9F-0764-42C6-9369-866A17984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369" y="141737"/>
            <a:ext cx="365611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16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5000"/>
              </a:lnSpc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Framework Flow Chart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4A8CBC2B-A322-45A2-AE50-BBF1E5CC3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978" y="2239963"/>
            <a:ext cx="1920875" cy="549275"/>
          </a:xfrm>
          <a:prstGeom prst="roundRect">
            <a:avLst>
              <a:gd name="adj" fmla="val 287"/>
            </a:avLst>
          </a:prstGeom>
          <a:solidFill>
            <a:srgbClr val="FFFF99"/>
          </a:solidFill>
          <a:ln w="9360" cap="flat">
            <a:solidFill>
              <a:srgbClr val="80808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   Test Script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E757BD5-B1C3-48FC-93F6-94588720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153" y="2768600"/>
            <a:ext cx="1096962" cy="1089025"/>
          </a:xfrm>
          <a:prstGeom prst="diamond">
            <a:avLst/>
          </a:prstGeom>
          <a:solidFill>
            <a:srgbClr val="FF9966"/>
          </a:solidFill>
          <a:ln w="9360" cap="flat">
            <a:solidFill>
              <a:srgbClr val="80808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No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EB864CA6-2367-4461-B656-9B86CC9B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978" y="1374775"/>
            <a:ext cx="1920875" cy="549275"/>
          </a:xfrm>
          <a:prstGeom prst="roundRect">
            <a:avLst>
              <a:gd name="adj" fmla="val 287"/>
            </a:avLst>
          </a:prstGeom>
          <a:solidFill>
            <a:srgbClr val="FFFF99"/>
          </a:solidFill>
          <a:ln w="9360" cap="flat">
            <a:solidFill>
              <a:srgbClr val="80808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   Driver Script 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4BFD669F-AB16-4E04-AE4B-6034D6802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4303" y="2498725"/>
            <a:ext cx="1463675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DA09B6CF-723D-4F7A-88C6-A57DC7F53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7265" y="2517775"/>
            <a:ext cx="1463675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857EDD18-149B-4288-BF15-7342CE94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740" y="2154238"/>
            <a:ext cx="16875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Execution Flag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E0993803-1E03-44EB-8CED-ACBE792FD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903" y="2155825"/>
            <a:ext cx="201136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 Execution Flag 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EC872B2F-66FF-49AF-ABAC-BA4FAE92F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078" y="5862638"/>
            <a:ext cx="1881187" cy="549275"/>
          </a:xfrm>
          <a:prstGeom prst="ellipse">
            <a:avLst/>
          </a:prstGeom>
          <a:solidFill>
            <a:srgbClr val="9966CC"/>
          </a:solidFill>
          <a:ln w="9360" cap="flat">
            <a:solidFill>
              <a:srgbClr val="80808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Execution      Stops</a:t>
            </a: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3EB0B94B-DD89-4378-8684-593AA32FA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978" y="3078163"/>
            <a:ext cx="1920875" cy="549275"/>
          </a:xfrm>
          <a:prstGeom prst="roundRect">
            <a:avLst>
              <a:gd name="adj" fmla="val 287"/>
            </a:avLst>
          </a:prstGeom>
          <a:solidFill>
            <a:srgbClr val="FFFF99"/>
          </a:solidFill>
          <a:ln w="9360" cap="flat">
            <a:solidFill>
              <a:srgbClr val="80808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  Test Data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A8A1DB5B-7A20-4795-A990-1B2F91D59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978" y="4006850"/>
            <a:ext cx="1920875" cy="549275"/>
          </a:xfrm>
          <a:prstGeom prst="roundRect">
            <a:avLst>
              <a:gd name="adj" fmla="val 287"/>
            </a:avLst>
          </a:prstGeom>
          <a:solidFill>
            <a:srgbClr val="FFFF99"/>
          </a:solidFill>
          <a:ln w="9360" cap="flat">
            <a:solidFill>
              <a:srgbClr val="80808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/>
              <a:t>         AUT</a:t>
            </a:r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12C7E634-9BD2-47F0-93A8-8ACC1880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978" y="4973638"/>
            <a:ext cx="2190751" cy="549275"/>
          </a:xfrm>
          <a:prstGeom prst="roundRect">
            <a:avLst>
              <a:gd name="adj" fmla="val 287"/>
            </a:avLst>
          </a:prstGeom>
          <a:solidFill>
            <a:srgbClr val="FFFF99"/>
          </a:solidFill>
          <a:ln w="9360" cap="flat">
            <a:solidFill>
              <a:srgbClr val="80808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/>
              <a:t>Report Generation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DD8442C7-1C64-498A-B27F-77797D8B3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428" y="5522913"/>
            <a:ext cx="1587" cy="2682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F9BF25BD-FB6C-4DC8-8EE3-6414D2745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2378" y="4556125"/>
            <a:ext cx="1587" cy="379413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2727542B-D503-47AE-AF64-DC0194B32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2378" y="3627438"/>
            <a:ext cx="1587" cy="342900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F005D0CA-74D6-40FA-B76E-496299C45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2378" y="1924050"/>
            <a:ext cx="1587" cy="315913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96F9A28E-E034-429D-A856-88E11695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903" y="2974975"/>
            <a:ext cx="2028825" cy="957263"/>
          </a:xfrm>
          <a:prstGeom prst="ellipse">
            <a:avLst/>
          </a:prstGeom>
          <a:solidFill>
            <a:srgbClr val="94BD5E"/>
          </a:solidFill>
          <a:ln w="9360" cap="flat">
            <a:solidFill>
              <a:srgbClr val="80808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  Load </a:t>
            </a:r>
          </a:p>
          <a:p>
            <a:pPr>
              <a:buClrTx/>
              <a:buFontTx/>
              <a:buNone/>
            </a:pPr>
            <a:r>
              <a:rPr lang="en-US" altLang="en-US"/>
              <a:t>Obj. Desc &amp;    Keywords</a:t>
            </a: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980E08CC-FAFD-4BF3-B751-49121649BC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0940" y="2497138"/>
            <a:ext cx="2103438" cy="25400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26D171A8-BE11-4880-8EFD-FB270E97F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028" y="750888"/>
            <a:ext cx="1809750" cy="457200"/>
          </a:xfrm>
          <a:prstGeom prst="ellipse">
            <a:avLst/>
          </a:prstGeom>
          <a:solidFill>
            <a:srgbClr val="9966CC"/>
          </a:solidFill>
          <a:ln w="9360" cap="flat">
            <a:solidFill>
              <a:srgbClr val="80808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   Start</a:t>
            </a: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03BFECC7-E6E0-45A0-B2AC-836A66ED4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2378" y="1208088"/>
            <a:ext cx="1587" cy="1666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5258BA51-31DC-4906-9E66-06F74290C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4303" y="3857625"/>
            <a:ext cx="1587" cy="2282825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B8D76CA9-EB22-45C4-B25F-1A6393440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4378" y="3932238"/>
            <a:ext cx="1587" cy="3651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C5683C9E-9049-41B7-AA4B-EFC2B8B88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7265" y="4297363"/>
            <a:ext cx="356870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6034BC9F-73A2-44CE-A711-762143B259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7265" y="3348038"/>
            <a:ext cx="915988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AEEA82FF-12A5-4A5F-809C-05FC910A1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4378" y="2498725"/>
            <a:ext cx="1587" cy="4762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58976419-7769-4963-8A83-0B9135D21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940" y="2520950"/>
            <a:ext cx="1588" cy="2857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565F65B2-B61C-4C45-9124-D94404C12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4303" y="2498725"/>
            <a:ext cx="1587" cy="3365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FC46CA7A-08FE-44D9-B80E-3E6BC08181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5890" y="6124575"/>
            <a:ext cx="1500188" cy="174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805A219-4B74-43D9-990B-1DA2992F1E1D}"/>
              </a:ext>
            </a:extLst>
          </p:cNvPr>
          <p:cNvSpPr txBox="1">
            <a:spLocks noChangeArrowheads="1"/>
          </p:cNvSpPr>
          <p:nvPr/>
        </p:nvSpPr>
        <p:spPr>
          <a:xfrm>
            <a:off x="3300481" y="242610"/>
            <a:ext cx="5668963" cy="368300"/>
          </a:xfrm>
          <a:prstGeom prst="rect">
            <a:avLst/>
          </a:prstGeom>
          <a:ln/>
          <a:effectLst/>
        </p:spPr>
        <p:txBody>
          <a:bodyPr vert="horz" lIns="91440" tIns="2016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latin typeface="Calibri" panose="020F0502020204030204" pitchFamily="34" charset="0"/>
              </a:rPr>
              <a:t>      Test Script &amp; Test Data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E203DC-88C2-4246-9852-16D512ABB97A}"/>
              </a:ext>
            </a:extLst>
          </p:cNvPr>
          <p:cNvSpPr txBox="1">
            <a:spLocks noChangeArrowheads="1"/>
          </p:cNvSpPr>
          <p:nvPr/>
        </p:nvSpPr>
        <p:spPr>
          <a:xfrm>
            <a:off x="2146852" y="1020417"/>
            <a:ext cx="8278951" cy="5194853"/>
          </a:xfrm>
          <a:prstGeom prst="rect">
            <a:avLst/>
          </a:prstGeom>
          <a:ln/>
        </p:spPr>
        <p:txBody>
          <a:bodyPr vert="horz" lIns="91440" tIns="504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28625" indent="-317500">
              <a:lnSpc>
                <a:spcPct val="98000"/>
              </a:lnSpc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altLang="en-US" sz="1800" b="1" dirty="0">
                <a:latin typeface="Calibri" panose="020F0502020204030204" pitchFamily="34" charset="0"/>
              </a:rPr>
              <a:t>Test Script:</a:t>
            </a:r>
          </a:p>
          <a:p>
            <a:pPr marL="427038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Driver Excel contains the number of Test Cases which are automated for AUT application.</a:t>
            </a:r>
          </a:p>
          <a:p>
            <a:pPr marL="427038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The automation test cases are Executed based on the setup Flag Execute Yes/ No </a:t>
            </a:r>
          </a:p>
          <a:p>
            <a:pPr marL="427038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The test cases will be executed based on the keyword in the driver excel under EVENT column.</a:t>
            </a:r>
          </a:p>
          <a:p>
            <a:pPr marL="428625" indent="-317500">
              <a:lnSpc>
                <a:spcPct val="98000"/>
              </a:lnSpc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endParaRPr lang="en-US" altLang="en-US" sz="1800" dirty="0">
              <a:latin typeface="Calibri" panose="020F0502020204030204" pitchFamily="34" charset="0"/>
            </a:endParaRPr>
          </a:p>
          <a:p>
            <a:pPr marL="428625" indent="-317500">
              <a:lnSpc>
                <a:spcPct val="98000"/>
              </a:lnSpc>
              <a:buClrTx/>
              <a:buSzPct val="45000"/>
              <a:buFontTx/>
              <a:buNone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altLang="en-US" sz="1800" b="1" dirty="0">
                <a:latin typeface="Calibri" panose="020F0502020204030204" pitchFamily="34" charset="0"/>
              </a:rPr>
              <a:t>Test Data:</a:t>
            </a:r>
          </a:p>
          <a:p>
            <a:pPr marL="427038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Test Excel sheet contains the data related to all the automated Test Cases.</a:t>
            </a:r>
          </a:p>
          <a:p>
            <a:pPr marL="427038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Scripts required the dynamic test data will be fetched from Test Data sheet.</a:t>
            </a:r>
          </a:p>
          <a:p>
            <a:pPr marL="427038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</a:pPr>
            <a:r>
              <a:rPr lang="en-US" altLang="en-US" sz="1800" dirty="0">
                <a:latin typeface="Calibri" panose="020F0502020204030204" pitchFamily="34" charset="0"/>
              </a:rPr>
              <a:t>These dynamic data are fed under VALUE column of the Driver excel sheet from Test</a:t>
            </a:r>
          </a:p>
        </p:txBody>
      </p:sp>
    </p:spTree>
    <p:extLst>
      <p:ext uri="{BB962C8B-B14F-4D97-AF65-F5344CB8AC3E}">
        <p14:creationId xmlns:p14="http://schemas.microsoft.com/office/powerpoint/2010/main" val="350424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00E395D-CD44-43A8-8784-FE4A7CEB1EDC}"/>
              </a:ext>
            </a:extLst>
          </p:cNvPr>
          <p:cNvSpPr txBox="1">
            <a:spLocks noChangeArrowheads="1"/>
          </p:cNvSpPr>
          <p:nvPr/>
        </p:nvSpPr>
        <p:spPr>
          <a:xfrm>
            <a:off x="3975650" y="0"/>
            <a:ext cx="2491409" cy="549275"/>
          </a:xfrm>
          <a:prstGeom prst="rect">
            <a:avLst/>
          </a:prstGeom>
          <a:ln/>
          <a:effectLst/>
        </p:spPr>
        <p:txBody>
          <a:bodyPr vert="horz" lIns="91440" tIns="61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0" algn="l"/>
                <a:tab pos="714375" algn="l"/>
                <a:tab pos="1438275" algn="l"/>
                <a:tab pos="2162175" algn="l"/>
                <a:tab pos="2886075" algn="l"/>
                <a:tab pos="3609975" algn="l"/>
                <a:tab pos="4343400" algn="l"/>
                <a:tab pos="5057775" algn="l"/>
                <a:tab pos="5781675" algn="l"/>
                <a:tab pos="6505575" algn="l"/>
                <a:tab pos="7229475" algn="l"/>
                <a:tab pos="7953375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en-US" sz="2400" b="1" dirty="0">
                <a:latin typeface="Calibri" panose="020F0502020204030204" pitchFamily="34" charset="0"/>
              </a:rPr>
              <a:t>				REPORTS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10B6E6-1766-4A8A-B6E4-90071094F18C}"/>
              </a:ext>
            </a:extLst>
          </p:cNvPr>
          <p:cNvSpPr txBox="1">
            <a:spLocks noChangeArrowheads="1"/>
          </p:cNvSpPr>
          <p:nvPr/>
        </p:nvSpPr>
        <p:spPr>
          <a:xfrm>
            <a:off x="2305877" y="549275"/>
            <a:ext cx="9316277" cy="6366080"/>
          </a:xfrm>
          <a:prstGeom prst="rect">
            <a:avLst/>
          </a:prstGeom>
          <a:ln/>
        </p:spPr>
        <p:txBody>
          <a:bodyPr vert="horz" lIns="91440" tIns="504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22275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dirty="0">
                <a:latin typeface="Calibri" panose="020F0502020204030204" pitchFamily="34" charset="0"/>
              </a:rPr>
              <a:t>There are 3 kinds of reporting structure is maintained as part of the Reusable TCS Automation Framework</a:t>
            </a:r>
          </a:p>
          <a:p>
            <a:pPr marL="1484313" lvl="1" indent="-565150">
              <a:buClrTx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dirty="0">
                <a:latin typeface="Calibri" panose="020F0502020204030204" pitchFamily="34" charset="0"/>
              </a:rPr>
              <a:t>1. Individual HTML Report </a:t>
            </a:r>
          </a:p>
          <a:p>
            <a:pPr marL="1484313" lvl="1" indent="-565150">
              <a:buClrTx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dirty="0">
                <a:latin typeface="Calibri" panose="020F0502020204030204" pitchFamily="34" charset="0"/>
              </a:rPr>
              <a:t>2. QTP Report </a:t>
            </a:r>
          </a:p>
          <a:p>
            <a:pPr marL="1484313" lvl="1" indent="-565150">
              <a:buClrTx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dirty="0">
                <a:latin typeface="Calibri" panose="020F0502020204030204" pitchFamily="34" charset="0"/>
              </a:rPr>
              <a:t>3. Consolidated HTML Report</a:t>
            </a:r>
          </a:p>
          <a:p>
            <a:pPr marL="422275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dirty="0">
                <a:latin typeface="Calibri" panose="020F0502020204030204" pitchFamily="34" charset="0"/>
              </a:rPr>
              <a:t>HTML reports will be generated at the end of each Test Case Execution.</a:t>
            </a:r>
          </a:p>
          <a:p>
            <a:pPr marL="422275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dirty="0">
                <a:latin typeface="Calibri" panose="020F0502020204030204" pitchFamily="34" charset="0"/>
              </a:rPr>
              <a:t>The report contains the Description, Actual and Expected result of each step with Passed/Failed status.</a:t>
            </a:r>
          </a:p>
          <a:p>
            <a:pPr marL="422275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dirty="0">
                <a:latin typeface="Calibri" panose="020F0502020204030204" pitchFamily="34" charset="0"/>
              </a:rPr>
              <a:t>Screen shots are embedded with each step of HTML Report for the manual reference. </a:t>
            </a:r>
          </a:p>
          <a:p>
            <a:pPr marL="422275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dirty="0">
                <a:latin typeface="Calibri" panose="020F0502020204030204" pitchFamily="34" charset="0"/>
              </a:rPr>
              <a:t>Consolidated Report gives the status of overall automation execution.</a:t>
            </a:r>
          </a:p>
          <a:p>
            <a:pPr marL="423863" indent="-317500">
              <a:lnSpc>
                <a:spcPct val="98000"/>
              </a:lnSpc>
              <a:buClrTx/>
              <a:buSzPct val="45000"/>
              <a:buFontTx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endParaRPr lang="en-US" altLang="en-US" sz="1700" b="1" dirty="0">
              <a:latin typeface="Calibri" panose="020F0502020204030204" pitchFamily="34" charset="0"/>
            </a:endParaRPr>
          </a:p>
          <a:p>
            <a:pPr marL="104775" indent="0">
              <a:lnSpc>
                <a:spcPct val="98000"/>
              </a:lnSpc>
              <a:buSzPct val="45000"/>
              <a:buNone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b="1" dirty="0">
                <a:latin typeface="Calibri" panose="020F0502020204030204" pitchFamily="34" charset="0"/>
              </a:rPr>
              <a:t>Advantages:</a:t>
            </a:r>
          </a:p>
          <a:p>
            <a:pPr marL="422275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dirty="0">
                <a:latin typeface="Calibri" panose="020F0502020204030204" pitchFamily="34" charset="0"/>
              </a:rPr>
              <a:t>This HTML reports consume minimum storage space hence, we can store it &amp; use it for the future reference.</a:t>
            </a:r>
          </a:p>
          <a:p>
            <a:pPr marL="422275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dirty="0">
                <a:latin typeface="Calibri" panose="020F0502020204030204" pitchFamily="34" charset="0"/>
              </a:rPr>
              <a:t>QTP report is helpful during the automation development</a:t>
            </a:r>
          </a:p>
          <a:p>
            <a:pPr marL="422275" indent="-317500">
              <a:lnSpc>
                <a:spcPct val="98000"/>
              </a:lnSpc>
              <a:buSzPct val="45000"/>
              <a:buFont typeface="Wingdings" panose="05000000000000000000" pitchFamily="2" charset="2"/>
              <a:buChar char=""/>
              <a:tabLst>
                <a:tab pos="422275" algn="l"/>
                <a:tab pos="534988" algn="l"/>
                <a:tab pos="992188" algn="l"/>
                <a:tab pos="1449388" algn="l"/>
                <a:tab pos="1906588" algn="l"/>
                <a:tab pos="2363788" algn="l"/>
                <a:tab pos="2820988" algn="l"/>
                <a:tab pos="3278188" algn="l"/>
                <a:tab pos="3735388" algn="l"/>
                <a:tab pos="4192588" algn="l"/>
                <a:tab pos="4649788" algn="l"/>
                <a:tab pos="5106988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US" altLang="en-US" sz="1700" dirty="0">
                <a:latin typeface="Calibri" panose="020F0502020204030204" pitchFamily="34" charset="0"/>
              </a:rPr>
              <a:t>Consolidated report is highly useful when we are running series of test cases in a batch run/Scheduling.</a:t>
            </a:r>
          </a:p>
        </p:txBody>
      </p:sp>
    </p:spTree>
    <p:extLst>
      <p:ext uri="{BB962C8B-B14F-4D97-AF65-F5344CB8AC3E}">
        <p14:creationId xmlns:p14="http://schemas.microsoft.com/office/powerpoint/2010/main" val="52861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C9BD0EC1-CDF5-4300-B007-FEC7258B9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2" y="335720"/>
            <a:ext cx="56689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16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5000"/>
              </a:lnSpc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Framework Folder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7E204-1024-4E8E-A4E3-D3827191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73" y="1442121"/>
            <a:ext cx="9407488" cy="4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5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587CC-3C5A-41FC-91AE-AB1E0E8D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77" y="1507661"/>
            <a:ext cx="8703906" cy="4485176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F6C78E3F-80D1-4B91-8975-AEBD2B3A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248" y="496863"/>
            <a:ext cx="56689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16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5000"/>
              </a:lnSpc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Folder Structure - Function Library</a:t>
            </a:r>
          </a:p>
        </p:txBody>
      </p:sp>
    </p:spTree>
    <p:extLst>
      <p:ext uri="{BB962C8B-B14F-4D97-AF65-F5344CB8AC3E}">
        <p14:creationId xmlns:p14="http://schemas.microsoft.com/office/powerpoint/2010/main" val="188591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13D747-2153-4ECC-B92F-A48F455C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56" y="1043317"/>
            <a:ext cx="8525024" cy="5216806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6FF9FE7A-E535-4D95-8374-A4FB66D25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983" y="229577"/>
            <a:ext cx="56689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16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95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Folder Structure - Automation Scripts Excel</a:t>
            </a:r>
          </a:p>
        </p:txBody>
      </p:sp>
    </p:spTree>
    <p:extLst>
      <p:ext uri="{BB962C8B-B14F-4D97-AF65-F5344CB8AC3E}">
        <p14:creationId xmlns:p14="http://schemas.microsoft.com/office/powerpoint/2010/main" val="3700965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</TotalTime>
  <Words>496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YaHei</vt:lpstr>
      <vt:lpstr>Arial</vt:lpstr>
      <vt:lpstr>Calibri</vt:lpstr>
      <vt:lpstr>Corbel</vt:lpstr>
      <vt:lpstr>Wingdings</vt:lpstr>
      <vt:lpstr>Parallax</vt:lpstr>
      <vt:lpstr>Reusable Automation Framework</vt:lpstr>
      <vt:lpstr>KEYPOINTS of Reusable Automation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Reusable TCS Automation Framework</dc:title>
  <dc:creator>Mohamed Yoosuf ALAVUDEEN</dc:creator>
  <cp:lastModifiedBy>Mohamed Yoosuf ALAVUDEEN</cp:lastModifiedBy>
  <cp:revision>14</cp:revision>
  <dcterms:created xsi:type="dcterms:W3CDTF">2018-10-11T02:04:01Z</dcterms:created>
  <dcterms:modified xsi:type="dcterms:W3CDTF">2018-10-11T02:23:09Z</dcterms:modified>
</cp:coreProperties>
</file>