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7" r:id="rId2"/>
    <p:sldId id="283" r:id="rId3"/>
    <p:sldId id="284" r:id="rId4"/>
    <p:sldId id="270" r:id="rId5"/>
    <p:sldId id="285" r:id="rId6"/>
    <p:sldId id="271" r:id="rId7"/>
    <p:sldId id="272" r:id="rId8"/>
    <p:sldId id="273" r:id="rId9"/>
    <p:sldId id="286"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962A8"/>
    <a:srgbClr val="52506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247" autoAdjust="0"/>
  </p:normalViewPr>
  <p:slideViewPr>
    <p:cSldViewPr snapToGrid="0">
      <p:cViewPr varScale="1">
        <p:scale>
          <a:sx n="57" d="100"/>
          <a:sy n="57" d="100"/>
        </p:scale>
        <p:origin x="108" y="1320"/>
      </p:cViewPr>
      <p:guideLst/>
    </p:cSldViewPr>
  </p:slideViewPr>
  <p:notesTextViewPr>
    <p:cViewPr>
      <p:scale>
        <a:sx n="1" d="1"/>
        <a:sy n="1" d="1"/>
      </p:scale>
      <p:origin x="0" y="0"/>
    </p:cViewPr>
  </p:notesTextViewPr>
  <p:notesViewPr>
    <p:cSldViewPr snapToGrid="0">
      <p:cViewPr varScale="1">
        <p:scale>
          <a:sx n="81" d="100"/>
          <a:sy n="81" d="100"/>
        </p:scale>
        <p:origin x="3894"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A834866-747E-4759-9381-0C0CFEB901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84EB725B-7D31-4FF5-AC0F-F7DE7205027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9232A22-B755-4049-8957-D7C187C66F42}" type="datetimeFigureOut">
              <a:rPr lang="en-IN" smtClean="0"/>
              <a:t>21-10-2025</a:t>
            </a:fld>
            <a:endParaRPr lang="en-IN"/>
          </a:p>
        </p:txBody>
      </p:sp>
      <p:sp>
        <p:nvSpPr>
          <p:cNvPr id="4" name="Footer Placeholder 3">
            <a:extLst>
              <a:ext uri="{FF2B5EF4-FFF2-40B4-BE49-F238E27FC236}">
                <a16:creationId xmlns:a16="http://schemas.microsoft.com/office/drawing/2014/main" id="{AAD605CE-F499-4AD9-BC09-1C23C026BF6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43670AED-0222-44D7-8D85-FBEC13B5D8B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6E30ED-15A8-4915-B336-2C14391D9365}" type="slidenum">
              <a:rPr lang="en-IN" smtClean="0"/>
              <a:t>‹#›</a:t>
            </a:fld>
            <a:endParaRPr lang="en-IN"/>
          </a:p>
        </p:txBody>
      </p:sp>
    </p:spTree>
    <p:extLst>
      <p:ext uri="{BB962C8B-B14F-4D97-AF65-F5344CB8AC3E}">
        <p14:creationId xmlns:p14="http://schemas.microsoft.com/office/powerpoint/2010/main" val="11176495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EA4C85-C6C9-4BDB-8976-14D135ADECDA}" type="datetimeFigureOut">
              <a:rPr lang="en-IN" smtClean="0"/>
              <a:t>21-10-2025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30729B-6FC9-4CE8-982D-0CB2FC4D9116}" type="slidenum">
              <a:rPr lang="en-IN" smtClean="0"/>
              <a:t>‹#›</a:t>
            </a:fld>
            <a:endParaRPr lang="en-IN"/>
          </a:p>
        </p:txBody>
      </p:sp>
    </p:spTree>
    <p:extLst>
      <p:ext uri="{BB962C8B-B14F-4D97-AF65-F5344CB8AC3E}">
        <p14:creationId xmlns:p14="http://schemas.microsoft.com/office/powerpoint/2010/main" val="415234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Lot of stuff we are running as a service, and we have to make sure the services are up and running continuously without any availability issues. When it comes to operations these very basic for us where we have to monitor lot many things. The first essential for us is to monitor the infra and ensure its reliable and stable continuously without any hinderance in the service. </a:t>
            </a:r>
          </a:p>
          <a:p>
            <a:endParaRPr lang="en-IN" dirty="0"/>
          </a:p>
          <a:p>
            <a:r>
              <a:rPr lang="en-IN" dirty="0"/>
              <a:t>To do this we have to gather several metrices and visualizes the data. Data could be from server, load balancer, database and applications. We must gather several metrices because if we want to analyse a problem, we have to make sure thigs are going smooth. </a:t>
            </a:r>
          </a:p>
          <a:p>
            <a:endParaRPr lang="en-IN" dirty="0"/>
          </a:p>
          <a:p>
            <a:endParaRPr lang="en-IN" dirty="0"/>
          </a:p>
        </p:txBody>
      </p:sp>
      <p:sp>
        <p:nvSpPr>
          <p:cNvPr id="4" name="Slide Number Placeholder 3"/>
          <p:cNvSpPr>
            <a:spLocks noGrp="1"/>
          </p:cNvSpPr>
          <p:nvPr>
            <p:ph type="sldNum" sz="quarter" idx="5"/>
          </p:nvPr>
        </p:nvSpPr>
        <p:spPr/>
        <p:txBody>
          <a:bodyPr/>
          <a:lstStyle/>
          <a:p>
            <a:fld id="{E030729B-6FC9-4CE8-982D-0CB2FC4D9116}" type="slidenum">
              <a:rPr lang="en-IN" smtClean="0"/>
              <a:t>2</a:t>
            </a:fld>
            <a:endParaRPr lang="en-IN"/>
          </a:p>
        </p:txBody>
      </p:sp>
    </p:spTree>
    <p:extLst>
      <p:ext uri="{BB962C8B-B14F-4D97-AF65-F5344CB8AC3E}">
        <p14:creationId xmlns:p14="http://schemas.microsoft.com/office/powerpoint/2010/main" val="800264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B62A56-4498-C5D9-9818-8219B486D6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F8F54A-F50B-5485-F9E8-899D1F7F44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A63C98-9A2C-17A3-2BAB-9A4E3CAC1CCD}"/>
              </a:ext>
            </a:extLst>
          </p:cNvPr>
          <p:cNvSpPr>
            <a:spLocks noGrp="1"/>
          </p:cNvSpPr>
          <p:nvPr>
            <p:ph type="body" idx="1"/>
          </p:nvPr>
        </p:nvSpPr>
        <p:spPr/>
        <p:txBody>
          <a:bodyPr/>
          <a:lstStyle/>
          <a:p>
            <a:r>
              <a:rPr lang="en-IN" dirty="0"/>
              <a:t>Lot of stuff we are running as a service, and we have to make sure the services are up and running continuously without any availability issues. When it comes to operations these very basic for us where we have to monitor lot many things. The first essential for us is to monitor the infra and ensure its reliable and stable continuously without any hinderance in the service. </a:t>
            </a:r>
          </a:p>
          <a:p>
            <a:endParaRPr lang="en-IN" dirty="0"/>
          </a:p>
          <a:p>
            <a:r>
              <a:rPr lang="en-IN" dirty="0"/>
              <a:t>To do this we have to gather several metrices and visualizes the data. Data could be from server, load balancer, database and applications. We must gather several metrices because if we want to analyse a problem, we have to make sure thigs are going smooth. </a:t>
            </a:r>
          </a:p>
          <a:p>
            <a:endParaRPr lang="en-IN" dirty="0"/>
          </a:p>
          <a:p>
            <a:endParaRPr lang="en-IN" dirty="0"/>
          </a:p>
        </p:txBody>
      </p:sp>
      <p:sp>
        <p:nvSpPr>
          <p:cNvPr id="4" name="Slide Number Placeholder 3">
            <a:extLst>
              <a:ext uri="{FF2B5EF4-FFF2-40B4-BE49-F238E27FC236}">
                <a16:creationId xmlns:a16="http://schemas.microsoft.com/office/drawing/2014/main" id="{194BF449-30FD-ED92-302D-F5E208090553}"/>
              </a:ext>
            </a:extLst>
          </p:cNvPr>
          <p:cNvSpPr>
            <a:spLocks noGrp="1"/>
          </p:cNvSpPr>
          <p:nvPr>
            <p:ph type="sldNum" sz="quarter" idx="5"/>
          </p:nvPr>
        </p:nvSpPr>
        <p:spPr/>
        <p:txBody>
          <a:bodyPr/>
          <a:lstStyle/>
          <a:p>
            <a:fld id="{E030729B-6FC9-4CE8-982D-0CB2FC4D9116}" type="slidenum">
              <a:rPr lang="en-IN" smtClean="0"/>
              <a:t>3</a:t>
            </a:fld>
            <a:endParaRPr lang="en-IN"/>
          </a:p>
        </p:txBody>
      </p:sp>
    </p:spTree>
    <p:extLst>
      <p:ext uri="{BB962C8B-B14F-4D97-AF65-F5344CB8AC3E}">
        <p14:creationId xmlns:p14="http://schemas.microsoft.com/office/powerpoint/2010/main" val="925354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30729B-6FC9-4CE8-982D-0CB2FC4D9116}" type="slidenum">
              <a:rPr lang="en-IN" smtClean="0"/>
              <a:t>4</a:t>
            </a:fld>
            <a:endParaRPr lang="en-IN"/>
          </a:p>
        </p:txBody>
      </p:sp>
    </p:spTree>
    <p:extLst>
      <p:ext uri="{BB962C8B-B14F-4D97-AF65-F5344CB8AC3E}">
        <p14:creationId xmlns:p14="http://schemas.microsoft.com/office/powerpoint/2010/main" val="4240862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1BCCA2-FC71-3C37-8916-7591A2441E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1BF74FC-3D94-D54B-5AAD-3458F6C7F0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A298FE-0EA2-752C-78FB-DD905AEAB84E}"/>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75906883-7F3A-2316-F36F-4DA5234E3901}"/>
              </a:ext>
            </a:extLst>
          </p:cNvPr>
          <p:cNvSpPr>
            <a:spLocks noGrp="1"/>
          </p:cNvSpPr>
          <p:nvPr>
            <p:ph type="sldNum" sz="quarter" idx="5"/>
          </p:nvPr>
        </p:nvSpPr>
        <p:spPr/>
        <p:txBody>
          <a:bodyPr/>
          <a:lstStyle/>
          <a:p>
            <a:fld id="{E030729B-6FC9-4CE8-982D-0CB2FC4D9116}" type="slidenum">
              <a:rPr lang="en-IN" smtClean="0"/>
              <a:t>5</a:t>
            </a:fld>
            <a:endParaRPr lang="en-IN"/>
          </a:p>
        </p:txBody>
      </p:sp>
    </p:spTree>
    <p:extLst>
      <p:ext uri="{BB962C8B-B14F-4D97-AF65-F5344CB8AC3E}">
        <p14:creationId xmlns:p14="http://schemas.microsoft.com/office/powerpoint/2010/main" val="11576125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30729B-6FC9-4CE8-982D-0CB2FC4D9116}" type="slidenum">
              <a:rPr lang="en-IN" smtClean="0"/>
              <a:t>6</a:t>
            </a:fld>
            <a:endParaRPr lang="en-IN"/>
          </a:p>
        </p:txBody>
      </p:sp>
    </p:spTree>
    <p:extLst>
      <p:ext uri="{BB962C8B-B14F-4D97-AF65-F5344CB8AC3E}">
        <p14:creationId xmlns:p14="http://schemas.microsoft.com/office/powerpoint/2010/main" val="2593625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30729B-6FC9-4CE8-982D-0CB2FC4D9116}" type="slidenum">
              <a:rPr lang="en-IN" smtClean="0"/>
              <a:t>7</a:t>
            </a:fld>
            <a:endParaRPr lang="en-IN"/>
          </a:p>
        </p:txBody>
      </p:sp>
    </p:spTree>
    <p:extLst>
      <p:ext uri="{BB962C8B-B14F-4D97-AF65-F5344CB8AC3E}">
        <p14:creationId xmlns:p14="http://schemas.microsoft.com/office/powerpoint/2010/main" val="3947393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30729B-6FC9-4CE8-982D-0CB2FC4D9116}" type="slidenum">
              <a:rPr lang="en-IN" smtClean="0"/>
              <a:t>8</a:t>
            </a:fld>
            <a:endParaRPr lang="en-IN"/>
          </a:p>
        </p:txBody>
      </p:sp>
    </p:spTree>
    <p:extLst>
      <p:ext uri="{BB962C8B-B14F-4D97-AF65-F5344CB8AC3E}">
        <p14:creationId xmlns:p14="http://schemas.microsoft.com/office/powerpoint/2010/main" val="303031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234D45-E403-738A-0308-44028F6DF06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A59B453-407C-59B7-4C16-CF901CA695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C2E5EC2-F09B-A9F3-4A50-482BC1E67C48}"/>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9E501740-7CA6-7C1D-558F-7482B603FFA0}"/>
              </a:ext>
            </a:extLst>
          </p:cNvPr>
          <p:cNvSpPr>
            <a:spLocks noGrp="1"/>
          </p:cNvSpPr>
          <p:nvPr>
            <p:ph type="sldNum" sz="quarter" idx="5"/>
          </p:nvPr>
        </p:nvSpPr>
        <p:spPr/>
        <p:txBody>
          <a:bodyPr/>
          <a:lstStyle/>
          <a:p>
            <a:fld id="{E030729B-6FC9-4CE8-982D-0CB2FC4D9116}" type="slidenum">
              <a:rPr lang="en-IN" smtClean="0"/>
              <a:t>9</a:t>
            </a:fld>
            <a:endParaRPr lang="en-IN"/>
          </a:p>
        </p:txBody>
      </p:sp>
    </p:spTree>
    <p:extLst>
      <p:ext uri="{BB962C8B-B14F-4D97-AF65-F5344CB8AC3E}">
        <p14:creationId xmlns:p14="http://schemas.microsoft.com/office/powerpoint/2010/main" val="21206578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reserve="1" userDrawn="1">
  <p:cSld name="Subtitle">
    <p:bg>
      <p:bgPr>
        <a:blipFill>
          <a:blip r:embed="rId2">
            <a:alphaModFix/>
          </a:blip>
          <a:stretch>
            <a:fillRect/>
          </a:stretch>
        </a:blipFill>
        <a:effectLst/>
      </p:bgPr>
    </p:bg>
    <p:spTree>
      <p:nvGrpSpPr>
        <p:cNvPr id="1" name="Shape 12"/>
        <p:cNvGrpSpPr/>
        <p:nvPr/>
      </p:nvGrpSpPr>
      <p:grpSpPr>
        <a:xfrm>
          <a:off x="0" y="0"/>
          <a:ext cx="0" cy="0"/>
          <a:chOff x="0" y="0"/>
          <a:chExt cx="0" cy="0"/>
        </a:xfrm>
      </p:grpSpPr>
      <p:pic>
        <p:nvPicPr>
          <p:cNvPr id="13" name="Google Shape;13;p3" descr="paint_transparent4.png"/>
          <p:cNvPicPr preferRelativeResize="0"/>
          <p:nvPr userDrawn="1"/>
        </p:nvPicPr>
        <p:blipFill rotWithShape="1">
          <a:blip r:embed="rId3">
            <a:alphaModFix/>
          </a:blip>
          <a:srcRect r="49954"/>
          <a:stretch/>
        </p:blipFill>
        <p:spPr>
          <a:xfrm>
            <a:off x="6090568" y="0"/>
            <a:ext cx="6101433" cy="6858032"/>
          </a:xfrm>
          <a:prstGeom prst="rect">
            <a:avLst/>
          </a:prstGeom>
          <a:noFill/>
          <a:ln>
            <a:noFill/>
          </a:ln>
        </p:spPr>
      </p:pic>
      <p:sp>
        <p:nvSpPr>
          <p:cNvPr id="14" name="Google Shape;14;p3"/>
          <p:cNvSpPr/>
          <p:nvPr/>
        </p:nvSpPr>
        <p:spPr>
          <a:xfrm>
            <a:off x="0" y="-200"/>
            <a:ext cx="7067600" cy="68580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dirty="0"/>
          </a:p>
        </p:txBody>
      </p:sp>
    </p:spTree>
    <p:extLst>
      <p:ext uri="{BB962C8B-B14F-4D97-AF65-F5344CB8AC3E}">
        <p14:creationId xmlns:p14="http://schemas.microsoft.com/office/powerpoint/2010/main" val="1680583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preserve="1" userDrawn="1">
  <p:cSld name="Title + 1 column">
    <p:spTree>
      <p:nvGrpSpPr>
        <p:cNvPr id="1" name="Shape 21"/>
        <p:cNvGrpSpPr/>
        <p:nvPr/>
      </p:nvGrpSpPr>
      <p:grpSpPr>
        <a:xfrm>
          <a:off x="0" y="0"/>
          <a:ext cx="0" cy="0"/>
          <a:chOff x="0" y="0"/>
          <a:chExt cx="0" cy="0"/>
        </a:xfrm>
      </p:grpSpPr>
    </p:spTree>
    <p:extLst>
      <p:ext uri="{BB962C8B-B14F-4D97-AF65-F5344CB8AC3E}">
        <p14:creationId xmlns:p14="http://schemas.microsoft.com/office/powerpoint/2010/main" val="1585589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68006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pic>
        <p:nvPicPr>
          <p:cNvPr id="12" name="Picture 11" descr="Close-up of people working on a piece of paper&#10;&#10;Description automatically generated with low confidence">
            <a:extLst>
              <a:ext uri="{FF2B5EF4-FFF2-40B4-BE49-F238E27FC236}">
                <a16:creationId xmlns:a16="http://schemas.microsoft.com/office/drawing/2014/main" id="{3D2B917B-4FD9-413E-A38A-87554F29CCA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6072" y="0"/>
            <a:ext cx="6525928" cy="6858000"/>
          </a:xfrm>
          <a:prstGeom prst="rect">
            <a:avLst/>
          </a:prstGeom>
        </p:spPr>
      </p:pic>
    </p:spTree>
    <p:extLst>
      <p:ext uri="{BB962C8B-B14F-4D97-AF65-F5344CB8AC3E}">
        <p14:creationId xmlns:p14="http://schemas.microsoft.com/office/powerpoint/2010/main" val="86222663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3CB14F-AC78-4FEF-B0CC-406EF952A0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35427C-1674-4F42-B002-A28A625FF9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295362576"/>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59"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52847A3-9C8A-409D-A74E-0179DDFEF5E4}"/>
              </a:ext>
            </a:extLst>
          </p:cNvPr>
          <p:cNvGrpSpPr/>
          <p:nvPr/>
        </p:nvGrpSpPr>
        <p:grpSpPr>
          <a:xfrm>
            <a:off x="802432" y="4208601"/>
            <a:ext cx="4490344" cy="45722"/>
            <a:chOff x="2055030" y="1463669"/>
            <a:chExt cx="2304256" cy="544908"/>
          </a:xfrm>
        </p:grpSpPr>
        <p:sp>
          <p:nvSpPr>
            <p:cNvPr id="8" name="Rectangle 7">
              <a:extLst>
                <a:ext uri="{FF2B5EF4-FFF2-40B4-BE49-F238E27FC236}">
                  <a16:creationId xmlns:a16="http://schemas.microsoft.com/office/drawing/2014/main" id="{D92AF889-A47A-4470-993C-6EA77F605646}"/>
                </a:ext>
              </a:extLst>
            </p:cNvPr>
            <p:cNvSpPr/>
            <p:nvPr/>
          </p:nvSpPr>
          <p:spPr>
            <a:xfrm>
              <a:off x="2055030" y="1463670"/>
              <a:ext cx="576064" cy="5449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2A551FC5-11BB-48A4-8CF3-07F3D0B6FBBA}"/>
                </a:ext>
              </a:extLst>
            </p:cNvPr>
            <p:cNvSpPr/>
            <p:nvPr/>
          </p:nvSpPr>
          <p:spPr>
            <a:xfrm>
              <a:off x="2631094" y="1463670"/>
              <a:ext cx="576064" cy="544907"/>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07D5FC8-C2BA-49C9-A548-E31CDF0A09D2}"/>
                </a:ext>
              </a:extLst>
            </p:cNvPr>
            <p:cNvSpPr/>
            <p:nvPr/>
          </p:nvSpPr>
          <p:spPr>
            <a:xfrm>
              <a:off x="3207158" y="1463669"/>
              <a:ext cx="576064" cy="544907"/>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AEB07AF9-8AF7-4C2F-BBC4-A23A822492A3}"/>
                </a:ext>
              </a:extLst>
            </p:cNvPr>
            <p:cNvSpPr/>
            <p:nvPr/>
          </p:nvSpPr>
          <p:spPr>
            <a:xfrm>
              <a:off x="3783222" y="1463670"/>
              <a:ext cx="576064" cy="544907"/>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grpSp>
      <p:sp>
        <p:nvSpPr>
          <p:cNvPr id="3" name="Title 1">
            <a:extLst>
              <a:ext uri="{FF2B5EF4-FFF2-40B4-BE49-F238E27FC236}">
                <a16:creationId xmlns:a16="http://schemas.microsoft.com/office/drawing/2014/main" id="{0F1D5242-CC7B-E1DE-4E51-79CA336D39D9}"/>
              </a:ext>
            </a:extLst>
          </p:cNvPr>
          <p:cNvSpPr txBox="1">
            <a:spLocks/>
          </p:cNvSpPr>
          <p:nvPr/>
        </p:nvSpPr>
        <p:spPr>
          <a:xfrm>
            <a:off x="718692" y="4389184"/>
            <a:ext cx="6345497" cy="341632"/>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800" dirty="0">
                <a:solidFill>
                  <a:srgbClr val="44525E"/>
                </a:solidFill>
                <a:latin typeface="Open Sans" panose="020B0606030504020204" pitchFamily="34" charset="0"/>
                <a:ea typeface="Open Sans" panose="020B0606030504020204" pitchFamily="34" charset="0"/>
                <a:cs typeface="Open Sans" panose="020B0606030504020204" pitchFamily="34" charset="0"/>
              </a:rPr>
              <a:t>Predicting Logistics Delays</a:t>
            </a:r>
            <a:endParaRPr lang="en-IN" sz="1800" dirty="0">
              <a:solidFill>
                <a:srgbClr val="44525E"/>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566916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812B232-7FCE-4BF6-BD08-09314AD874F0}"/>
              </a:ext>
            </a:extLst>
          </p:cNvPr>
          <p:cNvGrpSpPr/>
          <p:nvPr/>
        </p:nvGrpSpPr>
        <p:grpSpPr>
          <a:xfrm>
            <a:off x="802432" y="4149878"/>
            <a:ext cx="4490344" cy="45722"/>
            <a:chOff x="2055030" y="1463669"/>
            <a:chExt cx="2304256" cy="544908"/>
          </a:xfrm>
        </p:grpSpPr>
        <p:sp>
          <p:nvSpPr>
            <p:cNvPr id="4" name="Rectangle 3">
              <a:extLst>
                <a:ext uri="{FF2B5EF4-FFF2-40B4-BE49-F238E27FC236}">
                  <a16:creationId xmlns:a16="http://schemas.microsoft.com/office/drawing/2014/main" id="{DD57E1CF-EAF1-49BF-848D-10F1C7B00845}"/>
                </a:ext>
              </a:extLst>
            </p:cNvPr>
            <p:cNvSpPr/>
            <p:nvPr/>
          </p:nvSpPr>
          <p:spPr>
            <a:xfrm>
              <a:off x="2055030" y="1463670"/>
              <a:ext cx="576064" cy="5449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E8726088-3272-4AC8-9CDA-091107828653}"/>
                </a:ext>
              </a:extLst>
            </p:cNvPr>
            <p:cNvSpPr/>
            <p:nvPr/>
          </p:nvSpPr>
          <p:spPr>
            <a:xfrm>
              <a:off x="2631094" y="1463670"/>
              <a:ext cx="576064" cy="544907"/>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ADD30AFE-94C8-4CA5-91EB-EBA8A498107A}"/>
                </a:ext>
              </a:extLst>
            </p:cNvPr>
            <p:cNvSpPr/>
            <p:nvPr/>
          </p:nvSpPr>
          <p:spPr>
            <a:xfrm>
              <a:off x="3207158" y="1463669"/>
              <a:ext cx="576064" cy="544907"/>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A4EFB025-D470-4A49-9175-9EC283E28F2B}"/>
                </a:ext>
              </a:extLst>
            </p:cNvPr>
            <p:cNvSpPr/>
            <p:nvPr/>
          </p:nvSpPr>
          <p:spPr>
            <a:xfrm>
              <a:off x="3783222" y="1463670"/>
              <a:ext cx="576064" cy="544907"/>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grpSp>
      <p:sp>
        <p:nvSpPr>
          <p:cNvPr id="8" name="Title 1">
            <a:extLst>
              <a:ext uri="{FF2B5EF4-FFF2-40B4-BE49-F238E27FC236}">
                <a16:creationId xmlns:a16="http://schemas.microsoft.com/office/drawing/2014/main" id="{9F6AD639-24E8-46FC-8E8C-2CC34DFB4C8F}"/>
              </a:ext>
            </a:extLst>
          </p:cNvPr>
          <p:cNvSpPr txBox="1">
            <a:spLocks/>
          </p:cNvSpPr>
          <p:nvPr/>
        </p:nvSpPr>
        <p:spPr>
          <a:xfrm>
            <a:off x="701792" y="3546878"/>
            <a:ext cx="6666469" cy="535531"/>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44525E"/>
                </a:solidFill>
                <a:latin typeface="Montserrat"/>
              </a:rPr>
              <a:t>Thank you</a:t>
            </a:r>
            <a:endParaRPr lang="en-IN" sz="3200" dirty="0">
              <a:solidFill>
                <a:srgbClr val="F8A51B"/>
              </a:solidFill>
              <a:latin typeface="Montserrat"/>
            </a:endParaRPr>
          </a:p>
        </p:txBody>
      </p:sp>
    </p:spTree>
    <p:extLst>
      <p:ext uri="{BB962C8B-B14F-4D97-AF65-F5344CB8AC3E}">
        <p14:creationId xmlns:p14="http://schemas.microsoft.com/office/powerpoint/2010/main" val="1670653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3">
            <a:extLst>
              <a:ext uri="{FF2B5EF4-FFF2-40B4-BE49-F238E27FC236}">
                <a16:creationId xmlns:a16="http://schemas.microsoft.com/office/drawing/2014/main" id="{484A9053-727E-86FE-C000-08084C852A8E}"/>
              </a:ext>
            </a:extLst>
          </p:cNvPr>
          <p:cNvSpPr txBox="1">
            <a:spLocks/>
          </p:cNvSpPr>
          <p:nvPr/>
        </p:nvSpPr>
        <p:spPr>
          <a:xfrm>
            <a:off x="755010" y="439039"/>
            <a:ext cx="8229600" cy="461665"/>
          </a:xfrm>
          <a:prstGeom prst="rect">
            <a:avLst/>
          </a:prstGeom>
        </p:spPr>
        <p:txBody>
          <a:bodyP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400" dirty="0">
                <a:solidFill>
                  <a:srgbClr val="6962A8"/>
                </a:solidFill>
                <a:latin typeface="Montserrat"/>
              </a:rPr>
              <a:t>Overview</a:t>
            </a:r>
          </a:p>
        </p:txBody>
      </p:sp>
      <p:sp>
        <p:nvSpPr>
          <p:cNvPr id="2" name="TextBox 1">
            <a:extLst>
              <a:ext uri="{FF2B5EF4-FFF2-40B4-BE49-F238E27FC236}">
                <a16:creationId xmlns:a16="http://schemas.microsoft.com/office/drawing/2014/main" id="{3DEA8FDF-B280-BDC9-19A3-F8203986F43C}"/>
              </a:ext>
            </a:extLst>
          </p:cNvPr>
          <p:cNvSpPr txBox="1"/>
          <p:nvPr/>
        </p:nvSpPr>
        <p:spPr>
          <a:xfrm>
            <a:off x="755010" y="1360117"/>
            <a:ext cx="10719814" cy="2805063"/>
          </a:xfrm>
          <a:prstGeom prst="rect">
            <a:avLst/>
          </a:prstGeom>
          <a:noFill/>
        </p:spPr>
        <p:txBody>
          <a:bodyPr wrap="square" rtlCol="0">
            <a:spAutoFit/>
          </a:bodyPr>
          <a:lstStyle/>
          <a:p>
            <a:pPr>
              <a:lnSpc>
                <a:spcPct val="150000"/>
              </a:lnSpc>
            </a:pPr>
            <a:r>
              <a:rPr lang="en-GB" sz="2400" dirty="0"/>
              <a:t>Given a dataset with 1000 deliveries and 16 features (both numeric and categorical), build a predictive model to determine whether a delivery will be successful (</a:t>
            </a:r>
            <a:r>
              <a:rPr lang="en-GB" sz="2400" dirty="0" err="1"/>
              <a:t>Logistics_Delay</a:t>
            </a:r>
            <a:r>
              <a:rPr lang="en-GB" sz="2400" dirty="0"/>
              <a:t> = 1) or not (</a:t>
            </a:r>
            <a:r>
              <a:rPr lang="en-GB" sz="2400" dirty="0" err="1"/>
              <a:t>Logistics_Delay</a:t>
            </a:r>
            <a:r>
              <a:rPr lang="en-GB" sz="2400" dirty="0"/>
              <a:t> = 0). The objective is to predict delay in logistics using machine learning algorithms. Logistics delays are often caused by factors such as traffic congestion, weather conditions and inefficient fleet utilization. </a:t>
            </a:r>
          </a:p>
        </p:txBody>
      </p:sp>
    </p:spTree>
    <p:extLst>
      <p:ext uri="{BB962C8B-B14F-4D97-AF65-F5344CB8AC3E}">
        <p14:creationId xmlns:p14="http://schemas.microsoft.com/office/powerpoint/2010/main" val="243275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CB9393-644C-6A70-C111-C2CEABF72FC5}"/>
            </a:ext>
          </a:extLst>
        </p:cNvPr>
        <p:cNvGrpSpPr/>
        <p:nvPr/>
      </p:nvGrpSpPr>
      <p:grpSpPr>
        <a:xfrm>
          <a:off x="0" y="0"/>
          <a:ext cx="0" cy="0"/>
          <a:chOff x="0" y="0"/>
          <a:chExt cx="0" cy="0"/>
        </a:xfrm>
      </p:grpSpPr>
      <p:sp>
        <p:nvSpPr>
          <p:cNvPr id="3" name="Title 13">
            <a:extLst>
              <a:ext uri="{FF2B5EF4-FFF2-40B4-BE49-F238E27FC236}">
                <a16:creationId xmlns:a16="http://schemas.microsoft.com/office/drawing/2014/main" id="{252B27D8-933D-6264-A256-DC538C0BF39F}"/>
              </a:ext>
            </a:extLst>
          </p:cNvPr>
          <p:cNvSpPr txBox="1">
            <a:spLocks/>
          </p:cNvSpPr>
          <p:nvPr/>
        </p:nvSpPr>
        <p:spPr>
          <a:xfrm>
            <a:off x="755010" y="439039"/>
            <a:ext cx="8229600" cy="461665"/>
          </a:xfrm>
          <a:prstGeom prst="rect">
            <a:avLst/>
          </a:prstGeom>
        </p:spPr>
        <p:txBody>
          <a:bodyP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400" dirty="0">
                <a:solidFill>
                  <a:srgbClr val="6962A8"/>
                </a:solidFill>
                <a:latin typeface="Montserrat"/>
              </a:rPr>
              <a:t>Objective</a:t>
            </a:r>
          </a:p>
        </p:txBody>
      </p:sp>
      <p:sp>
        <p:nvSpPr>
          <p:cNvPr id="2" name="TextBox 1">
            <a:extLst>
              <a:ext uri="{FF2B5EF4-FFF2-40B4-BE49-F238E27FC236}">
                <a16:creationId xmlns:a16="http://schemas.microsoft.com/office/drawing/2014/main" id="{224B803D-D64A-96FC-4113-CD74DE35D6AF}"/>
              </a:ext>
            </a:extLst>
          </p:cNvPr>
          <p:cNvSpPr txBox="1"/>
          <p:nvPr/>
        </p:nvSpPr>
        <p:spPr>
          <a:xfrm>
            <a:off x="755010" y="1360117"/>
            <a:ext cx="10719814" cy="3913059"/>
          </a:xfrm>
          <a:prstGeom prst="rect">
            <a:avLst/>
          </a:prstGeom>
          <a:noFill/>
        </p:spPr>
        <p:txBody>
          <a:bodyPr wrap="square" rtlCol="0">
            <a:spAutoFit/>
          </a:bodyPr>
          <a:lstStyle/>
          <a:p>
            <a:pPr>
              <a:lnSpc>
                <a:spcPct val="150000"/>
              </a:lnSpc>
            </a:pPr>
            <a:r>
              <a:rPr lang="en-GB" sz="2400" dirty="0"/>
              <a:t>The aims of this analysis are to:</a:t>
            </a:r>
          </a:p>
          <a:p>
            <a:pPr marL="285750" indent="-285750">
              <a:lnSpc>
                <a:spcPct val="150000"/>
              </a:lnSpc>
              <a:buFont typeface="Arial" panose="020B0604020202020204" pitchFamily="34" charset="0"/>
              <a:buChar char="•"/>
            </a:pPr>
            <a:r>
              <a:rPr lang="en-GB" sz="2400" dirty="0"/>
              <a:t>Identify the main factors contributing to shipment delays (such as traffic, waiting times, and weather conditions).</a:t>
            </a:r>
          </a:p>
          <a:p>
            <a:pPr marL="285750" indent="-285750">
              <a:lnSpc>
                <a:spcPct val="150000"/>
              </a:lnSpc>
              <a:buFont typeface="Arial" panose="020B0604020202020204" pitchFamily="34" charset="0"/>
              <a:buChar char="•"/>
            </a:pPr>
            <a:r>
              <a:rPr lang="en-GB" sz="2400" dirty="0"/>
              <a:t>Build a predictive model that estimates the likelihood of a shipment being delayed using the available data.</a:t>
            </a:r>
          </a:p>
          <a:p>
            <a:pPr marL="285750" indent="-285750">
              <a:lnSpc>
                <a:spcPct val="150000"/>
              </a:lnSpc>
              <a:buFont typeface="Arial" panose="020B0604020202020204" pitchFamily="34" charset="0"/>
              <a:buChar char="•"/>
            </a:pPr>
            <a:r>
              <a:rPr lang="en-GB" sz="2400" dirty="0"/>
              <a:t>Conduct feature engineering to boost model performance.</a:t>
            </a:r>
          </a:p>
          <a:p>
            <a:pPr marL="285750" indent="-285750">
              <a:lnSpc>
                <a:spcPct val="150000"/>
              </a:lnSpc>
              <a:buFont typeface="Arial" panose="020B0604020202020204" pitchFamily="34" charset="0"/>
              <a:buChar char="•"/>
            </a:pPr>
            <a:r>
              <a:rPr lang="en-GB" sz="2400" dirty="0"/>
              <a:t>Assess various delay scenarios to support better decision-making in logistics.</a:t>
            </a:r>
          </a:p>
        </p:txBody>
      </p:sp>
    </p:spTree>
    <p:extLst>
      <p:ext uri="{BB962C8B-B14F-4D97-AF65-F5344CB8AC3E}">
        <p14:creationId xmlns:p14="http://schemas.microsoft.com/office/powerpoint/2010/main" val="1243870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3">
            <a:extLst>
              <a:ext uri="{FF2B5EF4-FFF2-40B4-BE49-F238E27FC236}">
                <a16:creationId xmlns:a16="http://schemas.microsoft.com/office/drawing/2014/main" id="{E87DBC8C-B862-01EA-91BD-0C6D3BE0528F}"/>
              </a:ext>
            </a:extLst>
          </p:cNvPr>
          <p:cNvSpPr txBox="1">
            <a:spLocks/>
          </p:cNvSpPr>
          <p:nvPr/>
        </p:nvSpPr>
        <p:spPr>
          <a:xfrm>
            <a:off x="755010" y="439039"/>
            <a:ext cx="8229600" cy="461665"/>
          </a:xfrm>
          <a:prstGeom prst="rect">
            <a:avLst/>
          </a:prstGeom>
        </p:spPr>
        <p:txBody>
          <a:bodyP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400" dirty="0">
                <a:solidFill>
                  <a:srgbClr val="6962A8"/>
                </a:solidFill>
                <a:latin typeface="Montserrat"/>
              </a:rPr>
              <a:t>Dataset Overview</a:t>
            </a:r>
          </a:p>
        </p:txBody>
      </p:sp>
      <p:sp>
        <p:nvSpPr>
          <p:cNvPr id="3" name="TextBox 2">
            <a:extLst>
              <a:ext uri="{FF2B5EF4-FFF2-40B4-BE49-F238E27FC236}">
                <a16:creationId xmlns:a16="http://schemas.microsoft.com/office/drawing/2014/main" id="{DD9AE07B-1270-41C3-483F-1B457995DE9D}"/>
              </a:ext>
            </a:extLst>
          </p:cNvPr>
          <p:cNvSpPr txBox="1"/>
          <p:nvPr/>
        </p:nvSpPr>
        <p:spPr>
          <a:xfrm>
            <a:off x="755010" y="1072251"/>
            <a:ext cx="10719814" cy="3830279"/>
          </a:xfrm>
          <a:prstGeom prst="rect">
            <a:avLst/>
          </a:prstGeom>
          <a:noFill/>
        </p:spPr>
        <p:txBody>
          <a:bodyPr wrap="square" rtlCol="0">
            <a:spAutoFit/>
          </a:bodyPr>
          <a:lstStyle/>
          <a:p>
            <a:pPr fontAlgn="base">
              <a:lnSpc>
                <a:spcPct val="150000"/>
              </a:lnSpc>
            </a:pPr>
            <a:r>
              <a:rPr lang="en-GB" sz="2400" dirty="0"/>
              <a:t>The dataset contains various logistics-related attributes, including:</a:t>
            </a:r>
          </a:p>
          <a:p>
            <a:pPr marL="342900" indent="-342900" fontAlgn="base">
              <a:lnSpc>
                <a:spcPct val="150000"/>
              </a:lnSpc>
              <a:buFont typeface="Arial" panose="020B0604020202020204" pitchFamily="34" charset="0"/>
              <a:buChar char="•"/>
            </a:pPr>
            <a:r>
              <a:rPr lang="en-GB" sz="2000" dirty="0"/>
              <a:t>Traffic Conditions: Clear, Heavy, or Detour.</a:t>
            </a:r>
          </a:p>
          <a:p>
            <a:pPr marL="342900" indent="-342900" fontAlgn="base">
              <a:lnSpc>
                <a:spcPct val="150000"/>
              </a:lnSpc>
              <a:buFont typeface="Arial" panose="020B0604020202020204" pitchFamily="34" charset="0"/>
              <a:buChar char="•"/>
            </a:pPr>
            <a:r>
              <a:rPr lang="en-GB" sz="2000" dirty="0"/>
              <a:t>Waiting Time: Time a shipment spends in transit or at checkpoints.</a:t>
            </a:r>
          </a:p>
          <a:p>
            <a:pPr marL="342900" indent="-342900" fontAlgn="base">
              <a:lnSpc>
                <a:spcPct val="150000"/>
              </a:lnSpc>
              <a:buFont typeface="Arial" panose="020B0604020202020204" pitchFamily="34" charset="0"/>
              <a:buChar char="•"/>
            </a:pPr>
            <a:r>
              <a:rPr lang="en-GB" sz="2000" dirty="0"/>
              <a:t>Environmental Factors: Temperature and humidity, which can impact delivery delays.</a:t>
            </a:r>
          </a:p>
          <a:p>
            <a:pPr marL="342900" indent="-342900" fontAlgn="base">
              <a:lnSpc>
                <a:spcPct val="150000"/>
              </a:lnSpc>
              <a:buFont typeface="Arial" panose="020B0604020202020204" pitchFamily="34" charset="0"/>
              <a:buChar char="•"/>
            </a:pPr>
            <a:r>
              <a:rPr lang="en-GB" sz="2000" dirty="0"/>
              <a:t>Shipment Metrics: Inventory levels, demand forecasts, and user purchase </a:t>
            </a:r>
            <a:r>
              <a:rPr lang="en-GB" sz="2000" dirty="0" err="1"/>
              <a:t>behavior</a:t>
            </a:r>
            <a:r>
              <a:rPr lang="en-GB" sz="2000" dirty="0"/>
              <a:t>.</a:t>
            </a:r>
          </a:p>
          <a:p>
            <a:pPr marL="342900" indent="-342900" fontAlgn="base">
              <a:lnSpc>
                <a:spcPct val="150000"/>
              </a:lnSpc>
              <a:buFont typeface="Arial" panose="020B0604020202020204" pitchFamily="34" charset="0"/>
              <a:buChar char="•"/>
            </a:pPr>
            <a:r>
              <a:rPr lang="en-GB" sz="2000" dirty="0"/>
              <a:t>Operational Data: Asset utilization and logistics delay reasons (e.g., traffic, weather, mechanical failures). By leveraging data-driven decision-making, this study aims to improve logistics planning and delivery reliability.</a:t>
            </a:r>
          </a:p>
        </p:txBody>
      </p:sp>
    </p:spTree>
    <p:extLst>
      <p:ext uri="{BB962C8B-B14F-4D97-AF65-F5344CB8AC3E}">
        <p14:creationId xmlns:p14="http://schemas.microsoft.com/office/powerpoint/2010/main" val="2176953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806C8E-8063-1437-703B-DEAE65BB2836}"/>
            </a:ext>
          </a:extLst>
        </p:cNvPr>
        <p:cNvGrpSpPr/>
        <p:nvPr/>
      </p:nvGrpSpPr>
      <p:grpSpPr>
        <a:xfrm>
          <a:off x="0" y="0"/>
          <a:ext cx="0" cy="0"/>
          <a:chOff x="0" y="0"/>
          <a:chExt cx="0" cy="0"/>
        </a:xfrm>
      </p:grpSpPr>
      <p:sp>
        <p:nvSpPr>
          <p:cNvPr id="2" name="Title 13">
            <a:extLst>
              <a:ext uri="{FF2B5EF4-FFF2-40B4-BE49-F238E27FC236}">
                <a16:creationId xmlns:a16="http://schemas.microsoft.com/office/drawing/2014/main" id="{5AE781CC-EB82-234D-AA7F-7253F8850410}"/>
              </a:ext>
            </a:extLst>
          </p:cNvPr>
          <p:cNvSpPr txBox="1">
            <a:spLocks/>
          </p:cNvSpPr>
          <p:nvPr/>
        </p:nvSpPr>
        <p:spPr>
          <a:xfrm>
            <a:off x="755010" y="439039"/>
            <a:ext cx="8229600" cy="461665"/>
          </a:xfrm>
          <a:prstGeom prst="rect">
            <a:avLst/>
          </a:prstGeom>
        </p:spPr>
        <p:txBody>
          <a:bodyP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400" dirty="0">
                <a:solidFill>
                  <a:srgbClr val="6962A8"/>
                </a:solidFill>
                <a:latin typeface="Montserrat"/>
              </a:rPr>
              <a:t>Data Preprocessing</a:t>
            </a:r>
          </a:p>
        </p:txBody>
      </p:sp>
      <p:sp>
        <p:nvSpPr>
          <p:cNvPr id="3" name="TextBox 2">
            <a:extLst>
              <a:ext uri="{FF2B5EF4-FFF2-40B4-BE49-F238E27FC236}">
                <a16:creationId xmlns:a16="http://schemas.microsoft.com/office/drawing/2014/main" id="{4DDCF939-74D4-1F5F-057A-2ECA04152EE4}"/>
              </a:ext>
            </a:extLst>
          </p:cNvPr>
          <p:cNvSpPr txBox="1"/>
          <p:nvPr/>
        </p:nvSpPr>
        <p:spPr>
          <a:xfrm>
            <a:off x="755010" y="1072251"/>
            <a:ext cx="10719814" cy="5575052"/>
          </a:xfrm>
          <a:prstGeom prst="rect">
            <a:avLst/>
          </a:prstGeom>
          <a:noFill/>
        </p:spPr>
        <p:txBody>
          <a:bodyPr wrap="square" rtlCol="0">
            <a:spAutoFit/>
          </a:bodyPr>
          <a:lstStyle/>
          <a:p>
            <a:pPr>
              <a:lnSpc>
                <a:spcPct val="150000"/>
              </a:lnSpc>
            </a:pPr>
            <a:r>
              <a:rPr lang="en-GB" sz="2400" dirty="0"/>
              <a:t>Handling Missing Values Missing data can reduce the accuracy of machine learning models and introduce bias. Common strategies include:</a:t>
            </a:r>
          </a:p>
          <a:p>
            <a:pPr marL="342900" indent="-342900" fontAlgn="base">
              <a:lnSpc>
                <a:spcPct val="150000"/>
              </a:lnSpc>
              <a:buFont typeface="Arial" panose="020B0604020202020204" pitchFamily="34" charset="0"/>
              <a:buChar char="•"/>
            </a:pPr>
            <a:r>
              <a:rPr lang="en-GB" sz="2400" dirty="0"/>
              <a:t>The dataset is cleaned and </a:t>
            </a:r>
            <a:r>
              <a:rPr lang="en-GB" sz="2400" dirty="0" err="1"/>
              <a:t>preprocessed</a:t>
            </a:r>
            <a:r>
              <a:rPr lang="en-GB" sz="2400" dirty="0"/>
              <a:t> to handle missing values and inconsistencies.</a:t>
            </a:r>
          </a:p>
          <a:p>
            <a:pPr marL="342900" indent="-342900" fontAlgn="base">
              <a:lnSpc>
                <a:spcPct val="150000"/>
              </a:lnSpc>
              <a:buFont typeface="Arial" panose="020B0604020202020204" pitchFamily="34" charset="0"/>
              <a:buChar char="•"/>
            </a:pPr>
            <a:r>
              <a:rPr lang="en-GB" sz="2400" dirty="0"/>
              <a:t>Categorical variables such as </a:t>
            </a:r>
            <a:r>
              <a:rPr lang="en-GB" sz="2400" dirty="0" err="1"/>
              <a:t>Traffic_Status</a:t>
            </a:r>
            <a:r>
              <a:rPr lang="en-GB" sz="2400" dirty="0"/>
              <a:t> and </a:t>
            </a:r>
            <a:r>
              <a:rPr lang="en-GB" sz="2400" dirty="0" err="1"/>
              <a:t>Logistics_Delay_Reason</a:t>
            </a:r>
            <a:r>
              <a:rPr lang="en-GB" sz="2400" dirty="0"/>
              <a:t> are converted into numerical form using one-hot encoding.</a:t>
            </a:r>
          </a:p>
          <a:p>
            <a:pPr marL="342900" indent="-342900" fontAlgn="base">
              <a:lnSpc>
                <a:spcPct val="150000"/>
              </a:lnSpc>
              <a:buFont typeface="Arial" panose="020B0604020202020204" pitchFamily="34" charset="0"/>
              <a:buChar char="•"/>
            </a:pPr>
            <a:r>
              <a:rPr lang="en-GB" sz="2400" dirty="0"/>
              <a:t>Numerical features like Temperature, Humidity, and </a:t>
            </a:r>
            <a:r>
              <a:rPr lang="en-GB" sz="2400" dirty="0" err="1"/>
              <a:t>Asset_Utilization</a:t>
            </a:r>
            <a:r>
              <a:rPr lang="en-GB" sz="2400" dirty="0"/>
              <a:t> are normalized to ensure proper scaling for machine learning models.</a:t>
            </a:r>
          </a:p>
          <a:p>
            <a:pPr marL="342900" indent="-342900" fontAlgn="base">
              <a:lnSpc>
                <a:spcPct val="150000"/>
              </a:lnSpc>
              <a:buFont typeface="Arial" panose="020B0604020202020204" pitchFamily="34" charset="0"/>
              <a:buChar char="•"/>
            </a:pPr>
            <a:r>
              <a:rPr lang="en-GB" sz="2400" dirty="0"/>
              <a:t>Feature selection: treat </a:t>
            </a:r>
            <a:r>
              <a:rPr lang="en-GB" sz="2400" dirty="0" err="1"/>
              <a:t>Asset_ID</a:t>
            </a:r>
            <a:r>
              <a:rPr lang="en-GB" sz="2400" dirty="0"/>
              <a:t> as categorical (consider dropping if high cardinality)</a:t>
            </a:r>
          </a:p>
        </p:txBody>
      </p:sp>
    </p:spTree>
    <p:extLst>
      <p:ext uri="{BB962C8B-B14F-4D97-AF65-F5344CB8AC3E}">
        <p14:creationId xmlns:p14="http://schemas.microsoft.com/office/powerpoint/2010/main" val="137492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3">
            <a:extLst>
              <a:ext uri="{FF2B5EF4-FFF2-40B4-BE49-F238E27FC236}">
                <a16:creationId xmlns:a16="http://schemas.microsoft.com/office/drawing/2014/main" id="{E87DBC8C-B862-01EA-91BD-0C6D3BE0528F}"/>
              </a:ext>
            </a:extLst>
          </p:cNvPr>
          <p:cNvSpPr txBox="1">
            <a:spLocks/>
          </p:cNvSpPr>
          <p:nvPr/>
        </p:nvSpPr>
        <p:spPr>
          <a:xfrm>
            <a:off x="755010" y="439039"/>
            <a:ext cx="8229600" cy="461665"/>
          </a:xfrm>
          <a:prstGeom prst="rect">
            <a:avLst/>
          </a:prstGeom>
        </p:spPr>
        <p:txBody>
          <a:bodyP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400" dirty="0">
                <a:solidFill>
                  <a:srgbClr val="6962A8"/>
                </a:solidFill>
                <a:latin typeface="Montserrat"/>
              </a:rPr>
              <a:t>Exploratory Data Analysis (EDA)</a:t>
            </a:r>
          </a:p>
        </p:txBody>
      </p:sp>
      <p:sp>
        <p:nvSpPr>
          <p:cNvPr id="5" name="TextBox 4">
            <a:extLst>
              <a:ext uri="{FF2B5EF4-FFF2-40B4-BE49-F238E27FC236}">
                <a16:creationId xmlns:a16="http://schemas.microsoft.com/office/drawing/2014/main" id="{30080688-ED61-76B4-6E44-7A7B8CEB9A19}"/>
              </a:ext>
            </a:extLst>
          </p:cNvPr>
          <p:cNvSpPr txBox="1"/>
          <p:nvPr/>
        </p:nvSpPr>
        <p:spPr>
          <a:xfrm>
            <a:off x="755010" y="1360117"/>
            <a:ext cx="10719814" cy="3359061"/>
          </a:xfrm>
          <a:prstGeom prst="rect">
            <a:avLst/>
          </a:prstGeom>
          <a:noFill/>
        </p:spPr>
        <p:txBody>
          <a:bodyPr wrap="square" rtlCol="0">
            <a:spAutoFit/>
          </a:bodyPr>
          <a:lstStyle/>
          <a:p>
            <a:pPr fontAlgn="base">
              <a:lnSpc>
                <a:spcPct val="150000"/>
              </a:lnSpc>
            </a:pPr>
            <a:r>
              <a:rPr lang="en-GB" sz="2400" dirty="0"/>
              <a:t>Traffic Condition Analysis: The distribution of shipments across different traffic statuses is examined.</a:t>
            </a:r>
          </a:p>
          <a:p>
            <a:pPr fontAlgn="base">
              <a:lnSpc>
                <a:spcPct val="150000"/>
              </a:lnSpc>
            </a:pPr>
            <a:r>
              <a:rPr lang="en-GB" sz="2400" dirty="0"/>
              <a:t>Waiting Time vs. Traffic: The relationship between waiting time and traffic congestion is visualized.</a:t>
            </a:r>
          </a:p>
          <a:p>
            <a:pPr fontAlgn="base">
              <a:lnSpc>
                <a:spcPct val="150000"/>
              </a:lnSpc>
            </a:pPr>
            <a:r>
              <a:rPr lang="en-GB" sz="2400" dirty="0"/>
              <a:t>Correlation Analysis: A heatmap is generated to identify which features have the highest impact on logistics delays.</a:t>
            </a:r>
          </a:p>
        </p:txBody>
      </p:sp>
    </p:spTree>
    <p:extLst>
      <p:ext uri="{BB962C8B-B14F-4D97-AF65-F5344CB8AC3E}">
        <p14:creationId xmlns:p14="http://schemas.microsoft.com/office/powerpoint/2010/main" val="847731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3">
            <a:extLst>
              <a:ext uri="{FF2B5EF4-FFF2-40B4-BE49-F238E27FC236}">
                <a16:creationId xmlns:a16="http://schemas.microsoft.com/office/drawing/2014/main" id="{E87DBC8C-B862-01EA-91BD-0C6D3BE0528F}"/>
              </a:ext>
            </a:extLst>
          </p:cNvPr>
          <p:cNvSpPr txBox="1">
            <a:spLocks/>
          </p:cNvSpPr>
          <p:nvPr/>
        </p:nvSpPr>
        <p:spPr>
          <a:xfrm>
            <a:off x="755010" y="439039"/>
            <a:ext cx="8229600" cy="461665"/>
          </a:xfrm>
          <a:prstGeom prst="rect">
            <a:avLst/>
          </a:prstGeom>
        </p:spPr>
        <p:txBody>
          <a:bodyP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400" dirty="0">
                <a:solidFill>
                  <a:srgbClr val="6962A8"/>
                </a:solidFill>
                <a:latin typeface="Montserrat"/>
              </a:rPr>
              <a:t>Predictive Modeling for Delay Estimation</a:t>
            </a:r>
          </a:p>
        </p:txBody>
      </p:sp>
      <p:sp>
        <p:nvSpPr>
          <p:cNvPr id="5" name="TextBox 4">
            <a:extLst>
              <a:ext uri="{FF2B5EF4-FFF2-40B4-BE49-F238E27FC236}">
                <a16:creationId xmlns:a16="http://schemas.microsoft.com/office/drawing/2014/main" id="{30080688-ED61-76B4-6E44-7A7B8CEB9A19}"/>
              </a:ext>
            </a:extLst>
          </p:cNvPr>
          <p:cNvSpPr txBox="1"/>
          <p:nvPr/>
        </p:nvSpPr>
        <p:spPr>
          <a:xfrm>
            <a:off x="755010" y="1360117"/>
            <a:ext cx="10719814" cy="2805063"/>
          </a:xfrm>
          <a:prstGeom prst="rect">
            <a:avLst/>
          </a:prstGeom>
          <a:noFill/>
        </p:spPr>
        <p:txBody>
          <a:bodyPr wrap="square" rtlCol="0">
            <a:spAutoFit/>
          </a:bodyPr>
          <a:lstStyle/>
          <a:p>
            <a:pPr fontAlgn="base">
              <a:lnSpc>
                <a:spcPct val="150000"/>
              </a:lnSpc>
            </a:pPr>
            <a:r>
              <a:rPr lang="en-GB" sz="2400" dirty="0"/>
              <a:t>A Random Forest Classifier is trained to predict whether a shipment will be delayed (1) or on-time (0).</a:t>
            </a:r>
          </a:p>
          <a:p>
            <a:pPr marL="342900" indent="-342900" fontAlgn="base">
              <a:lnSpc>
                <a:spcPct val="150000"/>
              </a:lnSpc>
              <a:buFont typeface="Arial" panose="020B0604020202020204" pitchFamily="34" charset="0"/>
              <a:buChar char="•"/>
            </a:pPr>
            <a:r>
              <a:rPr lang="en-GB" sz="2400" dirty="0"/>
              <a:t>Model Training: The dataset is split into training (80%) and testing (20%) sets.</a:t>
            </a:r>
          </a:p>
          <a:p>
            <a:pPr marL="342900" indent="-342900" fontAlgn="base">
              <a:lnSpc>
                <a:spcPct val="150000"/>
              </a:lnSpc>
              <a:buFont typeface="Arial" panose="020B0604020202020204" pitchFamily="34" charset="0"/>
              <a:buChar char="•"/>
            </a:pPr>
            <a:r>
              <a:rPr lang="en-GB" sz="2400" dirty="0"/>
              <a:t>Performance Metrics: Accuracy, precision, recall, and F1-score are evaluated.</a:t>
            </a:r>
          </a:p>
          <a:p>
            <a:pPr marL="342900" indent="-342900" fontAlgn="base">
              <a:lnSpc>
                <a:spcPct val="150000"/>
              </a:lnSpc>
              <a:buFont typeface="Arial" panose="020B0604020202020204" pitchFamily="34" charset="0"/>
              <a:buChar char="•"/>
            </a:pPr>
            <a:r>
              <a:rPr lang="en-GB" sz="2400" dirty="0"/>
              <a:t>Cross-validation is performed to prevent overfitting.</a:t>
            </a:r>
          </a:p>
        </p:txBody>
      </p:sp>
    </p:spTree>
    <p:extLst>
      <p:ext uri="{BB962C8B-B14F-4D97-AF65-F5344CB8AC3E}">
        <p14:creationId xmlns:p14="http://schemas.microsoft.com/office/powerpoint/2010/main" val="4027632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3">
            <a:extLst>
              <a:ext uri="{FF2B5EF4-FFF2-40B4-BE49-F238E27FC236}">
                <a16:creationId xmlns:a16="http://schemas.microsoft.com/office/drawing/2014/main" id="{E87DBC8C-B862-01EA-91BD-0C6D3BE0528F}"/>
              </a:ext>
            </a:extLst>
          </p:cNvPr>
          <p:cNvSpPr txBox="1">
            <a:spLocks/>
          </p:cNvSpPr>
          <p:nvPr/>
        </p:nvSpPr>
        <p:spPr>
          <a:xfrm>
            <a:off x="755010" y="439039"/>
            <a:ext cx="8229600" cy="461665"/>
          </a:xfrm>
          <a:prstGeom prst="rect">
            <a:avLst/>
          </a:prstGeom>
        </p:spPr>
        <p:txBody>
          <a:bodyP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400" dirty="0">
                <a:solidFill>
                  <a:srgbClr val="6962A8"/>
                </a:solidFill>
                <a:latin typeface="Montserrat"/>
              </a:rPr>
              <a:t>Model Evaluation &amp; Scenario Testing</a:t>
            </a:r>
          </a:p>
        </p:txBody>
      </p:sp>
      <p:sp>
        <p:nvSpPr>
          <p:cNvPr id="5" name="TextBox 4">
            <a:extLst>
              <a:ext uri="{FF2B5EF4-FFF2-40B4-BE49-F238E27FC236}">
                <a16:creationId xmlns:a16="http://schemas.microsoft.com/office/drawing/2014/main" id="{76560A3D-3565-4F05-F8CA-44B3088788DF}"/>
              </a:ext>
            </a:extLst>
          </p:cNvPr>
          <p:cNvSpPr txBox="1"/>
          <p:nvPr/>
        </p:nvSpPr>
        <p:spPr>
          <a:xfrm>
            <a:off x="755010" y="1360117"/>
            <a:ext cx="10719814" cy="2308324"/>
          </a:xfrm>
          <a:prstGeom prst="rect">
            <a:avLst/>
          </a:prstGeom>
          <a:noFill/>
        </p:spPr>
        <p:txBody>
          <a:bodyPr wrap="square" rtlCol="0">
            <a:spAutoFit/>
          </a:bodyPr>
          <a:lstStyle/>
          <a:p>
            <a:pPr marL="342900" indent="-342900" fontAlgn="base">
              <a:buFont typeface="Arial" panose="020B0604020202020204" pitchFamily="34" charset="0"/>
              <a:buChar char="•"/>
            </a:pPr>
            <a:r>
              <a:rPr lang="en-GB" sz="2400" dirty="0"/>
              <a:t>The initial model showed 100% accuracy, indicating overfitting due to high-impact features.</a:t>
            </a:r>
          </a:p>
          <a:p>
            <a:pPr marL="342900" indent="-342900" fontAlgn="base">
              <a:buFont typeface="Arial" panose="020B0604020202020204" pitchFamily="34" charset="0"/>
              <a:buChar char="•"/>
            </a:pPr>
            <a:r>
              <a:rPr lang="en-GB" sz="2400" dirty="0"/>
              <a:t>A refined model (with unnecessary features removed) achieved 73% accuracy, with balanced precision and recall.</a:t>
            </a:r>
          </a:p>
          <a:p>
            <a:pPr marL="342900" indent="-342900" fontAlgn="base">
              <a:buFont typeface="Arial" panose="020B0604020202020204" pitchFamily="34" charset="0"/>
              <a:buChar char="•"/>
            </a:pPr>
            <a:r>
              <a:rPr lang="en-GB" sz="2400" dirty="0"/>
              <a:t>Scenario Testing is conducted, where a hypothetical shipment's delay probability is predicted.</a:t>
            </a:r>
          </a:p>
        </p:txBody>
      </p:sp>
    </p:spTree>
    <p:extLst>
      <p:ext uri="{BB962C8B-B14F-4D97-AF65-F5344CB8AC3E}">
        <p14:creationId xmlns:p14="http://schemas.microsoft.com/office/powerpoint/2010/main" val="2155325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BA4FA1-BD29-B058-2FEC-4EC97879C3F3}"/>
            </a:ext>
          </a:extLst>
        </p:cNvPr>
        <p:cNvGrpSpPr/>
        <p:nvPr/>
      </p:nvGrpSpPr>
      <p:grpSpPr>
        <a:xfrm>
          <a:off x="0" y="0"/>
          <a:ext cx="0" cy="0"/>
          <a:chOff x="0" y="0"/>
          <a:chExt cx="0" cy="0"/>
        </a:xfrm>
      </p:grpSpPr>
      <p:sp>
        <p:nvSpPr>
          <p:cNvPr id="2" name="Title 13">
            <a:extLst>
              <a:ext uri="{FF2B5EF4-FFF2-40B4-BE49-F238E27FC236}">
                <a16:creationId xmlns:a16="http://schemas.microsoft.com/office/drawing/2014/main" id="{358725F7-E2BE-6B85-90D4-84B0C3947CB4}"/>
              </a:ext>
            </a:extLst>
          </p:cNvPr>
          <p:cNvSpPr txBox="1">
            <a:spLocks/>
          </p:cNvSpPr>
          <p:nvPr/>
        </p:nvSpPr>
        <p:spPr>
          <a:xfrm>
            <a:off x="755010" y="439039"/>
            <a:ext cx="8229600" cy="461665"/>
          </a:xfrm>
          <a:prstGeom prst="rect">
            <a:avLst/>
          </a:prstGeom>
        </p:spPr>
        <p:txBody>
          <a:bodyP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400" dirty="0">
                <a:solidFill>
                  <a:srgbClr val="6962A8"/>
                </a:solidFill>
                <a:latin typeface="Montserrat"/>
              </a:rPr>
              <a:t>Key Findings</a:t>
            </a:r>
          </a:p>
        </p:txBody>
      </p:sp>
      <p:sp>
        <p:nvSpPr>
          <p:cNvPr id="5" name="TextBox 4">
            <a:extLst>
              <a:ext uri="{FF2B5EF4-FFF2-40B4-BE49-F238E27FC236}">
                <a16:creationId xmlns:a16="http://schemas.microsoft.com/office/drawing/2014/main" id="{D4658D7C-C71E-39A0-EE2F-171DCE59C4FC}"/>
              </a:ext>
            </a:extLst>
          </p:cNvPr>
          <p:cNvSpPr txBox="1"/>
          <p:nvPr/>
        </p:nvSpPr>
        <p:spPr>
          <a:xfrm>
            <a:off x="755010" y="1360117"/>
            <a:ext cx="10719814" cy="1143070"/>
          </a:xfrm>
          <a:prstGeom prst="rect">
            <a:avLst/>
          </a:prstGeom>
          <a:noFill/>
        </p:spPr>
        <p:txBody>
          <a:bodyPr wrap="square" rtlCol="0">
            <a:spAutoFit/>
          </a:bodyPr>
          <a:lstStyle/>
          <a:p>
            <a:pPr fontAlgn="base">
              <a:lnSpc>
                <a:spcPct val="150000"/>
              </a:lnSpc>
            </a:pPr>
            <a:r>
              <a:rPr lang="en-GB" sz="2400" dirty="0"/>
              <a:t>Traffic and Fleet Utilization have the highest impact on delays.</a:t>
            </a:r>
          </a:p>
          <a:p>
            <a:pPr fontAlgn="base">
              <a:lnSpc>
                <a:spcPct val="150000"/>
              </a:lnSpc>
            </a:pPr>
            <a:r>
              <a:rPr lang="en-GB" sz="2400" dirty="0"/>
              <a:t>Machine Learning can predict shipment delays effectively, with a final 73% accuracy.</a:t>
            </a:r>
          </a:p>
        </p:txBody>
      </p:sp>
    </p:spTree>
    <p:extLst>
      <p:ext uri="{BB962C8B-B14F-4D97-AF65-F5344CB8AC3E}">
        <p14:creationId xmlns:p14="http://schemas.microsoft.com/office/powerpoint/2010/main" val="346931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6047</TotalTime>
  <Words>799</Words>
  <Application>Microsoft Office PowerPoint</Application>
  <PresentationFormat>Widescreen</PresentationFormat>
  <Paragraphs>53</Paragraphs>
  <Slides>10</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Montserrat</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Deebendu Kumar</dc:creator>
  <cp:lastModifiedBy>Kumar, Deebendu</cp:lastModifiedBy>
  <cp:revision>308</cp:revision>
  <dcterms:created xsi:type="dcterms:W3CDTF">2021-11-01T07:46:03Z</dcterms:created>
  <dcterms:modified xsi:type="dcterms:W3CDTF">2025-10-21T16:20:56Z</dcterms:modified>
</cp:coreProperties>
</file>