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Maven Pro" pitchFamily="2" charset="77"/>
      <p:regular r:id="rId18"/>
      <p:bold r:id="rId19"/>
    </p:embeddedFont>
    <p:embeddedFont>
      <p:font typeface="Nunito" pitchFamily="2" charset="77"/>
      <p:regular r:id="rId20"/>
      <p:bold r:id="rId21"/>
      <p:italic r:id="rId22"/>
      <p:boldItalic r:id="rId23"/>
    </p:embeddedFont>
    <p:embeddedFont>
      <p:font typeface="Nunito Light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>
      <p:cViewPr varScale="1">
        <p:scale>
          <a:sx n="162" d="100"/>
          <a:sy n="162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468fb82c6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468fb82c6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468fb82c6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468fb82c6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468fb82c6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468fb82c6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468fb82c6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468fb82c6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468fb82c6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468fb82c6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468fb82c6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468fb82c6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468fb82c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468fb82c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468fb82c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468fb82c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468fb82c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468fb82c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468fb82c6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468fb82c6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468fb82c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468fb82c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468fb82c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468fb82c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3b854a4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3b854a4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468fb82c6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468fb82c6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Serpent Cipher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Deebthik Ravi - 107116025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Gopik Anand - 107116030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Functions</a:t>
            </a:r>
            <a:endParaRPr/>
          </a:p>
        </p:txBody>
      </p:sp>
      <p:sp>
        <p:nvSpPr>
          <p:cNvPr id="338" name="Google Shape;338;p22"/>
          <p:cNvSpPr txBox="1">
            <a:spLocks noGrp="1"/>
          </p:cNvSpPr>
          <p:nvPr>
            <p:ph type="body" idx="1"/>
          </p:nvPr>
        </p:nvSpPr>
        <p:spPr>
          <a:xfrm>
            <a:off x="1303800" y="1380450"/>
            <a:ext cx="7030500" cy="3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lang="en" sz="1600" b="1">
                <a:solidFill>
                  <a:srgbClr val="000000"/>
                </a:solidFill>
              </a:rPr>
              <a:t>S(box, input)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: Apply S-box number 'box' to 4-bit bitstring 'input' and return a 4-bit bitstring as the result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lang="en" sz="1600" b="1">
                <a:solidFill>
                  <a:srgbClr val="000000"/>
                </a:solidFill>
              </a:rPr>
              <a:t>SInverse(box, output)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: Apply S-box number 'box' in reverse to 4-bit bitstring 'output' and return a 4-bit bitstring (the input) as the result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lang="en" sz="1600" b="1">
                <a:solidFill>
                  <a:srgbClr val="000000"/>
                </a:solidFill>
              </a:rPr>
              <a:t>SHat(box, input)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: Apply a parallel array of 32 copies of S-box number 'box' to the 128-bit bitstring 'input' and return a 128-bit bitstring as the result.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lang="en" sz="1600" b="1">
                <a:solidFill>
                  <a:srgbClr val="000000"/>
                </a:solidFill>
              </a:rPr>
              <a:t>SHatInverse(box, output)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: Apply, in reverse, a parallel array of 32 copies of S-box number ‘'box' to the 128-bit bitstring 'output' and return a 128-bit bitstring (the input) as the result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>
            <a:spLocks noGrp="1"/>
          </p:cNvSpPr>
          <p:nvPr>
            <p:ph type="body" idx="4294967295"/>
          </p:nvPr>
        </p:nvSpPr>
        <p:spPr>
          <a:xfrm>
            <a:off x="0" y="208850"/>
            <a:ext cx="9144000" cy="48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lang="en" sz="1600" b="1">
                <a:solidFill>
                  <a:srgbClr val="000000"/>
                </a:solidFill>
              </a:rPr>
              <a:t>LT(input)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: Apply the table-based version of the linear transformation to the 128-bit string 'input' and return a 128-bit string as the result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lang="en" sz="1600" b="1">
                <a:solidFill>
                  <a:srgbClr val="000000"/>
                </a:solidFill>
              </a:rPr>
              <a:t>LTInverse(output)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: Apply the table-based version of the inverse of the linear transformation to the 128-bit string 'output' and return a 128-bit string (the input) as the result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lang="en" sz="1600" b="1">
                <a:solidFill>
                  <a:srgbClr val="000000"/>
                </a:solidFill>
              </a:rPr>
              <a:t>IP(input)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: Apply the Initial Permutation to the 128-bit bitstring 'input' and return a 128-bit bitstring as the result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lang="en" sz="1600" b="1">
                <a:solidFill>
                  <a:srgbClr val="000000"/>
                </a:solidFill>
              </a:rPr>
              <a:t>FP(input)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: Apply the Final Permutation to the 128-bit bitstring 'input' and return a 128-bit bitstring as the result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lang="en" sz="1600" b="1">
                <a:solidFill>
                  <a:srgbClr val="000000"/>
                </a:solidFill>
              </a:rPr>
              <a:t>IPInverse(output)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: Apply the Initial Permutation in reverse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lang="en" sz="1600" b="1">
                <a:solidFill>
                  <a:srgbClr val="000000"/>
                </a:solidFill>
              </a:rPr>
              <a:t>FPInverse(output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): Apply the Final Permutation in reverse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</a:pPr>
            <a:r>
              <a:rPr lang="en" sz="1600" b="1">
                <a:solidFill>
                  <a:srgbClr val="000000"/>
                </a:solidFill>
              </a:rPr>
              <a:t>applyPermutation(permutationTable, input</a:t>
            </a:r>
            <a:r>
              <a:rPr lang="en" sz="16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): Apply the permutation specified by the 128-element list 'permutationTable' to the 128-bit bitstring 'input' and return a 128-bit bitstring as the result</a:t>
            </a:r>
            <a:endParaRPr sz="16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/>
        </p:nvSpPr>
        <p:spPr>
          <a:xfrm>
            <a:off x="0" y="214775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</a:pP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R(i, BHati, KHat)</a:t>
            </a:r>
            <a:r>
              <a:rPr lang="en" sz="1600">
                <a:latin typeface="Nunito Light"/>
                <a:ea typeface="Nunito Light"/>
                <a:cs typeface="Nunito Light"/>
                <a:sym typeface="Nunito Light"/>
              </a:rPr>
              <a:t>: Apply round 'i' to the 128-bit bitstring 'BHati', returning another 128-bit bitstring (conceptually BHatiPlus1). Do this using the appropriately numbered subkey(s) from the 'KHat' list of 33 128-bit bitstrings</a:t>
            </a:r>
            <a:endParaRPr sz="1600"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</a:pP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RInverse(i, BHatiPlus1, KHat</a:t>
            </a:r>
            <a:r>
              <a:rPr lang="en" sz="1600">
                <a:latin typeface="Nunito Light"/>
                <a:ea typeface="Nunito Light"/>
                <a:cs typeface="Nunito Light"/>
                <a:sym typeface="Nunito Light"/>
              </a:rPr>
              <a:t>): Apply round 'i' in reverse to the 128-bit bitstring 'BHatiPlus1',   returning another 128-bit bitstring (conceptually BHati). Do this using the appropriately numbered subkey(s) from the 'KHat' list of 33 128-bit bitstrings</a:t>
            </a:r>
            <a:endParaRPr sz="1600"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</a:pP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encrypt(plainText, userKey)</a:t>
            </a:r>
            <a:r>
              <a:rPr lang="en" sz="1600">
                <a:latin typeface="Nunito Light"/>
                <a:ea typeface="Nunito Light"/>
                <a:cs typeface="Nunito Light"/>
                <a:sym typeface="Nunito Light"/>
              </a:rPr>
              <a:t>: Encrypt the 128-bit bitstring 'plainText' with the 256-bit bitstring    'userKey', using the normal algorithm, and return a 128-bit ciphertext bitstring</a:t>
            </a:r>
            <a:endParaRPr sz="1600"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</a:pP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decrypt(cipherText, userKey)</a:t>
            </a:r>
            <a:r>
              <a:rPr lang="en" sz="1600">
                <a:latin typeface="Nunito Light"/>
                <a:ea typeface="Nunito Light"/>
                <a:cs typeface="Nunito Light"/>
                <a:sym typeface="Nunito Light"/>
              </a:rPr>
              <a:t>: Decrypt the 128-bit bitstring 'cipherText' with the 256-bit    bitstring 'userKey', using the normal algorithm, and return a 128-bit plaintext bitstring</a:t>
            </a:r>
            <a:endParaRPr sz="1600"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</a:pP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makeSubkeys(userKey</a:t>
            </a:r>
            <a:r>
              <a:rPr lang="en" sz="1600">
                <a:latin typeface="Nunito Light"/>
                <a:ea typeface="Nunito Light"/>
                <a:cs typeface="Nunito Light"/>
                <a:sym typeface="Nunito Light"/>
              </a:rPr>
              <a:t>): Given the 256-bit bitstring 'userKey', return two lists (conceptually K and KHat) of 33 128-bit bitstrings each</a:t>
            </a:r>
            <a:endParaRPr sz="1600"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</a:pPr>
            <a:r>
              <a:rPr lang="en" sz="1600" b="1">
                <a:latin typeface="Nunito"/>
                <a:ea typeface="Nunito"/>
                <a:cs typeface="Nunito"/>
                <a:sym typeface="Nunito"/>
              </a:rPr>
              <a:t>makeLongKey(k)</a:t>
            </a:r>
            <a:r>
              <a:rPr lang="en" sz="1600">
                <a:latin typeface="Nunito Light"/>
                <a:ea typeface="Nunito Light"/>
                <a:cs typeface="Nunito Light"/>
                <a:sym typeface="Nunito Light"/>
              </a:rPr>
              <a:t>: Take a key k in bitstring format. Return the long version of that key</a:t>
            </a:r>
            <a:endParaRPr sz="1600"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of the code</a:t>
            </a:r>
            <a:endParaRPr/>
          </a:p>
        </p:txBody>
      </p:sp>
      <p:pic>
        <p:nvPicPr>
          <p:cNvPr id="354" name="Google Shape;354;p25"/>
          <p:cNvPicPr preferRelativeResize="0"/>
          <p:nvPr/>
        </p:nvPicPr>
        <p:blipFill rotWithShape="1">
          <a:blip r:embed="rId3">
            <a:alphaModFix/>
          </a:blip>
          <a:srcRect t="8166" b="3549"/>
          <a:stretch/>
        </p:blipFill>
        <p:spPr>
          <a:xfrm>
            <a:off x="1404950" y="1203000"/>
            <a:ext cx="6510175" cy="359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Advantages of the Serpent Cipher</a:t>
            </a:r>
            <a:endParaRPr/>
          </a:p>
        </p:txBody>
      </p:sp>
      <p:sp>
        <p:nvSpPr>
          <p:cNvPr id="360" name="Google Shape;360;p26"/>
          <p:cNvSpPr txBox="1">
            <a:spLocks noGrp="1"/>
          </p:cNvSpPr>
          <p:nvPr>
            <p:ph type="body" idx="1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One of the core ideas of using this algorithm was to not deviate from the already existing study on S-boxes, so from that perspective, it was a very comprehensible algorithm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secure than triple-DES (if the number of rounds were to be reduced by half, it would still be as secure as the triple-DES)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Was designed so that all operations can be executed in parallel, using 32 bit slices. This maximises parallelism, but also allows the use of extensive cryptanalysis work performed on DES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366" name="Google Shape;366;p27"/>
          <p:cNvSpPr txBox="1">
            <a:spLocks noGrp="1"/>
          </p:cNvSpPr>
          <p:nvPr>
            <p:ph type="body" idx="1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Used in a lot of legacy systems, smart cards and banking systems in particular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Implemented in secure file transfer protocols, like FTPS, HTTPS, SFTP, etc.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 few browsers use this algorithm for encrypting a website’s authentication login details when using a master password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Used in routers and remote access servers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Used in secure video teleconferencing </a:t>
            </a:r>
            <a:endParaRPr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Background</a:t>
            </a:r>
            <a:endParaRPr sz="300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5328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Designed by Ross Anderson, Eli Biham, and Lars Knudsen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Finalist in the Advanced Encryption Standard(AES) contest, lost to Rijndael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Serpent 0 was a preliminary design that was changed to Serpent 1 for the AES competition 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Serpent 1 includes new, stronger S-boxes and a slightly different key scheduling algorithm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Description</a:t>
            </a:r>
            <a:endParaRPr sz="300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a Symmetric-key Algorithm 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Same key is used for encryption and decryption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Serpent has a block size of 128 bits and supports a key size of 128, 192 or 256 bits.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cipher is a 32-round substitution-permutation network operation on a block of four 32-bit words.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Each round applies one of eight 4-bit to 4-bit S-boxes 32 times in parallel.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297500" y="2413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Encryption</a:t>
            </a:r>
            <a:endParaRPr sz="300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297500" y="913200"/>
            <a:ext cx="4713900" cy="43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Serpent splits the 128 bit block(plaintext) into four 32-bit words. There are 32 rounds. Each round uses a subkey generated from the user key. The user key is fixed at 128, 192, or 256 bits. The algorithm can be summarized as: 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 An initial permutation(IP)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 32 rounds consisting of: 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key mixing operation 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S-boxes 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linear transformation (replaced by a key mixing operation in the final round) 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A final permutation(FP)</a:t>
            </a:r>
            <a:endParaRPr sz="1400" dirty="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025" y="599625"/>
            <a:ext cx="2970974" cy="454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Initial and Final Permutations 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297500" y="15997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 initial and final permutations are simply bit mappings. This is a very simple method and is especially effective in hardware. In permutations, each bit on the input is assigned to a different index on the output. There are no operations performed, only reassignments.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S-boxes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An S-box is simply a look-up-table. In Serpent, the S-boxes are 4-bit to 4-bit permutations. The advantage of an S-box is that for a 1-bit change of an input value, the output is guaranteed to be altered by more than one bit.</a:t>
            </a:r>
            <a:endParaRPr sz="1500"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038" y="2162400"/>
            <a:ext cx="5607826" cy="25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Transformation</a:t>
            </a:r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body" idx="1"/>
          </p:nvPr>
        </p:nvSpPr>
        <p:spPr>
          <a:xfrm>
            <a:off x="1303800" y="1218525"/>
            <a:ext cx="44718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linear transformation functions acts on the 128-bit block as four 32-bit words. Each word is linearly adjusted and combined with other words.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950" y="251300"/>
            <a:ext cx="2331377" cy="464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0575" y="2095150"/>
            <a:ext cx="2726076" cy="27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Schedule </a:t>
            </a:r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body" idx="1"/>
          </p:nvPr>
        </p:nvSpPr>
        <p:spPr>
          <a:xfrm>
            <a:off x="1303800" y="1609050"/>
            <a:ext cx="69537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Keys shorter than 256 are padded on the right.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Round keys are then generated by: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recurrence operation with previous round keys (and the initial key at start)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pass through one of the 8 S-boxes (starting with S3 and working down)</a:t>
            </a:r>
            <a:endParaRPr sz="1800"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75" y="3985575"/>
            <a:ext cx="8026649" cy="6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</a:t>
            </a:r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49338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Decryption is very similar to encryption. However, inverse S-boxes and linear transformations are used as well as a reverse order of subkeys.</a:t>
            </a:r>
            <a:endParaRPr sz="1800"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693" y="0"/>
            <a:ext cx="29063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1071</Words>
  <Application>Microsoft Macintosh PowerPoint</Application>
  <PresentationFormat>On-screen Show (16:9)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Nunito Light</vt:lpstr>
      <vt:lpstr>Arial</vt:lpstr>
      <vt:lpstr>Nunito</vt:lpstr>
      <vt:lpstr>Maven Pro</vt:lpstr>
      <vt:lpstr>Momentum</vt:lpstr>
      <vt:lpstr>Serpent Cipher</vt:lpstr>
      <vt:lpstr>Background</vt:lpstr>
      <vt:lpstr>Description</vt:lpstr>
      <vt:lpstr>Encryption</vt:lpstr>
      <vt:lpstr> Initial and Final Permutations </vt:lpstr>
      <vt:lpstr> S-boxes</vt:lpstr>
      <vt:lpstr>Linear Transformation</vt:lpstr>
      <vt:lpstr>Key Schedule </vt:lpstr>
      <vt:lpstr>Decryption</vt:lpstr>
      <vt:lpstr>Algorithm Functions</vt:lpstr>
      <vt:lpstr>PowerPoint Presentation</vt:lpstr>
      <vt:lpstr>PowerPoint Presentation</vt:lpstr>
      <vt:lpstr>Execution of the code</vt:lpstr>
      <vt:lpstr> Advantages of the Serpent Cipher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Serpent Cipher</dc:title>
  <cp:lastModifiedBy>Microsoft Office User</cp:lastModifiedBy>
  <cp:revision>2</cp:revision>
  <dcterms:modified xsi:type="dcterms:W3CDTF">2020-05-20T12:12:22Z</dcterms:modified>
</cp:coreProperties>
</file>