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70" r:id="rId13"/>
    <p:sldId id="271" r:id="rId14"/>
    <p:sldId id="266" r:id="rId15"/>
    <p:sldId id="272" r:id="rId16"/>
    <p:sldId id="267" r:id="rId17"/>
    <p:sldId id="273" r:id="rId18"/>
    <p:sldId id="269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5" autoAdjust="0"/>
    <p:restoredTop sz="82941" autoAdjust="0"/>
  </p:normalViewPr>
  <p:slideViewPr>
    <p:cSldViewPr snapToGrid="0">
      <p:cViewPr varScale="1">
        <p:scale>
          <a:sx n="56" d="100"/>
          <a:sy n="56" d="100"/>
        </p:scale>
        <p:origin x="10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6923F-B0DD-45D7-97CB-E2C2698C67BA}" type="datetimeFigureOut">
              <a:rPr lang="en-IE" smtClean="0"/>
              <a:t>27/09/2018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B7C62-00FD-4077-A914-55AE353EBB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318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Material for this lesson is taken from the R Cookbook (</a:t>
            </a:r>
            <a:r>
              <a:rPr lang="en-IE" dirty="0" err="1"/>
              <a:t>Teetor</a:t>
            </a:r>
            <a:r>
              <a:rPr lang="en-IE" dirty="0"/>
              <a:t>,</a:t>
            </a:r>
            <a:r>
              <a:rPr lang="en-IE" baseline="0" dirty="0"/>
              <a:t> 2011).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62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2539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247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Output will be:</a:t>
            </a:r>
          </a:p>
          <a:p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ES" sz="10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 == 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ES" sz="10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ES" sz="10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[1] FALSE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ES" sz="10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ES" sz="10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 != 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ES" sz="10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[1] TRUE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ES" sz="10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ES" sz="10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 &lt; 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ES" sz="10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[1] TRUE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ES" sz="10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ES" sz="10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 &gt; 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ES" sz="10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[1] FALSE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ES" sz="10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ES" sz="10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 &lt;= 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ES" sz="10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[1] TRUE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ES" sz="10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 &gt;= 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ES" sz="10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[1] FALSE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ES" sz="10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</a:t>
            </a:r>
          </a:p>
          <a:p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9243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Output will be:</a:t>
            </a:r>
          </a:p>
          <a:p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c(3, 4, 5)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y &lt;- c(3, 5, 4)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#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x == y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[1]  TRUE FALSE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x != y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[1] FALSE  TRUE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 y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[1] FALSE  TRUE FALSE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&gt; y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[1] FALSE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TRUE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&lt;= y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[1]  TRUE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&gt;= y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[1]  TRUE FALSE  TRUE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1652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Output will be:</a:t>
            </a:r>
          </a:p>
          <a:p>
            <a:endParaRPr lang="en-IE" dirty="0"/>
          </a:p>
          <a:p>
            <a:r>
              <a:rPr lang="en-IE" baseline="0" dirty="0">
                <a:latin typeface="Courier New" panose="02070309020205020404" pitchFamily="49" charset="0"/>
              </a:rPr>
              <a:t>&gt; fib &lt;- c(0, 1, 1, 2, 3, 5, 8, 13, 21, 34)</a:t>
            </a:r>
          </a:p>
          <a:p>
            <a:r>
              <a:rPr lang="en-IE" baseline="0" dirty="0">
                <a:latin typeface="Courier New" panose="02070309020205020404" pitchFamily="49" charset="0"/>
              </a:rPr>
              <a:t>&gt; fib</a:t>
            </a:r>
          </a:p>
          <a:p>
            <a:r>
              <a:rPr lang="en-IE" baseline="0" dirty="0">
                <a:latin typeface="Courier New" panose="02070309020205020404" pitchFamily="49" charset="0"/>
              </a:rPr>
              <a:t> [1]  0  1  1  2  3  5  8 13 21 34</a:t>
            </a:r>
          </a:p>
          <a:p>
            <a:r>
              <a:rPr lang="en-IE" baseline="0" dirty="0">
                <a:latin typeface="Courier New" panose="02070309020205020404" pitchFamily="49" charset="0"/>
              </a:rPr>
              <a:t>&gt; #</a:t>
            </a:r>
          </a:p>
          <a:p>
            <a:r>
              <a:rPr lang="en-IE" baseline="0" dirty="0">
                <a:latin typeface="Courier New" panose="02070309020205020404" pitchFamily="49" charset="0"/>
              </a:rPr>
              <a:t>&gt; fib[1]</a:t>
            </a:r>
          </a:p>
          <a:p>
            <a:r>
              <a:rPr lang="en-IE" baseline="0" dirty="0">
                <a:latin typeface="Courier New" panose="02070309020205020404" pitchFamily="49" charset="0"/>
              </a:rPr>
              <a:t>[1] 0</a:t>
            </a:r>
          </a:p>
          <a:p>
            <a:r>
              <a:rPr lang="en-IE" baseline="0" dirty="0">
                <a:latin typeface="Courier New" panose="02070309020205020404" pitchFamily="49" charset="0"/>
              </a:rPr>
              <a:t>&gt; fib[7]</a:t>
            </a:r>
          </a:p>
          <a:p>
            <a:r>
              <a:rPr lang="en-IE" baseline="0" dirty="0">
                <a:latin typeface="Courier New" panose="02070309020205020404" pitchFamily="49" charset="0"/>
              </a:rPr>
              <a:t>[1] 8</a:t>
            </a:r>
          </a:p>
          <a:p>
            <a:r>
              <a:rPr lang="en-IE" baseline="0" dirty="0">
                <a:latin typeface="Courier New" panose="02070309020205020404" pitchFamily="49" charset="0"/>
              </a:rPr>
              <a:t>&gt; fib[8:10]</a:t>
            </a:r>
          </a:p>
          <a:p>
            <a:r>
              <a:rPr lang="en-IE" baseline="0" dirty="0">
                <a:latin typeface="Courier New" panose="02070309020205020404" pitchFamily="49" charset="0"/>
              </a:rPr>
              <a:t>[1] 13 21 34</a:t>
            </a:r>
          </a:p>
          <a:p>
            <a:r>
              <a:rPr lang="en-IE" baseline="0" dirty="0">
                <a:latin typeface="Courier New" panose="02070309020205020404" pitchFamily="49" charset="0"/>
              </a:rPr>
              <a:t>&gt; fib &lt; 10</a:t>
            </a:r>
          </a:p>
          <a:p>
            <a:r>
              <a:rPr lang="en-IE" baseline="0" dirty="0">
                <a:latin typeface="Courier New" panose="02070309020205020404" pitchFamily="49" charset="0"/>
              </a:rPr>
              <a:t> [1]  TRUE  </a:t>
            </a:r>
            <a:r>
              <a:rPr lang="en-IE" baseline="0" dirty="0" err="1">
                <a:latin typeface="Courier New" panose="02070309020205020404" pitchFamily="49" charset="0"/>
              </a:rPr>
              <a:t>TRUE</a:t>
            </a:r>
            <a:r>
              <a:rPr lang="en-IE" baseline="0" dirty="0">
                <a:latin typeface="Courier New" panose="02070309020205020404" pitchFamily="49" charset="0"/>
              </a:rPr>
              <a:t>  </a:t>
            </a:r>
            <a:r>
              <a:rPr lang="en-IE" baseline="0" dirty="0" err="1">
                <a:latin typeface="Courier New" panose="02070309020205020404" pitchFamily="49" charset="0"/>
              </a:rPr>
              <a:t>TRUE</a:t>
            </a:r>
            <a:r>
              <a:rPr lang="en-IE" baseline="0" dirty="0">
                <a:latin typeface="Courier New" panose="02070309020205020404" pitchFamily="49" charset="0"/>
              </a:rPr>
              <a:t>  </a:t>
            </a:r>
            <a:r>
              <a:rPr lang="en-IE" baseline="0" dirty="0" err="1">
                <a:latin typeface="Courier New" panose="02070309020205020404" pitchFamily="49" charset="0"/>
              </a:rPr>
              <a:t>TRUE</a:t>
            </a:r>
            <a:r>
              <a:rPr lang="en-IE" baseline="0" dirty="0">
                <a:latin typeface="Courier New" panose="02070309020205020404" pitchFamily="49" charset="0"/>
              </a:rPr>
              <a:t>  </a:t>
            </a:r>
            <a:r>
              <a:rPr lang="en-IE" baseline="0" dirty="0" err="1">
                <a:latin typeface="Courier New" panose="02070309020205020404" pitchFamily="49" charset="0"/>
              </a:rPr>
              <a:t>TRUE</a:t>
            </a:r>
            <a:r>
              <a:rPr lang="en-IE" baseline="0" dirty="0">
                <a:latin typeface="Courier New" panose="02070309020205020404" pitchFamily="49" charset="0"/>
              </a:rPr>
              <a:t>  </a:t>
            </a:r>
            <a:r>
              <a:rPr lang="en-IE" baseline="0" dirty="0" err="1">
                <a:latin typeface="Courier New" panose="02070309020205020404" pitchFamily="49" charset="0"/>
              </a:rPr>
              <a:t>TRUE</a:t>
            </a:r>
            <a:r>
              <a:rPr lang="en-IE" baseline="0" dirty="0">
                <a:latin typeface="Courier New" panose="02070309020205020404" pitchFamily="49" charset="0"/>
              </a:rPr>
              <a:t>  </a:t>
            </a:r>
            <a:r>
              <a:rPr lang="en-IE" baseline="0" dirty="0" err="1">
                <a:latin typeface="Courier New" panose="02070309020205020404" pitchFamily="49" charset="0"/>
              </a:rPr>
              <a:t>TRUE</a:t>
            </a:r>
            <a:r>
              <a:rPr lang="en-IE" baseline="0" dirty="0">
                <a:latin typeface="Courier New" panose="02070309020205020404" pitchFamily="49" charset="0"/>
              </a:rPr>
              <a:t> FALSE </a:t>
            </a:r>
            <a:r>
              <a:rPr lang="en-IE" baseline="0" dirty="0" err="1">
                <a:latin typeface="Courier New" panose="02070309020205020404" pitchFamily="49" charset="0"/>
              </a:rPr>
              <a:t>FALSE</a:t>
            </a:r>
            <a:r>
              <a:rPr lang="en-IE" baseline="0" dirty="0">
                <a:latin typeface="Courier New" panose="02070309020205020404" pitchFamily="49" charset="0"/>
              </a:rPr>
              <a:t> </a:t>
            </a:r>
            <a:r>
              <a:rPr lang="en-IE" baseline="0" dirty="0" err="1">
                <a:latin typeface="Courier New" panose="02070309020205020404" pitchFamily="49" charset="0"/>
              </a:rPr>
              <a:t>FALSE</a:t>
            </a:r>
            <a:endParaRPr lang="en-IE" baseline="0" dirty="0">
              <a:latin typeface="Courier New" panose="02070309020205020404" pitchFamily="49" charset="0"/>
            </a:endParaRPr>
          </a:p>
          <a:p>
            <a:r>
              <a:rPr lang="en-IE" baseline="0" dirty="0">
                <a:latin typeface="Courier New" panose="02070309020205020404" pitchFamily="49" charset="0"/>
              </a:rPr>
              <a:t>&gt; fib[fib &lt; 10]</a:t>
            </a:r>
          </a:p>
          <a:p>
            <a:r>
              <a:rPr lang="en-IE" baseline="0" dirty="0">
                <a:latin typeface="Courier New" panose="02070309020205020404" pitchFamily="49" charset="0"/>
              </a:rPr>
              <a:t>[1] 0 1 1 2 3 5 8</a:t>
            </a:r>
          </a:p>
          <a:p>
            <a:r>
              <a:rPr lang="en-IE" baseline="0" dirty="0">
                <a:latin typeface="Courier New" panose="02070309020205020404" pitchFamily="49" charset="0"/>
              </a:rPr>
              <a:t>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5713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Output will be:</a:t>
            </a:r>
          </a:p>
          <a:p>
            <a:endParaRPr lang="en-IE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years &lt;- c(1998, 2002, 2006, 2010, 2014)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names(years) &lt;- c("France", "Brazil", "Italy", "Spain", "Germany")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years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France  Brazil   Italy   Spain Germany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1998    2002    2006    2010    2014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years["Brazil"]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Brazil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2002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years[c("Italy", "Germany")]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Italy Germany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2006    2014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2018 World Cup won by France</a:t>
            </a:r>
            <a:r>
              <a:rPr 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– try to add to code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9083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 will be:</a:t>
            </a:r>
          </a:p>
          <a:p>
            <a:endParaRPr lang="en-IE" sz="10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&gt; v &lt;- c(11, 12, 13, 14, 15)</a:t>
            </a:r>
          </a:p>
          <a:p>
            <a:r>
              <a:rPr lang="pl-PL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&gt; w &lt;- c(1, 2, 3, 4, 5)</a:t>
            </a:r>
          </a:p>
          <a:p>
            <a:r>
              <a:rPr lang="pl-PL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&gt; v + w</a:t>
            </a:r>
          </a:p>
          <a:p>
            <a:r>
              <a:rPr lang="pl-PL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[1] 12 14 16 18 20</a:t>
            </a:r>
          </a:p>
          <a:p>
            <a:r>
              <a:rPr lang="pl-PL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&gt; v - w</a:t>
            </a:r>
          </a:p>
          <a:p>
            <a:r>
              <a:rPr lang="pl-PL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[1] 10 10 10 10 10</a:t>
            </a:r>
          </a:p>
          <a:p>
            <a:r>
              <a:rPr lang="pl-PL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&gt; v * w</a:t>
            </a:r>
          </a:p>
          <a:p>
            <a:r>
              <a:rPr lang="pl-PL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[1] 11 24 39 56 75</a:t>
            </a:r>
          </a:p>
          <a:p>
            <a:r>
              <a:rPr lang="pl-PL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&gt; v / w</a:t>
            </a:r>
          </a:p>
          <a:p>
            <a:r>
              <a:rPr lang="pl-PL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[1] 11.000000  6.000000  4.333333  3.500000  3.000000</a:t>
            </a:r>
          </a:p>
          <a:p>
            <a:r>
              <a:rPr lang="pl-PL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&gt; v ^ w</a:t>
            </a:r>
          </a:p>
          <a:p>
            <a:r>
              <a:rPr lang="pl-PL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[1]     11    144   2197  38416 759375</a:t>
            </a:r>
          </a:p>
          <a:p>
            <a:r>
              <a:rPr lang="pl-PL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mean(v)</a:t>
            </a:r>
          </a:p>
          <a:p>
            <a:r>
              <a:rPr lang="pl-PL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[1] 13</a:t>
            </a:r>
          </a:p>
          <a:p>
            <a:r>
              <a:rPr lang="pl-PL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&gt; sd(v)</a:t>
            </a:r>
          </a:p>
          <a:p>
            <a:r>
              <a:rPr lang="pl-PL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[1] 1.581139</a:t>
            </a:r>
          </a:p>
          <a:p>
            <a:r>
              <a:rPr lang="pl-PL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&gt; log(w)</a:t>
            </a:r>
          </a:p>
          <a:p>
            <a:r>
              <a:rPr lang="pl-PL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[1] 0.0000000 0.6931472 1.0986123 1.3862944 1.6094379</a:t>
            </a:r>
          </a:p>
          <a:p>
            <a:r>
              <a:rPr lang="pl-PL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&gt; sin(w)</a:t>
            </a:r>
          </a:p>
          <a:p>
            <a:r>
              <a:rPr lang="pl-PL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[1]  0.8414710  0.9092974  0.1411200 -0.7568025 -0.9589243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2647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Source: https://stat.ethz.ch/R-manual/R-devel/library/base/html/Syntax.html</a:t>
            </a:r>
          </a:p>
          <a:p>
            <a:endParaRPr lang="en-IE" dirty="0"/>
          </a:p>
          <a:p>
            <a:r>
              <a:rPr lang="en-IE" dirty="0"/>
              <a:t>Sample code:</a:t>
            </a:r>
          </a:p>
          <a:p>
            <a:endParaRPr lang="en-IE" dirty="0"/>
          </a:p>
          <a:p>
            <a:r>
              <a:rPr lang="pl-PL" baseline="0" dirty="0">
                <a:latin typeface="Courier New" panose="02070309020205020404" pitchFamily="49" charset="0"/>
              </a:rPr>
              <a:t>a &lt;- 2</a:t>
            </a:r>
          </a:p>
          <a:p>
            <a:r>
              <a:rPr lang="pl-PL" baseline="0" dirty="0">
                <a:latin typeface="Courier New" panose="02070309020205020404" pitchFamily="49" charset="0"/>
              </a:rPr>
              <a:t>b &lt;- 5</a:t>
            </a:r>
          </a:p>
          <a:p>
            <a:r>
              <a:rPr lang="pl-PL" baseline="0" dirty="0">
                <a:latin typeface="Courier New" panose="02070309020205020404" pitchFamily="49" charset="0"/>
              </a:rPr>
              <a:t>c &lt;- 10</a:t>
            </a:r>
          </a:p>
          <a:p>
            <a:r>
              <a:rPr lang="pl-PL" baseline="0" dirty="0">
                <a:latin typeface="Courier New" panose="02070309020205020404" pitchFamily="49" charset="0"/>
              </a:rPr>
              <a:t>#</a:t>
            </a:r>
          </a:p>
          <a:p>
            <a:r>
              <a:rPr lang="pl-PL" baseline="0" dirty="0">
                <a:latin typeface="Courier New" panose="02070309020205020404" pitchFamily="49" charset="0"/>
              </a:rPr>
              <a:t>z &lt;- a + b * c</a:t>
            </a:r>
          </a:p>
          <a:p>
            <a:r>
              <a:rPr lang="pl-PL" baseline="0" dirty="0">
                <a:latin typeface="Courier New" panose="02070309020205020404" pitchFamily="49" charset="0"/>
              </a:rPr>
              <a:t>z</a:t>
            </a:r>
          </a:p>
          <a:p>
            <a:r>
              <a:rPr lang="pl-PL" baseline="0" dirty="0">
                <a:latin typeface="Courier New" panose="02070309020205020404" pitchFamily="49" charset="0"/>
              </a:rPr>
              <a:t>z &lt;- (a + b) * c</a:t>
            </a:r>
          </a:p>
          <a:p>
            <a:r>
              <a:rPr lang="pl-PL" baseline="0" dirty="0">
                <a:latin typeface="Courier New" panose="02070309020205020404" pitchFamily="49" charset="0"/>
              </a:rPr>
              <a:t>z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2561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0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Eugene’s code (k</a:t>
            </a:r>
            <a:r>
              <a:rPr lang="en-IE" sz="1000" b="1" baseline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eep this file – will be using later in course)</a:t>
            </a:r>
            <a:r>
              <a:rPr lang="en-IE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IE" sz="10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# set weight at 101kg</a:t>
            </a:r>
          </a:p>
          <a:p>
            <a:r>
              <a:rPr lang="en-US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weight &lt;- 101</a:t>
            </a:r>
          </a:p>
          <a:p>
            <a:r>
              <a:rPr lang="en-US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# set height at 1.82 </a:t>
            </a:r>
            <a:r>
              <a:rPr lang="en-US" sz="10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metres</a:t>
            </a:r>
            <a:endParaRPr lang="en-US" sz="10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height &lt;- 1.82</a:t>
            </a:r>
          </a:p>
          <a:p>
            <a:r>
              <a:rPr lang="en-US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# square height (simple)</a:t>
            </a:r>
          </a:p>
          <a:p>
            <a:r>
              <a:rPr lang="en-US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height2 &lt;- height * height</a:t>
            </a:r>
          </a:p>
          <a:p>
            <a:r>
              <a:rPr lang="en-US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height2</a:t>
            </a:r>
          </a:p>
          <a:p>
            <a:r>
              <a:rPr lang="en-US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BMI</a:t>
            </a:r>
          </a:p>
          <a:p>
            <a:r>
              <a:rPr lang="en-US" sz="10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&lt;- weight / height2</a:t>
            </a:r>
          </a:p>
          <a:p>
            <a:r>
              <a:rPr lang="en-US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sz="1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# display result</a:t>
            </a:r>
          </a:p>
          <a:p>
            <a:r>
              <a:rPr lang="en-US" sz="10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endParaRPr lang="en-US" sz="10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E" sz="1000" kern="1200" baseline="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+mn-cs"/>
              </a:rPr>
              <a:t>&gt; </a:t>
            </a:r>
            <a:r>
              <a:rPr lang="en-IE" sz="1000" kern="1200" baseline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+mn-cs"/>
              </a:rPr>
              <a:t>bmi</a:t>
            </a:r>
            <a:r>
              <a:rPr lang="en-IE" sz="1000" kern="1200" baseline="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E" sz="1000" baseline="0" dirty="0">
                <a:effectLst/>
                <a:latin typeface="Courier New" panose="02070309020205020404" pitchFamily="49" charset="0"/>
              </a:rPr>
              <a:t>[1] 30.49149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854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000" b="1" baseline="0" dirty="0">
                <a:latin typeface="Courier New" panose="02070309020205020404" pitchFamily="49" charset="0"/>
              </a:rPr>
              <a:t>Eugene’s code and output:</a:t>
            </a:r>
          </a:p>
          <a:p>
            <a:endParaRPr lang="en-IE" sz="1000" baseline="0" dirty="0">
              <a:latin typeface="Courier New" panose="02070309020205020404" pitchFamily="49" charset="0"/>
            </a:endParaRPr>
          </a:p>
          <a:p>
            <a:r>
              <a:rPr lang="en-US" sz="1000" baseline="0" dirty="0">
                <a:latin typeface="Courier New" panose="02070309020205020404" pitchFamily="49" charset="0"/>
              </a:rPr>
              <a:t>&gt; # Read in CSV file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&gt; </a:t>
            </a:r>
            <a:r>
              <a:rPr lang="en-US" sz="1000" baseline="0" dirty="0" err="1">
                <a:latin typeface="Courier New" panose="02070309020205020404" pitchFamily="49" charset="0"/>
              </a:rPr>
              <a:t>googStock</a:t>
            </a:r>
            <a:r>
              <a:rPr lang="en-US" sz="1000" baseline="0" dirty="0">
                <a:latin typeface="Courier New" panose="02070309020205020404" pitchFamily="49" charset="0"/>
              </a:rPr>
              <a:t> &lt;- read.csv(file="GOOG_May18.csv",head=</a:t>
            </a:r>
            <a:r>
              <a:rPr lang="en-US" sz="1000" baseline="0" dirty="0" err="1">
                <a:latin typeface="Courier New" panose="02070309020205020404" pitchFamily="49" charset="0"/>
              </a:rPr>
              <a:t>TRUE,sep</a:t>
            </a:r>
            <a:r>
              <a:rPr lang="en-US" sz="1000" baseline="0" dirty="0">
                <a:latin typeface="Courier New" panose="02070309020205020404" pitchFamily="49" charset="0"/>
              </a:rPr>
              <a:t>=",")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&gt; # 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&gt; # display contents of file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&gt; </a:t>
            </a:r>
            <a:r>
              <a:rPr lang="en-US" sz="1000" baseline="0" dirty="0" err="1">
                <a:latin typeface="Courier New" panose="02070309020205020404" pitchFamily="49" charset="0"/>
              </a:rPr>
              <a:t>googStock</a:t>
            </a:r>
            <a:endParaRPr lang="en-US" sz="1000" baseline="0" dirty="0">
              <a:latin typeface="Courier New" panose="02070309020205020404" pitchFamily="49" charset="0"/>
            </a:endParaRPr>
          </a:p>
          <a:p>
            <a:r>
              <a:rPr lang="en-US" sz="1000" baseline="0" dirty="0">
                <a:latin typeface="Courier New" panose="02070309020205020404" pitchFamily="49" charset="0"/>
              </a:rPr>
              <a:t>         Date   Close  Volume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1  01/05/2018 1037.31 1427900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2  02/05/2018 1024.38 1603100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3  03/05/2018 1023.72 1815100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4  04/05/2018 1048.21 1938700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5  07/05/2018 1054.79 1466100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6  08/05/2018 1053.91 1217700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7  09/05/2018 1082.76 2032800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8  10/05/2018 1097.57 1443000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9  11/05/2018 1098.26 1253700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10 14/05/2018 1100.20 1518100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11 15/05/2018 1079.23 1494900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12 16/05/2018 1081.77 1097300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13 17/05/2018 1078.59 1043800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14 18/05/2018 1066.36 1565200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15 21/05/2018 1079.58 1023200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16 22/05/2018 1069.73 1090000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17 23/05/2018 1079.69 1030000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18 24/05/2018 1079.24  756800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19 25/05/2018 1075.66  899400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20 29/05/2018 1060.32 1856900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21 30/05/2018 1067.80 1138500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22 31/05/2018 1084.99 3088300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&gt; </a:t>
            </a:r>
            <a:r>
              <a:rPr lang="en-US" sz="1000" baseline="0" dirty="0" err="1">
                <a:latin typeface="Courier New" panose="02070309020205020404" pitchFamily="49" charset="0"/>
              </a:rPr>
              <a:t>googStock$Close</a:t>
            </a:r>
            <a:r>
              <a:rPr lang="en-US" sz="1000" baseline="0" dirty="0">
                <a:latin typeface="Courier New" panose="02070309020205020404" pitchFamily="49" charset="0"/>
              </a:rPr>
              <a:t>       # just show Closing prices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 [1] 1037.31 1024.38 1023.72 1048.21 1054.79 1053.91 1082.76 1097.57 1098.26 1100.20 1079.23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[12] 1081.77 1078.59 1066.36 1079.58 1069.73 1079.69 1079.24 1075.66 1060.32 1067.80 1084.99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&gt; </a:t>
            </a:r>
            <a:r>
              <a:rPr lang="en-US" sz="1000" baseline="0" dirty="0" err="1">
                <a:latin typeface="Courier New" panose="02070309020205020404" pitchFamily="49" charset="0"/>
              </a:rPr>
              <a:t>googStock$Volume</a:t>
            </a:r>
            <a:r>
              <a:rPr lang="en-US" sz="1000" baseline="0" dirty="0">
                <a:latin typeface="Courier New" panose="02070309020205020404" pitchFamily="49" charset="0"/>
              </a:rPr>
              <a:t>      # just show volumes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 [1] 1427900 1603100 1815100 1938700 1466100 1217700 2032800 1443000 1253700 1518100 1494900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[12] 1097300 1043800 1565200 1023200 1090000 1030000  756800  899400 1856900 1138500 3088300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&gt; #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&gt; </a:t>
            </a:r>
            <a:r>
              <a:rPr lang="en-US" sz="1000" baseline="0" dirty="0" err="1">
                <a:latin typeface="Courier New" panose="02070309020205020404" pitchFamily="49" charset="0"/>
              </a:rPr>
              <a:t>googStock$Close</a:t>
            </a:r>
            <a:r>
              <a:rPr lang="en-US" sz="1000" baseline="0" dirty="0">
                <a:latin typeface="Courier New" panose="02070309020205020404" pitchFamily="49" charset="0"/>
              </a:rPr>
              <a:t>[10]   # show closing price for 10th date (14th May)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[1] 1100.2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&gt; </a:t>
            </a:r>
            <a:r>
              <a:rPr lang="en-US" sz="1000" baseline="0" dirty="0" err="1">
                <a:latin typeface="Courier New" panose="02070309020205020404" pitchFamily="49" charset="0"/>
              </a:rPr>
              <a:t>googStock$Volume</a:t>
            </a:r>
            <a:r>
              <a:rPr lang="en-US" sz="1000" baseline="0" dirty="0">
                <a:latin typeface="Courier New" panose="02070309020205020404" pitchFamily="49" charset="0"/>
              </a:rPr>
              <a:t>[10]  # show volume for 10th date (14th May)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[1] 1518100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&gt; #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&gt; # Use vector arithmetic to calculate "Value" per day (Close * Volume)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&gt; </a:t>
            </a:r>
            <a:r>
              <a:rPr lang="en-US" sz="1000" baseline="0" dirty="0" err="1">
                <a:latin typeface="Courier New" panose="02070309020205020404" pitchFamily="49" charset="0"/>
              </a:rPr>
              <a:t>googStock$Close</a:t>
            </a:r>
            <a:r>
              <a:rPr lang="en-US" sz="1000" baseline="0" dirty="0">
                <a:latin typeface="Courier New" panose="02070309020205020404" pitchFamily="49" charset="0"/>
              </a:rPr>
              <a:t>*</a:t>
            </a:r>
            <a:r>
              <a:rPr lang="en-US" sz="1000" baseline="0" dirty="0" err="1">
                <a:latin typeface="Courier New" panose="02070309020205020404" pitchFamily="49" charset="0"/>
              </a:rPr>
              <a:t>googStock$Volume</a:t>
            </a:r>
            <a:r>
              <a:rPr lang="en-US" sz="1000" baseline="0" dirty="0">
                <a:latin typeface="Courier New" panose="02070309020205020404" pitchFamily="49" charset="0"/>
              </a:rPr>
              <a:t>       # shows volume per month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 [1] 1481174949 1642183578 1858154172 2032164727 1546427619 1283346207 2201034528 1583793510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 [9] 1376888562 1670213620 1613340927 1187026221 1125832242 1669066672 1104626256 1166005700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[17] 1112080700  816768832  967448604 1968908208 1215690300 3350774617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&gt; </a:t>
            </a:r>
            <a:r>
              <a:rPr lang="en-US" sz="1000" baseline="0" dirty="0" err="1">
                <a:latin typeface="Courier New" panose="02070309020205020404" pitchFamily="49" charset="0"/>
              </a:rPr>
              <a:t>googStock$Close</a:t>
            </a:r>
            <a:r>
              <a:rPr lang="en-US" sz="1000" baseline="0" dirty="0">
                <a:latin typeface="Courier New" panose="02070309020205020404" pitchFamily="49" charset="0"/>
              </a:rPr>
              <a:t>*</a:t>
            </a:r>
            <a:r>
              <a:rPr lang="en-US" sz="1000" baseline="0" dirty="0" err="1">
                <a:latin typeface="Courier New" panose="02070309020205020404" pitchFamily="49" charset="0"/>
              </a:rPr>
              <a:t>googStock$Volume</a:t>
            </a:r>
            <a:r>
              <a:rPr lang="en-US" sz="1000" baseline="0" dirty="0">
                <a:latin typeface="Courier New" panose="02070309020205020404" pitchFamily="49" charset="0"/>
              </a:rPr>
              <a:t>[10]   # Does not show volume for 10th date (need vector)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 [1] 1574740311 1555111278 1554109332 1591287601 1601276699 1599940771 1643737956 1666221017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 [9] 1667268506 1670213620 1638379063 1642235037 1637407479 1618841116 1638910398 1623957113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[17] 1639077389 1638394244 1632959446 1609671792 1621027180 1647123319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&gt; #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&gt; # Display volume for 10th date (14th May)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&gt; x &lt;- </a:t>
            </a:r>
            <a:r>
              <a:rPr lang="en-US" sz="1000" baseline="0" dirty="0" err="1">
                <a:latin typeface="Courier New" panose="02070309020205020404" pitchFamily="49" charset="0"/>
              </a:rPr>
              <a:t>googStock$Close</a:t>
            </a:r>
            <a:r>
              <a:rPr lang="en-US" sz="1000" baseline="0" dirty="0">
                <a:latin typeface="Courier New" panose="02070309020205020404" pitchFamily="49" charset="0"/>
              </a:rPr>
              <a:t>*</a:t>
            </a:r>
            <a:r>
              <a:rPr lang="en-US" sz="1000" baseline="0" dirty="0" err="1">
                <a:latin typeface="Courier New" panose="02070309020205020404" pitchFamily="49" charset="0"/>
              </a:rPr>
              <a:t>googStock$Volume</a:t>
            </a:r>
            <a:endParaRPr lang="en-US" sz="1000" baseline="0" dirty="0">
              <a:latin typeface="Courier New" panose="02070309020205020404" pitchFamily="49" charset="0"/>
            </a:endParaRPr>
          </a:p>
          <a:p>
            <a:r>
              <a:rPr lang="en-US" sz="1000" baseline="0" dirty="0">
                <a:latin typeface="Courier New" panose="02070309020205020404" pitchFamily="49" charset="0"/>
              </a:rPr>
              <a:t>&gt; x[10]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[1] 1670213620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&gt; #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&gt; # Calculate total value by adding up volume figures using sum 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&gt; </a:t>
            </a:r>
            <a:r>
              <a:rPr lang="en-US" sz="1000" baseline="0" dirty="0" err="1">
                <a:latin typeface="Courier New" panose="02070309020205020404" pitchFamily="49" charset="0"/>
              </a:rPr>
              <a:t>totalValue</a:t>
            </a:r>
            <a:r>
              <a:rPr lang="en-US" sz="1000" baseline="0" dirty="0">
                <a:latin typeface="Courier New" panose="02070309020205020404" pitchFamily="49" charset="0"/>
              </a:rPr>
              <a:t> &lt;- sum(</a:t>
            </a:r>
            <a:r>
              <a:rPr lang="en-US" sz="1000" baseline="0" dirty="0" err="1">
                <a:latin typeface="Courier New" panose="02070309020205020404" pitchFamily="49" charset="0"/>
              </a:rPr>
              <a:t>googStock$Close</a:t>
            </a:r>
            <a:r>
              <a:rPr lang="en-US" sz="1000" baseline="0" dirty="0">
                <a:latin typeface="Courier New" panose="02070309020205020404" pitchFamily="49" charset="0"/>
              </a:rPr>
              <a:t>*</a:t>
            </a:r>
            <a:r>
              <a:rPr lang="en-US" sz="1000" baseline="0" dirty="0" err="1">
                <a:latin typeface="Courier New" panose="02070309020205020404" pitchFamily="49" charset="0"/>
              </a:rPr>
              <a:t>googStock$Volume</a:t>
            </a:r>
            <a:r>
              <a:rPr lang="en-US" sz="1000" baseline="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000" baseline="0" dirty="0">
                <a:latin typeface="Courier New" panose="02070309020205020404" pitchFamily="49" charset="0"/>
              </a:rPr>
              <a:t>&gt; </a:t>
            </a:r>
            <a:r>
              <a:rPr lang="en-US" sz="1000" baseline="0" dirty="0" err="1">
                <a:latin typeface="Courier New" panose="02070309020205020404" pitchFamily="49" charset="0"/>
              </a:rPr>
              <a:t>totalValue</a:t>
            </a:r>
            <a:endParaRPr lang="en-US" sz="1000" baseline="0" dirty="0">
              <a:latin typeface="Courier New" panose="02070309020205020404" pitchFamily="49" charset="0"/>
            </a:endParaRPr>
          </a:p>
          <a:p>
            <a:r>
              <a:rPr lang="en-US" sz="1000" baseline="0" dirty="0">
                <a:latin typeface="Courier New" panose="02070309020205020404" pitchFamily="49" charset="0"/>
              </a:rPr>
              <a:t>[1] 33972950751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594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Lot!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6167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3308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Data Types – check out this link to Quick-R website in Moodle to see about data types in R:</a:t>
            </a:r>
          </a:p>
          <a:p>
            <a:endParaRPr lang="en-IE" dirty="0"/>
          </a:p>
          <a:p>
            <a:r>
              <a:rPr lang="en-IE" dirty="0"/>
              <a:t>https://www.statmethods.net/input/datatypes.html</a:t>
            </a:r>
          </a:p>
          <a:p>
            <a:endParaRPr lang="en-IE" dirty="0"/>
          </a:p>
          <a:p>
            <a:r>
              <a:rPr lang="en-IE" dirty="0"/>
              <a:t>EG:</a:t>
            </a:r>
          </a:p>
          <a:p>
            <a:endParaRPr lang="en-IE" dirty="0"/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Types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has a wide variety of data types including scalars, vectors (numerical, character, logical), matrices, data frames, and lists.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Vectors</a:t>
            </a:r>
            <a:endParaRPr lang="en-US" sz="1200" b="1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&lt;- c(1,2,5.3,6,-2,4) # numeric vector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 &lt;- c("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one","two","three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") # character vector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 &lt;- c(TRUE,TRUE,TRUE,FALSE,TRUE,FALSE) #logical vector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2332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Won’t use much.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2102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R Cookbook: “Be Polite”. Be careful not to put </a:t>
            </a:r>
            <a:r>
              <a:rPr lang="en-IE" dirty="0" err="1"/>
              <a:t>rm</a:t>
            </a:r>
            <a:r>
              <a:rPr lang="en-IE" dirty="0"/>
              <a:t> into code shared with others -&gt; RUDE!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0100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Another </a:t>
            </a:r>
            <a:r>
              <a:rPr lang="en-IE" dirty="0" err="1"/>
              <a:t>eg</a:t>
            </a:r>
            <a:r>
              <a:rPr lang="en-IE" dirty="0"/>
              <a:t>:</a:t>
            </a:r>
          </a:p>
          <a:p>
            <a:endParaRPr lang="en-IE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&lt;- c("Mike", "Lucy", "John")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&lt;- c(20, 25, 30)</a:t>
            </a:r>
          </a:p>
          <a:p>
            <a:endParaRPr lang="en-IE" dirty="0"/>
          </a:p>
          <a:p>
            <a:r>
              <a:rPr lang="en-IE" dirty="0"/>
              <a:t>Vectors cannot contain a mix of data types – </a:t>
            </a:r>
            <a:r>
              <a:rPr lang="en-IE" dirty="0" err="1"/>
              <a:t>eg</a:t>
            </a:r>
            <a:r>
              <a:rPr lang="en-IE" dirty="0"/>
              <a:t>, try:</a:t>
            </a:r>
          </a:p>
          <a:p>
            <a:endParaRPr lang="en-IE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 &lt;- c(1,2,3)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v3 &lt;- c(“A”, “B”, “C”)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c(v1, v3)</a:t>
            </a:r>
          </a:p>
          <a:p>
            <a:endParaRPr lang="en-IE" dirty="0"/>
          </a:p>
          <a:p>
            <a:r>
              <a:rPr lang="en-IE" dirty="0"/>
              <a:t>What happens?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5076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Data taken from BDA exam question (January 2018)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8047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7C62-00FD-4077-A914-55AE353EBB44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410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27/09/2018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342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27/09/2018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172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27/09/2018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311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27/09/2018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086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27/09/2018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1642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27/09/2018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6879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27/09/2018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9238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27/09/2018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943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0" y="327578"/>
            <a:ext cx="9878981" cy="89409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08" y="1408669"/>
            <a:ext cx="9242854" cy="491798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TextBox 9"/>
          <p:cNvSpPr txBox="1"/>
          <p:nvPr userDrawn="1"/>
        </p:nvSpPr>
        <p:spPr>
          <a:xfrm>
            <a:off x="2239246" y="6487604"/>
            <a:ext cx="7942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000" i="1" dirty="0">
                <a:solidFill>
                  <a:schemeClr val="bg1">
                    <a:lumMod val="65000"/>
                  </a:schemeClr>
                </a:solidFill>
              </a:rPr>
              <a:t>Programming for Big Data with Dr Eugene O’Loughlin.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60941" y="6487603"/>
            <a:ext cx="330590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000" i="1" dirty="0">
                <a:solidFill>
                  <a:schemeClr val="bg1">
                    <a:lumMod val="65000"/>
                  </a:schemeClr>
                </a:solidFill>
              </a:rPr>
              <a:t>Higher Diploma in Data Analytics - 2018/2019</a:t>
            </a:r>
          </a:p>
        </p:txBody>
      </p:sp>
    </p:spTree>
    <p:extLst>
      <p:ext uri="{BB962C8B-B14F-4D97-AF65-F5344CB8AC3E}">
        <p14:creationId xmlns:p14="http://schemas.microsoft.com/office/powerpoint/2010/main" val="328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27/09/2018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629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27/09/2018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07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27/09/2018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805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27/09/2018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970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27/09/2018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618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27/09/2018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958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95D-4209-42E9-AE14-728D462C396B}" type="datetimeFigureOut">
              <a:rPr lang="en-IE" smtClean="0"/>
              <a:t>27/09/2018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564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ED95D-4209-42E9-AE14-728D462C396B}" type="datetimeFigureOut">
              <a:rPr lang="en-IE" smtClean="0"/>
              <a:t>27/09/2018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C0C23A-669F-408B-A90A-EAE5BB0227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283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oloughlin@ncirl.i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ifa.com/worldcup/photos/galleries/y=2014/m=1/gallery=preciado-trofeo-2264466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Programming for Big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/>
              <a:t>Higher Diploma in Data Analytics (On-line)</a:t>
            </a:r>
          </a:p>
          <a:p>
            <a:r>
              <a:rPr lang="en-IE" dirty="0"/>
              <a:t>Dr Eugene O’Loughlin</a:t>
            </a:r>
          </a:p>
          <a:p>
            <a:r>
              <a:rPr lang="en-IE" dirty="0">
                <a:hlinkClick r:id="rId3"/>
              </a:rPr>
              <a:t>eoloughlin@ncirl.ie</a:t>
            </a:r>
            <a:endParaRPr lang="en-IE" dirty="0"/>
          </a:p>
          <a:p>
            <a:r>
              <a:rPr lang="en-IE" dirty="0"/>
              <a:t>01-4498561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44994" y="460503"/>
            <a:ext cx="72410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6600" b="1" i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Lecture 2</a:t>
            </a:r>
          </a:p>
          <a:p>
            <a:pPr algn="r"/>
            <a:r>
              <a:rPr lang="en-IE" sz="6600" b="1" i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Some Basics</a:t>
            </a:r>
          </a:p>
        </p:txBody>
      </p:sp>
    </p:spTree>
    <p:extLst>
      <p:ext uri="{BB962C8B-B14F-4D97-AF65-F5344CB8AC3E}">
        <p14:creationId xmlns:p14="http://schemas.microsoft.com/office/powerpoint/2010/main" val="1967224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a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07" y="1221672"/>
            <a:ext cx="9242854" cy="4917989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You want to create a sequences of numbers</a:t>
            </a:r>
          </a:p>
          <a:p>
            <a:r>
              <a:rPr lang="en-IE" dirty="0"/>
              <a:t>Use an 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n:m </a:t>
            </a:r>
            <a:r>
              <a:rPr lang="en-IE" dirty="0"/>
              <a:t>expression to create a simple sequences: </a:t>
            </a:r>
            <a:r>
              <a:rPr lang="en-IE" i="1" dirty="0"/>
              <a:t>n, n+1, n+2….</a:t>
            </a:r>
          </a:p>
          <a:p>
            <a:r>
              <a:rPr lang="en-IE" dirty="0"/>
              <a:t>Use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/>
              <a:t>function to create a sequences with an increment other than 1</a:t>
            </a:r>
          </a:p>
          <a:p>
            <a:r>
              <a:rPr lang="en-IE" dirty="0"/>
              <a:t>Use 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rep </a:t>
            </a:r>
            <a:r>
              <a:rPr lang="en-IE" dirty="0"/>
              <a:t>function to create a series of repeated values</a:t>
            </a:r>
          </a:p>
          <a:p>
            <a:endParaRPr lang="en-IE" dirty="0"/>
          </a:p>
          <a:p>
            <a:r>
              <a:rPr lang="en-IE" dirty="0"/>
              <a:t>Code: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1:5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(from=1, to=5, by=2)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rep(1, times=5)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/>
              <a:t>Other examples (R Cookbook):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0:9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10:19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9:0</a:t>
            </a:r>
          </a:p>
          <a:p>
            <a:pPr lvl="1"/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(from=0, to=20)</a:t>
            </a:r>
          </a:p>
          <a:p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6524366" y="4677722"/>
            <a:ext cx="6096000" cy="17594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spcBef>
                <a:spcPts val="1000"/>
              </a:spcBef>
              <a:buClr>
                <a:srgbClr val="418AB3"/>
              </a:buClr>
              <a:buFont typeface="Wingdings 3" charset="2"/>
              <a:buChar char=""/>
            </a:pPr>
            <a:r>
              <a:rPr lang="en-IE" sz="15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IE" sz="15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(from=0, to=20, by=2)</a:t>
            </a:r>
          </a:p>
          <a:p>
            <a:pPr marL="742950" lvl="1" indent="-285750">
              <a:spcBef>
                <a:spcPts val="1000"/>
              </a:spcBef>
              <a:buClr>
                <a:srgbClr val="418AB3"/>
              </a:buClr>
              <a:buFont typeface="Wingdings 3" charset="2"/>
              <a:buChar char=""/>
            </a:pPr>
            <a:r>
              <a:rPr lang="en-IE" sz="15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IE" sz="15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(from=0, to=20, by=5)</a:t>
            </a:r>
          </a:p>
          <a:p>
            <a:pPr marL="742950" lvl="1" indent="-285750">
              <a:spcBef>
                <a:spcPts val="1000"/>
              </a:spcBef>
              <a:buClr>
                <a:srgbClr val="418AB3"/>
              </a:buClr>
              <a:buFont typeface="Wingdings 3" charset="2"/>
              <a:buChar char=""/>
            </a:pPr>
            <a:r>
              <a:rPr lang="en-IE" sz="15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IE" sz="15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(from=0, to=20, </a:t>
            </a:r>
            <a:r>
              <a:rPr lang="en-IE" sz="15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length.out</a:t>
            </a:r>
            <a:r>
              <a:rPr lang="en-IE" sz="15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  <a:p>
            <a:pPr marL="742950" lvl="1" indent="-285750">
              <a:spcBef>
                <a:spcPts val="1000"/>
              </a:spcBef>
              <a:buClr>
                <a:srgbClr val="418AB3"/>
              </a:buClr>
              <a:buFont typeface="Wingdings 3" charset="2"/>
              <a:buChar char=""/>
            </a:pPr>
            <a:r>
              <a:rPr lang="en-IE" sz="15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IE" sz="15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(from=0, to=100, </a:t>
            </a:r>
            <a:r>
              <a:rPr lang="en-IE" sz="15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length.out</a:t>
            </a:r>
            <a:r>
              <a:rPr lang="en-IE" sz="15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  <a:p>
            <a:pPr marL="742950" lvl="1" indent="-285750">
              <a:spcBef>
                <a:spcPts val="1000"/>
              </a:spcBef>
              <a:buClr>
                <a:srgbClr val="418AB3"/>
              </a:buClr>
              <a:buFont typeface="Wingdings 3" charset="2"/>
              <a:buChar char=""/>
            </a:pPr>
            <a:r>
              <a:rPr lang="en-IE" sz="15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IE" sz="15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(from=1.0, to=2.0, </a:t>
            </a:r>
            <a:r>
              <a:rPr lang="en-IE" sz="15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length.out</a:t>
            </a:r>
            <a:r>
              <a:rPr lang="en-IE" sz="15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</p:txBody>
      </p:sp>
    </p:spTree>
    <p:extLst>
      <p:ext uri="{BB962C8B-B14F-4D97-AF65-F5344CB8AC3E}">
        <p14:creationId xmlns:p14="http://schemas.microsoft.com/office/powerpoint/2010/main" val="303688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Compare </a:t>
            </a:r>
            <a:r>
              <a:rPr lang="en-IE" dirty="0" smtClean="0"/>
              <a:t>Variables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Problem: You want to compare two </a:t>
            </a:r>
            <a:r>
              <a:rPr lang="en-IE" dirty="0" smtClean="0"/>
              <a:t>variables</a:t>
            </a:r>
            <a:endParaRPr lang="en-IE" dirty="0"/>
          </a:p>
          <a:p>
            <a:r>
              <a:rPr lang="en-IE" dirty="0"/>
              <a:t>Use: Comparison operators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14411"/>
              </p:ext>
            </p:extLst>
          </p:nvPr>
        </p:nvGraphicFramePr>
        <p:xfrm>
          <a:off x="2830286" y="256972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81373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81311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5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8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Not 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39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9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20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Less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33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7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506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Compare </a:t>
            </a:r>
            <a:r>
              <a:rPr lang="en-IE" dirty="0" smtClean="0"/>
              <a:t>Variables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Code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x &lt;- 5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y &lt;- 10</a:t>
            </a:r>
          </a:p>
          <a:p>
            <a:pPr lvl="1"/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x == y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x != y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x &lt; y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x &gt; y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x &lt;= y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x &gt;= y</a:t>
            </a:r>
          </a:p>
          <a:p>
            <a:pPr lvl="1"/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54312"/>
              </p:ext>
            </p:extLst>
          </p:nvPr>
        </p:nvGraphicFramePr>
        <p:xfrm>
          <a:off x="5689600" y="2176023"/>
          <a:ext cx="53575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328137315"/>
                    </a:ext>
                  </a:extLst>
                </a:gridCol>
                <a:gridCol w="2500086">
                  <a:extLst>
                    <a:ext uri="{9D8B030D-6E8A-4147-A177-3AD203B41FA5}">
                      <a16:colId xmlns:a16="http://schemas.microsoft.com/office/drawing/2014/main" val="3581311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5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8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Not 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39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9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20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Less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33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7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77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Compare </a:t>
            </a:r>
            <a:r>
              <a:rPr lang="en-IE" dirty="0" smtClean="0"/>
              <a:t>Variables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Power of R</a:t>
            </a:r>
          </a:p>
          <a:p>
            <a:r>
              <a:rPr lang="en-IE" dirty="0"/>
              <a:t>Compare entire vectors at once</a:t>
            </a:r>
          </a:p>
          <a:p>
            <a:r>
              <a:rPr lang="en-IE" dirty="0"/>
              <a:t>Code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c(3, 4, 5)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y &lt;- c(3, 5, 4)</a:t>
            </a:r>
          </a:p>
          <a:p>
            <a:pPr lvl="1"/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x == y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x != y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x &lt; y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x &gt; y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x &lt;= y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x &gt;= y</a:t>
            </a:r>
          </a:p>
          <a:p>
            <a:pPr lvl="1"/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19778"/>
              </p:ext>
            </p:extLst>
          </p:nvPr>
        </p:nvGraphicFramePr>
        <p:xfrm>
          <a:off x="6787070" y="1271783"/>
          <a:ext cx="53575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328137315"/>
                    </a:ext>
                  </a:extLst>
                </a:gridCol>
                <a:gridCol w="2500086">
                  <a:extLst>
                    <a:ext uri="{9D8B030D-6E8A-4147-A177-3AD203B41FA5}">
                      <a16:colId xmlns:a16="http://schemas.microsoft.com/office/drawing/2014/main" val="3581311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5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8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Not 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39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9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20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Less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33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7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40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Select Vector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You want to extract one or more elements from a vector</a:t>
            </a:r>
          </a:p>
          <a:p>
            <a:r>
              <a:rPr lang="en-IE" dirty="0"/>
              <a:t>Indexing technique</a:t>
            </a:r>
          </a:p>
          <a:p>
            <a:endParaRPr lang="en-IE" dirty="0"/>
          </a:p>
          <a:p>
            <a:r>
              <a:rPr lang="en-IE" dirty="0"/>
              <a:t>Code: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# Select vector elements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fib &lt;- c(0, 1, 1, 2, 3, 5, 8, 13, 21, 34)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fib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fib[1]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fib[7]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fib[8:10]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fib &lt; 10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fib[fib &lt; 10]</a:t>
            </a:r>
          </a:p>
        </p:txBody>
      </p:sp>
    </p:spTree>
    <p:extLst>
      <p:ext uri="{BB962C8B-B14F-4D97-AF65-F5344CB8AC3E}">
        <p14:creationId xmlns:p14="http://schemas.microsoft.com/office/powerpoint/2010/main" val="151240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Select Vector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Select elements by name</a:t>
            </a:r>
          </a:p>
          <a:p>
            <a:endParaRPr lang="en-IE" dirty="0"/>
          </a:p>
          <a:p>
            <a:r>
              <a:rPr lang="en-IE" dirty="0"/>
              <a:t>Code: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years &lt;- c(1998, 2002, 2006, 2010, 2014)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names(years) &lt;- c("France", "Brazil", "Italy", "Spain", "Germany")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years["Brazil"]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years[c("Italy", "Germany")]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561" y="4029165"/>
            <a:ext cx="3594100" cy="20216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88011" y="6050846"/>
            <a:ext cx="375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000" dirty="0"/>
              <a:t>Image source: </a:t>
            </a:r>
            <a:r>
              <a:rPr lang="en-IE" sz="1000" dirty="0">
                <a:hlinkClick r:id="rId4"/>
              </a:rPr>
              <a:t>FIFA.com</a:t>
            </a: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4021519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Perform Vector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You want to operate on an entire vector at once</a:t>
            </a:r>
          </a:p>
          <a:p>
            <a:r>
              <a:rPr lang="en-IE" dirty="0"/>
              <a:t>Use arithmetic operators (+, -, *, /, ^), and statistics functions</a:t>
            </a:r>
          </a:p>
          <a:p>
            <a:endParaRPr lang="en-IE" dirty="0"/>
          </a:p>
          <a:p>
            <a:r>
              <a:rPr lang="en-IE" dirty="0"/>
              <a:t>Code:</a:t>
            </a:r>
          </a:p>
          <a:p>
            <a:pPr lvl="1"/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v &lt;- c(11, 12, 13, 14, 15)</a:t>
            </a:r>
          </a:p>
          <a:p>
            <a:pPr lvl="1"/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w &lt;- c(1, 2, 3, 4, 5)</a:t>
            </a:r>
          </a:p>
          <a:p>
            <a:pPr lvl="1"/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v + w</a:t>
            </a:r>
          </a:p>
          <a:p>
            <a:pPr lvl="1"/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v - w</a:t>
            </a:r>
          </a:p>
          <a:p>
            <a:pPr lvl="1"/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v * w</a:t>
            </a:r>
          </a:p>
          <a:p>
            <a:pPr lvl="1"/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v / w</a:t>
            </a:r>
          </a:p>
          <a:p>
            <a:pPr lvl="1"/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v ^ w</a:t>
            </a:r>
          </a:p>
          <a:p>
            <a:pPr lvl="1"/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mean(v)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sum(w)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sd(v)</a:t>
            </a:r>
          </a:p>
          <a:p>
            <a:pPr lvl="1"/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log(w)</a:t>
            </a:r>
          </a:p>
          <a:p>
            <a:pPr lvl="1"/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sin(w)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070" y="3482157"/>
            <a:ext cx="5231313" cy="25564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55241" y="6059498"/>
            <a:ext cx="2694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sz="1000" dirty="0"/>
              <a:t>Image source: http://kidsarithmetic.com</a:t>
            </a:r>
          </a:p>
        </p:txBody>
      </p:sp>
    </p:spTree>
    <p:extLst>
      <p:ext uri="{BB962C8B-B14F-4D97-AF65-F5344CB8AC3E}">
        <p14:creationId xmlns:p14="http://schemas.microsoft.com/office/powerpoint/2010/main" val="3910958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Operator Precedence 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What is 2 + 5 * 10?</a:t>
            </a:r>
          </a:p>
          <a:p>
            <a:pPr lvl="1"/>
            <a:r>
              <a:rPr lang="en-IE" dirty="0"/>
              <a:t>52?</a:t>
            </a:r>
          </a:p>
          <a:p>
            <a:pPr lvl="1"/>
            <a:r>
              <a:rPr lang="en-IE" dirty="0"/>
              <a:t>70?</a:t>
            </a:r>
          </a:p>
          <a:p>
            <a:r>
              <a:rPr lang="en-IE" dirty="0"/>
              <a:t>Rules of precedence</a:t>
            </a:r>
          </a:p>
          <a:p>
            <a:r>
              <a:rPr lang="en-IE" dirty="0"/>
              <a:t>The following unary </a:t>
            </a:r>
            <a:br>
              <a:rPr lang="en-IE" dirty="0"/>
            </a:br>
            <a:r>
              <a:rPr lang="en-IE" dirty="0"/>
              <a:t>and binary operators </a:t>
            </a:r>
            <a:br>
              <a:rPr lang="en-IE" dirty="0"/>
            </a:br>
            <a:r>
              <a:rPr lang="en-IE" dirty="0"/>
              <a:t>are defined </a:t>
            </a:r>
          </a:p>
          <a:p>
            <a:r>
              <a:rPr lang="en-IE" dirty="0"/>
              <a:t>They are listed in </a:t>
            </a:r>
            <a:br>
              <a:rPr lang="en-IE" dirty="0"/>
            </a:br>
            <a:r>
              <a:rPr lang="en-IE" dirty="0"/>
              <a:t>precedence groups, </a:t>
            </a:r>
            <a:br>
              <a:rPr lang="en-IE" dirty="0"/>
            </a:br>
            <a:r>
              <a:rPr lang="en-IE" dirty="0"/>
              <a:t>from highest to lowest</a:t>
            </a:r>
          </a:p>
          <a:p>
            <a:endParaRPr lang="en-IE" dirty="0"/>
          </a:p>
          <a:p>
            <a:r>
              <a:rPr lang="en-IE" dirty="0"/>
              <a:t>2 + 5 * 10 = 52</a:t>
            </a:r>
          </a:p>
          <a:p>
            <a:r>
              <a:rPr lang="en-IE" dirty="0"/>
              <a:t>(2 + 5) * 10 = 70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47268"/>
              </p:ext>
            </p:extLst>
          </p:nvPr>
        </p:nvGraphicFramePr>
        <p:xfrm>
          <a:off x="5607189" y="1263864"/>
          <a:ext cx="6584811" cy="52075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3341">
                  <a:extLst>
                    <a:ext uri="{9D8B030D-6E8A-4147-A177-3AD203B41FA5}">
                      <a16:colId xmlns:a16="http://schemas.microsoft.com/office/drawing/2014/main" val="1670321037"/>
                    </a:ext>
                  </a:extLst>
                </a:gridCol>
                <a:gridCol w="4521470">
                  <a:extLst>
                    <a:ext uri="{9D8B030D-6E8A-4147-A177-3AD203B41FA5}">
                      <a16:colId xmlns:a16="http://schemas.microsoft.com/office/drawing/2014/main" val="722049566"/>
                    </a:ext>
                  </a:extLst>
                </a:gridCol>
              </a:tblGrid>
              <a:tr h="287971"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:: :::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variables in a namespace</a:t>
                      </a:r>
                    </a:p>
                  </a:txBody>
                  <a:tcPr marL="8597" marR="8597" marT="8597" marB="8597" anchor="ctr"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318435"/>
                  </a:ext>
                </a:extLst>
              </a:tr>
              <a:tr h="287971"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$ @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component / slot extraction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extLst>
                  <a:ext uri="{0D108BD9-81ED-4DB2-BD59-A6C34878D82A}">
                    <a16:rowId xmlns:a16="http://schemas.microsoft.com/office/drawing/2014/main" val="1270900071"/>
                  </a:ext>
                </a:extLst>
              </a:tr>
              <a:tr h="287971"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[ [[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indexing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extLst>
                  <a:ext uri="{0D108BD9-81ED-4DB2-BD59-A6C34878D82A}">
                    <a16:rowId xmlns:a16="http://schemas.microsoft.com/office/drawing/2014/main" val="4053775410"/>
                  </a:ext>
                </a:extLst>
              </a:tr>
              <a:tr h="287971"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^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exponentiation (right to left)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extLst>
                  <a:ext uri="{0D108BD9-81ED-4DB2-BD59-A6C34878D82A}">
                    <a16:rowId xmlns:a16="http://schemas.microsoft.com/office/drawing/2014/main" val="2411032137"/>
                  </a:ext>
                </a:extLst>
              </a:tr>
              <a:tr h="287971"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- +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unary minus and plus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extLst>
                  <a:ext uri="{0D108BD9-81ED-4DB2-BD59-A6C34878D82A}">
                    <a16:rowId xmlns:a16="http://schemas.microsoft.com/office/drawing/2014/main" val="3956270024"/>
                  </a:ext>
                </a:extLst>
              </a:tr>
              <a:tr h="287971"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: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sequence operator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extLst>
                  <a:ext uri="{0D108BD9-81ED-4DB2-BD59-A6C34878D82A}">
                    <a16:rowId xmlns:a16="http://schemas.microsoft.com/office/drawing/2014/main" val="2307346800"/>
                  </a:ext>
                </a:extLst>
              </a:tr>
              <a:tr h="287971"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%any%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special operators (including %% and %/%)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extLst>
                  <a:ext uri="{0D108BD9-81ED-4DB2-BD59-A6C34878D82A}">
                    <a16:rowId xmlns:a16="http://schemas.microsoft.com/office/drawing/2014/main" val="2869811040"/>
                  </a:ext>
                </a:extLst>
              </a:tr>
              <a:tr h="287971"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* /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multiply, divide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extLst>
                  <a:ext uri="{0D108BD9-81ED-4DB2-BD59-A6C34878D82A}">
                    <a16:rowId xmlns:a16="http://schemas.microsoft.com/office/drawing/2014/main" val="3143380100"/>
                  </a:ext>
                </a:extLst>
              </a:tr>
              <a:tr h="287971"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+ -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(binary) add, subtract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extLst>
                  <a:ext uri="{0D108BD9-81ED-4DB2-BD59-A6C34878D82A}">
                    <a16:rowId xmlns:a16="http://schemas.microsoft.com/office/drawing/2014/main" val="2971710108"/>
                  </a:ext>
                </a:extLst>
              </a:tr>
              <a:tr h="312090"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&lt; &gt; &lt;= &gt;= == !=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ordering and comparison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extLst>
                  <a:ext uri="{0D108BD9-81ED-4DB2-BD59-A6C34878D82A}">
                    <a16:rowId xmlns:a16="http://schemas.microsoft.com/office/drawing/2014/main" val="3097587690"/>
                  </a:ext>
                </a:extLst>
              </a:tr>
              <a:tr h="287971"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!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negation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extLst>
                  <a:ext uri="{0D108BD9-81ED-4DB2-BD59-A6C34878D82A}">
                    <a16:rowId xmlns:a16="http://schemas.microsoft.com/office/drawing/2014/main" val="3258677797"/>
                  </a:ext>
                </a:extLst>
              </a:tr>
              <a:tr h="287971"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&amp; &amp;&amp;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and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extLst>
                  <a:ext uri="{0D108BD9-81ED-4DB2-BD59-A6C34878D82A}">
                    <a16:rowId xmlns:a16="http://schemas.microsoft.com/office/drawing/2014/main" val="2221520806"/>
                  </a:ext>
                </a:extLst>
              </a:tr>
              <a:tr h="287971"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| ||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or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extLst>
                  <a:ext uri="{0D108BD9-81ED-4DB2-BD59-A6C34878D82A}">
                    <a16:rowId xmlns:a16="http://schemas.microsoft.com/office/drawing/2014/main" val="1827444072"/>
                  </a:ext>
                </a:extLst>
              </a:tr>
              <a:tr h="287971"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~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as in formulae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extLst>
                  <a:ext uri="{0D108BD9-81ED-4DB2-BD59-A6C34878D82A}">
                    <a16:rowId xmlns:a16="http://schemas.microsoft.com/office/drawing/2014/main" val="3820260302"/>
                  </a:ext>
                </a:extLst>
              </a:tr>
              <a:tr h="287971"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-&gt; -&gt;&gt;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rightwards assignment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extLst>
                  <a:ext uri="{0D108BD9-81ED-4DB2-BD59-A6C34878D82A}">
                    <a16:rowId xmlns:a16="http://schemas.microsoft.com/office/drawing/2014/main" val="2446447947"/>
                  </a:ext>
                </a:extLst>
              </a:tr>
              <a:tr h="287971"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&lt;- &lt;&lt;-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assignment (right to left)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extLst>
                  <a:ext uri="{0D108BD9-81ED-4DB2-BD59-A6C34878D82A}">
                    <a16:rowId xmlns:a16="http://schemas.microsoft.com/office/drawing/2014/main" val="3826823704"/>
                  </a:ext>
                </a:extLst>
              </a:tr>
              <a:tr h="287971"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=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assignment (right to left)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extLst>
                  <a:ext uri="{0D108BD9-81ED-4DB2-BD59-A6C34878D82A}">
                    <a16:rowId xmlns:a16="http://schemas.microsoft.com/office/drawing/2014/main" val="2845976761"/>
                  </a:ext>
                </a:extLst>
              </a:tr>
              <a:tr h="287971"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?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tc>
                  <a:txBody>
                    <a:bodyPr/>
                    <a:lstStyle/>
                    <a:p>
                      <a:pPr marL="185738" inden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help (unary and binary)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97" marR="8597" marT="8597" marB="8597" anchor="ctr"/>
                </a:tc>
                <a:extLst>
                  <a:ext uri="{0D108BD9-81ED-4DB2-BD59-A6C34878D82A}">
                    <a16:rowId xmlns:a16="http://schemas.microsoft.com/office/drawing/2014/main" val="55127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160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Exercise 1: BMI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Body Mass Index (BMI)</a:t>
            </a:r>
          </a:p>
          <a:p>
            <a:r>
              <a:rPr lang="en-IE" dirty="0"/>
              <a:t>BMI = Weight (kg)/ Height (m)</a:t>
            </a:r>
            <a:r>
              <a:rPr lang="en-IE" baseline="30000" dirty="0"/>
              <a:t>2</a:t>
            </a:r>
            <a:r>
              <a:rPr lang="en-IE" dirty="0"/>
              <a:t> </a:t>
            </a:r>
          </a:p>
          <a:p>
            <a:r>
              <a:rPr lang="en-IE" dirty="0"/>
              <a:t>Write R code to calculate your BMI</a:t>
            </a:r>
          </a:p>
          <a:p>
            <a:endParaRPr lang="en-IE" dirty="0"/>
          </a:p>
          <a:p>
            <a:r>
              <a:rPr lang="en-IE" dirty="0"/>
              <a:t>Eugene</a:t>
            </a:r>
          </a:p>
          <a:p>
            <a:pPr marL="457200" lvl="1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Weight = 101kg</a:t>
            </a:r>
            <a:b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Height = 1.82m</a:t>
            </a:r>
            <a:b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BMI = 101/1.82</a:t>
            </a:r>
            <a:r>
              <a:rPr lang="en-I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 = 30.5</a:t>
            </a:r>
          </a:p>
          <a:p>
            <a:pPr marL="457200" lvl="1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/>
              <a:t>Self assessment</a:t>
            </a:r>
          </a:p>
          <a:p>
            <a:pPr lvl="1"/>
            <a:r>
              <a:rPr lang="en-IE" dirty="0"/>
              <a:t>Compare your result to Eugene’s solution</a:t>
            </a:r>
          </a:p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393" y="3073786"/>
            <a:ext cx="4136374" cy="19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80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Exercise 2: Google Stock (May 2018)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Download </a:t>
            </a:r>
            <a:r>
              <a:rPr lang="en-IE" i="1" dirty="0"/>
              <a:t>GOOG_May18.csv</a:t>
            </a:r>
            <a:r>
              <a:rPr lang="en-IE" dirty="0"/>
              <a:t> file from Moodle into your Working Folder</a:t>
            </a:r>
          </a:p>
          <a:p>
            <a:r>
              <a:rPr lang="en-IE" dirty="0"/>
              <a:t>Open file in Excel and examine data</a:t>
            </a:r>
          </a:p>
          <a:p>
            <a:r>
              <a:rPr lang="en-IE" dirty="0"/>
              <a:t>Read file into R</a:t>
            </a:r>
          </a:p>
          <a:p>
            <a:r>
              <a:rPr lang="en-IE" dirty="0"/>
              <a:t>Tasks:</a:t>
            </a:r>
          </a:p>
          <a:p>
            <a:pPr lvl="1"/>
            <a:r>
              <a:rPr lang="en-IE" dirty="0"/>
              <a:t>Display all closing prices only</a:t>
            </a:r>
          </a:p>
          <a:p>
            <a:pPr lvl="1"/>
            <a:r>
              <a:rPr lang="en-IE" dirty="0"/>
              <a:t>Display all volumes only</a:t>
            </a:r>
          </a:p>
          <a:p>
            <a:pPr lvl="1"/>
            <a:r>
              <a:rPr lang="en-IE" dirty="0"/>
              <a:t>Show closing price for 10</a:t>
            </a:r>
            <a:r>
              <a:rPr lang="en-IE" baseline="30000" dirty="0"/>
              <a:t>th</a:t>
            </a:r>
            <a:r>
              <a:rPr lang="en-IE" dirty="0"/>
              <a:t> date (14</a:t>
            </a:r>
            <a:r>
              <a:rPr lang="en-IE" baseline="30000" dirty="0"/>
              <a:t>th</a:t>
            </a:r>
            <a:r>
              <a:rPr lang="en-IE" dirty="0"/>
              <a:t> May)</a:t>
            </a:r>
          </a:p>
          <a:p>
            <a:pPr lvl="1"/>
            <a:r>
              <a:rPr lang="en-IE" dirty="0"/>
              <a:t>Show volume for 10</a:t>
            </a:r>
            <a:r>
              <a:rPr lang="en-IE" baseline="30000" dirty="0"/>
              <a:t>th</a:t>
            </a:r>
            <a:r>
              <a:rPr lang="en-IE" dirty="0"/>
              <a:t> date </a:t>
            </a:r>
          </a:p>
          <a:p>
            <a:pPr lvl="1"/>
            <a:r>
              <a:rPr lang="en-IE" dirty="0"/>
              <a:t>Calculate Value for each date (Close x Volume)</a:t>
            </a:r>
          </a:p>
          <a:p>
            <a:pPr lvl="1"/>
            <a:r>
              <a:rPr lang="en-IE" dirty="0"/>
              <a:t>Show Value for 10</a:t>
            </a:r>
            <a:r>
              <a:rPr lang="en-IE" baseline="30000" dirty="0"/>
              <a:t>th</a:t>
            </a:r>
            <a:r>
              <a:rPr lang="en-IE" dirty="0"/>
              <a:t> date</a:t>
            </a:r>
          </a:p>
          <a:p>
            <a:pPr lvl="1"/>
            <a:r>
              <a:rPr lang="en-IE" dirty="0"/>
              <a:t>Calculate total Value for month of May</a:t>
            </a:r>
          </a:p>
          <a:p>
            <a:pPr lvl="1"/>
            <a:r>
              <a:rPr lang="en-IE" dirty="0"/>
              <a:t>Display all results</a:t>
            </a:r>
          </a:p>
          <a:p>
            <a:r>
              <a:rPr lang="en-IE" dirty="0"/>
              <a:t>Self assessment</a:t>
            </a:r>
          </a:p>
          <a:p>
            <a:pPr lvl="1"/>
            <a:r>
              <a:rPr lang="en-IE" dirty="0"/>
              <a:t>Compare your result to Eugene’s solution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89" y="2717317"/>
            <a:ext cx="33147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9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Lecture 02 -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At the end of this section you should be able to:</a:t>
            </a:r>
          </a:p>
          <a:p>
            <a:pPr lvl="1"/>
            <a:r>
              <a:rPr lang="en-IE" sz="2600" dirty="0"/>
              <a:t>Set, list, and delete variables</a:t>
            </a:r>
          </a:p>
          <a:p>
            <a:pPr lvl="1"/>
            <a:r>
              <a:rPr lang="en-IE" sz="2600" dirty="0"/>
              <a:t>Create a vector</a:t>
            </a:r>
          </a:p>
          <a:p>
            <a:pPr lvl="1"/>
            <a:r>
              <a:rPr lang="en-IE" sz="2600" dirty="0"/>
              <a:t>Compute basic statistics</a:t>
            </a:r>
          </a:p>
          <a:p>
            <a:pPr lvl="1"/>
            <a:r>
              <a:rPr lang="en-IE" sz="2600" dirty="0"/>
              <a:t>Create sequences</a:t>
            </a:r>
          </a:p>
          <a:p>
            <a:pPr lvl="1"/>
            <a:r>
              <a:rPr lang="en-IE" sz="2600" dirty="0"/>
              <a:t>Compare vectors</a:t>
            </a:r>
          </a:p>
          <a:p>
            <a:pPr lvl="1"/>
            <a:r>
              <a:rPr lang="en-IE" sz="2600" dirty="0"/>
              <a:t>Select vector elements</a:t>
            </a:r>
          </a:p>
          <a:p>
            <a:pPr lvl="1"/>
            <a:r>
              <a:rPr lang="en-IE" sz="2600" dirty="0"/>
              <a:t>Perform arithmetic</a:t>
            </a:r>
          </a:p>
          <a:p>
            <a:pPr lvl="1"/>
            <a:r>
              <a:rPr lang="en-IE" sz="2600" dirty="0"/>
              <a:t>Get operator precedence right</a:t>
            </a:r>
          </a:p>
          <a:p>
            <a:pPr lvl="1"/>
            <a:endParaRPr lang="en-IE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200" y="3083305"/>
            <a:ext cx="4200508" cy="32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2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Teetor</a:t>
            </a:r>
            <a:r>
              <a:rPr lang="en-GB" dirty="0"/>
              <a:t> P. (2011), </a:t>
            </a:r>
            <a:r>
              <a:rPr lang="en-GB" i="1" dirty="0"/>
              <a:t>R Cookbook</a:t>
            </a:r>
            <a:r>
              <a:rPr lang="en-GB" dirty="0"/>
              <a:t>, O’Reilly Media, [ISBN: 0596809158]</a:t>
            </a:r>
          </a:p>
          <a:p>
            <a:endParaRPr lang="en-GB" dirty="0"/>
          </a:p>
          <a:p>
            <a:r>
              <a:rPr lang="en-GB" dirty="0"/>
              <a:t>Chapter 2</a:t>
            </a:r>
          </a:p>
          <a:p>
            <a:pPr lvl="1"/>
            <a:r>
              <a:rPr lang="en-GB" dirty="0"/>
              <a:t>Some Basics</a:t>
            </a:r>
            <a:endParaRPr lang="en-IE" dirty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89" y="2174789"/>
            <a:ext cx="2720481" cy="37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Setting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the assignment operator (&lt;-) </a:t>
            </a:r>
          </a:p>
          <a:p>
            <a:r>
              <a:rPr lang="en-IE" dirty="0"/>
              <a:t>There is no need to declare a variable first (R does this for you)</a:t>
            </a:r>
          </a:p>
          <a:p>
            <a:r>
              <a:rPr lang="en-IE" dirty="0"/>
              <a:t>For example: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x &lt;- 2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y &lt;- 3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z &lt;- x + y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z &lt;-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(x^2 + y^2)</a:t>
            </a:r>
          </a:p>
          <a:p>
            <a:r>
              <a:rPr lang="en-IE" dirty="0"/>
              <a:t>R is a dynamically typed language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x &lt;- 10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c(“Fee", "Fie", "Foe", “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07433-99D2-45CD-B36B-B67EFD358F48}"/>
              </a:ext>
            </a:extLst>
          </p:cNvPr>
          <p:cNvSpPr txBox="1"/>
          <p:nvPr/>
        </p:nvSpPr>
        <p:spPr>
          <a:xfrm>
            <a:off x="7654315" y="2337472"/>
            <a:ext cx="4263163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Functions:</a:t>
            </a:r>
          </a:p>
          <a:p>
            <a:r>
              <a:rPr lang="en-GB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sqrt()</a:t>
            </a:r>
            <a:r>
              <a:rPr lang="en-GB" dirty="0"/>
              <a:t> – Square root of a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GB" dirty="0"/>
              <a:t> – Print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  <a:r>
              <a:rPr lang="en-GB" dirty="0"/>
              <a:t> – combine data to a vector</a:t>
            </a:r>
          </a:p>
          <a:p>
            <a:endParaRPr lang="en-I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312DAF-A3AC-4682-965F-8972C0CF0A6B}"/>
              </a:ext>
            </a:extLst>
          </p:cNvPr>
          <p:cNvCxnSpPr>
            <a:stCxn id="4" idx="1"/>
          </p:cNvCxnSpPr>
          <p:nvPr/>
        </p:nvCxnSpPr>
        <p:spPr>
          <a:xfrm flipH="1">
            <a:off x="4278284" y="3214635"/>
            <a:ext cx="3376031" cy="91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D4A7DC-BE43-4574-9AA1-7679E6C62BD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945775" y="3214635"/>
            <a:ext cx="3708540" cy="211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9E4BE6-740E-44A1-988A-3DD1E09D95F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087368" y="3214635"/>
            <a:ext cx="3566947" cy="247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6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Listing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08" y="1408669"/>
            <a:ext cx="8526162" cy="4917989"/>
          </a:xfrm>
        </p:spPr>
        <p:txBody>
          <a:bodyPr/>
          <a:lstStyle/>
          <a:p>
            <a:r>
              <a:rPr lang="en-IE" dirty="0"/>
              <a:t>Problem – you want to know what variables and functions are defined in your workspace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IE" dirty="0"/>
              <a:t> and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ls.str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/>
              <a:t>functions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For example: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x &lt;- 10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y &lt;- 50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z &lt;- c(“three”, “blind”, “mice”)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ls()</a:t>
            </a:r>
          </a:p>
          <a:p>
            <a:pPr lvl="1"/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ls.str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E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(</a:t>
            </a:r>
            <a:r>
              <a:rPr lang="en-IE" dirty="0">
                <a:cs typeface="Courier New" panose="02070309020205020404" pitchFamily="49" charset="0"/>
              </a:rPr>
              <a:t>More likely to use R Studio)</a:t>
            </a:r>
          </a:p>
          <a:p>
            <a:pPr lvl="1"/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2A58F8-6A0B-4981-BB1D-CD8973FA9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605" y="4561393"/>
            <a:ext cx="5309234" cy="187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Deleting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Remove unneeded variables</a:t>
            </a:r>
          </a:p>
          <a:p>
            <a:r>
              <a:rPr lang="en-IE" dirty="0"/>
              <a:t>Use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IE" dirty="0"/>
              <a:t> function</a:t>
            </a:r>
          </a:p>
          <a:p>
            <a:endParaRPr lang="en-IE" dirty="0"/>
          </a:p>
          <a:p>
            <a:r>
              <a:rPr lang="en-IE" dirty="0"/>
              <a:t>Code:</a:t>
            </a:r>
          </a:p>
          <a:p>
            <a:pPr lvl="1"/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x &lt;- 2*pi</a:t>
            </a:r>
          </a:p>
          <a:p>
            <a:pPr lvl="1"/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lvl="1"/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rm(x)</a:t>
            </a:r>
          </a:p>
          <a:p>
            <a:pPr lvl="1"/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686" y="4240944"/>
            <a:ext cx="7523809" cy="2085714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7313682" y="1979312"/>
            <a:ext cx="3496962" cy="2026509"/>
          </a:xfrm>
          <a:prstGeom prst="wedgeEllipseCallout">
            <a:avLst>
              <a:gd name="adj1" fmla="val -61116"/>
              <a:gd name="adj2" fmla="val 8140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solidFill>
                  <a:schemeClr val="tx1"/>
                </a:solidFill>
              </a:rPr>
              <a:t>Clear objects ALL from the workspace</a:t>
            </a:r>
          </a:p>
        </p:txBody>
      </p:sp>
    </p:spTree>
    <p:extLst>
      <p:ext uri="{BB962C8B-B14F-4D97-AF65-F5344CB8AC3E}">
        <p14:creationId xmlns:p14="http://schemas.microsoft.com/office/powerpoint/2010/main" val="103595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Vector</a:t>
            </a:r>
          </a:p>
          <a:p>
            <a:pPr lvl="1"/>
            <a:r>
              <a:rPr lang="en-IE" dirty="0"/>
              <a:t>Central component of R</a:t>
            </a:r>
          </a:p>
          <a:p>
            <a:pPr lvl="1"/>
            <a:r>
              <a:rPr lang="en-IE" dirty="0"/>
              <a:t>Can contain either numbers, strings, or logical values (but not a mixture)</a:t>
            </a:r>
          </a:p>
          <a:p>
            <a:pPr lvl="1"/>
            <a:r>
              <a:rPr lang="en-IE" dirty="0"/>
              <a:t>Use 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c(…) </a:t>
            </a:r>
            <a:r>
              <a:rPr lang="en-IE" dirty="0"/>
              <a:t>combine operator to construct a vector from simple elements</a:t>
            </a:r>
            <a:br>
              <a:rPr lang="en-IE" dirty="0"/>
            </a:br>
            <a:endParaRPr lang="en-IE" dirty="0"/>
          </a:p>
          <a:p>
            <a:r>
              <a:rPr lang="en-IE" dirty="0"/>
              <a:t>Code – create vectors: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c(1*pi, 2*pi, 3*pi,4*pi)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c("Everyone", "loves", "stats.")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c(TRUE, TRUE, FALSE, TRUE)</a:t>
            </a:r>
          </a:p>
          <a:p>
            <a:r>
              <a:rPr lang="en-US" dirty="0"/>
              <a:t>Code - combine vectors: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 &lt;- c(1,2,3)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v2 &lt;- c(4,5,6)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c(v1, v2)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84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Compute basic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Calculate: mean, median, standard deviation, variance, and correlation</a:t>
            </a:r>
          </a:p>
          <a:p>
            <a:r>
              <a:rPr lang="en-IE" dirty="0"/>
              <a:t>Use: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mean(x)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median (x)</a:t>
            </a:r>
          </a:p>
          <a:p>
            <a:pPr lvl="1"/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lvl="1"/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lvl="1"/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  <a:b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cs typeface="Courier New" panose="02070309020205020404" pitchFamily="49" charset="0"/>
              </a:rPr>
              <a:t>Read in some data</a:t>
            </a:r>
          </a:p>
          <a:p>
            <a:pPr lvl="1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c(50, 46, 54, 55, 55, 52, 53, 51, 47, 49, 51, 55)</a:t>
            </a:r>
          </a:p>
          <a:p>
            <a:pPr lvl="1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y &lt;- c(1267, 1238, 1157, 1192, 1234, 1231, 1267, 1246, 1260, 1237, 1283, 1314)</a:t>
            </a:r>
          </a:p>
          <a:p>
            <a:pPr lvl="1"/>
            <a:r>
              <a:rPr lang="en-IE" dirty="0">
                <a:cs typeface="Courier New" panose="02070309020205020404" pitchFamily="49" charset="0"/>
              </a:rPr>
              <a:t>Calculate</a:t>
            </a:r>
            <a:r>
              <a:rPr lang="es-ES" dirty="0">
                <a:cs typeface="Courier New" panose="02070309020205020404" pitchFamily="49" charset="0"/>
              </a:rPr>
              <a:t> </a:t>
            </a:r>
            <a:r>
              <a:rPr lang="en-IE" dirty="0">
                <a:cs typeface="Courier New" panose="02070309020205020404" pitchFamily="49" charset="0"/>
              </a:rPr>
              <a:t>basic</a:t>
            </a:r>
            <a:r>
              <a:rPr lang="es-ES" dirty="0">
                <a:cs typeface="Courier New" panose="02070309020205020404" pitchFamily="49" charset="0"/>
              </a:rPr>
              <a:t> </a:t>
            </a:r>
            <a:r>
              <a:rPr lang="en-IE" dirty="0">
                <a:cs typeface="Courier New" panose="02070309020205020404" pitchFamily="49" charset="0"/>
              </a:rPr>
              <a:t>statistics</a:t>
            </a:r>
            <a:r>
              <a:rPr lang="es-ES" dirty="0">
                <a:cs typeface="Courier New" panose="02070309020205020404" pitchFamily="49" charset="0"/>
              </a:rPr>
              <a:t> </a:t>
            </a:r>
            <a:r>
              <a:rPr lang="en-IE" dirty="0">
                <a:cs typeface="Courier New" panose="02070309020205020404" pitchFamily="49" charset="0"/>
              </a:rPr>
              <a:t>for</a:t>
            </a:r>
            <a:r>
              <a:rPr lang="es-ES" dirty="0">
                <a:cs typeface="Courier New" panose="02070309020205020404" pitchFamily="49" charset="0"/>
              </a:rPr>
              <a:t> x and y</a:t>
            </a:r>
            <a:endParaRPr lang="en-IE" dirty="0"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28596"/>
              </p:ext>
            </p:extLst>
          </p:nvPr>
        </p:nvGraphicFramePr>
        <p:xfrm>
          <a:off x="7412124" y="2045686"/>
          <a:ext cx="4064000" cy="2505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4072">
                  <a:extLst>
                    <a:ext uri="{9D8B030D-6E8A-4147-A177-3AD203B41FA5}">
                      <a16:colId xmlns:a16="http://schemas.microsoft.com/office/drawing/2014/main" val="2050523558"/>
                    </a:ext>
                  </a:extLst>
                </a:gridCol>
                <a:gridCol w="1420181">
                  <a:extLst>
                    <a:ext uri="{9D8B030D-6E8A-4147-A177-3AD203B41FA5}">
                      <a16:colId xmlns:a16="http://schemas.microsoft.com/office/drawing/2014/main" val="1604785557"/>
                    </a:ext>
                  </a:extLst>
                </a:gridCol>
                <a:gridCol w="1169747">
                  <a:extLst>
                    <a:ext uri="{9D8B030D-6E8A-4147-A177-3AD203B41FA5}">
                      <a16:colId xmlns:a16="http://schemas.microsoft.com/office/drawing/2014/main" val="3558403688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1" u="none" strike="noStrike" dirty="0">
                          <a:effectLst/>
                        </a:rPr>
                        <a:t>Month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1" u="none" strike="noStrike" dirty="0">
                          <a:effectLst/>
                        </a:rPr>
                        <a:t>Crude Oil ($)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1" u="none" strike="noStrike" dirty="0">
                          <a:effectLst/>
                        </a:rPr>
                        <a:t>Gold Price ($)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4090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 dirty="0">
                          <a:effectLst/>
                        </a:rPr>
                        <a:t>Oct-16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$50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$1,267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8116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 dirty="0">
                          <a:effectLst/>
                        </a:rPr>
                        <a:t>Nov-16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 dirty="0">
                          <a:effectLst/>
                        </a:rPr>
                        <a:t>$46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$1,238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719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Dec-16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 dirty="0">
                          <a:effectLst/>
                        </a:rPr>
                        <a:t>$54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$1,157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9902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Jan-17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 dirty="0">
                          <a:effectLst/>
                        </a:rPr>
                        <a:t>$55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$1,192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5446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Feb-17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 dirty="0">
                          <a:effectLst/>
                        </a:rPr>
                        <a:t>$55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$1,234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6166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Mar-17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 dirty="0">
                          <a:effectLst/>
                        </a:rPr>
                        <a:t>$52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 dirty="0">
                          <a:effectLst/>
                        </a:rPr>
                        <a:t>$1,231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3794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Apr-17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$53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 dirty="0">
                          <a:effectLst/>
                        </a:rPr>
                        <a:t>$1,267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07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May-17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$51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 dirty="0">
                          <a:effectLst/>
                        </a:rPr>
                        <a:t>$1,246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6536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Jun-17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$47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 dirty="0">
                          <a:effectLst/>
                        </a:rPr>
                        <a:t>$1,260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3515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Jul-17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$49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 dirty="0">
                          <a:effectLst/>
                        </a:rPr>
                        <a:t>$1,237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0446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Aug-17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$51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 dirty="0">
                          <a:effectLst/>
                        </a:rPr>
                        <a:t>$1,283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4568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Sep-17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$55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 dirty="0">
                          <a:effectLst/>
                        </a:rPr>
                        <a:t>$1,314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2414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15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D0CB-7FA3-436B-9A82-76A69E2A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Displaying Data from a File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AF8B-FF86-4FBD-AA83-30C9ADE5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Download file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OilGold.csv</a:t>
            </a:r>
            <a:r>
              <a:rPr lang="en-GB" dirty="0"/>
              <a:t> from Moodle</a:t>
            </a:r>
            <a:br>
              <a:rPr lang="en-GB" dirty="0"/>
            </a:br>
            <a:r>
              <a:rPr lang="en-GB" dirty="0"/>
              <a:t>into your Working Folder</a:t>
            </a:r>
          </a:p>
          <a:p>
            <a:r>
              <a:rPr lang="en-GB" dirty="0"/>
              <a:t>Read into R Studio 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read.csv()</a:t>
            </a:r>
            <a:r>
              <a:rPr lang="en-GB" dirty="0"/>
              <a:t> function</a:t>
            </a:r>
          </a:p>
          <a:p>
            <a:pPr lvl="1"/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priceData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&lt;- read.csv(file="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OilGold.csv",head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TRUE,sep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=",")</a:t>
            </a:r>
          </a:p>
          <a:p>
            <a:r>
              <a:rPr lang="en-GB" dirty="0">
                <a:cs typeface="Courier New" panose="02070309020205020404" pitchFamily="49" charset="0"/>
              </a:rPr>
              <a:t>Display data:</a:t>
            </a:r>
          </a:p>
          <a:p>
            <a:pPr lvl="1"/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priceData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lvl="1"/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priceData$Oil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pPr lvl="1"/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priceData$Gold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Calculate basic statistics: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priceData$Oil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median(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priceData$Gold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priceData$Oil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var(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priceData$Gold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priceData$Oil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priceData$Gold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1A92ED-5A2F-42AC-A885-DEBC5C32D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70422"/>
              </p:ext>
            </p:extLst>
          </p:nvPr>
        </p:nvGraphicFramePr>
        <p:xfrm>
          <a:off x="8653380" y="2996105"/>
          <a:ext cx="2603157" cy="323183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59592">
                  <a:extLst>
                    <a:ext uri="{9D8B030D-6E8A-4147-A177-3AD203B41FA5}">
                      <a16:colId xmlns:a16="http://schemas.microsoft.com/office/drawing/2014/main" val="1639692147"/>
                    </a:ext>
                  </a:extLst>
                </a:gridCol>
                <a:gridCol w="1343565">
                  <a:extLst>
                    <a:ext uri="{9D8B030D-6E8A-4147-A177-3AD203B41FA5}">
                      <a16:colId xmlns:a16="http://schemas.microsoft.com/office/drawing/2014/main" val="2529139595"/>
                    </a:ext>
                  </a:extLst>
                </a:gridCol>
              </a:tblGrid>
              <a:tr h="18701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u="none" strike="noStrike" dirty="0">
                          <a:effectLst/>
                        </a:rPr>
                        <a:t>Oil</a:t>
                      </a:r>
                      <a:endParaRPr lang="en-I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u="none" strike="noStrike" dirty="0">
                          <a:effectLst/>
                        </a:rPr>
                        <a:t>Gold</a:t>
                      </a:r>
                      <a:endParaRPr lang="en-I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512714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50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1267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917334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46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 dirty="0">
                          <a:effectLst/>
                        </a:rPr>
                        <a:t>1238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327411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54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1157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845119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55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1192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906911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55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1234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5812718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52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1231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890490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53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1267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0947877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51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1246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683333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47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1260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7310207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49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1237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00452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51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1283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384727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55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 dirty="0">
                          <a:effectLst/>
                        </a:rPr>
                        <a:t>1314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4560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7304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7130</TotalTime>
  <Words>2242</Words>
  <Application>Microsoft Office PowerPoint</Application>
  <PresentationFormat>Widescreen</PresentationFormat>
  <Paragraphs>609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Wisp</vt:lpstr>
      <vt:lpstr>Programming for Big Data</vt:lpstr>
      <vt:lpstr>Lecture 02 - Objectives</vt:lpstr>
      <vt:lpstr>Reading</vt:lpstr>
      <vt:lpstr>Setting Variables</vt:lpstr>
      <vt:lpstr>Listing Variables</vt:lpstr>
      <vt:lpstr>Deleting variables</vt:lpstr>
      <vt:lpstr>Create a vector</vt:lpstr>
      <vt:lpstr>Compute basic statistics</vt:lpstr>
      <vt:lpstr>Displaying Data from a File</vt:lpstr>
      <vt:lpstr>Create a sequence</vt:lpstr>
      <vt:lpstr>Compare Variables</vt:lpstr>
      <vt:lpstr>Compare Variables</vt:lpstr>
      <vt:lpstr>Compare Variables</vt:lpstr>
      <vt:lpstr>Select Vector Elements</vt:lpstr>
      <vt:lpstr>Select Vector Elements</vt:lpstr>
      <vt:lpstr>Perform Vector Arithmetic</vt:lpstr>
      <vt:lpstr>Getting Operator Precedence Right</vt:lpstr>
      <vt:lpstr>Exercise 1: BMI Calculator</vt:lpstr>
      <vt:lpstr>Exercise 2: Google Stock (May 2018) </vt:lpstr>
    </vt:vector>
  </TitlesOfParts>
  <Company>National College of Ireland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Big Data</dc:title>
  <dc:creator>Eugene O'Loughlin</dc:creator>
  <cp:lastModifiedBy>Eugene O'Loughlin</cp:lastModifiedBy>
  <cp:revision>84</cp:revision>
  <dcterms:created xsi:type="dcterms:W3CDTF">2018-06-11T13:35:26Z</dcterms:created>
  <dcterms:modified xsi:type="dcterms:W3CDTF">2018-09-27T14:47:34Z</dcterms:modified>
</cp:coreProperties>
</file>