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lus Jakarta Sans"/>
      <p:regular r:id="rId23"/>
      <p:bold r:id="rId24"/>
      <p:italic r:id="rId25"/>
      <p:boldItalic r:id="rId26"/>
    </p:embeddedFont>
    <p:embeddedFont>
      <p:font typeface="Plus Jakarta Sans SemiBold"/>
      <p:regular r:id="rId27"/>
      <p:bold r:id="rId28"/>
      <p:italic r:id="rId29"/>
      <p:boldItalic r:id="rId30"/>
    </p:embeddedFont>
    <p:embeddedFont>
      <p:font typeface="Plus Jakarta Sans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lusJakartaSans-bold.fntdata"/><Relationship Id="rId23" Type="http://schemas.openxmlformats.org/officeDocument/2006/relationships/font" Target="fonts/PlusJakarta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lusJakartaSans-boldItalic.fntdata"/><Relationship Id="rId25" Type="http://schemas.openxmlformats.org/officeDocument/2006/relationships/font" Target="fonts/PlusJakartaSans-italic.fntdata"/><Relationship Id="rId28" Type="http://schemas.openxmlformats.org/officeDocument/2006/relationships/font" Target="fonts/PlusJakartaSansSemiBold-bold.fntdata"/><Relationship Id="rId27" Type="http://schemas.openxmlformats.org/officeDocument/2006/relationships/font" Target="fonts/PlusJakartaSansSemiBol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lusJakartaSansSemiBol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lusJakartaSansLight-regular.fntdata"/><Relationship Id="rId30" Type="http://schemas.openxmlformats.org/officeDocument/2006/relationships/font" Target="fonts/PlusJakartaSansSemiBold-boldItalic.fntdata"/><Relationship Id="rId11" Type="http://schemas.openxmlformats.org/officeDocument/2006/relationships/slide" Target="slides/slide5.xml"/><Relationship Id="rId33" Type="http://schemas.openxmlformats.org/officeDocument/2006/relationships/font" Target="fonts/PlusJakartaSansLight-italic.fntdata"/><Relationship Id="rId10" Type="http://schemas.openxmlformats.org/officeDocument/2006/relationships/slide" Target="slides/slide4.xml"/><Relationship Id="rId32" Type="http://schemas.openxmlformats.org/officeDocument/2006/relationships/font" Target="fonts/PlusJakartaSansLigh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PlusJakartaSansLight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18ed638618_2_2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318ed638618_2_2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318ed638618_2_2:notes"/>
          <p:cNvSpPr txBox="1"/>
          <p:nvPr>
            <p:ph idx="12" type="sldNum"/>
          </p:nvPr>
        </p:nvSpPr>
        <p:spPr>
          <a:xfrm>
            <a:off x="5179484" y="8685213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8ed638618_0_37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318ed638618_0_37:notes"/>
          <p:cNvSpPr txBox="1"/>
          <p:nvPr>
            <p:ph idx="1" type="body"/>
          </p:nvPr>
        </p:nvSpPr>
        <p:spPr>
          <a:xfrm>
            <a:off x="914400" y="4400550"/>
            <a:ext cx="7315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18ed638618_0_37:notes"/>
          <p:cNvSpPr txBox="1"/>
          <p:nvPr>
            <p:ph idx="12" type="sldNum"/>
          </p:nvPr>
        </p:nvSpPr>
        <p:spPr>
          <a:xfrm>
            <a:off x="5179484" y="8685213"/>
            <a:ext cx="39624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8ed638618_2_115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318ed638618_2_115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318ed638618_2_115:notes"/>
          <p:cNvSpPr txBox="1"/>
          <p:nvPr>
            <p:ph idx="12" type="sldNum"/>
          </p:nvPr>
        </p:nvSpPr>
        <p:spPr>
          <a:xfrm>
            <a:off x="5179484" y="8685213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8ed638618_2_124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318ed638618_2_124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18ed638618_2_124:notes"/>
          <p:cNvSpPr txBox="1"/>
          <p:nvPr>
            <p:ph idx="12" type="sldNum"/>
          </p:nvPr>
        </p:nvSpPr>
        <p:spPr>
          <a:xfrm>
            <a:off x="5179484" y="8685213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8ed638618_2_133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318ed638618_2_133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318ed638618_2_133:notes"/>
          <p:cNvSpPr txBox="1"/>
          <p:nvPr>
            <p:ph idx="12" type="sldNum"/>
          </p:nvPr>
        </p:nvSpPr>
        <p:spPr>
          <a:xfrm>
            <a:off x="5179484" y="8685213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8ed638618_0_59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318ed638618_0_59:notes"/>
          <p:cNvSpPr txBox="1"/>
          <p:nvPr>
            <p:ph idx="1" type="body"/>
          </p:nvPr>
        </p:nvSpPr>
        <p:spPr>
          <a:xfrm>
            <a:off x="914400" y="4400550"/>
            <a:ext cx="7315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318ed638618_0_59:notes"/>
          <p:cNvSpPr txBox="1"/>
          <p:nvPr>
            <p:ph idx="12" type="sldNum"/>
          </p:nvPr>
        </p:nvSpPr>
        <p:spPr>
          <a:xfrm>
            <a:off x="5179484" y="8685213"/>
            <a:ext cx="39624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8ed638618_0_50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318ed638618_0_50:notes"/>
          <p:cNvSpPr txBox="1"/>
          <p:nvPr>
            <p:ph idx="1" type="body"/>
          </p:nvPr>
        </p:nvSpPr>
        <p:spPr>
          <a:xfrm>
            <a:off x="914400" y="4400550"/>
            <a:ext cx="7315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318ed638618_0_50:notes"/>
          <p:cNvSpPr txBox="1"/>
          <p:nvPr>
            <p:ph idx="12" type="sldNum"/>
          </p:nvPr>
        </p:nvSpPr>
        <p:spPr>
          <a:xfrm>
            <a:off x="5179484" y="8685213"/>
            <a:ext cx="39624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8ed638618_2_142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318ed638618_2_142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318ed638618_2_142:notes"/>
          <p:cNvSpPr txBox="1"/>
          <p:nvPr>
            <p:ph idx="12" type="sldNum"/>
          </p:nvPr>
        </p:nvSpPr>
        <p:spPr>
          <a:xfrm>
            <a:off x="5179484" y="8685213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8ed638618_2_14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318ed638618_2_14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318ed638618_2_14:notes"/>
          <p:cNvSpPr txBox="1"/>
          <p:nvPr>
            <p:ph idx="12" type="sldNum"/>
          </p:nvPr>
        </p:nvSpPr>
        <p:spPr>
          <a:xfrm>
            <a:off x="5179484" y="8685213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8ed638618_2_70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318ed638618_2_70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18ed638618_2_70:notes"/>
          <p:cNvSpPr txBox="1"/>
          <p:nvPr>
            <p:ph idx="12" type="sldNum"/>
          </p:nvPr>
        </p:nvSpPr>
        <p:spPr>
          <a:xfrm>
            <a:off x="5179484" y="8685213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8ed638618_0_0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318ed638618_0_0:notes"/>
          <p:cNvSpPr txBox="1"/>
          <p:nvPr>
            <p:ph idx="1" type="body"/>
          </p:nvPr>
        </p:nvSpPr>
        <p:spPr>
          <a:xfrm>
            <a:off x="914400" y="4400550"/>
            <a:ext cx="7315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318ed638618_0_0:notes"/>
          <p:cNvSpPr txBox="1"/>
          <p:nvPr>
            <p:ph idx="12" type="sldNum"/>
          </p:nvPr>
        </p:nvSpPr>
        <p:spPr>
          <a:xfrm>
            <a:off x="5179484" y="8685213"/>
            <a:ext cx="39624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8ed638618_2_79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18ed638618_2_79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18ed638618_2_79:notes"/>
          <p:cNvSpPr txBox="1"/>
          <p:nvPr>
            <p:ph idx="12" type="sldNum"/>
          </p:nvPr>
        </p:nvSpPr>
        <p:spPr>
          <a:xfrm>
            <a:off x="5179484" y="8685213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8ed638618_2_88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18ed638618_2_88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18ed638618_2_88:notes"/>
          <p:cNvSpPr txBox="1"/>
          <p:nvPr>
            <p:ph idx="12" type="sldNum"/>
          </p:nvPr>
        </p:nvSpPr>
        <p:spPr>
          <a:xfrm>
            <a:off x="5179484" y="8685213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8ed638618_0_18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318ed638618_0_18:notes"/>
          <p:cNvSpPr txBox="1"/>
          <p:nvPr>
            <p:ph idx="1" type="body"/>
          </p:nvPr>
        </p:nvSpPr>
        <p:spPr>
          <a:xfrm>
            <a:off x="914400" y="4400550"/>
            <a:ext cx="7315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18ed638618_0_18:notes"/>
          <p:cNvSpPr txBox="1"/>
          <p:nvPr>
            <p:ph idx="12" type="sldNum"/>
          </p:nvPr>
        </p:nvSpPr>
        <p:spPr>
          <a:xfrm>
            <a:off x="5179484" y="8685213"/>
            <a:ext cx="39624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8ed638618_2_97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318ed638618_2_97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18ed638618_2_97:notes"/>
          <p:cNvSpPr txBox="1"/>
          <p:nvPr>
            <p:ph idx="12" type="sldNum"/>
          </p:nvPr>
        </p:nvSpPr>
        <p:spPr>
          <a:xfrm>
            <a:off x="5179484" y="8685213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8ed638618_2_106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318ed638618_2_106:notes"/>
          <p:cNvSpPr txBox="1"/>
          <p:nvPr>
            <p:ph idx="1" type="body"/>
          </p:nvPr>
        </p:nvSpPr>
        <p:spPr>
          <a:xfrm>
            <a:off x="914400" y="4400550"/>
            <a:ext cx="73152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18ed638618_2_106:notes"/>
          <p:cNvSpPr txBox="1"/>
          <p:nvPr>
            <p:ph idx="12" type="sldNum"/>
          </p:nvPr>
        </p:nvSpPr>
        <p:spPr>
          <a:xfrm>
            <a:off x="5179484" y="8685213"/>
            <a:ext cx="396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7" name="Google Shape;5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5"/>
          <p:cNvCxnSpPr/>
          <p:nvPr/>
        </p:nvCxnSpPr>
        <p:spPr>
          <a:xfrm>
            <a:off x="0" y="4629150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59" name="Google Shape;5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2240" y="1183005"/>
            <a:ext cx="73152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0" name="Google Shape;6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0240" y="3497580"/>
            <a:ext cx="73152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1" name="Google Shape;6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0" y="1388745"/>
            <a:ext cx="4572000" cy="236601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/>
          <p:nvPr/>
        </p:nvSpPr>
        <p:spPr>
          <a:xfrm>
            <a:off x="2651750" y="1785695"/>
            <a:ext cx="3657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7A33E"/>
              </a:buClr>
              <a:buSzPts val="3500"/>
              <a:buFont typeface="Plus Jakarta Sans SemiBold"/>
              <a:buNone/>
            </a:pPr>
            <a:r>
              <a:rPr b="1" i="0" lang="en" sz="3500" u="none" cap="none" strike="noStrike">
                <a:solidFill>
                  <a:srgbClr val="17A33E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SC Project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5"/>
          <p:cNvSpPr/>
          <p:nvPr/>
        </p:nvSpPr>
        <p:spPr>
          <a:xfrm>
            <a:off x="457200" y="4732020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lus Jakarta Sans SemiBold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November 2024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/>
          <p:nvPr/>
        </p:nvSpPr>
        <p:spPr>
          <a:xfrm>
            <a:off x="2228075" y="2611050"/>
            <a:ext cx="5069400" cy="7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7A33E"/>
              </a:buClr>
              <a:buSzPts val="3500"/>
              <a:buFont typeface="Plus Jakarta Sans SemiBold"/>
              <a:buNone/>
            </a:pPr>
            <a:r>
              <a:rPr b="1" lang="en" sz="2400">
                <a:solidFill>
                  <a:srgbClr val="17A33E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Iterative Methods for Computing Eigenvalues and Eigenvectors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5886050" y="3950595"/>
            <a:ext cx="3657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7A33E"/>
              </a:buClr>
              <a:buSzPts val="3500"/>
              <a:buFont typeface="Plus Jakarta Sans SemiBold"/>
              <a:buNone/>
            </a:pPr>
            <a:r>
              <a:rPr b="1" lang="en" sz="1900">
                <a:solidFill>
                  <a:srgbClr val="17A33E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Dev Utkarsh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3" name="Google Shape;1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4"/>
          <p:cNvCxnSpPr/>
          <p:nvPr/>
        </p:nvCxnSpPr>
        <p:spPr>
          <a:xfrm>
            <a:off x="0" y="4629150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5" name="Google Shape;18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9152" y="305075"/>
            <a:ext cx="5405699" cy="40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1" name="Google Shape;19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/>
          <p:nvPr/>
        </p:nvSpPr>
        <p:spPr>
          <a:xfrm>
            <a:off x="457200" y="668655"/>
            <a:ext cx="8229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6060"/>
              </a:lnSpc>
              <a:spcBef>
                <a:spcPts val="0"/>
              </a:spcBef>
              <a:spcAft>
                <a:spcPts val="0"/>
              </a:spcAft>
              <a:buClr>
                <a:srgbClr val="17A33E"/>
              </a:buClr>
              <a:buSzPts val="3300"/>
              <a:buFont typeface="Plus Jakarta Sans"/>
              <a:buNone/>
            </a:pPr>
            <a:r>
              <a:rPr b="1" i="0" lang="en" sz="3300" u="none" cap="none" strike="noStrike">
                <a:solidFill>
                  <a:srgbClr val="17A33E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Simultaneous Iteration Method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457200" y="1285875"/>
            <a:ext cx="8229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The Simultaneous Iteration method allows for the computation of multiple eigenvalues and eigenvectors at once, leveraging power iteration on various starting vectors.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This is particularly useful in symmetric matrices, ensuring that the resulting eigenvectors remain orthogonal to one another.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By computing several eigenvalues concurrently, we can save significant computational time and resources.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This method shines in applications where multiple features or components need to be analyzed together, such as in data analysis.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p25"/>
          <p:cNvCxnSpPr/>
          <p:nvPr/>
        </p:nvCxnSpPr>
        <p:spPr>
          <a:xfrm>
            <a:off x="0" y="4629150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0" name="Google Shape;20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6"/>
          <p:cNvSpPr/>
          <p:nvPr/>
        </p:nvSpPr>
        <p:spPr>
          <a:xfrm>
            <a:off x="457200" y="668655"/>
            <a:ext cx="8229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6060"/>
              </a:lnSpc>
              <a:spcBef>
                <a:spcPts val="0"/>
              </a:spcBef>
              <a:spcAft>
                <a:spcPts val="0"/>
              </a:spcAft>
              <a:buClr>
                <a:srgbClr val="17A33E"/>
              </a:buClr>
              <a:buSzPts val="3300"/>
              <a:buFont typeface="Plus Jakarta Sans"/>
              <a:buNone/>
            </a:pPr>
            <a:r>
              <a:rPr b="1" i="0" lang="en" sz="3300" u="none" cap="none" strike="noStrike">
                <a:solidFill>
                  <a:srgbClr val="17A33E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QR Method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457200" y="1285875"/>
            <a:ext cx="8229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The QR Method utilizes matrix factorization to reach eigenvalues efficiently. It decomposes the matrix into orthogonal (Q) and upper triangular (R) factors repeatedly.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After several iterations, this method allows the matrix to converge to a diagonal form where the eigenvalues can easily be identified.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lang="en"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Multiply R and Q in reverse order: Anew = RQ.This produces a new matrix Anew which is similar to A but closer to a diagonal form</a:t>
            </a:r>
            <a:endParaRPr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  <a:p>
            <a:pPr indent="-336550" lvl="0" marL="342900" marR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SzPts val="1300"/>
              <a:buFont typeface="Plus Jakarta Sans Light"/>
              <a:buAutoNum type="arabicPeriod"/>
            </a:pPr>
            <a:r>
              <a:rPr lang="en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After many iterations, the matrix Anew​ converges to a </a:t>
            </a:r>
            <a:r>
              <a:rPr b="1" lang="en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diagonal matrix</a:t>
            </a:r>
            <a:r>
              <a:rPr lang="en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(or nearly diagonal), where the diagonal entries are the eigenvalues of A.</a:t>
            </a:r>
            <a:endParaRPr sz="1700"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cxnSp>
        <p:nvCxnSpPr>
          <p:cNvPr id="203" name="Google Shape;203;p26"/>
          <p:cNvCxnSpPr/>
          <p:nvPr/>
        </p:nvCxnSpPr>
        <p:spPr>
          <a:xfrm>
            <a:off x="0" y="4629150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9" name="Google Shape;20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7"/>
          <p:cNvSpPr/>
          <p:nvPr/>
        </p:nvSpPr>
        <p:spPr>
          <a:xfrm>
            <a:off x="457200" y="668655"/>
            <a:ext cx="8229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6060"/>
              </a:lnSpc>
              <a:spcBef>
                <a:spcPts val="0"/>
              </a:spcBef>
              <a:spcAft>
                <a:spcPts val="0"/>
              </a:spcAft>
              <a:buClr>
                <a:srgbClr val="17A33E"/>
              </a:buClr>
              <a:buSzPts val="3300"/>
              <a:buFont typeface="Plus Jakarta Sans"/>
              <a:buNone/>
            </a:pPr>
            <a:r>
              <a:rPr b="1" i="0" lang="en" sz="3300" u="none" cap="none" strike="noStrike">
                <a:solidFill>
                  <a:srgbClr val="17A33E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Conclusions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27"/>
          <p:cNvCxnSpPr/>
          <p:nvPr/>
        </p:nvCxnSpPr>
        <p:spPr>
          <a:xfrm>
            <a:off x="0" y="4629150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2" name="Google Shape;21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6925" y="1185950"/>
            <a:ext cx="5690125" cy="30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18" name="Google Shape;21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8"/>
          <p:cNvSpPr/>
          <p:nvPr/>
        </p:nvSpPr>
        <p:spPr>
          <a:xfrm>
            <a:off x="457200" y="668655"/>
            <a:ext cx="8229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6060"/>
              </a:lnSpc>
              <a:spcBef>
                <a:spcPts val="0"/>
              </a:spcBef>
              <a:spcAft>
                <a:spcPts val="0"/>
              </a:spcAft>
              <a:buClr>
                <a:srgbClr val="17A33E"/>
              </a:buClr>
              <a:buSzPts val="3300"/>
              <a:buFont typeface="Plus Jakarta Sans"/>
              <a:buNone/>
            </a:pPr>
            <a:r>
              <a:rPr b="1" i="0" lang="en" sz="3300" u="none" cap="none" strike="noStrike">
                <a:solidFill>
                  <a:srgbClr val="17A33E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Conclusions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Google Shape;220;p28"/>
          <p:cNvCxnSpPr/>
          <p:nvPr/>
        </p:nvCxnSpPr>
        <p:spPr>
          <a:xfrm>
            <a:off x="0" y="4629150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" name="Google Shape;221;p28"/>
          <p:cNvSpPr/>
          <p:nvPr/>
        </p:nvSpPr>
        <p:spPr>
          <a:xfrm>
            <a:off x="457200" y="1285875"/>
            <a:ext cx="8229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lang="en"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Using the code from the papers and implementing it, and plotting the difference between the exact eigenvalues and the approximate, we get:</a:t>
            </a:r>
            <a:endParaRPr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  <a:p>
            <a:pPr indent="-342900" lvl="0" marL="34290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lang="en"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Rayleigh performed the best, less iterations and faster convergence.</a:t>
            </a:r>
            <a:endParaRPr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  <a:p>
            <a:pPr indent="-342900" lvl="0" marL="34290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400"/>
              <a:buFont typeface="Plus Jakarta Sans Light"/>
              <a:buAutoNum type="arabicPeriod"/>
            </a:pPr>
            <a:r>
              <a:rPr lang="en"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Then the power method, faster than the inverse method and shifted inverse.</a:t>
            </a:r>
            <a:endParaRPr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  <a:p>
            <a:pPr indent="-342900" lvl="0" marL="34290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400"/>
              <a:buFont typeface="Plus Jakarta Sans Light"/>
              <a:buAutoNum type="arabicPeriod"/>
            </a:pPr>
            <a:r>
              <a:rPr lang="en"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Shifted</a:t>
            </a:r>
            <a:r>
              <a:rPr lang="en"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 method did not perform so well in the code.</a:t>
            </a:r>
            <a:endParaRPr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  <a:p>
            <a:pPr indent="-342900" lvl="0" marL="342900" marR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Each method has its strengths, catering to different types of matrices and eigenvalue challenges, enhancing our computational efficiency.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7" name="Google Shape;22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/>
          <p:nvPr/>
        </p:nvSpPr>
        <p:spPr>
          <a:xfrm>
            <a:off x="457200" y="668655"/>
            <a:ext cx="8229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6060"/>
              </a:lnSpc>
              <a:spcBef>
                <a:spcPts val="0"/>
              </a:spcBef>
              <a:spcAft>
                <a:spcPts val="0"/>
              </a:spcAft>
              <a:buClr>
                <a:srgbClr val="17A33E"/>
              </a:buClr>
              <a:buSzPts val="3300"/>
              <a:buFont typeface="Plus Jakarta Sans"/>
              <a:buNone/>
            </a:pPr>
            <a:r>
              <a:rPr b="1" i="0" lang="en" sz="3300" u="none" cap="none" strike="noStrike">
                <a:solidFill>
                  <a:srgbClr val="17A33E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Conclusion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9"/>
          <p:cNvSpPr/>
          <p:nvPr/>
        </p:nvSpPr>
        <p:spPr>
          <a:xfrm>
            <a:off x="457200" y="1285875"/>
            <a:ext cx="8229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In wrapping up, we find that these iterative methods are invaluable tools for tackling the complexities of eigenvalue problems, especially in large-scale scenarios.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Refinements to these techniques, like shifts and matrix reduction, further boost convergence speed and practicality in applications.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Understanding these methods paves the way for innovations across fields, from engineering to data science and beyond.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" name="Google Shape;230;p29"/>
          <p:cNvCxnSpPr/>
          <p:nvPr/>
        </p:nvCxnSpPr>
        <p:spPr>
          <a:xfrm>
            <a:off x="0" y="4629150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6" name="Google Shape;23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/>
          <p:nvPr/>
        </p:nvSpPr>
        <p:spPr>
          <a:xfrm>
            <a:off x="457200" y="668655"/>
            <a:ext cx="8229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6060"/>
              </a:lnSpc>
              <a:spcBef>
                <a:spcPts val="0"/>
              </a:spcBef>
              <a:spcAft>
                <a:spcPts val="0"/>
              </a:spcAft>
              <a:buClr>
                <a:srgbClr val="17A33E"/>
              </a:buClr>
              <a:buSzPts val="3300"/>
              <a:buFont typeface="Plus Jakarta Sans"/>
              <a:buNone/>
            </a:pPr>
            <a:r>
              <a:rPr b="1" i="0" lang="en" sz="3300" u="none" cap="none" strike="noStrike">
                <a:solidFill>
                  <a:srgbClr val="17A33E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Thank You!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p30"/>
          <p:cNvCxnSpPr/>
          <p:nvPr/>
        </p:nvCxnSpPr>
        <p:spPr>
          <a:xfrm>
            <a:off x="0" y="4629150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1" name="Google Shape;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/>
          <p:nvPr/>
        </p:nvSpPr>
        <p:spPr>
          <a:xfrm>
            <a:off x="457200" y="462915"/>
            <a:ext cx="8229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7A33E"/>
              </a:buClr>
              <a:buSzPts val="3200"/>
              <a:buFont typeface="Plus Jakarta Sans"/>
              <a:buNone/>
            </a:pPr>
            <a:r>
              <a:rPr b="1" i="0" lang="en" sz="3200" u="none" cap="none" strike="noStrike">
                <a:solidFill>
                  <a:srgbClr val="17A33E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Table of Contents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731520" y="1285875"/>
            <a:ext cx="3474720" cy="514350"/>
          </a:xfrm>
          <a:prstGeom prst="roundRect">
            <a:avLst>
              <a:gd fmla="val 88889" name="adj"/>
            </a:avLst>
          </a:prstGeom>
          <a:solidFill>
            <a:srgbClr val="E8FFEF"/>
          </a:solidFill>
          <a:ln cap="flat" cmpd="sng" w="12700">
            <a:solidFill>
              <a:srgbClr val="17A3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594360" y="1337310"/>
            <a:ext cx="411480" cy="411480"/>
          </a:xfrm>
          <a:prstGeom prst="ellipse">
            <a:avLst/>
          </a:prstGeom>
          <a:solidFill>
            <a:srgbClr val="FFFFFF"/>
          </a:solidFill>
          <a:ln cap="flat" cmpd="sng" w="508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640080" y="1388745"/>
            <a:ext cx="320040" cy="308610"/>
          </a:xfrm>
          <a:prstGeom prst="ellipse">
            <a:avLst/>
          </a:prstGeom>
          <a:solidFill>
            <a:srgbClr val="17A33E"/>
          </a:solidFill>
          <a:ln cap="flat" cmpd="sng" w="50800">
            <a:solidFill>
              <a:srgbClr val="17A3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640080" y="1337310"/>
            <a:ext cx="365760" cy="41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us Jakarta Sans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1097280" y="1337310"/>
            <a:ext cx="3200400" cy="41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lus Jakarta Sans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The </a:t>
            </a:r>
            <a:r>
              <a:rPr b="1" lang="en">
                <a:latin typeface="Plus Jakarta Sans"/>
                <a:ea typeface="Plus Jakarta Sans"/>
                <a:cs typeface="Plus Jakarta Sans"/>
                <a:sym typeface="Plus Jakarta Sans"/>
              </a:rPr>
              <a:t>Use of </a:t>
            </a:r>
            <a:r>
              <a:rPr b="1" i="0" lang="en" sz="1400" u="none" cap="none" strike="noStrike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Eigenvalues &amp; Eigenvectors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731520" y="2057400"/>
            <a:ext cx="3474720" cy="514350"/>
          </a:xfrm>
          <a:prstGeom prst="roundRect">
            <a:avLst>
              <a:gd fmla="val 88889" name="adj"/>
            </a:avLst>
          </a:prstGeom>
          <a:solidFill>
            <a:srgbClr val="E8FFEF"/>
          </a:solidFill>
          <a:ln cap="flat" cmpd="sng" w="12700">
            <a:solidFill>
              <a:srgbClr val="17A3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594360" y="2108835"/>
            <a:ext cx="411480" cy="411480"/>
          </a:xfrm>
          <a:prstGeom prst="ellipse">
            <a:avLst/>
          </a:prstGeom>
          <a:solidFill>
            <a:srgbClr val="FFFFFF"/>
          </a:solidFill>
          <a:ln cap="flat" cmpd="sng" w="508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640080" y="2160270"/>
            <a:ext cx="320040" cy="308610"/>
          </a:xfrm>
          <a:prstGeom prst="ellipse">
            <a:avLst/>
          </a:prstGeom>
          <a:solidFill>
            <a:srgbClr val="17A33E"/>
          </a:solidFill>
          <a:ln cap="flat" cmpd="sng" w="50800">
            <a:solidFill>
              <a:srgbClr val="17A3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640080" y="2108835"/>
            <a:ext cx="365760" cy="41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us Jakarta Sans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1097280" y="2108835"/>
            <a:ext cx="3200400" cy="41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lus Jakarta Sans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Calculating Eigenvalues and Eigenvectors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731520" y="2828925"/>
            <a:ext cx="3474720" cy="514350"/>
          </a:xfrm>
          <a:prstGeom prst="roundRect">
            <a:avLst>
              <a:gd fmla="val 88889" name="adj"/>
            </a:avLst>
          </a:prstGeom>
          <a:solidFill>
            <a:srgbClr val="E8FFEF"/>
          </a:solidFill>
          <a:ln cap="flat" cmpd="sng" w="12700">
            <a:solidFill>
              <a:srgbClr val="17A3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594360" y="2880360"/>
            <a:ext cx="411480" cy="411480"/>
          </a:xfrm>
          <a:prstGeom prst="ellipse">
            <a:avLst/>
          </a:prstGeom>
          <a:solidFill>
            <a:srgbClr val="FFFFFF"/>
          </a:solidFill>
          <a:ln cap="flat" cmpd="sng" w="508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640080" y="2931795"/>
            <a:ext cx="320040" cy="308610"/>
          </a:xfrm>
          <a:prstGeom prst="ellipse">
            <a:avLst/>
          </a:prstGeom>
          <a:solidFill>
            <a:srgbClr val="17A33E"/>
          </a:solidFill>
          <a:ln cap="flat" cmpd="sng" w="50800">
            <a:solidFill>
              <a:srgbClr val="17A3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640080" y="2880360"/>
            <a:ext cx="365760" cy="41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us Jakarta Sans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3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1097280" y="2880360"/>
            <a:ext cx="3200400" cy="41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lus Jakarta Sans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Power Iteration Method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731520" y="3600450"/>
            <a:ext cx="3474720" cy="514350"/>
          </a:xfrm>
          <a:prstGeom prst="roundRect">
            <a:avLst>
              <a:gd fmla="val 88889" name="adj"/>
            </a:avLst>
          </a:prstGeom>
          <a:solidFill>
            <a:srgbClr val="E8FFEF"/>
          </a:solidFill>
          <a:ln cap="flat" cmpd="sng" w="12700">
            <a:solidFill>
              <a:srgbClr val="17A3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594360" y="3651885"/>
            <a:ext cx="411480" cy="411480"/>
          </a:xfrm>
          <a:prstGeom prst="ellipse">
            <a:avLst/>
          </a:prstGeom>
          <a:solidFill>
            <a:srgbClr val="FFFFFF"/>
          </a:solidFill>
          <a:ln cap="flat" cmpd="sng" w="508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640080" y="3703320"/>
            <a:ext cx="320040" cy="308610"/>
          </a:xfrm>
          <a:prstGeom prst="ellipse">
            <a:avLst/>
          </a:prstGeom>
          <a:solidFill>
            <a:srgbClr val="17A33E"/>
          </a:solidFill>
          <a:ln cap="flat" cmpd="sng" w="50800">
            <a:solidFill>
              <a:srgbClr val="17A3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640080" y="3651885"/>
            <a:ext cx="365760" cy="41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us Jakarta Sans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4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1097280" y="3651885"/>
            <a:ext cx="3200400" cy="41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lus Jakarta Sans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Inverse Iteration Method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5029200" y="1285875"/>
            <a:ext cx="3474720" cy="514350"/>
          </a:xfrm>
          <a:prstGeom prst="roundRect">
            <a:avLst>
              <a:gd fmla="val 88889" name="adj"/>
            </a:avLst>
          </a:prstGeom>
          <a:solidFill>
            <a:srgbClr val="E8FFEF"/>
          </a:solidFill>
          <a:ln cap="flat" cmpd="sng" w="12700">
            <a:solidFill>
              <a:srgbClr val="17A3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4892040" y="1337310"/>
            <a:ext cx="411480" cy="411480"/>
          </a:xfrm>
          <a:prstGeom prst="ellipse">
            <a:avLst/>
          </a:prstGeom>
          <a:solidFill>
            <a:srgbClr val="FFFFFF"/>
          </a:solidFill>
          <a:ln cap="flat" cmpd="sng" w="508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4937760" y="1388745"/>
            <a:ext cx="320040" cy="308610"/>
          </a:xfrm>
          <a:prstGeom prst="ellipse">
            <a:avLst/>
          </a:prstGeom>
          <a:solidFill>
            <a:srgbClr val="17A33E"/>
          </a:solidFill>
          <a:ln cap="flat" cmpd="sng" w="50800">
            <a:solidFill>
              <a:srgbClr val="17A3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4937760" y="1337310"/>
            <a:ext cx="365760" cy="41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us Jakarta Sans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5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5394960" y="1337310"/>
            <a:ext cx="3200400" cy="41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lus Jakarta Sans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Rayleigh Quotient Iteration (RQI)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5029200" y="2057400"/>
            <a:ext cx="3474720" cy="514350"/>
          </a:xfrm>
          <a:prstGeom prst="roundRect">
            <a:avLst>
              <a:gd fmla="val 88889" name="adj"/>
            </a:avLst>
          </a:prstGeom>
          <a:solidFill>
            <a:srgbClr val="E8FFEF"/>
          </a:solidFill>
          <a:ln cap="flat" cmpd="sng" w="12700">
            <a:solidFill>
              <a:srgbClr val="17A3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892040" y="2108835"/>
            <a:ext cx="411480" cy="411480"/>
          </a:xfrm>
          <a:prstGeom prst="ellipse">
            <a:avLst/>
          </a:prstGeom>
          <a:solidFill>
            <a:srgbClr val="FFFFFF"/>
          </a:solidFill>
          <a:ln cap="flat" cmpd="sng" w="508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4937760" y="2160270"/>
            <a:ext cx="320040" cy="308610"/>
          </a:xfrm>
          <a:prstGeom prst="ellipse">
            <a:avLst/>
          </a:prstGeom>
          <a:solidFill>
            <a:srgbClr val="17A33E"/>
          </a:solidFill>
          <a:ln cap="flat" cmpd="sng" w="50800">
            <a:solidFill>
              <a:srgbClr val="17A3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4937760" y="2108835"/>
            <a:ext cx="365760" cy="41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us Jakarta Sans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6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5394960" y="2108835"/>
            <a:ext cx="3200400" cy="41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lus Jakarta Sans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Simultaneous Iteration Method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5029200" y="2828925"/>
            <a:ext cx="3474720" cy="514350"/>
          </a:xfrm>
          <a:prstGeom prst="roundRect">
            <a:avLst>
              <a:gd fmla="val 88889" name="adj"/>
            </a:avLst>
          </a:prstGeom>
          <a:solidFill>
            <a:srgbClr val="E8FFEF"/>
          </a:solidFill>
          <a:ln cap="flat" cmpd="sng" w="12700">
            <a:solidFill>
              <a:srgbClr val="17A3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4892040" y="2880360"/>
            <a:ext cx="411480" cy="411480"/>
          </a:xfrm>
          <a:prstGeom prst="ellipse">
            <a:avLst/>
          </a:prstGeom>
          <a:solidFill>
            <a:srgbClr val="FFFFFF"/>
          </a:solidFill>
          <a:ln cap="flat" cmpd="sng" w="508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4937760" y="2931795"/>
            <a:ext cx="320040" cy="308610"/>
          </a:xfrm>
          <a:prstGeom prst="ellipse">
            <a:avLst/>
          </a:prstGeom>
          <a:solidFill>
            <a:srgbClr val="17A33E"/>
          </a:solidFill>
          <a:ln cap="flat" cmpd="sng" w="50800">
            <a:solidFill>
              <a:srgbClr val="17A3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4937760" y="2880360"/>
            <a:ext cx="365760" cy="41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us Jakarta Sans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7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5394960" y="2880360"/>
            <a:ext cx="3200400" cy="41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lus Jakarta Sans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QR Method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5029200" y="3600450"/>
            <a:ext cx="3474720" cy="514350"/>
          </a:xfrm>
          <a:prstGeom prst="roundRect">
            <a:avLst>
              <a:gd fmla="val 88889" name="adj"/>
            </a:avLst>
          </a:prstGeom>
          <a:solidFill>
            <a:srgbClr val="E8FFEF"/>
          </a:solidFill>
          <a:ln cap="flat" cmpd="sng" w="12700">
            <a:solidFill>
              <a:srgbClr val="17A3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4892040" y="3651885"/>
            <a:ext cx="411480" cy="411480"/>
          </a:xfrm>
          <a:prstGeom prst="ellipse">
            <a:avLst/>
          </a:prstGeom>
          <a:solidFill>
            <a:srgbClr val="FFFFFF"/>
          </a:solidFill>
          <a:ln cap="flat" cmpd="sng" w="508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4937760" y="3703320"/>
            <a:ext cx="320040" cy="308610"/>
          </a:xfrm>
          <a:prstGeom prst="ellipse">
            <a:avLst/>
          </a:prstGeom>
          <a:solidFill>
            <a:srgbClr val="17A33E"/>
          </a:solidFill>
          <a:ln cap="flat" cmpd="sng" w="50800">
            <a:solidFill>
              <a:srgbClr val="17A3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4937760" y="3651885"/>
            <a:ext cx="365760" cy="41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us Jakarta Sans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8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5394960" y="3651885"/>
            <a:ext cx="3200400" cy="41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lus Jakarta Sans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Conclusion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/>
          <p:nvPr/>
        </p:nvSpPr>
        <p:spPr>
          <a:xfrm>
            <a:off x="457200" y="668655"/>
            <a:ext cx="8229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6060"/>
              </a:lnSpc>
              <a:spcBef>
                <a:spcPts val="0"/>
              </a:spcBef>
              <a:spcAft>
                <a:spcPts val="0"/>
              </a:spcAft>
              <a:buClr>
                <a:srgbClr val="17A33E"/>
              </a:buClr>
              <a:buSzPts val="3300"/>
              <a:buFont typeface="Plus Jakarta Sans"/>
              <a:buNone/>
            </a:pPr>
            <a:r>
              <a:rPr b="1" lang="en" sz="3300">
                <a:solidFill>
                  <a:srgbClr val="17A33E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What are EigenValues and EigenVectors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457200" y="1285875"/>
            <a:ext cx="8229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1" lang="en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Eigenvalues</a:t>
            </a:r>
            <a:r>
              <a:rPr lang="en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and </a:t>
            </a:r>
            <a:r>
              <a:rPr b="1" lang="en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eigenvectors</a:t>
            </a:r>
            <a:r>
              <a:rPr lang="en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are fundamental concepts in linear algebra used to understand how matrices transform vectors.</a:t>
            </a:r>
            <a:endParaRPr sz="17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30200" lvl="0" marL="34290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us Jakarta Sans"/>
              <a:buAutoNum type="arabicPeriod"/>
            </a:pPr>
            <a:r>
              <a:rPr b="1" lang="en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Eigenvalue</a:t>
            </a:r>
            <a:r>
              <a:rPr lang="en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:</a:t>
            </a:r>
            <a:endParaRPr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45720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 scalar (λ) that represents how much the corresponding eigenvector is stretched or compressed during a linear transformation.</a:t>
            </a:r>
            <a:endParaRPr sz="1100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lang="en"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Eigenvalues indicate the amount of stretching (positive eigenvalue) or compression (negative eigenvalue) along those directions.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17"/>
          <p:cNvCxnSpPr/>
          <p:nvPr/>
        </p:nvCxnSpPr>
        <p:spPr>
          <a:xfrm>
            <a:off x="0" y="4629150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17"/>
          <p:cNvSpPr/>
          <p:nvPr/>
        </p:nvSpPr>
        <p:spPr>
          <a:xfrm>
            <a:off x="457200" y="4732020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lus Jakarta Sans SemiBold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/>
          <p:nvPr/>
        </p:nvSpPr>
        <p:spPr>
          <a:xfrm>
            <a:off x="457200" y="668655"/>
            <a:ext cx="8229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6060"/>
              </a:lnSpc>
              <a:spcBef>
                <a:spcPts val="0"/>
              </a:spcBef>
              <a:spcAft>
                <a:spcPts val="0"/>
              </a:spcAft>
              <a:buClr>
                <a:srgbClr val="17A33E"/>
              </a:buClr>
              <a:buSzPts val="3300"/>
              <a:buFont typeface="Plus Jakarta Sans"/>
              <a:buNone/>
            </a:pPr>
            <a:r>
              <a:rPr b="1" i="0" lang="en" sz="3300" u="none" cap="none" strike="noStrike">
                <a:solidFill>
                  <a:srgbClr val="17A33E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The </a:t>
            </a:r>
            <a:r>
              <a:rPr b="1" lang="en" sz="3300">
                <a:solidFill>
                  <a:srgbClr val="17A33E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Use of</a:t>
            </a:r>
            <a:r>
              <a:rPr b="1" i="0" lang="en" sz="3300" u="none" cap="none" strike="noStrike">
                <a:solidFill>
                  <a:srgbClr val="17A33E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Eigenvalues &amp; Eigenvectors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457200" y="1285875"/>
            <a:ext cx="8229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Eigenvalues and eigenvectors are more than just mathematical concepts; they are fundamental to understanding real-world phenomena</a:t>
            </a:r>
            <a:r>
              <a:rPr lang="en"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:</a:t>
            </a:r>
            <a:endParaRPr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  <a:p>
            <a:pPr indent="0" lvl="0" marL="45720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S</a:t>
            </a:r>
            <a:r>
              <a:rPr b="0" i="0" lang="en" sz="1400" u="none" cap="none" strike="noStrike">
                <a:solidFill>
                  <a:srgbClr val="000000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tability analysis in engineering</a:t>
            </a:r>
            <a:endParaRPr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  <a:p>
            <a:pPr indent="0" lvl="0" marL="45720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D</a:t>
            </a:r>
            <a:r>
              <a:rPr b="0" i="0" lang="en" sz="1400" u="none" cap="none" strike="noStrike">
                <a:solidFill>
                  <a:srgbClr val="000000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ata dimensionality reduction in machine learning</a:t>
            </a:r>
            <a:r>
              <a:rPr lang="en"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 etc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In the business world, they can help in optimizing resource allocation. In education, they assist in data analysis for improving learning outcomes. They showcase the interconnectedness of various disciplines.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18"/>
          <p:cNvCxnSpPr/>
          <p:nvPr/>
        </p:nvCxnSpPr>
        <p:spPr>
          <a:xfrm>
            <a:off x="0" y="4629150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8"/>
          <p:cNvSpPr/>
          <p:nvPr/>
        </p:nvSpPr>
        <p:spPr>
          <a:xfrm>
            <a:off x="457200" y="4732020"/>
            <a:ext cx="2743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lus Jakarta Sans SemiBold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8" name="Google Shape;1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/>
          <p:nvPr/>
        </p:nvSpPr>
        <p:spPr>
          <a:xfrm>
            <a:off x="457200" y="668655"/>
            <a:ext cx="8229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6060"/>
              </a:lnSpc>
              <a:spcBef>
                <a:spcPts val="0"/>
              </a:spcBef>
              <a:spcAft>
                <a:spcPts val="0"/>
              </a:spcAft>
              <a:buClr>
                <a:srgbClr val="17A33E"/>
              </a:buClr>
              <a:buSzPts val="3300"/>
              <a:buFont typeface="Plus Jakarta Sans"/>
              <a:buNone/>
            </a:pPr>
            <a:r>
              <a:rPr b="1" i="0" lang="en" sz="3300" u="none" cap="none" strike="noStrike">
                <a:solidFill>
                  <a:srgbClr val="17A33E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Calculating Eigenvalues and Eigenvectors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457200" y="1285875"/>
            <a:ext cx="8229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To calculate eigenvalues and eigenvectors, we usually solve the equation A*</a:t>
            </a:r>
            <a:r>
              <a:rPr lang="en"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x </a:t>
            </a:r>
            <a:r>
              <a:rPr b="0" i="0" lang="en" sz="1400" u="none" cap="none" strike="noStrike">
                <a:solidFill>
                  <a:srgbClr val="000000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= λ*</a:t>
            </a:r>
            <a:r>
              <a:rPr lang="en"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x</a:t>
            </a:r>
            <a:r>
              <a:rPr b="0" i="0" lang="en" sz="1400" u="none" cap="none" strike="noStrike">
                <a:solidFill>
                  <a:srgbClr val="000000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, where A is a matrix, </a:t>
            </a:r>
            <a:r>
              <a:rPr lang="en"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x</a:t>
            </a:r>
            <a:r>
              <a:rPr b="0" i="0" lang="en" sz="1400" u="none" cap="none" strike="noStrike">
                <a:solidFill>
                  <a:srgbClr val="000000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 is an eigenvector, and λ is the eigenvalue.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For simplicity, consider a 2x2 matrix: A = [[4, 2], [1, 3]]. We would find its eigenvalues by setting up the characteristic polynomial, det(A - λI) = 0.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This leads us to a quadratic equation which, when solved, provides the eigenvalues. Each eigenvalue corresponds to an eigenvector, dependent on the matrix's properties.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The process, while straightforward for small matrices, becomes increasingly complex for larger ones, necessitating advanced techniques.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19"/>
          <p:cNvCxnSpPr/>
          <p:nvPr/>
        </p:nvCxnSpPr>
        <p:spPr>
          <a:xfrm>
            <a:off x="0" y="4629150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7" name="Google Shape;1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/>
          <p:nvPr/>
        </p:nvSpPr>
        <p:spPr>
          <a:xfrm>
            <a:off x="457200" y="668655"/>
            <a:ext cx="8229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6060"/>
              </a:lnSpc>
              <a:spcBef>
                <a:spcPts val="0"/>
              </a:spcBef>
              <a:spcAft>
                <a:spcPts val="0"/>
              </a:spcAft>
              <a:buClr>
                <a:srgbClr val="17A33E"/>
              </a:buClr>
              <a:buSzPts val="3300"/>
              <a:buFont typeface="Plus Jakarta Sans"/>
              <a:buNone/>
            </a:pPr>
            <a:r>
              <a:rPr b="1" i="0" lang="en" sz="3300" u="none" cap="none" strike="noStrike">
                <a:solidFill>
                  <a:srgbClr val="17A33E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Power Iteration Method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457200" y="1285875"/>
            <a:ext cx="8229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The Power Iteration method is our first stop in this exploration. It focuses on identifying the dominant eigenvalue, which is the largest in magnitude.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Starting with a random vector, we repeatedly multiply it by the matrix and normalize the result after each multiplication.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This iterative process converges to the eigenvector that corresponds to the largest eigenvalue, making it simple yet powerful for certain applications.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It’s particularly useful for sparse matrices, where traditional techniques falter due to computational constraints.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20"/>
          <p:cNvCxnSpPr/>
          <p:nvPr/>
        </p:nvCxnSpPr>
        <p:spPr>
          <a:xfrm>
            <a:off x="0" y="4629150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6" name="Google Shape;15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1"/>
          <p:cNvCxnSpPr/>
          <p:nvPr/>
        </p:nvCxnSpPr>
        <p:spPr>
          <a:xfrm>
            <a:off x="0" y="4629150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3175" y="991125"/>
            <a:ext cx="4276350" cy="31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0" y="0"/>
            <a:ext cx="807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60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17A33E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Power Iteration Method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5" name="Google Shape;16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/>
          <p:nvPr/>
        </p:nvSpPr>
        <p:spPr>
          <a:xfrm>
            <a:off x="457200" y="668655"/>
            <a:ext cx="8229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6060"/>
              </a:lnSpc>
              <a:spcBef>
                <a:spcPts val="0"/>
              </a:spcBef>
              <a:spcAft>
                <a:spcPts val="0"/>
              </a:spcAft>
              <a:buClr>
                <a:srgbClr val="17A33E"/>
              </a:buClr>
              <a:buSzPts val="3300"/>
              <a:buFont typeface="Plus Jakarta Sans"/>
              <a:buNone/>
            </a:pPr>
            <a:r>
              <a:rPr b="1" i="0" lang="en" sz="3300" u="none" cap="none" strike="noStrike">
                <a:solidFill>
                  <a:srgbClr val="17A33E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Inverse Iteration Method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457200" y="1285875"/>
            <a:ext cx="8229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Next, we examine Inverse Iteration, a technique aimed at uncovering the smallest eigenvalue of a matrix.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This method involves iterating on the inverse of the matrix by solving a series of linear systems, allowing for precise explorations of eigenvalues.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Shifted Inverse Iteration can further adapt this method to find eigenvalues near a desired target by applying a shift to the matrix.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These strategies work well with both large and small matrices, providing flexibility in applications.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22"/>
          <p:cNvCxnSpPr/>
          <p:nvPr/>
        </p:nvCxnSpPr>
        <p:spPr>
          <a:xfrm>
            <a:off x="0" y="4629150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4" name="Google Shape;17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/>
          <p:nvPr/>
        </p:nvSpPr>
        <p:spPr>
          <a:xfrm>
            <a:off x="457200" y="668655"/>
            <a:ext cx="8229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6060"/>
              </a:lnSpc>
              <a:spcBef>
                <a:spcPts val="0"/>
              </a:spcBef>
              <a:spcAft>
                <a:spcPts val="0"/>
              </a:spcAft>
              <a:buClr>
                <a:srgbClr val="17A33E"/>
              </a:buClr>
              <a:buSzPts val="3300"/>
              <a:buFont typeface="Plus Jakarta Sans"/>
              <a:buNone/>
            </a:pPr>
            <a:r>
              <a:rPr b="1" i="0" lang="en" sz="3300" u="none" cap="none" strike="noStrike">
                <a:solidFill>
                  <a:srgbClr val="17A33E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Rayleigh Quotient Iteration (RQI)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457200" y="1285875"/>
            <a:ext cx="8229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Rayleigh Quotient Iteration enhances the Inverse Iteration by dynamically updating the shift based on the Rayleigh quotient, improving convergence rates.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This method is particularly efficient for symmetric matrices, often achieving cubic convergence as we get closer to the true eigenvalue.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By refining our approach to finding eigenvalues, RQI ensures better accuracy and speed.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This is vital in scenarios where precision and performance are paramount, such as in scientific computations.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177;p23"/>
          <p:cNvCxnSpPr/>
          <p:nvPr/>
        </p:nvCxnSpPr>
        <p:spPr>
          <a:xfrm>
            <a:off x="0" y="4629150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