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61" r:id="rId4"/>
    <p:sldId id="259" r:id="rId5"/>
    <p:sldId id="260" r:id="rId6"/>
    <p:sldId id="262" r:id="rId7"/>
    <p:sldId id="263" r:id="rId8"/>
    <p:sldId id="269"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4BD0CA1-6261-4BB9-99A7-13E5B67723A0}">
          <p14:sldIdLst>
            <p14:sldId id="256"/>
            <p14:sldId id="257"/>
            <p14:sldId id="261"/>
            <p14:sldId id="259"/>
            <p14:sldId id="260"/>
            <p14:sldId id="262"/>
            <p14:sldId id="263"/>
            <p14:sldId id="269"/>
            <p14:sldId id="264"/>
            <p14:sldId id="266"/>
            <p14:sldId id="26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702" autoAdjust="0"/>
  </p:normalViewPr>
  <p:slideViewPr>
    <p:cSldViewPr snapToGrid="0">
      <p:cViewPr varScale="1">
        <p:scale>
          <a:sx n="90" d="100"/>
          <a:sy n="90" d="100"/>
        </p:scale>
        <p:origin x="514"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406508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23BFB-CE20-4E68-A962-D27C29AF6901}"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235581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1501373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428442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2362777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1816358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214173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3C7E0-EF50-4099-919F-930A012FBB9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83406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1412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59811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23BFB-CE20-4E68-A962-D27C29AF6901}"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363185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23BFB-CE20-4E68-A962-D27C29AF6901}"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343896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23BFB-CE20-4E68-A962-D27C29AF6901}"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5125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23BFB-CE20-4E68-A962-D27C29AF6901}"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292711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6823BFB-CE20-4E68-A962-D27C29AF6901}" type="datetimeFigureOut">
              <a:rPr lang="en-IN" smtClean="0"/>
              <a:t>28-01-2023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209725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23BFB-CE20-4E68-A962-D27C29AF6901}"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257475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23BFB-CE20-4E68-A962-D27C29AF6901}"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73C7E0-EF50-4099-919F-930A012FBB94}" type="slidenum">
              <a:rPr lang="en-IN" smtClean="0"/>
              <a:t>‹#›</a:t>
            </a:fld>
            <a:endParaRPr lang="en-IN"/>
          </a:p>
        </p:txBody>
      </p:sp>
    </p:spTree>
    <p:extLst>
      <p:ext uri="{BB962C8B-B14F-4D97-AF65-F5344CB8AC3E}">
        <p14:creationId xmlns:p14="http://schemas.microsoft.com/office/powerpoint/2010/main" val="231474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823BFB-CE20-4E68-A962-D27C29AF6901}" type="datetimeFigureOut">
              <a:rPr lang="en-IN" smtClean="0"/>
              <a:t>28-01-2023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73C7E0-EF50-4099-919F-930A012FBB94}" type="slidenum">
              <a:rPr lang="en-IN" smtClean="0"/>
              <a:t>‹#›</a:t>
            </a:fld>
            <a:endParaRPr lang="en-IN"/>
          </a:p>
        </p:txBody>
      </p:sp>
    </p:spTree>
    <p:extLst>
      <p:ext uri="{BB962C8B-B14F-4D97-AF65-F5344CB8AC3E}">
        <p14:creationId xmlns:p14="http://schemas.microsoft.com/office/powerpoint/2010/main" val="316051745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s://www.freecodecamp.org/news/the-best-way-to-learn-python-python-programming-tutorial-for-beginners/" TargetMode="External"/><Relationship Id="rId7" Type="http://schemas.openxmlformats.org/officeDocument/2006/relationships/hyperlink" Target="https://www.slideserve.com/search/next-word-prediction-algorithm-ppt-presentation" TargetMode="External"/><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hyperlink" Target="https://dailyfintech.com/2017/12/22/daily-fintech-predictions-for-2018/" TargetMode="External"/><Relationship Id="rId4" Type="http://schemas.openxmlformats.org/officeDocument/2006/relationships/image" Target="../media/image7.jpg"/><Relationship Id="rId9" Type="http://schemas.openxmlformats.org/officeDocument/2006/relationships/hyperlink" Target="https://www.linkedin.com/posts/keval-waghate-4254a0216_firsttask-learningexperience-learning-activity-7014927852546469888-Rd5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1C6F-903F-6B99-B8C0-05FEE7C9411C}"/>
              </a:ext>
            </a:extLst>
          </p:cNvPr>
          <p:cNvSpPr>
            <a:spLocks noGrp="1"/>
          </p:cNvSpPr>
          <p:nvPr>
            <p:ph type="ctrTitle"/>
          </p:nvPr>
        </p:nvSpPr>
        <p:spPr>
          <a:xfrm>
            <a:off x="3636396" y="1177088"/>
            <a:ext cx="7197726" cy="2421464"/>
          </a:xfrm>
        </p:spPr>
        <p:txBody>
          <a:bodyPr>
            <a:normAutofit/>
          </a:bodyPr>
          <a:lstStyle/>
          <a:p>
            <a:r>
              <a:rPr lang="en-IN" dirty="0">
                <a:latin typeface="Goudy Stout" panose="0202090407030B020401" pitchFamily="18" charset="0"/>
              </a:rPr>
              <a:t>Next word predictor</a:t>
            </a:r>
          </a:p>
        </p:txBody>
      </p:sp>
      <p:sp>
        <p:nvSpPr>
          <p:cNvPr id="3" name="Subtitle 2">
            <a:extLst>
              <a:ext uri="{FF2B5EF4-FFF2-40B4-BE49-F238E27FC236}">
                <a16:creationId xmlns:a16="http://schemas.microsoft.com/office/drawing/2014/main" id="{0D29EBCC-4D5E-0205-E96A-B0CC7ECA1050}"/>
              </a:ext>
            </a:extLst>
          </p:cNvPr>
          <p:cNvSpPr>
            <a:spLocks noGrp="1"/>
          </p:cNvSpPr>
          <p:nvPr>
            <p:ph type="subTitle" idx="1"/>
          </p:nvPr>
        </p:nvSpPr>
        <p:spPr>
          <a:xfrm>
            <a:off x="-1343989" y="4850297"/>
            <a:ext cx="13535989" cy="1876508"/>
          </a:xfrm>
        </p:spPr>
        <p:txBody>
          <a:bodyPr>
            <a:normAutofit fontScale="77500" lnSpcReduction="20000"/>
          </a:bodyPr>
          <a:lstStyle/>
          <a:p>
            <a:pPr lvl="3" algn="l"/>
            <a:r>
              <a:rPr lang="en-IN" sz="2600" b="1" dirty="0">
                <a:solidFill>
                  <a:schemeClr val="tx1"/>
                </a:solidFill>
                <a:latin typeface="Goudy Stout" panose="0202090407030B020401" pitchFamily="18" charset="0"/>
              </a:rPr>
              <a:t>Submitted by-</a:t>
            </a:r>
          </a:p>
          <a:p>
            <a:pPr lvl="3" algn="l"/>
            <a:r>
              <a:rPr lang="en-IN" sz="2600" b="1" dirty="0">
                <a:solidFill>
                  <a:schemeClr val="tx1"/>
                </a:solidFill>
                <a:latin typeface="Goudy Stout" panose="0202090407030B020401" pitchFamily="18" charset="0"/>
              </a:rPr>
              <a:t>Name: Anjali</a:t>
            </a:r>
          </a:p>
          <a:p>
            <a:pPr lvl="3" algn="l"/>
            <a:r>
              <a:rPr lang="en-IN" sz="2600" b="1" dirty="0">
                <a:solidFill>
                  <a:schemeClr val="tx1"/>
                </a:solidFill>
                <a:latin typeface="Goudy Stout" panose="0202090407030B020401" pitchFamily="18" charset="0"/>
              </a:rPr>
              <a:t>University Roll No.: 2019532</a:t>
            </a:r>
          </a:p>
          <a:p>
            <a:r>
              <a:rPr lang="en-IN" sz="2900" b="1" dirty="0">
                <a:latin typeface="Algerian" panose="04020705040A02060702" pitchFamily="82" charset="0"/>
              </a:rPr>
              <a:t>Under the mentorship of -</a:t>
            </a:r>
          </a:p>
          <a:p>
            <a:r>
              <a:rPr lang="en-IN" sz="2900" b="1" dirty="0" err="1">
                <a:latin typeface="Algerian" panose="04020705040A02060702" pitchFamily="82" charset="0"/>
              </a:rPr>
              <a:t>Dr.</a:t>
            </a:r>
            <a:r>
              <a:rPr lang="en-IN" sz="2900" b="1" dirty="0">
                <a:latin typeface="Algerian" panose="04020705040A02060702" pitchFamily="82" charset="0"/>
              </a:rPr>
              <a:t> guru prasad</a:t>
            </a:r>
            <a:endParaRPr lang="en-IN" sz="2900" dirty="0">
              <a:latin typeface="Algerian" panose="04020705040A02060702" pitchFamily="82" charset="0"/>
            </a:endParaRPr>
          </a:p>
        </p:txBody>
      </p:sp>
      <p:pic>
        <p:nvPicPr>
          <p:cNvPr id="5" name="Picture 4">
            <a:extLst>
              <a:ext uri="{FF2B5EF4-FFF2-40B4-BE49-F238E27FC236}">
                <a16:creationId xmlns:a16="http://schemas.microsoft.com/office/drawing/2014/main" id="{457BAA92-D35F-C168-44B9-A05BE67CE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540" y="2196170"/>
            <a:ext cx="1097375" cy="1082134"/>
          </a:xfrm>
          <a:prstGeom prst="rect">
            <a:avLst/>
          </a:prstGeom>
        </p:spPr>
      </p:pic>
    </p:spTree>
    <p:extLst>
      <p:ext uri="{BB962C8B-B14F-4D97-AF65-F5344CB8AC3E}">
        <p14:creationId xmlns:p14="http://schemas.microsoft.com/office/powerpoint/2010/main" val="214941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211F-0E0A-C90F-9DD5-561EEF64FA13}"/>
              </a:ext>
            </a:extLst>
          </p:cNvPr>
          <p:cNvSpPr>
            <a:spLocks noGrp="1"/>
          </p:cNvSpPr>
          <p:nvPr>
            <p:ph type="title"/>
          </p:nvPr>
        </p:nvSpPr>
        <p:spPr>
          <a:xfrm>
            <a:off x="832236" y="485030"/>
            <a:ext cx="10131425" cy="1073426"/>
          </a:xfrm>
        </p:spPr>
        <p:txBody>
          <a:bodyPr>
            <a:normAutofit/>
          </a:bodyPr>
          <a:lstStyle/>
          <a:p>
            <a:pPr algn="ctr"/>
            <a:r>
              <a:rPr lang="en-IN" sz="4000" dirty="0">
                <a:latin typeface="Algerian" panose="04020705040A02060702" pitchFamily="82" charset="0"/>
              </a:rPr>
              <a:t>CONCLUSION</a:t>
            </a:r>
          </a:p>
        </p:txBody>
      </p:sp>
      <p:sp>
        <p:nvSpPr>
          <p:cNvPr id="3" name="TextBox 2">
            <a:extLst>
              <a:ext uri="{FF2B5EF4-FFF2-40B4-BE49-F238E27FC236}">
                <a16:creationId xmlns:a16="http://schemas.microsoft.com/office/drawing/2014/main" id="{B8DFD157-ACFC-45C4-BE93-A5D4C5CC03F0}"/>
              </a:ext>
            </a:extLst>
          </p:cNvPr>
          <p:cNvSpPr txBox="1"/>
          <p:nvPr/>
        </p:nvSpPr>
        <p:spPr>
          <a:xfrm>
            <a:off x="832236" y="1653871"/>
            <a:ext cx="10527527" cy="3736279"/>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ea typeface="Times New Roman" panose="02020603050405020304" pitchFamily="18" charset="0"/>
              </a:rPr>
              <a:t>N</a:t>
            </a:r>
            <a:r>
              <a:rPr lang="en-US" sz="2000" b="1" dirty="0">
                <a:effectLst/>
                <a:latin typeface="Times New Roman" panose="02020603050405020304" pitchFamily="18" charset="0"/>
                <a:ea typeface="Times New Roman" panose="02020603050405020304" pitchFamily="18" charset="0"/>
              </a:rPr>
              <a:t>ext word prediction is a technique utilized in natural language processing that aims to predict the most likely word to follow a given sequence of words. This technology has a wide range of potential uses, such as in text completion, language translation, and speech recognition. We have created  a model which take the input from the user and then predict the next word after processing the dataset which we have taken as a text file in our model. The limitations of the proposed model have been identified as the number of input words is taken into account and the next word is outputted. However, the accuracy of the prediction is dependent on the size of the dataset.</a:t>
            </a:r>
            <a:endParaRPr lang="en-IN" sz="2000" b="1" dirty="0"/>
          </a:p>
        </p:txBody>
      </p:sp>
    </p:spTree>
    <p:extLst>
      <p:ext uri="{BB962C8B-B14F-4D97-AF65-F5344CB8AC3E}">
        <p14:creationId xmlns:p14="http://schemas.microsoft.com/office/powerpoint/2010/main" val="417401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6974-081A-073B-A091-41B47D8A280C}"/>
              </a:ext>
            </a:extLst>
          </p:cNvPr>
          <p:cNvSpPr>
            <a:spLocks noGrp="1"/>
          </p:cNvSpPr>
          <p:nvPr>
            <p:ph type="title"/>
          </p:nvPr>
        </p:nvSpPr>
        <p:spPr>
          <a:xfrm>
            <a:off x="757363" y="148424"/>
            <a:ext cx="10131425" cy="1456267"/>
          </a:xfrm>
        </p:spPr>
        <p:txBody>
          <a:bodyPr>
            <a:normAutofit/>
          </a:bodyPr>
          <a:lstStyle/>
          <a:p>
            <a:pPr algn="ctr"/>
            <a:r>
              <a:rPr lang="en-IN" sz="4000" dirty="0">
                <a:latin typeface="Algerian" panose="04020705040A02060702" pitchFamily="82" charset="0"/>
              </a:rPr>
              <a:t>FUTURE WORK</a:t>
            </a:r>
            <a:endParaRPr lang="en-IN" sz="4000" dirty="0"/>
          </a:p>
        </p:txBody>
      </p:sp>
      <p:sp>
        <p:nvSpPr>
          <p:cNvPr id="4" name="TextBox 3">
            <a:extLst>
              <a:ext uri="{FF2B5EF4-FFF2-40B4-BE49-F238E27FC236}">
                <a16:creationId xmlns:a16="http://schemas.microsoft.com/office/drawing/2014/main" id="{82FB2B34-1B29-7301-6DBE-50CF08FED30D}"/>
              </a:ext>
            </a:extLst>
          </p:cNvPr>
          <p:cNvSpPr txBox="1"/>
          <p:nvPr/>
        </p:nvSpPr>
        <p:spPr>
          <a:xfrm>
            <a:off x="836212" y="1525369"/>
            <a:ext cx="10519575" cy="4268926"/>
          </a:xfrm>
          <a:prstGeom prst="rect">
            <a:avLst/>
          </a:prstGeom>
          <a:noFill/>
        </p:spPr>
        <p:txBody>
          <a:bodyPr wrap="square" rtlCol="0">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following areas of improvement will be focused on in future in order to enhance the capabilities of the next word prediction model: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increase in accuracy through the investigation of new techniques and methods.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expansion of the training dataset for the model to learn more patterns and improve performance.</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60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testing on various types of text.</a:t>
            </a:r>
          </a:p>
          <a:p>
            <a:pPr lvl="0" algn="just">
              <a:lnSpc>
                <a:spcPct val="150000"/>
              </a:lnSpc>
              <a:spcAft>
                <a:spcPts val="6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capabilities of the next word prediction model will be enhanced and made more accurate in predicting the next word in a sentence, ultimately providing a better user experience, is aimed to be achieved.</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799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6E9AF0-7D9A-59A5-9343-ACFA67D46B95}"/>
              </a:ext>
            </a:extLst>
          </p:cNvPr>
          <p:cNvSpPr txBox="1"/>
          <p:nvPr/>
        </p:nvSpPr>
        <p:spPr>
          <a:xfrm>
            <a:off x="4061492" y="1631558"/>
            <a:ext cx="9104244" cy="2051524"/>
          </a:xfrm>
          <a:prstGeom prst="rect">
            <a:avLst/>
          </a:prstGeom>
          <a:noFill/>
        </p:spPr>
        <p:txBody>
          <a:bodyPr wrap="square" rtlCol="0">
            <a:spAutoFit/>
          </a:bodyPr>
          <a:lstStyle/>
          <a:p>
            <a:pPr algn="just">
              <a:lnSpc>
                <a:spcPct val="150000"/>
              </a:lnSpc>
            </a:pPr>
            <a:r>
              <a:rPr lang="en-IN" sz="9600" b="1" dirty="0">
                <a:latin typeface="Algerian" panose="04020705040A02060702" pitchFamily="82" charset="0"/>
              </a:rPr>
              <a:t>THANK YOU</a:t>
            </a:r>
          </a:p>
        </p:txBody>
      </p:sp>
      <p:pic>
        <p:nvPicPr>
          <p:cNvPr id="6" name="Picture 5">
            <a:extLst>
              <a:ext uri="{FF2B5EF4-FFF2-40B4-BE49-F238E27FC236}">
                <a16:creationId xmlns:a16="http://schemas.microsoft.com/office/drawing/2014/main" id="{6B093480-C7C1-5F7D-B7EB-09277348EE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2770539"/>
            <a:ext cx="2058220" cy="1563030"/>
          </a:xfrm>
          <a:prstGeom prst="rect">
            <a:avLst/>
          </a:prstGeom>
        </p:spPr>
      </p:pic>
      <p:pic>
        <p:nvPicPr>
          <p:cNvPr id="14" name="Picture 13">
            <a:extLst>
              <a:ext uri="{FF2B5EF4-FFF2-40B4-BE49-F238E27FC236}">
                <a16:creationId xmlns:a16="http://schemas.microsoft.com/office/drawing/2014/main" id="{1E7813A7-8D3A-B585-25E9-F6F2DCF2BED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5186516"/>
            <a:ext cx="2058220" cy="1671484"/>
          </a:xfrm>
          <a:prstGeom prst="rect">
            <a:avLst/>
          </a:prstGeom>
        </p:spPr>
      </p:pic>
      <p:pic>
        <p:nvPicPr>
          <p:cNvPr id="16" name="Picture 15">
            <a:extLst>
              <a:ext uri="{FF2B5EF4-FFF2-40B4-BE49-F238E27FC236}">
                <a16:creationId xmlns:a16="http://schemas.microsoft.com/office/drawing/2014/main" id="{8A576053-6939-7A22-2C78-F52A485D5EC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0" y="0"/>
            <a:ext cx="1964429" cy="1751950"/>
          </a:xfrm>
          <a:prstGeom prst="rect">
            <a:avLst/>
          </a:prstGeom>
        </p:spPr>
      </p:pic>
      <p:pic>
        <p:nvPicPr>
          <p:cNvPr id="18" name="Picture 17">
            <a:extLst>
              <a:ext uri="{FF2B5EF4-FFF2-40B4-BE49-F238E27FC236}">
                <a16:creationId xmlns:a16="http://schemas.microsoft.com/office/drawing/2014/main" id="{AE0DDB66-4DEE-D917-1F77-456965B8A91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319251" y="4953000"/>
            <a:ext cx="6872749" cy="1905000"/>
          </a:xfrm>
          <a:prstGeom prst="rect">
            <a:avLst/>
          </a:prstGeom>
        </p:spPr>
      </p:pic>
    </p:spTree>
    <p:extLst>
      <p:ext uri="{BB962C8B-B14F-4D97-AF65-F5344CB8AC3E}">
        <p14:creationId xmlns:p14="http://schemas.microsoft.com/office/powerpoint/2010/main" val="272181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2F64-7632-A4FF-C252-B3349F9C182F}"/>
              </a:ext>
            </a:extLst>
          </p:cNvPr>
          <p:cNvSpPr>
            <a:spLocks noGrp="1"/>
          </p:cNvSpPr>
          <p:nvPr>
            <p:ph type="title"/>
          </p:nvPr>
        </p:nvSpPr>
        <p:spPr>
          <a:xfrm>
            <a:off x="590386" y="68912"/>
            <a:ext cx="10131425" cy="1163541"/>
          </a:xfrm>
        </p:spPr>
        <p:txBody>
          <a:bodyPr>
            <a:normAutofit/>
          </a:bodyPr>
          <a:lstStyle/>
          <a:p>
            <a:pPr algn="ctr"/>
            <a:r>
              <a:rPr lang="en-IN" sz="40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FE16B100-4441-EF66-9C16-A3AEBE083D12}"/>
              </a:ext>
            </a:extLst>
          </p:cNvPr>
          <p:cNvSpPr>
            <a:spLocks noGrp="1"/>
          </p:cNvSpPr>
          <p:nvPr>
            <p:ph idx="1"/>
          </p:nvPr>
        </p:nvSpPr>
        <p:spPr>
          <a:xfrm>
            <a:off x="1030287" y="1057522"/>
            <a:ext cx="10131425" cy="6003235"/>
          </a:xfrm>
        </p:spPr>
        <p:txBody>
          <a:bodyPr>
            <a:normAutofit fontScale="62500" lnSpcReduction="20000"/>
          </a:bodyPr>
          <a:lstStyle/>
          <a:p>
            <a:pPr marL="0" indent="0" algn="just">
              <a:lnSpc>
                <a:spcPct val="170000"/>
              </a:lnSpc>
              <a:buNone/>
            </a:pPr>
            <a:endParaRPr lang="en-US" sz="2300" b="0" i="0" dirty="0">
              <a:effectLst/>
              <a:latin typeface="Times New Roman" panose="02020603050405020304" pitchFamily="18" charset="0"/>
              <a:cs typeface="Times New Roman" panose="02020603050405020304" pitchFamily="18" charset="0"/>
            </a:endParaRPr>
          </a:p>
          <a:p>
            <a:pPr marL="0" indent="0" algn="just">
              <a:lnSpc>
                <a:spcPct val="220000"/>
              </a:lnSpc>
              <a:buNone/>
            </a:pPr>
            <a:r>
              <a:rPr lang="en-US" sz="2900" b="1" i="0" dirty="0">
                <a:effectLst/>
                <a:latin typeface="Times New Roman" panose="02020603050405020304" pitchFamily="18" charset="0"/>
                <a:cs typeface="Times New Roman" panose="02020603050405020304" pitchFamily="18" charset="0"/>
              </a:rPr>
              <a:t>Natural Language Processing (NLP) is a field that aims to enable machines to understand and generate human language. One </a:t>
            </a:r>
            <a:r>
              <a:rPr lang="en-US" sz="2900" b="1" dirty="0">
                <a:latin typeface="Times New Roman" panose="02020603050405020304" pitchFamily="18" charset="0"/>
                <a:cs typeface="Times New Roman" panose="02020603050405020304" pitchFamily="18" charset="0"/>
              </a:rPr>
              <a:t>of the </a:t>
            </a:r>
            <a:r>
              <a:rPr lang="en-US" sz="2900" b="1" i="0" dirty="0">
                <a:effectLst/>
                <a:latin typeface="Times New Roman" panose="02020603050405020304" pitchFamily="18" charset="0"/>
                <a:cs typeface="Times New Roman" panose="02020603050405020304" pitchFamily="18" charset="0"/>
              </a:rPr>
              <a:t>important task in NLP is Next Word Prediction (NWP), which is used in various real-world applications such as word sense disambiguation and text recognition. </a:t>
            </a:r>
            <a:r>
              <a:rPr lang="en-US" sz="2900" b="1" dirty="0">
                <a:latin typeface="Times New Roman" panose="02020603050405020304" pitchFamily="18" charset="0"/>
                <a:cs typeface="Times New Roman" panose="02020603050405020304" pitchFamily="18" charset="0"/>
              </a:rPr>
              <a:t>NWP </a:t>
            </a:r>
            <a:r>
              <a:rPr lang="en-US" sz="2900" b="1" i="0" dirty="0">
                <a:effectLst/>
                <a:latin typeface="Times New Roman" panose="02020603050405020304" pitchFamily="18" charset="0"/>
                <a:cs typeface="Times New Roman" panose="02020603050405020304" pitchFamily="18" charset="0"/>
              </a:rPr>
              <a:t>aims to predict the next word in a sentence given a sequence of previous words. It is challenging because it requires understanding the context and meaning of the previous words. There are various techniques that</a:t>
            </a: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 has been widely studied over the years to achieve this task.</a:t>
            </a: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 They use a variety of approaches such as probability or neural networks to predict the next word in a sentence or text. Each of these techniques and models have their own strengths and weaknesses and can be combined to improve the performance of next word prediction.</a:t>
            </a:r>
            <a:endParaRPr lang="en-IN" sz="29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buNone/>
            </a:pPr>
            <a:endParaRPr lang="en-US" sz="2300" b="0" i="0" dirty="0">
              <a:solidFill>
                <a:srgbClr val="D1D5DB"/>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Calibri" panose="020F0502020204030204" pitchFamily="34" charset="0"/>
              <a:ea typeface="Calibri" panose="020F0502020204030204" pitchFamily="34" charset="0"/>
            </a:endParaRPr>
          </a:p>
          <a:p>
            <a:pPr marL="0" indent="0" algn="just">
              <a:lnSpc>
                <a:spcPct val="150000"/>
              </a:lnSpc>
              <a:buNone/>
            </a:pPr>
            <a:endParaRPr lang="en-US" b="0" i="0"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76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8D9BD-E337-4C33-8CB3-60562CA62C9B}"/>
              </a:ext>
            </a:extLst>
          </p:cNvPr>
          <p:cNvSpPr txBox="1"/>
          <p:nvPr/>
        </p:nvSpPr>
        <p:spPr>
          <a:xfrm>
            <a:off x="417443" y="373507"/>
            <a:ext cx="11357114" cy="5777031"/>
          </a:xfrm>
          <a:prstGeom prst="rect">
            <a:avLst/>
          </a:prstGeom>
          <a:noFill/>
        </p:spPr>
        <p:txBody>
          <a:bodyPr wrap="square" rtlCol="0">
            <a:spAutoFit/>
          </a:bodyPr>
          <a:lstStyle/>
          <a:p>
            <a:pPr marL="0" indent="0" algn="just">
              <a:lnSpc>
                <a:spcPct val="170000"/>
              </a:lnSpc>
              <a:buNone/>
            </a:pPr>
            <a:r>
              <a:rPr lang="en-US" sz="2000" b="1" dirty="0">
                <a:solidFill>
                  <a:srgbClr val="D1D5DB"/>
                </a:solidFill>
                <a:latin typeface="Times New Roman" panose="02020603050405020304" pitchFamily="18" charset="0"/>
                <a:cs typeface="Times New Roman" panose="02020603050405020304" pitchFamily="18" charset="0"/>
              </a:rPr>
              <a:t>Following are some of the c</a:t>
            </a:r>
            <a:r>
              <a:rPr lang="en-US" sz="2000" b="1" i="0" dirty="0">
                <a:solidFill>
                  <a:srgbClr val="D1D5DB"/>
                </a:solidFill>
                <a:effectLst/>
                <a:latin typeface="Times New Roman" panose="02020603050405020304" pitchFamily="18" charset="0"/>
                <a:cs typeface="Times New Roman" panose="02020603050405020304" pitchFamily="18" charset="0"/>
              </a:rPr>
              <a:t>ommon techniques used for next word prediction:</a:t>
            </a:r>
          </a:p>
          <a:p>
            <a:pPr marL="342900" indent="-342900" algn="just">
              <a:lnSpc>
                <a:spcPct val="170000"/>
              </a:lnSpc>
              <a:buFont typeface="Arial" panose="020B0604020202020204" pitchFamily="34" charset="0"/>
              <a:buChar char="•"/>
            </a:pPr>
            <a:r>
              <a:rPr lang="en-US" sz="2000" b="1" i="0" dirty="0">
                <a:solidFill>
                  <a:srgbClr val="D1D5DB"/>
                </a:solidFill>
                <a:effectLst/>
                <a:latin typeface="Times New Roman" panose="02020603050405020304" pitchFamily="18" charset="0"/>
                <a:cs typeface="Times New Roman" panose="02020603050405020304" pitchFamily="18" charset="0"/>
              </a:rPr>
              <a:t>n-gram models</a:t>
            </a:r>
          </a:p>
          <a:p>
            <a:pPr marL="342900" indent="-342900" algn="just">
              <a:lnSpc>
                <a:spcPct val="170000"/>
              </a:lnSpc>
              <a:buFont typeface="Arial" panose="020B0604020202020204" pitchFamily="34" charset="0"/>
              <a:buChar char="•"/>
            </a:pPr>
            <a:r>
              <a:rPr lang="en-US" sz="2000" b="1" i="0" dirty="0">
                <a:solidFill>
                  <a:srgbClr val="D1D5DB"/>
                </a:solidFill>
                <a:effectLst/>
                <a:latin typeface="Times New Roman" panose="02020603050405020304" pitchFamily="18" charset="0"/>
                <a:cs typeface="Times New Roman" panose="02020603050405020304" pitchFamily="18" charset="0"/>
              </a:rPr>
              <a:t>neural network-based models </a:t>
            </a:r>
          </a:p>
          <a:p>
            <a:pPr marL="342900" indent="-342900" algn="just">
              <a:lnSpc>
                <a:spcPct val="170000"/>
              </a:lnSpc>
              <a:buFont typeface="Arial" panose="020B0604020202020204" pitchFamily="34" charset="0"/>
              <a:buChar char="•"/>
            </a:pPr>
            <a:r>
              <a:rPr lang="en-US" sz="2000" b="1" i="0" dirty="0">
                <a:solidFill>
                  <a:srgbClr val="D1D5DB"/>
                </a:solidFill>
                <a:effectLst/>
                <a:latin typeface="Times New Roman" panose="02020603050405020304" pitchFamily="18" charset="0"/>
                <a:cs typeface="Times New Roman" panose="02020603050405020304" pitchFamily="18" charset="0"/>
              </a:rPr>
              <a:t>statistical language models.</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70000"/>
              </a:lnSpc>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Neural network-based models use neural networks such as LSTMs to learn the relationship between input words and the next word. They can handle large amounts of data and learn complex relationships. </a:t>
            </a:r>
            <a:r>
              <a:rPr lang="en-US" sz="2000" b="1" i="0" dirty="0">
                <a:solidFill>
                  <a:srgbClr val="D1D5DB"/>
                </a:solidFill>
                <a:effectLst/>
                <a:latin typeface="Times New Roman" panose="02020603050405020304" pitchFamily="18" charset="0"/>
                <a:cs typeface="Times New Roman" panose="02020603050405020304" pitchFamily="18" charset="0"/>
              </a:rPr>
              <a:t>Here we are creating a model for next word prediction by utilizing LSTM networks. NWP is important for various applications such as text-based interfaces, natural language generation systems, machine translation, and speech recognition.</a:t>
            </a:r>
            <a:r>
              <a:rPr lang="en-US" sz="2000" b="1" dirty="0">
                <a:solidFill>
                  <a:srgbClr val="D1D5DB"/>
                </a:solidFill>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0" indent="0" algn="just">
              <a:lnSpc>
                <a:spcPct val="170000"/>
              </a:lnSpc>
              <a:buNone/>
            </a:pPr>
            <a:r>
              <a:rPr lang="en-US" sz="2000" b="1" u="sng" dirty="0">
                <a:solidFill>
                  <a:srgbClr val="D1D5DB"/>
                </a:solidFill>
                <a:latin typeface="Times New Roman" panose="02020603050405020304" pitchFamily="18" charset="0"/>
                <a:cs typeface="Times New Roman" panose="02020603050405020304" pitchFamily="18" charset="0"/>
              </a:rPr>
              <a:t>PROBLEM STATEMENT:</a:t>
            </a:r>
            <a:r>
              <a:rPr lang="en-US" sz="2000" b="1" dirty="0">
                <a:solidFill>
                  <a:srgbClr val="D1D5DB"/>
                </a:solidFill>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main aim of this project is to predict the next word for the given sequences of words input by the user.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361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E0C6-63C1-DBB5-5302-EA42E6AC044F}"/>
              </a:ext>
            </a:extLst>
          </p:cNvPr>
          <p:cNvSpPr>
            <a:spLocks noGrp="1"/>
          </p:cNvSpPr>
          <p:nvPr>
            <p:ph type="title"/>
          </p:nvPr>
        </p:nvSpPr>
        <p:spPr>
          <a:xfrm>
            <a:off x="518823" y="166978"/>
            <a:ext cx="10131425" cy="1456267"/>
          </a:xfrm>
        </p:spPr>
        <p:txBody>
          <a:bodyPr/>
          <a:lstStyle/>
          <a:p>
            <a:pPr algn="ctr"/>
            <a:r>
              <a:rPr lang="en-IN" dirty="0" err="1">
                <a:latin typeface="Algerian" panose="04020705040A02060702" pitchFamily="82" charset="0"/>
              </a:rPr>
              <a:t>mETHODOLOGY</a:t>
            </a:r>
            <a:endParaRPr lang="en-IN" dirty="0"/>
          </a:p>
        </p:txBody>
      </p:sp>
      <p:sp>
        <p:nvSpPr>
          <p:cNvPr id="3" name="Content Placeholder 2">
            <a:extLst>
              <a:ext uri="{FF2B5EF4-FFF2-40B4-BE49-F238E27FC236}">
                <a16:creationId xmlns:a16="http://schemas.microsoft.com/office/drawing/2014/main" id="{EE075754-3F4D-D3AD-06BD-D153872470F0}"/>
              </a:ext>
            </a:extLst>
          </p:cNvPr>
          <p:cNvSpPr>
            <a:spLocks noGrp="1"/>
          </p:cNvSpPr>
          <p:nvPr>
            <p:ph idx="1"/>
          </p:nvPr>
        </p:nvSpPr>
        <p:spPr>
          <a:xfrm>
            <a:off x="725557" y="1470991"/>
            <a:ext cx="10131425" cy="4317557"/>
          </a:xfrm>
        </p:spPr>
        <p:txBody>
          <a:bodyPr>
            <a:normAutofit fontScale="92500"/>
          </a:bodyPr>
          <a:lstStyle/>
          <a:p>
            <a:pPr marL="0" indent="0" algn="just">
              <a:lnSpc>
                <a:spcPct val="160000"/>
              </a:lnSpc>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The methodology used here is to train a language model using a text file as our dataset and then predict the next word in a given input phrase. The model is trained using the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library in Python, which is a high-level neural networks API.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To use LSTM for next word prediction, a dataset is first pre-processed and tokenized, and then the model is trained on this dataset. The LSTM model is trained to predict the next word. Once the model is trained, it can be used </a:t>
            </a:r>
            <a:r>
              <a:rPr lang="en-US" sz="2400" b="1" dirty="0">
                <a:latin typeface="Times New Roman" panose="02020603050405020304" pitchFamily="18" charset="0"/>
                <a:ea typeface="Calibri" panose="020F0502020204030204" pitchFamily="34" charset="0"/>
                <a:cs typeface="Times New Roman" panose="02020603050405020304" pitchFamily="18" charset="0"/>
              </a:rPr>
              <a:t>for</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prediction of the next word in a sentence given a new sequence of previous words.</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379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D6A3F-D900-28C5-C151-F2F503901CA3}"/>
              </a:ext>
            </a:extLst>
          </p:cNvPr>
          <p:cNvSpPr txBox="1"/>
          <p:nvPr/>
        </p:nvSpPr>
        <p:spPr>
          <a:xfrm>
            <a:off x="915725" y="640512"/>
            <a:ext cx="10360550" cy="5576976"/>
          </a:xfrm>
          <a:prstGeom prst="rect">
            <a:avLst/>
          </a:prstGeom>
          <a:noFill/>
        </p:spPr>
        <p:txBody>
          <a:bodyPr wrap="square" rtlCol="0">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is an important step in creating our model. It involves cleaning and preparing the data to feed into the model. Libraries such as pandas and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are commonly used for data pre-processing. These libraries provide various functions to load, manipulate, and clean data.</a:t>
            </a:r>
          </a:p>
          <a:p>
            <a:pPr algn="just">
              <a:lnSpc>
                <a:spcPct val="150000"/>
              </a:lnSpc>
            </a:pPr>
            <a:r>
              <a:rPr lang="en-US" sz="2000" b="1" i="0" dirty="0">
                <a:solidFill>
                  <a:srgbClr val="D1D5DB"/>
                </a:solidFill>
                <a:effectLst/>
                <a:latin typeface="Times New Roman" panose="02020603050405020304" pitchFamily="18" charset="0"/>
                <a:cs typeface="Times New Roman" panose="02020603050405020304" pitchFamily="18" charset="0"/>
              </a:rPr>
              <a:t>The libraries used in our model are:</a:t>
            </a:r>
          </a:p>
          <a:p>
            <a:pPr marL="342900" indent="-342900" algn="just">
              <a:lnSpc>
                <a:spcPct val="150000"/>
              </a:lnSpc>
              <a:buFont typeface="Arial" panose="020B0604020202020204" pitchFamily="34" charset="0"/>
              <a:buChar char="•"/>
            </a:pPr>
            <a:r>
              <a:rPr lang="en-US" sz="2000" b="1" i="0" dirty="0">
                <a:solidFill>
                  <a:srgbClr val="D1D5DB"/>
                </a:solidFill>
                <a:effectLst/>
                <a:latin typeface="Times New Roman" panose="02020603050405020304" pitchFamily="18" charset="0"/>
                <a:cs typeface="Times New Roman" panose="02020603050405020304" pitchFamily="18" charset="0"/>
              </a:rPr>
              <a:t>‘</a:t>
            </a:r>
            <a:r>
              <a:rPr lang="en-US" sz="2000" b="1" i="0" dirty="0" err="1">
                <a:solidFill>
                  <a:srgbClr val="D1D5DB"/>
                </a:solidFill>
                <a:effectLst/>
                <a:latin typeface="Times New Roman" panose="02020603050405020304" pitchFamily="18" charset="0"/>
                <a:cs typeface="Times New Roman" panose="02020603050405020304" pitchFamily="18" charset="0"/>
              </a:rPr>
              <a:t>Keras</a:t>
            </a:r>
            <a:r>
              <a:rPr lang="en-US" sz="2000" b="1" dirty="0">
                <a:solidFill>
                  <a:srgbClr val="D1D5DB"/>
                </a:solidFill>
                <a:latin typeface="Times New Roman" panose="02020603050405020304" pitchFamily="18" charset="0"/>
                <a:cs typeface="Times New Roman" panose="02020603050405020304" pitchFamily="18" charset="0"/>
              </a:rPr>
              <a:t>’ - It</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is a powerful open-source library for building and training deep learning models. It is written in Python and is designed for fast experimentation and allows for easy and modular building of models.</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i="0" dirty="0">
                <a:solidFill>
                  <a:srgbClr val="D1D5DB"/>
                </a:solidFill>
                <a:effectLst/>
                <a:latin typeface="Times New Roman" panose="02020603050405020304" pitchFamily="18" charset="0"/>
                <a:cs typeface="Times New Roman" panose="02020603050405020304" pitchFamily="18" charset="0"/>
              </a:rPr>
              <a:t>‘NumPy’ – It is another library for the Python programming language that adds support for large, multi-dimensional arrays and matrices, along with a large collection of high-level mathematical functions to operate on these arrays. It is a fundamental package for scientific computing with Python.</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627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46BE98-D19E-ADA4-002A-2B36A3B13203}"/>
              </a:ext>
            </a:extLst>
          </p:cNvPr>
          <p:cNvSpPr txBox="1"/>
          <p:nvPr/>
        </p:nvSpPr>
        <p:spPr>
          <a:xfrm>
            <a:off x="487936" y="804107"/>
            <a:ext cx="11012556" cy="4653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The model is created using the Sequential class from </a:t>
            </a:r>
            <a:r>
              <a:rPr lang="en-US" sz="2000" b="1" i="0" dirty="0" err="1">
                <a:effectLst/>
                <a:latin typeface="Times New Roman" panose="02020603050405020304" pitchFamily="18" charset="0"/>
                <a:cs typeface="Times New Roman" panose="02020603050405020304" pitchFamily="18" charset="0"/>
              </a:rPr>
              <a:t>Keras</a:t>
            </a:r>
            <a:r>
              <a:rPr lang="en-US" sz="2000" b="1" i="0" dirty="0">
                <a:effectLst/>
                <a:latin typeface="Times New Roman" panose="02020603050405020304" pitchFamily="18" charset="0"/>
                <a:cs typeface="Times New Roman" panose="02020603050405020304" pitchFamily="18" charset="0"/>
              </a:rPr>
              <a:t> library, using an Embedding layer to represent words, an LSTM (Long Short-Term Memory) layer to handle sequential data and a Dense layer to connect all the neurons in the previous layer to the neurons in the current layer. </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The first step is to open the text file and read its contents using the 'open' function in python and then tokenize the text using Tokenizer class from the </a:t>
            </a:r>
            <a:r>
              <a:rPr lang="en-US" sz="2000" b="1" i="0" dirty="0" err="1">
                <a:effectLst/>
                <a:latin typeface="Times New Roman" panose="02020603050405020304" pitchFamily="18" charset="0"/>
                <a:cs typeface="Times New Roman" panose="02020603050405020304" pitchFamily="18" charset="0"/>
              </a:rPr>
              <a:t>Keras</a:t>
            </a:r>
            <a:r>
              <a:rPr lang="en-US" sz="2000" b="1" i="0" dirty="0">
                <a:effectLst/>
                <a:latin typeface="Times New Roman" panose="02020603050405020304" pitchFamily="18" charset="0"/>
                <a:cs typeface="Times New Roman" panose="02020603050405020304" pitchFamily="18" charset="0"/>
              </a:rPr>
              <a:t> library's '</a:t>
            </a:r>
            <a:r>
              <a:rPr lang="en-US" sz="2000" b="1" i="0" dirty="0" err="1">
                <a:effectLst/>
                <a:latin typeface="Times New Roman" panose="02020603050405020304" pitchFamily="18" charset="0"/>
                <a:cs typeface="Times New Roman" panose="02020603050405020304" pitchFamily="18" charset="0"/>
              </a:rPr>
              <a:t>preprocessing.text</a:t>
            </a:r>
            <a:r>
              <a:rPr lang="en-US" sz="2000" b="1" i="0" dirty="0">
                <a:effectLst/>
                <a:latin typeface="Times New Roman" panose="02020603050405020304" pitchFamily="18" charset="0"/>
                <a:cs typeface="Times New Roman" panose="02020603050405020304" pitchFamily="18" charset="0"/>
              </a:rPr>
              <a:t>' module.</a:t>
            </a:r>
          </a:p>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 The next step is to prepare the input and output data for training the model. The input data (X) is a list of </a:t>
            </a:r>
            <a:r>
              <a:rPr lang="en-US" sz="2000" b="1" i="0" dirty="0" err="1">
                <a:effectLst/>
                <a:latin typeface="Times New Roman" panose="02020603050405020304" pitchFamily="18" charset="0"/>
                <a:cs typeface="Times New Roman" panose="02020603050405020304" pitchFamily="18" charset="0"/>
              </a:rPr>
              <a:t>n_words</a:t>
            </a:r>
            <a:r>
              <a:rPr lang="en-US" sz="2000" b="1" i="0" dirty="0">
                <a:effectLst/>
                <a:latin typeface="Times New Roman" panose="02020603050405020304" pitchFamily="18" charset="0"/>
                <a:cs typeface="Times New Roman" panose="02020603050405020304" pitchFamily="18" charset="0"/>
              </a:rPr>
              <a:t>-length sequences of encoded text, and the output data (y) is the next word in the sequence for each input sequence. </a:t>
            </a:r>
          </a:p>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Both X and y are then converted to arrays using </a:t>
            </a:r>
            <a:r>
              <a:rPr lang="en-US" sz="2000" b="1" i="0" dirty="0" err="1">
                <a:effectLst/>
                <a:latin typeface="Times New Roman" panose="02020603050405020304" pitchFamily="18" charset="0"/>
                <a:cs typeface="Times New Roman" panose="02020603050405020304" pitchFamily="18" charset="0"/>
              </a:rPr>
              <a:t>numpy</a:t>
            </a:r>
            <a:r>
              <a:rPr lang="en-US" sz="2000" b="1" i="0" dirty="0">
                <a:effectLst/>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The model is then compiled and trained for 100 epochs.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0BFC-FF80-BB27-F6F1-EEEDAA9BB719}"/>
              </a:ext>
            </a:extLst>
          </p:cNvPr>
          <p:cNvSpPr>
            <a:spLocks noGrp="1"/>
          </p:cNvSpPr>
          <p:nvPr>
            <p:ph type="title"/>
          </p:nvPr>
        </p:nvSpPr>
        <p:spPr>
          <a:xfrm>
            <a:off x="1001463" y="143124"/>
            <a:ext cx="10131425" cy="1456267"/>
          </a:xfrm>
        </p:spPr>
        <p:txBody>
          <a:bodyPr>
            <a:normAutofit/>
          </a:bodyPr>
          <a:lstStyle/>
          <a:p>
            <a:pPr algn="ctr"/>
            <a:r>
              <a:rPr lang="en-IN" sz="4000" dirty="0">
                <a:latin typeface="Algerian" panose="04020705040A02060702" pitchFamily="82" charset="0"/>
              </a:rPr>
              <a:t>RESULT AND DISCUSSIONS</a:t>
            </a:r>
            <a:endParaRPr lang="en-IN" sz="4000" dirty="0"/>
          </a:p>
        </p:txBody>
      </p:sp>
      <p:sp>
        <p:nvSpPr>
          <p:cNvPr id="3" name="TextBox 2">
            <a:extLst>
              <a:ext uri="{FF2B5EF4-FFF2-40B4-BE49-F238E27FC236}">
                <a16:creationId xmlns:a16="http://schemas.microsoft.com/office/drawing/2014/main" id="{155FBAD9-AD83-8FEC-AF21-9C0DB6E01F79}"/>
              </a:ext>
            </a:extLst>
          </p:cNvPr>
          <p:cNvSpPr txBox="1"/>
          <p:nvPr/>
        </p:nvSpPr>
        <p:spPr>
          <a:xfrm>
            <a:off x="572493" y="1217728"/>
            <a:ext cx="10989364" cy="5755422"/>
          </a:xfrm>
          <a:prstGeom prst="rect">
            <a:avLst/>
          </a:prstGeom>
          <a:noFill/>
        </p:spPr>
        <p:txBody>
          <a:bodyPr wrap="square" rtlCol="0">
            <a:spAutoFit/>
          </a:bodyPr>
          <a:lstStyle/>
          <a:p>
            <a:pPr algn="just">
              <a:lnSpc>
                <a:spcPct val="20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This project makes use of different modules and libraries of Python to aid in its functionality. The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e</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mbedding, LSTM and dense classes are used to build the neural network model. Additionally, the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library is utilized for numerical operations creating arrays and matrices. The proposed model uses the Long Short-Term Memory (LSTM) method for next word prediction. This takes in a text file and the number of words to be used as input for the model. </a:t>
            </a:r>
            <a:r>
              <a:rPr lang="en-US" sz="2000" b="1" dirty="0">
                <a:effectLst/>
                <a:latin typeface="Times New Roman" panose="02020603050405020304" pitchFamily="18" charset="0"/>
                <a:ea typeface="Times New Roman" panose="02020603050405020304" pitchFamily="18" charset="0"/>
              </a:rPr>
              <a:t>The model is trained using the input and output sequences. It takes in the trained model that tokenizes the input text and converts it into numerical values. The last word of the input sequence are used as input for the model, and the next word is predicted using the model.</a:t>
            </a:r>
          </a:p>
          <a:p>
            <a:pPr algn="just">
              <a:lnSpc>
                <a:spcPct val="150000"/>
              </a:lnSpc>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192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FAA572-644F-D1D8-CBAD-2DCA3346DC37}"/>
              </a:ext>
            </a:extLst>
          </p:cNvPr>
          <p:cNvSpPr txBox="1"/>
          <p:nvPr/>
        </p:nvSpPr>
        <p:spPr>
          <a:xfrm>
            <a:off x="771277" y="795130"/>
            <a:ext cx="10543429" cy="3543919"/>
          </a:xfrm>
          <a:prstGeom prst="rect">
            <a:avLst/>
          </a:prstGeom>
          <a:noFill/>
        </p:spPr>
        <p:txBody>
          <a:bodyPr wrap="square" rtlCol="0">
            <a:spAutoFit/>
          </a:bodyPr>
          <a:lstStyle/>
          <a:p>
            <a:pPr algn="just">
              <a:lnSpc>
                <a:spcPct val="150000"/>
              </a:lnSpc>
            </a:pPr>
            <a:endParaRPr lang="en-US" sz="2000" dirty="0">
              <a:latin typeface="Times New Roman" panose="02020603050405020304" pitchFamily="18" charset="0"/>
              <a:ea typeface="Calibri" panose="020F0502020204030204" pitchFamily="34" charset="0"/>
            </a:endParaRPr>
          </a:p>
          <a:p>
            <a:pPr algn="just">
              <a:lnSpc>
                <a:spcPct val="200000"/>
              </a:lnSpc>
            </a:pPr>
            <a:r>
              <a:rPr lang="en-US" sz="2000" b="1" dirty="0">
                <a:effectLst/>
                <a:latin typeface="Times New Roman" panose="02020603050405020304" pitchFamily="18" charset="0"/>
                <a:ea typeface="Times New Roman" panose="02020603050405020304" pitchFamily="18" charset="0"/>
              </a:rPr>
              <a:t>The model is created using the programming language which is Python. It is a popular, high-level programming language known for its clear syntax, dynamic semantics, and support for object-oriented programming. The performance of a next word predictor can be evaluated by its accuracy in predicting the next word, and this accuracy can be improved through the usage of large training datasets and more sophisticated learning methods.</a:t>
            </a:r>
            <a:endParaRPr lang="en-IN" sz="20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30192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027381-73B1-5BF1-2763-02D57B21AA34}"/>
              </a:ext>
            </a:extLst>
          </p:cNvPr>
          <p:cNvSpPr txBox="1"/>
          <p:nvPr/>
        </p:nvSpPr>
        <p:spPr>
          <a:xfrm>
            <a:off x="657308" y="659957"/>
            <a:ext cx="10877384" cy="1802225"/>
          </a:xfrm>
          <a:prstGeom prst="rect">
            <a:avLst/>
          </a:prstGeom>
          <a:noFill/>
        </p:spPr>
        <p:txBody>
          <a:bodyPr wrap="square" rtlCol="0">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A simple demonstration of the project is shown. Here we can see that how the basic implementation of the project is done. The output that we got on implementing the code:</a:t>
            </a:r>
            <a:endParaRPr lang="en-IN" sz="2000" b="1" dirty="0">
              <a:effectLst/>
              <a:latin typeface="Calibri" panose="020F0502020204030204" pitchFamily="34" charset="0"/>
              <a:ea typeface="Calibri" panose="020F0502020204030204" pitchFamily="34" charset="0"/>
            </a:endParaRPr>
          </a:p>
          <a:p>
            <a:pPr algn="just">
              <a:lnSpc>
                <a:spcPct val="150000"/>
              </a:lnSpc>
            </a:pP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AC3E2AD5-9988-0663-BADC-A8BB886546AE}"/>
              </a:ext>
            </a:extLst>
          </p:cNvPr>
          <p:cNvPicPr>
            <a:picLocks noChangeAspect="1"/>
          </p:cNvPicPr>
          <p:nvPr/>
        </p:nvPicPr>
        <p:blipFill>
          <a:blip r:embed="rId2"/>
          <a:stretch>
            <a:fillRect/>
          </a:stretch>
        </p:blipFill>
        <p:spPr>
          <a:xfrm>
            <a:off x="1025835" y="1876608"/>
            <a:ext cx="9805938" cy="4166383"/>
          </a:xfrm>
          <a:prstGeom prst="rect">
            <a:avLst/>
          </a:prstGeom>
        </p:spPr>
      </p:pic>
    </p:spTree>
    <p:extLst>
      <p:ext uri="{BB962C8B-B14F-4D97-AF65-F5344CB8AC3E}">
        <p14:creationId xmlns:p14="http://schemas.microsoft.com/office/powerpoint/2010/main" val="1900527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411</TotalTime>
  <Words>1197</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Goudy Stout</vt:lpstr>
      <vt:lpstr>Symbol</vt:lpstr>
      <vt:lpstr>Times New Roman</vt:lpstr>
      <vt:lpstr>Celestial</vt:lpstr>
      <vt:lpstr>Next word predictor</vt:lpstr>
      <vt:lpstr>INTRODUCTION</vt:lpstr>
      <vt:lpstr>PowerPoint Presentation</vt:lpstr>
      <vt:lpstr>mETHODOLOGY</vt:lpstr>
      <vt:lpstr>PowerPoint Presentation</vt:lpstr>
      <vt:lpstr>PowerPoint Presentation</vt:lpstr>
      <vt:lpstr>RESULT AND DISCUSSIONS</vt:lpstr>
      <vt:lpstr>PowerPoint Presentation</vt:lpstr>
      <vt:lpstr>PowerPoint Presentation</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predictor</dc:title>
  <dc:creator>Anjali .</dc:creator>
  <cp:lastModifiedBy>Anjali .</cp:lastModifiedBy>
  <cp:revision>8</cp:revision>
  <dcterms:created xsi:type="dcterms:W3CDTF">2023-01-27T10:40:13Z</dcterms:created>
  <dcterms:modified xsi:type="dcterms:W3CDTF">2023-01-28T10:21:14Z</dcterms:modified>
</cp:coreProperties>
</file>