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7703-7B9C-18F4-F137-E368734A17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6FA6EA-E5D4-931D-C093-33EE02001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6313DE-F5D3-55A1-4D7A-A114AA51965C}"/>
              </a:ext>
            </a:extLst>
          </p:cNvPr>
          <p:cNvSpPr>
            <a:spLocks noGrp="1"/>
          </p:cNvSpPr>
          <p:nvPr>
            <p:ph type="dt" sz="half" idx="10"/>
          </p:nvPr>
        </p:nvSpPr>
        <p:spPr/>
        <p:txBody>
          <a:bodyPr/>
          <a:lstStyle/>
          <a:p>
            <a:fld id="{BF8DB23E-20EE-476F-9F76-48FE725E4BE7}" type="datetimeFigureOut">
              <a:rPr lang="en-IN" smtClean="0"/>
              <a:t>08-07-2024</a:t>
            </a:fld>
            <a:endParaRPr lang="en-IN"/>
          </a:p>
        </p:txBody>
      </p:sp>
      <p:sp>
        <p:nvSpPr>
          <p:cNvPr id="5" name="Footer Placeholder 4">
            <a:extLst>
              <a:ext uri="{FF2B5EF4-FFF2-40B4-BE49-F238E27FC236}">
                <a16:creationId xmlns:a16="http://schemas.microsoft.com/office/drawing/2014/main" id="{0B028938-A1AA-9236-A70C-C8849F04A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FC4A8B-E0FD-9D99-298A-F220BCBAFA31}"/>
              </a:ext>
            </a:extLst>
          </p:cNvPr>
          <p:cNvSpPr>
            <a:spLocks noGrp="1"/>
          </p:cNvSpPr>
          <p:nvPr>
            <p:ph type="sldNum" sz="quarter" idx="12"/>
          </p:nvPr>
        </p:nvSpPr>
        <p:spPr/>
        <p:txBody>
          <a:bodyPr/>
          <a:lstStyle/>
          <a:p>
            <a:fld id="{28FC81D7-2E10-4415-AC9D-690D023D0AD4}" type="slidenum">
              <a:rPr lang="en-IN" smtClean="0"/>
              <a:t>‹#›</a:t>
            </a:fld>
            <a:endParaRPr lang="en-IN"/>
          </a:p>
        </p:txBody>
      </p:sp>
    </p:spTree>
    <p:extLst>
      <p:ext uri="{BB962C8B-B14F-4D97-AF65-F5344CB8AC3E}">
        <p14:creationId xmlns:p14="http://schemas.microsoft.com/office/powerpoint/2010/main" val="421027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0A94-00F9-D6B9-3084-FBC237F1CE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4EACD9-7010-D396-39C9-6D089CBBD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F3370-8309-0FA9-8B75-1A1A8D2ED02C}"/>
              </a:ext>
            </a:extLst>
          </p:cNvPr>
          <p:cNvSpPr>
            <a:spLocks noGrp="1"/>
          </p:cNvSpPr>
          <p:nvPr>
            <p:ph type="dt" sz="half" idx="10"/>
          </p:nvPr>
        </p:nvSpPr>
        <p:spPr/>
        <p:txBody>
          <a:bodyPr/>
          <a:lstStyle/>
          <a:p>
            <a:fld id="{BF8DB23E-20EE-476F-9F76-48FE725E4BE7}" type="datetimeFigureOut">
              <a:rPr lang="en-IN" smtClean="0"/>
              <a:t>08-07-2024</a:t>
            </a:fld>
            <a:endParaRPr lang="en-IN"/>
          </a:p>
        </p:txBody>
      </p:sp>
      <p:sp>
        <p:nvSpPr>
          <p:cNvPr id="5" name="Footer Placeholder 4">
            <a:extLst>
              <a:ext uri="{FF2B5EF4-FFF2-40B4-BE49-F238E27FC236}">
                <a16:creationId xmlns:a16="http://schemas.microsoft.com/office/drawing/2014/main" id="{0F9CC94C-3E69-463E-536C-F72C78377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453FF-5C7C-46ED-66E1-DD1ED5FE8CEF}"/>
              </a:ext>
            </a:extLst>
          </p:cNvPr>
          <p:cNvSpPr>
            <a:spLocks noGrp="1"/>
          </p:cNvSpPr>
          <p:nvPr>
            <p:ph type="sldNum" sz="quarter" idx="12"/>
          </p:nvPr>
        </p:nvSpPr>
        <p:spPr/>
        <p:txBody>
          <a:bodyPr/>
          <a:lstStyle/>
          <a:p>
            <a:fld id="{28FC81D7-2E10-4415-AC9D-690D023D0AD4}" type="slidenum">
              <a:rPr lang="en-IN" smtClean="0"/>
              <a:t>‹#›</a:t>
            </a:fld>
            <a:endParaRPr lang="en-IN"/>
          </a:p>
        </p:txBody>
      </p:sp>
    </p:spTree>
    <p:extLst>
      <p:ext uri="{BB962C8B-B14F-4D97-AF65-F5344CB8AC3E}">
        <p14:creationId xmlns:p14="http://schemas.microsoft.com/office/powerpoint/2010/main" val="4550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BD2E2-9468-F875-E160-5FB728CCCD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52927E-4310-6BF1-8A4E-6D9039A3BF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5F9135-D2FE-D9B1-624C-DE89A520E193}"/>
              </a:ext>
            </a:extLst>
          </p:cNvPr>
          <p:cNvSpPr>
            <a:spLocks noGrp="1"/>
          </p:cNvSpPr>
          <p:nvPr>
            <p:ph type="dt" sz="half" idx="10"/>
          </p:nvPr>
        </p:nvSpPr>
        <p:spPr/>
        <p:txBody>
          <a:bodyPr/>
          <a:lstStyle/>
          <a:p>
            <a:fld id="{BF8DB23E-20EE-476F-9F76-48FE725E4BE7}" type="datetimeFigureOut">
              <a:rPr lang="en-IN" smtClean="0"/>
              <a:t>08-07-2024</a:t>
            </a:fld>
            <a:endParaRPr lang="en-IN"/>
          </a:p>
        </p:txBody>
      </p:sp>
      <p:sp>
        <p:nvSpPr>
          <p:cNvPr id="5" name="Footer Placeholder 4">
            <a:extLst>
              <a:ext uri="{FF2B5EF4-FFF2-40B4-BE49-F238E27FC236}">
                <a16:creationId xmlns:a16="http://schemas.microsoft.com/office/drawing/2014/main" id="{BAE0F85A-8714-66A7-851D-1937791DF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C591B-14F2-9FBB-6EA0-C77094867206}"/>
              </a:ext>
            </a:extLst>
          </p:cNvPr>
          <p:cNvSpPr>
            <a:spLocks noGrp="1"/>
          </p:cNvSpPr>
          <p:nvPr>
            <p:ph type="sldNum" sz="quarter" idx="12"/>
          </p:nvPr>
        </p:nvSpPr>
        <p:spPr/>
        <p:txBody>
          <a:bodyPr/>
          <a:lstStyle/>
          <a:p>
            <a:fld id="{28FC81D7-2E10-4415-AC9D-690D023D0AD4}" type="slidenum">
              <a:rPr lang="en-IN" smtClean="0"/>
              <a:t>‹#›</a:t>
            </a:fld>
            <a:endParaRPr lang="en-IN"/>
          </a:p>
        </p:txBody>
      </p:sp>
    </p:spTree>
    <p:extLst>
      <p:ext uri="{BB962C8B-B14F-4D97-AF65-F5344CB8AC3E}">
        <p14:creationId xmlns:p14="http://schemas.microsoft.com/office/powerpoint/2010/main" val="269125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6FB8-F949-B738-1CB4-E141BE132A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481FE9-632B-D477-2598-E3C0640C81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E86449-ED58-5E32-1572-B0F273AA838B}"/>
              </a:ext>
            </a:extLst>
          </p:cNvPr>
          <p:cNvSpPr>
            <a:spLocks noGrp="1"/>
          </p:cNvSpPr>
          <p:nvPr>
            <p:ph type="dt" sz="half" idx="10"/>
          </p:nvPr>
        </p:nvSpPr>
        <p:spPr/>
        <p:txBody>
          <a:bodyPr/>
          <a:lstStyle/>
          <a:p>
            <a:fld id="{BF8DB23E-20EE-476F-9F76-48FE725E4BE7}" type="datetimeFigureOut">
              <a:rPr lang="en-IN" smtClean="0"/>
              <a:t>08-07-2024</a:t>
            </a:fld>
            <a:endParaRPr lang="en-IN"/>
          </a:p>
        </p:txBody>
      </p:sp>
      <p:sp>
        <p:nvSpPr>
          <p:cNvPr id="5" name="Footer Placeholder 4">
            <a:extLst>
              <a:ext uri="{FF2B5EF4-FFF2-40B4-BE49-F238E27FC236}">
                <a16:creationId xmlns:a16="http://schemas.microsoft.com/office/drawing/2014/main" id="{B03A9FCF-FDF4-3A93-5CCD-C0704D13E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CC546A-6D54-F41F-7CE6-01485B992BDB}"/>
              </a:ext>
            </a:extLst>
          </p:cNvPr>
          <p:cNvSpPr>
            <a:spLocks noGrp="1"/>
          </p:cNvSpPr>
          <p:nvPr>
            <p:ph type="sldNum" sz="quarter" idx="12"/>
          </p:nvPr>
        </p:nvSpPr>
        <p:spPr/>
        <p:txBody>
          <a:bodyPr/>
          <a:lstStyle/>
          <a:p>
            <a:fld id="{28FC81D7-2E10-4415-AC9D-690D023D0AD4}" type="slidenum">
              <a:rPr lang="en-IN" smtClean="0"/>
              <a:t>‹#›</a:t>
            </a:fld>
            <a:endParaRPr lang="en-IN"/>
          </a:p>
        </p:txBody>
      </p:sp>
    </p:spTree>
    <p:extLst>
      <p:ext uri="{BB962C8B-B14F-4D97-AF65-F5344CB8AC3E}">
        <p14:creationId xmlns:p14="http://schemas.microsoft.com/office/powerpoint/2010/main" val="15339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955D-2037-2DAC-9F91-FA8C34EE08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262F0B-6E12-317D-DE75-F8618E1BA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2BECA2-5758-E5E8-F508-2A9CE10D5FAE}"/>
              </a:ext>
            </a:extLst>
          </p:cNvPr>
          <p:cNvSpPr>
            <a:spLocks noGrp="1"/>
          </p:cNvSpPr>
          <p:nvPr>
            <p:ph type="dt" sz="half" idx="10"/>
          </p:nvPr>
        </p:nvSpPr>
        <p:spPr/>
        <p:txBody>
          <a:bodyPr/>
          <a:lstStyle/>
          <a:p>
            <a:fld id="{BF8DB23E-20EE-476F-9F76-48FE725E4BE7}" type="datetimeFigureOut">
              <a:rPr lang="en-IN" smtClean="0"/>
              <a:t>08-07-2024</a:t>
            </a:fld>
            <a:endParaRPr lang="en-IN"/>
          </a:p>
        </p:txBody>
      </p:sp>
      <p:sp>
        <p:nvSpPr>
          <p:cNvPr id="5" name="Footer Placeholder 4">
            <a:extLst>
              <a:ext uri="{FF2B5EF4-FFF2-40B4-BE49-F238E27FC236}">
                <a16:creationId xmlns:a16="http://schemas.microsoft.com/office/drawing/2014/main" id="{DC915193-6C9B-D6F8-3357-582277B03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DB159-9F45-C25D-0D34-B5B5957DB784}"/>
              </a:ext>
            </a:extLst>
          </p:cNvPr>
          <p:cNvSpPr>
            <a:spLocks noGrp="1"/>
          </p:cNvSpPr>
          <p:nvPr>
            <p:ph type="sldNum" sz="quarter" idx="12"/>
          </p:nvPr>
        </p:nvSpPr>
        <p:spPr/>
        <p:txBody>
          <a:bodyPr/>
          <a:lstStyle/>
          <a:p>
            <a:fld id="{28FC81D7-2E10-4415-AC9D-690D023D0AD4}" type="slidenum">
              <a:rPr lang="en-IN" smtClean="0"/>
              <a:t>‹#›</a:t>
            </a:fld>
            <a:endParaRPr lang="en-IN"/>
          </a:p>
        </p:txBody>
      </p:sp>
    </p:spTree>
    <p:extLst>
      <p:ext uri="{BB962C8B-B14F-4D97-AF65-F5344CB8AC3E}">
        <p14:creationId xmlns:p14="http://schemas.microsoft.com/office/powerpoint/2010/main" val="246210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ECFD-BAB8-3E11-5CE5-B84185DA03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60E9DD-E5AE-F93D-1155-DFDEFE3165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AB2064-6595-C35C-8B05-EAAA70B1E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B0A5E6-36C3-CAF8-4E57-EF39816F12D5}"/>
              </a:ext>
            </a:extLst>
          </p:cNvPr>
          <p:cNvSpPr>
            <a:spLocks noGrp="1"/>
          </p:cNvSpPr>
          <p:nvPr>
            <p:ph type="dt" sz="half" idx="10"/>
          </p:nvPr>
        </p:nvSpPr>
        <p:spPr/>
        <p:txBody>
          <a:bodyPr/>
          <a:lstStyle/>
          <a:p>
            <a:fld id="{BF8DB23E-20EE-476F-9F76-48FE725E4BE7}" type="datetimeFigureOut">
              <a:rPr lang="en-IN" smtClean="0"/>
              <a:t>08-07-2024</a:t>
            </a:fld>
            <a:endParaRPr lang="en-IN"/>
          </a:p>
        </p:txBody>
      </p:sp>
      <p:sp>
        <p:nvSpPr>
          <p:cNvPr id="6" name="Footer Placeholder 5">
            <a:extLst>
              <a:ext uri="{FF2B5EF4-FFF2-40B4-BE49-F238E27FC236}">
                <a16:creationId xmlns:a16="http://schemas.microsoft.com/office/drawing/2014/main" id="{7BDE4B1A-4AD7-2BEC-BF19-76076F83C6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BFD438-A878-A116-7EE8-664BACC1F74E}"/>
              </a:ext>
            </a:extLst>
          </p:cNvPr>
          <p:cNvSpPr>
            <a:spLocks noGrp="1"/>
          </p:cNvSpPr>
          <p:nvPr>
            <p:ph type="sldNum" sz="quarter" idx="12"/>
          </p:nvPr>
        </p:nvSpPr>
        <p:spPr/>
        <p:txBody>
          <a:bodyPr/>
          <a:lstStyle/>
          <a:p>
            <a:fld id="{28FC81D7-2E10-4415-AC9D-690D023D0AD4}" type="slidenum">
              <a:rPr lang="en-IN" smtClean="0"/>
              <a:t>‹#›</a:t>
            </a:fld>
            <a:endParaRPr lang="en-IN"/>
          </a:p>
        </p:txBody>
      </p:sp>
    </p:spTree>
    <p:extLst>
      <p:ext uri="{BB962C8B-B14F-4D97-AF65-F5344CB8AC3E}">
        <p14:creationId xmlns:p14="http://schemas.microsoft.com/office/powerpoint/2010/main" val="154910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FCAA-9F4E-FF4C-6384-98B6E3EC0A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8FAE3D-0BD5-6353-AF73-602FFA657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9F3C83-9423-5C0A-624D-29AC71739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533B5C-5485-A0C2-0BF9-4E380417E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2BF806-2086-1D3D-43B0-463FA60164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592B54-7B7F-DD58-EDB3-E41F4D8690E1}"/>
              </a:ext>
            </a:extLst>
          </p:cNvPr>
          <p:cNvSpPr>
            <a:spLocks noGrp="1"/>
          </p:cNvSpPr>
          <p:nvPr>
            <p:ph type="dt" sz="half" idx="10"/>
          </p:nvPr>
        </p:nvSpPr>
        <p:spPr/>
        <p:txBody>
          <a:bodyPr/>
          <a:lstStyle/>
          <a:p>
            <a:fld id="{BF8DB23E-20EE-476F-9F76-48FE725E4BE7}" type="datetimeFigureOut">
              <a:rPr lang="en-IN" smtClean="0"/>
              <a:t>08-07-2024</a:t>
            </a:fld>
            <a:endParaRPr lang="en-IN"/>
          </a:p>
        </p:txBody>
      </p:sp>
      <p:sp>
        <p:nvSpPr>
          <p:cNvPr id="8" name="Footer Placeholder 7">
            <a:extLst>
              <a:ext uri="{FF2B5EF4-FFF2-40B4-BE49-F238E27FC236}">
                <a16:creationId xmlns:a16="http://schemas.microsoft.com/office/drawing/2014/main" id="{682722B2-3CA8-8ACA-E40A-72378D185B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3CB994-6042-387C-2E33-7279B112B9E7}"/>
              </a:ext>
            </a:extLst>
          </p:cNvPr>
          <p:cNvSpPr>
            <a:spLocks noGrp="1"/>
          </p:cNvSpPr>
          <p:nvPr>
            <p:ph type="sldNum" sz="quarter" idx="12"/>
          </p:nvPr>
        </p:nvSpPr>
        <p:spPr/>
        <p:txBody>
          <a:bodyPr/>
          <a:lstStyle/>
          <a:p>
            <a:fld id="{28FC81D7-2E10-4415-AC9D-690D023D0AD4}" type="slidenum">
              <a:rPr lang="en-IN" smtClean="0"/>
              <a:t>‹#›</a:t>
            </a:fld>
            <a:endParaRPr lang="en-IN"/>
          </a:p>
        </p:txBody>
      </p:sp>
    </p:spTree>
    <p:extLst>
      <p:ext uri="{BB962C8B-B14F-4D97-AF65-F5344CB8AC3E}">
        <p14:creationId xmlns:p14="http://schemas.microsoft.com/office/powerpoint/2010/main" val="3108473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072-A43D-01CC-B968-5830B20D34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7CB6C1-5763-C799-A4C3-9B1EBD1DDFF7}"/>
              </a:ext>
            </a:extLst>
          </p:cNvPr>
          <p:cNvSpPr>
            <a:spLocks noGrp="1"/>
          </p:cNvSpPr>
          <p:nvPr>
            <p:ph type="dt" sz="half" idx="10"/>
          </p:nvPr>
        </p:nvSpPr>
        <p:spPr/>
        <p:txBody>
          <a:bodyPr/>
          <a:lstStyle/>
          <a:p>
            <a:fld id="{BF8DB23E-20EE-476F-9F76-48FE725E4BE7}" type="datetimeFigureOut">
              <a:rPr lang="en-IN" smtClean="0"/>
              <a:t>08-07-2024</a:t>
            </a:fld>
            <a:endParaRPr lang="en-IN"/>
          </a:p>
        </p:txBody>
      </p:sp>
      <p:sp>
        <p:nvSpPr>
          <p:cNvPr id="4" name="Footer Placeholder 3">
            <a:extLst>
              <a:ext uri="{FF2B5EF4-FFF2-40B4-BE49-F238E27FC236}">
                <a16:creationId xmlns:a16="http://schemas.microsoft.com/office/drawing/2014/main" id="{234CB945-1512-0DD9-048F-C1AF727EA4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6409EC-9844-711B-4ABE-964B0A04AF64}"/>
              </a:ext>
            </a:extLst>
          </p:cNvPr>
          <p:cNvSpPr>
            <a:spLocks noGrp="1"/>
          </p:cNvSpPr>
          <p:nvPr>
            <p:ph type="sldNum" sz="quarter" idx="12"/>
          </p:nvPr>
        </p:nvSpPr>
        <p:spPr/>
        <p:txBody>
          <a:bodyPr/>
          <a:lstStyle/>
          <a:p>
            <a:fld id="{28FC81D7-2E10-4415-AC9D-690D023D0AD4}" type="slidenum">
              <a:rPr lang="en-IN" smtClean="0"/>
              <a:t>‹#›</a:t>
            </a:fld>
            <a:endParaRPr lang="en-IN"/>
          </a:p>
        </p:txBody>
      </p:sp>
    </p:spTree>
    <p:extLst>
      <p:ext uri="{BB962C8B-B14F-4D97-AF65-F5344CB8AC3E}">
        <p14:creationId xmlns:p14="http://schemas.microsoft.com/office/powerpoint/2010/main" val="405393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331A3-0C48-EC59-B831-604E9579552A}"/>
              </a:ext>
            </a:extLst>
          </p:cNvPr>
          <p:cNvSpPr>
            <a:spLocks noGrp="1"/>
          </p:cNvSpPr>
          <p:nvPr>
            <p:ph type="dt" sz="half" idx="10"/>
          </p:nvPr>
        </p:nvSpPr>
        <p:spPr/>
        <p:txBody>
          <a:bodyPr/>
          <a:lstStyle/>
          <a:p>
            <a:fld id="{BF8DB23E-20EE-476F-9F76-48FE725E4BE7}" type="datetimeFigureOut">
              <a:rPr lang="en-IN" smtClean="0"/>
              <a:t>08-07-2024</a:t>
            </a:fld>
            <a:endParaRPr lang="en-IN"/>
          </a:p>
        </p:txBody>
      </p:sp>
      <p:sp>
        <p:nvSpPr>
          <p:cNvPr id="3" name="Footer Placeholder 2">
            <a:extLst>
              <a:ext uri="{FF2B5EF4-FFF2-40B4-BE49-F238E27FC236}">
                <a16:creationId xmlns:a16="http://schemas.microsoft.com/office/drawing/2014/main" id="{5129C4FE-2ECF-7B17-D35F-7FF1B993B4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EB4C7B-9C0C-DED9-E433-C0171E78653C}"/>
              </a:ext>
            </a:extLst>
          </p:cNvPr>
          <p:cNvSpPr>
            <a:spLocks noGrp="1"/>
          </p:cNvSpPr>
          <p:nvPr>
            <p:ph type="sldNum" sz="quarter" idx="12"/>
          </p:nvPr>
        </p:nvSpPr>
        <p:spPr/>
        <p:txBody>
          <a:bodyPr/>
          <a:lstStyle/>
          <a:p>
            <a:fld id="{28FC81D7-2E10-4415-AC9D-690D023D0AD4}" type="slidenum">
              <a:rPr lang="en-IN" smtClean="0"/>
              <a:t>‹#›</a:t>
            </a:fld>
            <a:endParaRPr lang="en-IN"/>
          </a:p>
        </p:txBody>
      </p:sp>
    </p:spTree>
    <p:extLst>
      <p:ext uri="{BB962C8B-B14F-4D97-AF65-F5344CB8AC3E}">
        <p14:creationId xmlns:p14="http://schemas.microsoft.com/office/powerpoint/2010/main" val="263922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CA26-8242-2581-F015-DE04FDE9F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748BF6-8D48-85CC-2449-DC26A78C5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F58D8B-718E-617D-CB87-BAD8CA72B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AF319-F909-691D-D06E-9B759012942F}"/>
              </a:ext>
            </a:extLst>
          </p:cNvPr>
          <p:cNvSpPr>
            <a:spLocks noGrp="1"/>
          </p:cNvSpPr>
          <p:nvPr>
            <p:ph type="dt" sz="half" idx="10"/>
          </p:nvPr>
        </p:nvSpPr>
        <p:spPr/>
        <p:txBody>
          <a:bodyPr/>
          <a:lstStyle/>
          <a:p>
            <a:fld id="{BF8DB23E-20EE-476F-9F76-48FE725E4BE7}" type="datetimeFigureOut">
              <a:rPr lang="en-IN" smtClean="0"/>
              <a:t>08-07-2024</a:t>
            </a:fld>
            <a:endParaRPr lang="en-IN"/>
          </a:p>
        </p:txBody>
      </p:sp>
      <p:sp>
        <p:nvSpPr>
          <p:cNvPr id="6" name="Footer Placeholder 5">
            <a:extLst>
              <a:ext uri="{FF2B5EF4-FFF2-40B4-BE49-F238E27FC236}">
                <a16:creationId xmlns:a16="http://schemas.microsoft.com/office/drawing/2014/main" id="{DF095493-C26D-AA56-CBFE-8E31A81259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11F7F6-8F7F-ED9F-7280-24B7A82F448D}"/>
              </a:ext>
            </a:extLst>
          </p:cNvPr>
          <p:cNvSpPr>
            <a:spLocks noGrp="1"/>
          </p:cNvSpPr>
          <p:nvPr>
            <p:ph type="sldNum" sz="quarter" idx="12"/>
          </p:nvPr>
        </p:nvSpPr>
        <p:spPr/>
        <p:txBody>
          <a:bodyPr/>
          <a:lstStyle/>
          <a:p>
            <a:fld id="{28FC81D7-2E10-4415-AC9D-690D023D0AD4}" type="slidenum">
              <a:rPr lang="en-IN" smtClean="0"/>
              <a:t>‹#›</a:t>
            </a:fld>
            <a:endParaRPr lang="en-IN"/>
          </a:p>
        </p:txBody>
      </p:sp>
    </p:spTree>
    <p:extLst>
      <p:ext uri="{BB962C8B-B14F-4D97-AF65-F5344CB8AC3E}">
        <p14:creationId xmlns:p14="http://schemas.microsoft.com/office/powerpoint/2010/main" val="2469137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BF51-D9E5-1F3C-3319-64F4492FF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8B8A67-9A88-A81B-9B2E-5C541E8C39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94F540-46FA-066C-3C1C-8942EC0C4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CD437-B7D6-AF35-CB5C-16CFD407BF68}"/>
              </a:ext>
            </a:extLst>
          </p:cNvPr>
          <p:cNvSpPr>
            <a:spLocks noGrp="1"/>
          </p:cNvSpPr>
          <p:nvPr>
            <p:ph type="dt" sz="half" idx="10"/>
          </p:nvPr>
        </p:nvSpPr>
        <p:spPr/>
        <p:txBody>
          <a:bodyPr/>
          <a:lstStyle/>
          <a:p>
            <a:fld id="{BF8DB23E-20EE-476F-9F76-48FE725E4BE7}" type="datetimeFigureOut">
              <a:rPr lang="en-IN" smtClean="0"/>
              <a:t>08-07-2024</a:t>
            </a:fld>
            <a:endParaRPr lang="en-IN"/>
          </a:p>
        </p:txBody>
      </p:sp>
      <p:sp>
        <p:nvSpPr>
          <p:cNvPr id="6" name="Footer Placeholder 5">
            <a:extLst>
              <a:ext uri="{FF2B5EF4-FFF2-40B4-BE49-F238E27FC236}">
                <a16:creationId xmlns:a16="http://schemas.microsoft.com/office/drawing/2014/main" id="{6A96970C-A3AB-047E-A315-C0F964B86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6D4C2B-AB14-F231-E04E-F7A6AB50F7C7}"/>
              </a:ext>
            </a:extLst>
          </p:cNvPr>
          <p:cNvSpPr>
            <a:spLocks noGrp="1"/>
          </p:cNvSpPr>
          <p:nvPr>
            <p:ph type="sldNum" sz="quarter" idx="12"/>
          </p:nvPr>
        </p:nvSpPr>
        <p:spPr/>
        <p:txBody>
          <a:bodyPr/>
          <a:lstStyle/>
          <a:p>
            <a:fld id="{28FC81D7-2E10-4415-AC9D-690D023D0AD4}" type="slidenum">
              <a:rPr lang="en-IN" smtClean="0"/>
              <a:t>‹#›</a:t>
            </a:fld>
            <a:endParaRPr lang="en-IN"/>
          </a:p>
        </p:txBody>
      </p:sp>
    </p:spTree>
    <p:extLst>
      <p:ext uri="{BB962C8B-B14F-4D97-AF65-F5344CB8AC3E}">
        <p14:creationId xmlns:p14="http://schemas.microsoft.com/office/powerpoint/2010/main" val="214376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307B0-6496-1140-02A5-AFFE76B17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A346FC-1310-2CDE-FB75-37D3D5203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FDFD6A-A5C6-6B64-2FFF-FCC38BC13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DB23E-20EE-476F-9F76-48FE725E4BE7}" type="datetimeFigureOut">
              <a:rPr lang="en-IN" smtClean="0"/>
              <a:t>08-07-2024</a:t>
            </a:fld>
            <a:endParaRPr lang="en-IN"/>
          </a:p>
        </p:txBody>
      </p:sp>
      <p:sp>
        <p:nvSpPr>
          <p:cNvPr id="5" name="Footer Placeholder 4">
            <a:extLst>
              <a:ext uri="{FF2B5EF4-FFF2-40B4-BE49-F238E27FC236}">
                <a16:creationId xmlns:a16="http://schemas.microsoft.com/office/drawing/2014/main" id="{F3FF2825-669A-CA23-7E61-AED05DD69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145AE6-BB5D-63E9-1C53-936402E22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C81D7-2E10-4415-AC9D-690D023D0AD4}" type="slidenum">
              <a:rPr lang="en-IN" smtClean="0"/>
              <a:t>‹#›</a:t>
            </a:fld>
            <a:endParaRPr lang="en-IN"/>
          </a:p>
        </p:txBody>
      </p:sp>
    </p:spTree>
    <p:extLst>
      <p:ext uri="{BB962C8B-B14F-4D97-AF65-F5344CB8AC3E}">
        <p14:creationId xmlns:p14="http://schemas.microsoft.com/office/powerpoint/2010/main" val="2960104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0788-3625-8C6C-76E0-EF426B114994}"/>
              </a:ext>
            </a:extLst>
          </p:cNvPr>
          <p:cNvSpPr>
            <a:spLocks noGrp="1"/>
          </p:cNvSpPr>
          <p:nvPr>
            <p:ph type="ctrTitle"/>
          </p:nvPr>
        </p:nvSpPr>
        <p:spPr/>
        <p:txBody>
          <a:bodyPr>
            <a:normAutofit fontScale="90000"/>
          </a:bodyPr>
          <a:lstStyle/>
          <a:p>
            <a:r>
              <a:rPr lang="en-US" dirty="0">
                <a:solidFill>
                  <a:schemeClr val="accent2">
                    <a:lumMod val="50000"/>
                  </a:schemeClr>
                </a:solidFill>
              </a:rPr>
              <a:t>Analyzing Bird Strike Data Across US States Using SQL and Power BI</a:t>
            </a:r>
            <a:endParaRPr lang="en-IN" dirty="0">
              <a:solidFill>
                <a:schemeClr val="accent2">
                  <a:lumMod val="50000"/>
                </a:schemeClr>
              </a:solidFill>
            </a:endParaRPr>
          </a:p>
        </p:txBody>
      </p:sp>
      <p:sp>
        <p:nvSpPr>
          <p:cNvPr id="3" name="Subtitle 2">
            <a:extLst>
              <a:ext uri="{FF2B5EF4-FFF2-40B4-BE49-F238E27FC236}">
                <a16:creationId xmlns:a16="http://schemas.microsoft.com/office/drawing/2014/main" id="{34F18E7F-CFDE-AC86-CAB0-C409AA7A15F7}"/>
              </a:ext>
            </a:extLst>
          </p:cNvPr>
          <p:cNvSpPr>
            <a:spLocks noGrp="1"/>
          </p:cNvSpPr>
          <p:nvPr>
            <p:ph type="subTitle" idx="1"/>
          </p:nvPr>
        </p:nvSpPr>
        <p:spPr>
          <a:xfrm>
            <a:off x="558800" y="4157133"/>
            <a:ext cx="2429933" cy="1117600"/>
          </a:xfrm>
        </p:spPr>
        <p:txBody>
          <a:bodyPr/>
          <a:lstStyle/>
          <a:p>
            <a:r>
              <a:rPr lang="en-IN" b="1" dirty="0">
                <a:solidFill>
                  <a:schemeClr val="accent1">
                    <a:lumMod val="50000"/>
                  </a:schemeClr>
                </a:solidFill>
              </a:rPr>
              <a:t>DEBASISH DEKA</a:t>
            </a:r>
          </a:p>
          <a:p>
            <a:r>
              <a:rPr lang="en-IN" b="1" dirty="0">
                <a:solidFill>
                  <a:schemeClr val="accent1">
                    <a:lumMod val="50000"/>
                  </a:schemeClr>
                </a:solidFill>
              </a:rPr>
              <a:t>DATE : 10/06/24</a:t>
            </a:r>
          </a:p>
        </p:txBody>
      </p:sp>
    </p:spTree>
    <p:extLst>
      <p:ext uri="{BB962C8B-B14F-4D97-AF65-F5344CB8AC3E}">
        <p14:creationId xmlns:p14="http://schemas.microsoft.com/office/powerpoint/2010/main" val="161269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161FE5-6ADD-7C14-ECA1-6B3643920724}"/>
              </a:ext>
            </a:extLst>
          </p:cNvPr>
          <p:cNvSpPr txBox="1"/>
          <p:nvPr/>
        </p:nvSpPr>
        <p:spPr>
          <a:xfrm>
            <a:off x="279400" y="355600"/>
            <a:ext cx="11573933" cy="7017306"/>
          </a:xfrm>
          <a:prstGeom prst="rect">
            <a:avLst/>
          </a:prstGeom>
          <a:noFill/>
        </p:spPr>
        <p:txBody>
          <a:bodyPr wrap="square" rtlCol="0">
            <a:spAutoFit/>
          </a:bodyPr>
          <a:lstStyle/>
          <a:p>
            <a:pPr algn="ctr"/>
            <a:r>
              <a:rPr lang="en-US" b="1" dirty="0">
                <a:solidFill>
                  <a:schemeClr val="accent2">
                    <a:lumMod val="50000"/>
                  </a:schemeClr>
                </a:solidFill>
              </a:rPr>
              <a:t>TOTAL BIRD STRIKE INCIDENTS BY PRECIPITATION CONDITIONS</a:t>
            </a:r>
          </a:p>
          <a:p>
            <a:r>
              <a:rPr lang="en-US" b="1" dirty="0"/>
              <a:t>1.</a:t>
            </a:r>
            <a:r>
              <a:rPr lang="en-US" b="1" dirty="0">
                <a:solidFill>
                  <a:srgbClr val="C00000"/>
                </a:solidFill>
              </a:rPr>
              <a:t>Clear Weather</a:t>
            </a:r>
            <a:r>
              <a:rPr lang="en-US" b="1" dirty="0"/>
              <a:t>:</a:t>
            </a:r>
            <a:endParaRPr lang="en-US" dirty="0"/>
          </a:p>
          <a:p>
            <a:r>
              <a:rPr lang="en-US" b="1" dirty="0">
                <a:solidFill>
                  <a:schemeClr val="accent1">
                    <a:lumMod val="50000"/>
                  </a:schemeClr>
                </a:solidFill>
              </a:rPr>
              <a:t>&gt;Highest Number of Incidents</a:t>
            </a:r>
            <a:r>
              <a:rPr lang="en-US" b="1" dirty="0"/>
              <a:t>:</a:t>
            </a:r>
            <a:r>
              <a:rPr lang="en-US" dirty="0"/>
              <a:t> </a:t>
            </a:r>
            <a:r>
              <a:rPr lang="en-US" b="1" dirty="0"/>
              <a:t>The majority of bird strike incidents, approximately 23,414, occur under clear weather conditions. Clear skies provide optimal flying conditions for birds, increasing the likelihood of encounters with aircraft.</a:t>
            </a:r>
          </a:p>
          <a:p>
            <a:endParaRPr lang="en-US" b="1" dirty="0"/>
          </a:p>
          <a:p>
            <a:r>
              <a:rPr lang="en-US" b="1" dirty="0"/>
              <a:t>2. </a:t>
            </a:r>
            <a:r>
              <a:rPr lang="en-US" b="1" dirty="0">
                <a:solidFill>
                  <a:srgbClr val="C00000"/>
                </a:solidFill>
              </a:rPr>
              <a:t>Rain</a:t>
            </a:r>
            <a:r>
              <a:rPr lang="en-US" b="1" dirty="0"/>
              <a:t>:</a:t>
            </a:r>
            <a:endParaRPr lang="en-US" dirty="0"/>
          </a:p>
          <a:p>
            <a:r>
              <a:rPr lang="en-US" b="1" dirty="0"/>
              <a:t>&gt;</a:t>
            </a:r>
            <a:r>
              <a:rPr lang="en-US" b="1" dirty="0">
                <a:solidFill>
                  <a:schemeClr val="accent1">
                    <a:lumMod val="50000"/>
                  </a:schemeClr>
                </a:solidFill>
              </a:rPr>
              <a:t>Moderate Incidents</a:t>
            </a:r>
            <a:r>
              <a:rPr lang="en-US" b="1" dirty="0"/>
              <a:t>:</a:t>
            </a:r>
            <a:r>
              <a:rPr lang="en-US" dirty="0"/>
              <a:t> </a:t>
            </a:r>
            <a:r>
              <a:rPr lang="en-US" b="1" dirty="0"/>
              <a:t>Incidents during rain account for about 1,353 cases. Rain can alter bird flight patterns and visibility, but the incidents are fewer compared to clear conditions.</a:t>
            </a:r>
          </a:p>
          <a:p>
            <a:endParaRPr lang="en-US" b="1" dirty="0"/>
          </a:p>
          <a:p>
            <a:r>
              <a:rPr lang="en-US" b="1" dirty="0"/>
              <a:t>3. </a:t>
            </a:r>
            <a:r>
              <a:rPr lang="en-US" b="1" dirty="0">
                <a:solidFill>
                  <a:srgbClr val="C00000"/>
                </a:solidFill>
              </a:rPr>
              <a:t>Fog</a:t>
            </a:r>
            <a:r>
              <a:rPr lang="en-US" b="1" dirty="0"/>
              <a:t>:</a:t>
            </a:r>
            <a:endParaRPr lang="en-US" dirty="0"/>
          </a:p>
          <a:p>
            <a:r>
              <a:rPr lang="en-US" b="1" dirty="0"/>
              <a:t>&gt;</a:t>
            </a:r>
            <a:r>
              <a:rPr lang="en-US" b="1" dirty="0">
                <a:solidFill>
                  <a:schemeClr val="accent1">
                    <a:lumMod val="50000"/>
                  </a:schemeClr>
                </a:solidFill>
              </a:rPr>
              <a:t>Reduced Visibility</a:t>
            </a:r>
            <a:r>
              <a:rPr lang="en-US" b="1" dirty="0"/>
              <a:t>:</a:t>
            </a:r>
            <a:r>
              <a:rPr lang="en-US" dirty="0"/>
              <a:t> </a:t>
            </a:r>
            <a:r>
              <a:rPr lang="en-US" b="1" dirty="0"/>
              <a:t>Fog-related incidents total around 475. Fog reduces visibility for both birds and pilots, but the number of incidents remains relatively low.</a:t>
            </a:r>
          </a:p>
          <a:p>
            <a:endParaRPr lang="en-US" b="1" dirty="0"/>
          </a:p>
          <a:p>
            <a:r>
              <a:rPr lang="en-US" b="1" dirty="0"/>
              <a:t>4. </a:t>
            </a:r>
            <a:r>
              <a:rPr lang="en-US" b="1" dirty="0">
                <a:solidFill>
                  <a:srgbClr val="C00000"/>
                </a:solidFill>
              </a:rPr>
              <a:t>Snow</a:t>
            </a:r>
            <a:r>
              <a:rPr lang="en-US" b="1" dirty="0"/>
              <a:t>:</a:t>
            </a:r>
            <a:endParaRPr lang="en-US" dirty="0"/>
          </a:p>
          <a:p>
            <a:r>
              <a:rPr lang="en-US" b="1" dirty="0"/>
              <a:t>&gt;</a:t>
            </a:r>
            <a:r>
              <a:rPr lang="en-US" b="1" dirty="0">
                <a:solidFill>
                  <a:schemeClr val="accent1">
                    <a:lumMod val="50000"/>
                  </a:schemeClr>
                </a:solidFill>
              </a:rPr>
              <a:t>Low Incidents</a:t>
            </a:r>
            <a:r>
              <a:rPr lang="en-US" b="1" dirty="0"/>
              <a:t>:</a:t>
            </a:r>
            <a:r>
              <a:rPr lang="en-US" dirty="0"/>
              <a:t> </a:t>
            </a:r>
            <a:r>
              <a:rPr lang="en-US" b="1" dirty="0"/>
              <a:t>Snowy conditions result in 89 incidents. Snowfall typically reduces bird activity as they seek shelter, leading to fewer strikes.</a:t>
            </a:r>
          </a:p>
          <a:p>
            <a:endParaRPr lang="en-US" b="1" dirty="0"/>
          </a:p>
          <a:p>
            <a:r>
              <a:rPr lang="en-US" b="1" dirty="0">
                <a:solidFill>
                  <a:schemeClr val="accent6">
                    <a:lumMod val="75000"/>
                  </a:schemeClr>
                </a:solidFill>
              </a:rPr>
              <a:t>Operational Adjustments</a:t>
            </a:r>
            <a:r>
              <a:rPr lang="en-US" b="1" dirty="0"/>
              <a:t>:</a:t>
            </a:r>
            <a:endParaRPr lang="en-US" dirty="0"/>
          </a:p>
          <a:p>
            <a:r>
              <a:rPr lang="en-US" b="1" dirty="0"/>
              <a:t>&gt;Adjusting flight schedules and routes based on weather predictions can help mitigate bird strike risks. Pilots should be trained to handle bird strike scenarios under different weather conditions.</a:t>
            </a:r>
          </a:p>
          <a:p>
            <a:endParaRPr lang="en-US" b="1" dirty="0"/>
          </a:p>
          <a:p>
            <a:endParaRPr lang="en-US" b="1" dirty="0"/>
          </a:p>
          <a:p>
            <a:endParaRPr lang="en-US" b="1" dirty="0"/>
          </a:p>
          <a:p>
            <a:endParaRPr lang="en-US" b="1" dirty="0"/>
          </a:p>
          <a:p>
            <a:endParaRPr lang="en-IN" b="1" dirty="0">
              <a:solidFill>
                <a:schemeClr val="tx1">
                  <a:lumMod val="95000"/>
                  <a:lumOff val="5000"/>
                </a:schemeClr>
              </a:solidFill>
            </a:endParaRPr>
          </a:p>
        </p:txBody>
      </p:sp>
    </p:spTree>
    <p:extLst>
      <p:ext uri="{BB962C8B-B14F-4D97-AF65-F5344CB8AC3E}">
        <p14:creationId xmlns:p14="http://schemas.microsoft.com/office/powerpoint/2010/main" val="298727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E9D9F7-926F-2966-929F-6A4A8C23C28B}"/>
              </a:ext>
            </a:extLst>
          </p:cNvPr>
          <p:cNvSpPr txBox="1"/>
          <p:nvPr/>
        </p:nvSpPr>
        <p:spPr>
          <a:xfrm>
            <a:off x="397933" y="338667"/>
            <a:ext cx="11396134" cy="6740307"/>
          </a:xfrm>
          <a:prstGeom prst="rect">
            <a:avLst/>
          </a:prstGeom>
          <a:noFill/>
        </p:spPr>
        <p:txBody>
          <a:bodyPr wrap="square" rtlCol="0">
            <a:spAutoFit/>
          </a:bodyPr>
          <a:lstStyle/>
          <a:p>
            <a:pPr algn="ctr"/>
            <a:r>
              <a:rPr lang="en-US" b="1" dirty="0">
                <a:solidFill>
                  <a:schemeClr val="accent2">
                    <a:lumMod val="50000"/>
                  </a:schemeClr>
                </a:solidFill>
              </a:rPr>
              <a:t>TOP 3 ALTITUDE RANGES BY BIRD STRIKE INCIDENTS</a:t>
            </a:r>
          </a:p>
          <a:p>
            <a:r>
              <a:rPr lang="en-US" b="1" dirty="0">
                <a:solidFill>
                  <a:srgbClr val="C00000"/>
                </a:solidFill>
              </a:rPr>
              <a:t>Ground Level to 200 Feet</a:t>
            </a:r>
            <a:r>
              <a:rPr lang="en-US" b="1" dirty="0"/>
              <a:t>:</a:t>
            </a:r>
            <a:endParaRPr lang="en-US" dirty="0"/>
          </a:p>
          <a:p>
            <a:r>
              <a:rPr lang="en-US" b="1" dirty="0"/>
              <a:t>&gt;</a:t>
            </a:r>
            <a:r>
              <a:rPr lang="en-US" b="1" dirty="0">
                <a:solidFill>
                  <a:schemeClr val="accent1">
                    <a:lumMod val="50000"/>
                  </a:schemeClr>
                </a:solidFill>
              </a:rPr>
              <a:t>Highest Incidents</a:t>
            </a:r>
            <a:r>
              <a:rPr lang="en-US" b="1" dirty="0"/>
              <a:t>:</a:t>
            </a:r>
            <a:r>
              <a:rPr lang="en-US" dirty="0"/>
              <a:t> </a:t>
            </a:r>
            <a:r>
              <a:rPr lang="en-US" b="1" dirty="0"/>
              <a:t>The majority of bird strikes occur within the 0-200 feet altitude range, with approximately 29,000 incidents. This range typically includes take-off and landing phases, where aircraft are at their lowest altitudes and most vulnerable to bird strikes.</a:t>
            </a:r>
          </a:p>
          <a:p>
            <a:r>
              <a:rPr lang="en-US" b="1" dirty="0"/>
              <a:t>&gt;</a:t>
            </a:r>
            <a:r>
              <a:rPr lang="en-US" b="1" dirty="0">
                <a:solidFill>
                  <a:schemeClr val="accent1">
                    <a:lumMod val="50000"/>
                  </a:schemeClr>
                </a:solidFill>
              </a:rPr>
              <a:t>Wildlife Activity</a:t>
            </a:r>
            <a:r>
              <a:rPr lang="en-US" b="1" dirty="0"/>
              <a:t>:</a:t>
            </a:r>
            <a:r>
              <a:rPr lang="en-US" dirty="0"/>
              <a:t> </a:t>
            </a:r>
            <a:r>
              <a:rPr lang="en-US" b="1" dirty="0"/>
              <a:t>Birds are more likely to be encountered at lower altitudes due to their natural flight patterns and habitat proximity.</a:t>
            </a:r>
          </a:p>
          <a:p>
            <a:endParaRPr lang="en-US" b="1" dirty="0"/>
          </a:p>
          <a:p>
            <a:r>
              <a:rPr lang="en-US" b="1" dirty="0">
                <a:solidFill>
                  <a:srgbClr val="C00000"/>
                </a:solidFill>
              </a:rPr>
              <a:t>200 to 400 Feet</a:t>
            </a:r>
            <a:r>
              <a:rPr lang="en-US" b="1" dirty="0"/>
              <a:t>:</a:t>
            </a:r>
            <a:endParaRPr lang="en-US" dirty="0"/>
          </a:p>
          <a:p>
            <a:r>
              <a:rPr lang="en-US" b="1" dirty="0"/>
              <a:t>&gt;</a:t>
            </a:r>
            <a:r>
              <a:rPr lang="en-US" b="1" dirty="0">
                <a:solidFill>
                  <a:schemeClr val="accent1">
                    <a:lumMod val="50000"/>
                  </a:schemeClr>
                </a:solidFill>
              </a:rPr>
              <a:t>Significant Incidents</a:t>
            </a:r>
            <a:r>
              <a:rPr lang="en-US" b="1" dirty="0"/>
              <a:t>:</a:t>
            </a:r>
            <a:r>
              <a:rPr lang="en-US" dirty="0"/>
              <a:t> </a:t>
            </a:r>
            <a:r>
              <a:rPr lang="en-US" b="1" dirty="0"/>
              <a:t>This altitude range sees around 10,000 incidents. Aircraft are still relatively low during the initial climb or final approach, increasing the likelihood of bird encounters.</a:t>
            </a:r>
          </a:p>
          <a:p>
            <a:endParaRPr lang="en-US" b="1" dirty="0"/>
          </a:p>
          <a:p>
            <a:r>
              <a:rPr lang="en-US" b="1" dirty="0">
                <a:solidFill>
                  <a:srgbClr val="C00000"/>
                </a:solidFill>
              </a:rPr>
              <a:t>400 to 600 Feet</a:t>
            </a:r>
            <a:r>
              <a:rPr lang="en-US" b="1" dirty="0"/>
              <a:t>:</a:t>
            </a:r>
            <a:endParaRPr lang="en-US" dirty="0"/>
          </a:p>
          <a:p>
            <a:r>
              <a:rPr lang="en-US" b="1" dirty="0"/>
              <a:t>&gt;</a:t>
            </a:r>
            <a:r>
              <a:rPr lang="en-US" b="1" dirty="0">
                <a:solidFill>
                  <a:schemeClr val="accent1">
                    <a:lumMod val="50000"/>
                  </a:schemeClr>
                </a:solidFill>
              </a:rPr>
              <a:t>Moderate Incidents</a:t>
            </a:r>
            <a:r>
              <a:rPr lang="en-US" b="1" dirty="0"/>
              <a:t>:</a:t>
            </a:r>
            <a:r>
              <a:rPr lang="en-US" dirty="0"/>
              <a:t> </a:t>
            </a:r>
            <a:r>
              <a:rPr lang="en-US" b="1" dirty="0"/>
              <a:t>With around 6,000 incidents, this range marks the transition phase as aircraft ascend or descend. Birds can still pose a threat during these maneuvers.</a:t>
            </a:r>
          </a:p>
          <a:p>
            <a:endParaRPr lang="en-US" b="1" dirty="0"/>
          </a:p>
          <a:p>
            <a:r>
              <a:rPr lang="en-US" b="1" dirty="0">
                <a:solidFill>
                  <a:schemeClr val="accent6">
                    <a:lumMod val="75000"/>
                  </a:schemeClr>
                </a:solidFill>
              </a:rPr>
              <a:t>Future Directions</a:t>
            </a:r>
            <a:r>
              <a:rPr lang="en-US" b="1" dirty="0"/>
              <a:t>:</a:t>
            </a:r>
          </a:p>
          <a:p>
            <a:pPr>
              <a:buFont typeface="Arial" panose="020B0604020202020204" pitchFamily="34" charset="0"/>
              <a:buChar char="•"/>
            </a:pPr>
            <a:r>
              <a:rPr lang="en-US" b="1" dirty="0">
                <a:solidFill>
                  <a:schemeClr val="accent1">
                    <a:lumMod val="50000"/>
                  </a:schemeClr>
                </a:solidFill>
              </a:rPr>
              <a:t>Advanced Technologies</a:t>
            </a:r>
            <a:r>
              <a:rPr lang="en-US" b="1" dirty="0"/>
              <a:t>:</a:t>
            </a:r>
            <a:endParaRPr lang="en-US" dirty="0"/>
          </a:p>
          <a:p>
            <a:pPr lvl="1"/>
            <a:r>
              <a:rPr lang="en-US" b="1" dirty="0"/>
              <a:t>&gt;Development and deployment of advanced bird detection and deterrence technologies can significantly reduce the risk of bird strikes at lower altitudes. Continue research into bird behavior and flight patterns can inform better mitigation strategies and improve safety protocols.</a:t>
            </a:r>
          </a:p>
          <a:p>
            <a:endParaRPr lang="en-US" b="1" dirty="0"/>
          </a:p>
          <a:p>
            <a:endParaRPr lang="en-US" b="1" dirty="0"/>
          </a:p>
          <a:p>
            <a:endParaRPr lang="en-IN" b="1" dirty="0">
              <a:solidFill>
                <a:schemeClr val="accent2">
                  <a:lumMod val="50000"/>
                </a:schemeClr>
              </a:solidFill>
            </a:endParaRPr>
          </a:p>
        </p:txBody>
      </p:sp>
    </p:spTree>
    <p:extLst>
      <p:ext uri="{BB962C8B-B14F-4D97-AF65-F5344CB8AC3E}">
        <p14:creationId xmlns:p14="http://schemas.microsoft.com/office/powerpoint/2010/main" val="120934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3CA377-864E-32DC-E69D-6A9DC6D5CB88}"/>
              </a:ext>
            </a:extLst>
          </p:cNvPr>
          <p:cNvSpPr txBox="1"/>
          <p:nvPr/>
        </p:nvSpPr>
        <p:spPr>
          <a:xfrm>
            <a:off x="228600" y="338667"/>
            <a:ext cx="11777133" cy="5632311"/>
          </a:xfrm>
          <a:prstGeom prst="rect">
            <a:avLst/>
          </a:prstGeom>
          <a:noFill/>
        </p:spPr>
        <p:txBody>
          <a:bodyPr wrap="square" rtlCol="0">
            <a:spAutoFit/>
          </a:bodyPr>
          <a:lstStyle/>
          <a:p>
            <a:pPr algn="ctr"/>
            <a:r>
              <a:rPr lang="en-US" b="1" dirty="0">
                <a:solidFill>
                  <a:schemeClr val="accent2">
                    <a:lumMod val="50000"/>
                  </a:schemeClr>
                </a:solidFill>
              </a:rPr>
              <a:t>Top 3 AIRCRAFT MODELS BY COST DUE TO BIRD STRIKES</a:t>
            </a:r>
          </a:p>
          <a:p>
            <a:r>
              <a:rPr lang="en-US" b="1" dirty="0">
                <a:solidFill>
                  <a:srgbClr val="C00000"/>
                </a:solidFill>
              </a:rPr>
              <a:t>LEARJET 60</a:t>
            </a:r>
            <a:r>
              <a:rPr lang="en-US" dirty="0"/>
              <a:t>: </a:t>
            </a:r>
          </a:p>
          <a:p>
            <a:r>
              <a:rPr lang="en-US" b="1" dirty="0"/>
              <a:t>Over the past decade, bird strikes have resulted in substantial costs totaling $14 million for the Learjet 60. Despite its smaller size compared to commercial jets, the impact of bird strikes underscores the importance of wildlife management around airports and flight paths.</a:t>
            </a:r>
          </a:p>
          <a:p>
            <a:r>
              <a:rPr lang="en-US" b="1" dirty="0"/>
              <a:t>&gt;Number of Engines : 2</a:t>
            </a:r>
          </a:p>
          <a:p>
            <a:endParaRPr lang="en-US" b="1" dirty="0">
              <a:solidFill>
                <a:schemeClr val="accent2">
                  <a:lumMod val="50000"/>
                </a:schemeClr>
              </a:solidFill>
            </a:endParaRPr>
          </a:p>
          <a:p>
            <a:r>
              <a:rPr lang="en-US" b="1" dirty="0">
                <a:solidFill>
                  <a:srgbClr val="C00000"/>
                </a:solidFill>
              </a:rPr>
              <a:t>B-767-300</a:t>
            </a:r>
            <a:r>
              <a:rPr lang="en-US" dirty="0"/>
              <a:t>: </a:t>
            </a:r>
          </a:p>
          <a:p>
            <a:r>
              <a:rPr lang="en-US" b="1" dirty="0"/>
              <a:t>The Boeing 767-300, a workhorse of many airlines, has faced significant financial impacts from bird strikes, amounting to $12 million over the last 10 years. This highlights the need for robust aircraft design and airport procedures to mitigate such risks.</a:t>
            </a:r>
          </a:p>
          <a:p>
            <a:r>
              <a:rPr lang="en-US" b="1" dirty="0"/>
              <a:t>&gt;Number of Engines : 2</a:t>
            </a:r>
          </a:p>
          <a:p>
            <a:endParaRPr lang="en-US" b="1" dirty="0">
              <a:solidFill>
                <a:schemeClr val="accent2">
                  <a:lumMod val="50000"/>
                </a:schemeClr>
              </a:solidFill>
            </a:endParaRPr>
          </a:p>
          <a:p>
            <a:r>
              <a:rPr lang="en-US" b="1" dirty="0">
                <a:solidFill>
                  <a:srgbClr val="C00000"/>
                </a:solidFill>
              </a:rPr>
              <a:t>B-757-200</a:t>
            </a:r>
            <a:r>
              <a:rPr lang="en-US" dirty="0"/>
              <a:t>: </a:t>
            </a:r>
          </a:p>
          <a:p>
            <a:r>
              <a:rPr lang="en-US" b="1" dirty="0"/>
              <a:t>With costs totaling $9 million due to bird strikes, the Boeing 757-200 has also felt the economic repercussions of wildlife encounters during flights. Effective strategies for bird strike prevention and management are crucial for maintaining safe and cost-effective operations.</a:t>
            </a:r>
          </a:p>
          <a:p>
            <a:r>
              <a:rPr lang="en-US" b="1" dirty="0"/>
              <a:t>&gt;Number of Engines : 2</a:t>
            </a:r>
          </a:p>
          <a:p>
            <a:endParaRPr lang="en-US" b="1" dirty="0">
              <a:solidFill>
                <a:schemeClr val="accent2">
                  <a:lumMod val="50000"/>
                </a:schemeClr>
              </a:solidFill>
            </a:endParaRPr>
          </a:p>
          <a:p>
            <a:pPr algn="ctr"/>
            <a:endParaRPr lang="en-IN" dirty="0"/>
          </a:p>
        </p:txBody>
      </p:sp>
    </p:spTree>
    <p:extLst>
      <p:ext uri="{BB962C8B-B14F-4D97-AF65-F5344CB8AC3E}">
        <p14:creationId xmlns:p14="http://schemas.microsoft.com/office/powerpoint/2010/main" val="122702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98278-DD04-7C8A-09B8-92DDEB2F587D}"/>
              </a:ext>
            </a:extLst>
          </p:cNvPr>
          <p:cNvSpPr txBox="1"/>
          <p:nvPr/>
        </p:nvSpPr>
        <p:spPr>
          <a:xfrm>
            <a:off x="1159932" y="145534"/>
            <a:ext cx="9643533" cy="369332"/>
          </a:xfrm>
          <a:prstGeom prst="rect">
            <a:avLst/>
          </a:prstGeom>
          <a:noFill/>
        </p:spPr>
        <p:txBody>
          <a:bodyPr wrap="square" rtlCol="0">
            <a:spAutoFit/>
          </a:bodyPr>
          <a:lstStyle/>
          <a:p>
            <a:pPr algn="ctr"/>
            <a:r>
              <a:rPr lang="en-IN" b="1" dirty="0">
                <a:solidFill>
                  <a:schemeClr val="accent2">
                    <a:lumMod val="50000"/>
                  </a:schemeClr>
                </a:solidFill>
              </a:rPr>
              <a:t>DASHBOARD 1</a:t>
            </a:r>
          </a:p>
        </p:txBody>
      </p:sp>
      <p:pic>
        <p:nvPicPr>
          <p:cNvPr id="4" name="Picture 3">
            <a:extLst>
              <a:ext uri="{FF2B5EF4-FFF2-40B4-BE49-F238E27FC236}">
                <a16:creationId xmlns:a16="http://schemas.microsoft.com/office/drawing/2014/main" id="{5FC241E7-9F25-1B13-F952-142EFBB8C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219" y="789443"/>
            <a:ext cx="10386960" cy="5738357"/>
          </a:xfrm>
          <a:prstGeom prst="rect">
            <a:avLst/>
          </a:prstGeom>
        </p:spPr>
      </p:pic>
    </p:spTree>
    <p:extLst>
      <p:ext uri="{BB962C8B-B14F-4D97-AF65-F5344CB8AC3E}">
        <p14:creationId xmlns:p14="http://schemas.microsoft.com/office/powerpoint/2010/main" val="290827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62806-8B02-FF6D-58AB-654F8C43E09D}"/>
              </a:ext>
            </a:extLst>
          </p:cNvPr>
          <p:cNvSpPr txBox="1"/>
          <p:nvPr/>
        </p:nvSpPr>
        <p:spPr>
          <a:xfrm>
            <a:off x="431800" y="169333"/>
            <a:ext cx="10888133" cy="369332"/>
          </a:xfrm>
          <a:prstGeom prst="rect">
            <a:avLst/>
          </a:prstGeom>
          <a:noFill/>
        </p:spPr>
        <p:txBody>
          <a:bodyPr wrap="square" rtlCol="0">
            <a:spAutoFit/>
          </a:bodyPr>
          <a:lstStyle/>
          <a:p>
            <a:pPr algn="ctr"/>
            <a:r>
              <a:rPr lang="en-IN" b="1" dirty="0">
                <a:solidFill>
                  <a:schemeClr val="accent2">
                    <a:lumMod val="50000"/>
                  </a:schemeClr>
                </a:solidFill>
              </a:rPr>
              <a:t>DASHBOARD 2</a:t>
            </a:r>
          </a:p>
        </p:txBody>
      </p:sp>
      <p:pic>
        <p:nvPicPr>
          <p:cNvPr id="5" name="Picture 4">
            <a:extLst>
              <a:ext uri="{FF2B5EF4-FFF2-40B4-BE49-F238E27FC236}">
                <a16:creationId xmlns:a16="http://schemas.microsoft.com/office/drawing/2014/main" id="{501ACDA9-CE2F-B6AF-CDFA-5ED76C254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707138"/>
            <a:ext cx="11988800" cy="6057729"/>
          </a:xfrm>
          <a:prstGeom prst="rect">
            <a:avLst/>
          </a:prstGeom>
        </p:spPr>
      </p:pic>
    </p:spTree>
    <p:extLst>
      <p:ext uri="{BB962C8B-B14F-4D97-AF65-F5344CB8AC3E}">
        <p14:creationId xmlns:p14="http://schemas.microsoft.com/office/powerpoint/2010/main" val="96693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EB47D-D096-5E62-4F4D-378721D0D964}"/>
              </a:ext>
            </a:extLst>
          </p:cNvPr>
          <p:cNvSpPr txBox="1"/>
          <p:nvPr/>
        </p:nvSpPr>
        <p:spPr>
          <a:xfrm>
            <a:off x="262467" y="406400"/>
            <a:ext cx="11624733" cy="5386090"/>
          </a:xfrm>
          <a:prstGeom prst="rect">
            <a:avLst/>
          </a:prstGeom>
          <a:noFill/>
        </p:spPr>
        <p:txBody>
          <a:bodyPr wrap="square" rtlCol="0">
            <a:spAutoFit/>
          </a:bodyPr>
          <a:lstStyle/>
          <a:p>
            <a:pPr algn="ctr"/>
            <a:r>
              <a:rPr lang="en-IN" sz="3600" b="1" dirty="0">
                <a:solidFill>
                  <a:schemeClr val="accent2">
                    <a:lumMod val="50000"/>
                  </a:schemeClr>
                </a:solidFill>
              </a:rPr>
              <a:t>DESCRIPTION</a:t>
            </a:r>
          </a:p>
          <a:p>
            <a:r>
              <a:rPr lang="en-US" sz="2800" b="1" dirty="0"/>
              <a:t>This project focuses on analyzing bird strike data across various airports in the United States, utilizing SQL for data manipulation and Power BI for visualization. The dataset includes key attributes such as airport name, airline operator, origin state, number of birds struck, cost, bird species, sky condition, and aircraft model. The analysis aims to uncover patterns and trends in bird strike incidents, assess the financial impact on airlines and aircraft, and provide operational insights to enhance safety and efficiency. By leveraging SQL for thorough data preparation and Power BI for creating interactive dashboards, the project offers comprehensive insights into the frequency, cost, and conditions of bird strikes, helping stakeholders make informed decisions and improve risk management strategies.</a:t>
            </a:r>
            <a:endParaRPr lang="en-IN" sz="2800" b="1" dirty="0"/>
          </a:p>
        </p:txBody>
      </p:sp>
    </p:spTree>
    <p:extLst>
      <p:ext uri="{BB962C8B-B14F-4D97-AF65-F5344CB8AC3E}">
        <p14:creationId xmlns:p14="http://schemas.microsoft.com/office/powerpoint/2010/main" val="244422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3C8944-A554-934C-6C12-6FF37B67539C}"/>
              </a:ext>
            </a:extLst>
          </p:cNvPr>
          <p:cNvSpPr txBox="1"/>
          <p:nvPr/>
        </p:nvSpPr>
        <p:spPr>
          <a:xfrm>
            <a:off x="406400" y="355600"/>
            <a:ext cx="11379200" cy="6186309"/>
          </a:xfrm>
          <a:prstGeom prst="rect">
            <a:avLst/>
          </a:prstGeom>
          <a:noFill/>
        </p:spPr>
        <p:txBody>
          <a:bodyPr wrap="square" rtlCol="0">
            <a:spAutoFit/>
          </a:bodyPr>
          <a:lstStyle/>
          <a:p>
            <a:pPr algn="ctr"/>
            <a:r>
              <a:rPr lang="en-IN" b="1" dirty="0">
                <a:solidFill>
                  <a:schemeClr val="accent2">
                    <a:lumMod val="50000"/>
                  </a:schemeClr>
                </a:solidFill>
              </a:rPr>
              <a:t>KPI(KEY PERFORMANCE INDICATORS)</a:t>
            </a:r>
          </a:p>
          <a:p>
            <a:pPr algn="ctr"/>
            <a:endParaRPr lang="en-IN" b="1" dirty="0">
              <a:solidFill>
                <a:schemeClr val="accent2">
                  <a:lumMod val="50000"/>
                </a:schemeClr>
              </a:solidFill>
            </a:endParaRPr>
          </a:p>
          <a:p>
            <a:pPr marL="342900" indent="-342900">
              <a:buAutoNum type="arabicPeriod"/>
            </a:pPr>
            <a:r>
              <a:rPr lang="en-US" b="1" dirty="0">
                <a:solidFill>
                  <a:srgbClr val="C00000"/>
                </a:solidFill>
              </a:rPr>
              <a:t>Total Cost of Bird Strikes</a:t>
            </a:r>
            <a:r>
              <a:rPr lang="en-US" b="1" dirty="0"/>
              <a:t>: Measures the financial impact of bird strike incidents</a:t>
            </a:r>
          </a:p>
          <a:p>
            <a:pPr marL="342900" indent="-342900">
              <a:buAutoNum type="arabicPeriod"/>
            </a:pPr>
            <a:r>
              <a:rPr lang="en-US" b="1" dirty="0">
                <a:solidFill>
                  <a:srgbClr val="C00000"/>
                </a:solidFill>
              </a:rPr>
              <a:t>Number of Bird Strike Incidents</a:t>
            </a:r>
            <a:r>
              <a:rPr lang="en-US" b="1" dirty="0"/>
              <a:t>: Quantifies the overall frequency of occurrences.</a:t>
            </a:r>
          </a:p>
          <a:p>
            <a:pPr marL="342900" indent="-342900">
              <a:buAutoNum type="arabicPeriod"/>
            </a:pPr>
            <a:r>
              <a:rPr lang="en-US" b="1" dirty="0">
                <a:solidFill>
                  <a:srgbClr val="C00000"/>
                </a:solidFill>
              </a:rPr>
              <a:t>Bird Strike Frequency</a:t>
            </a:r>
            <a:r>
              <a:rPr lang="en-US" b="1" dirty="0"/>
              <a:t>: Tracks the rate of incidents over time or per flight</a:t>
            </a:r>
          </a:p>
          <a:p>
            <a:pPr marL="342900" indent="-342900">
              <a:buAutoNum type="arabicPeriod"/>
            </a:pPr>
            <a:r>
              <a:rPr lang="en-US" b="1" dirty="0">
                <a:solidFill>
                  <a:srgbClr val="C00000"/>
                </a:solidFill>
              </a:rPr>
              <a:t>Injury Rate</a:t>
            </a:r>
            <a:r>
              <a:rPr lang="en-US" b="1" dirty="0"/>
              <a:t>: Assesses the human impact and safety implications of bird strikes</a:t>
            </a:r>
          </a:p>
          <a:p>
            <a:pPr marL="342900" indent="-342900">
              <a:buAutoNum type="arabicPeriod"/>
            </a:pPr>
            <a:r>
              <a:rPr lang="en-US" b="1" dirty="0">
                <a:solidFill>
                  <a:srgbClr val="C00000"/>
                </a:solidFill>
              </a:rPr>
              <a:t>Airline Involvement Breadth</a:t>
            </a:r>
            <a:r>
              <a:rPr lang="en-US" b="1" dirty="0"/>
              <a:t>: Indicates the number of airlines affected by bird strikes.</a:t>
            </a:r>
          </a:p>
          <a:p>
            <a:pPr marL="342900" indent="-342900">
              <a:buAutoNum type="arabicPeriod"/>
            </a:pPr>
            <a:r>
              <a:rPr lang="en-US" b="1" dirty="0">
                <a:solidFill>
                  <a:srgbClr val="C00000"/>
                </a:solidFill>
              </a:rPr>
              <a:t>Geographic Scope</a:t>
            </a:r>
            <a:r>
              <a:rPr lang="en-US" b="1" dirty="0"/>
              <a:t>: Measures the spatial distribution of incidents across states.</a:t>
            </a:r>
          </a:p>
          <a:p>
            <a:pPr marL="342900" indent="-342900">
              <a:buAutoNum type="arabicPeriod"/>
            </a:pPr>
            <a:r>
              <a:rPr lang="en-US" b="1" dirty="0">
                <a:solidFill>
                  <a:srgbClr val="C00000"/>
                </a:solidFill>
              </a:rPr>
              <a:t>Airport-Specific Incident Rates</a:t>
            </a:r>
            <a:r>
              <a:rPr lang="en-US" b="1" dirty="0"/>
              <a:t>: Identifies high-risk airports for targeted interventions.</a:t>
            </a:r>
          </a:p>
          <a:p>
            <a:pPr marL="342900" indent="-342900">
              <a:buAutoNum type="arabicPeriod"/>
            </a:pPr>
            <a:r>
              <a:rPr lang="en-US" b="1" dirty="0">
                <a:solidFill>
                  <a:srgbClr val="C00000"/>
                </a:solidFill>
              </a:rPr>
              <a:t>Aircraft Model Susceptibility</a:t>
            </a:r>
            <a:r>
              <a:rPr lang="en-US" b="1" dirty="0"/>
              <a:t>: Highlights which aircraft types are most prone to bird strikes.</a:t>
            </a:r>
          </a:p>
          <a:p>
            <a:pPr marL="342900" indent="-342900">
              <a:buAutoNum type="arabicPeriod"/>
            </a:pPr>
            <a:r>
              <a:rPr lang="en-US" b="1" dirty="0">
                <a:solidFill>
                  <a:srgbClr val="C00000"/>
                </a:solidFill>
              </a:rPr>
              <a:t>State-Level Incident Distribution</a:t>
            </a:r>
            <a:r>
              <a:rPr lang="en-US" b="1" dirty="0"/>
              <a:t>: Shows geographical hotspots for bird strike occurrences.</a:t>
            </a:r>
          </a:p>
          <a:p>
            <a:pPr marL="342900" indent="-342900">
              <a:buAutoNum type="arabicPeriod"/>
            </a:pPr>
            <a:r>
              <a:rPr lang="en-US" b="1" dirty="0">
                <a:solidFill>
                  <a:srgbClr val="C00000"/>
                </a:solidFill>
              </a:rPr>
              <a:t>Annual Incident Trends</a:t>
            </a:r>
            <a:r>
              <a:rPr lang="en-US" b="1" dirty="0"/>
              <a:t>: Tracks year-over-year changes in bird strike frequency.</a:t>
            </a:r>
          </a:p>
          <a:p>
            <a:pPr marL="342900" indent="-342900">
              <a:buAutoNum type="arabicPeriod"/>
            </a:pPr>
            <a:r>
              <a:rPr lang="en-US" b="1" dirty="0">
                <a:solidFill>
                  <a:srgbClr val="C00000"/>
                </a:solidFill>
              </a:rPr>
              <a:t>Sky Condition Impact</a:t>
            </a:r>
            <a:r>
              <a:rPr lang="en-US" b="1" dirty="0"/>
              <a:t>: Analyzes how different weather conditions affect incident rates.</a:t>
            </a:r>
          </a:p>
          <a:p>
            <a:pPr marL="342900" indent="-342900">
              <a:buAutoNum type="arabicPeriod"/>
            </a:pPr>
            <a:r>
              <a:rPr lang="en-US" b="1" dirty="0">
                <a:solidFill>
                  <a:srgbClr val="C00000"/>
                </a:solidFill>
              </a:rPr>
              <a:t>Aircraft Size Correlation</a:t>
            </a:r>
            <a:r>
              <a:rPr lang="en-US" b="1" dirty="0"/>
              <a:t>: Examines the relationship between aircraft size and strike likelihood.</a:t>
            </a:r>
          </a:p>
          <a:p>
            <a:pPr marL="342900" indent="-342900">
              <a:buAutoNum type="arabicPeriod"/>
            </a:pPr>
            <a:r>
              <a:rPr lang="en-US" b="1" dirty="0">
                <a:solidFill>
                  <a:srgbClr val="C00000"/>
                </a:solidFill>
              </a:rPr>
              <a:t>Altitude-Related Incident Distribution</a:t>
            </a:r>
            <a:r>
              <a:rPr lang="en-US" b="1" dirty="0"/>
              <a:t>: Shows at which altitudes bird strikes most commonly occur.</a:t>
            </a:r>
          </a:p>
          <a:p>
            <a:pPr marL="342900" indent="-342900">
              <a:buAutoNum type="arabicPeriod"/>
            </a:pPr>
            <a:r>
              <a:rPr lang="en-US" b="1" dirty="0">
                <a:solidFill>
                  <a:srgbClr val="C00000"/>
                </a:solidFill>
              </a:rPr>
              <a:t>Wildlife Warning Effectiveness</a:t>
            </a:r>
            <a:r>
              <a:rPr lang="en-US" b="1" dirty="0"/>
              <a:t>: Assesses the impact of pilot warnings on incident prevention.</a:t>
            </a:r>
          </a:p>
          <a:p>
            <a:pPr marL="342900" indent="-342900">
              <a:buAutoNum type="arabicPeriod"/>
            </a:pPr>
            <a:r>
              <a:rPr lang="en-US" b="1" dirty="0">
                <a:solidFill>
                  <a:srgbClr val="C00000"/>
                </a:solidFill>
              </a:rPr>
              <a:t>Airline-Specific Incident Rates</a:t>
            </a:r>
            <a:r>
              <a:rPr lang="en-US" b="1" dirty="0"/>
              <a:t>: Compares bird strike frequencies across different airlines.</a:t>
            </a:r>
          </a:p>
          <a:p>
            <a:pPr marL="342900" indent="-342900">
              <a:buAutoNum type="arabicPeriod"/>
            </a:pPr>
            <a:r>
              <a:rPr lang="en-US" b="1" dirty="0">
                <a:solidFill>
                  <a:srgbClr val="C00000"/>
                </a:solidFill>
              </a:rPr>
              <a:t>Flight Phase Risk Assessment</a:t>
            </a:r>
            <a:r>
              <a:rPr lang="en-US" b="1" dirty="0"/>
              <a:t>: Identifies which stages of flight are most vulnerable to bird strikes.</a:t>
            </a:r>
          </a:p>
          <a:p>
            <a:pPr marL="342900" indent="-342900">
              <a:buAutoNum type="arabicPeriod"/>
            </a:pPr>
            <a:r>
              <a:rPr lang="en-US" b="1" dirty="0">
                <a:solidFill>
                  <a:srgbClr val="C00000"/>
                </a:solidFill>
              </a:rPr>
              <a:t>Precipitation Impact on Incidents</a:t>
            </a:r>
            <a:r>
              <a:rPr lang="en-US" b="1" dirty="0"/>
              <a:t>: Analyzes how various weather conditions affect bird strike rates.</a:t>
            </a:r>
          </a:p>
          <a:p>
            <a:pPr marL="342900" indent="-342900">
              <a:buAutoNum type="arabicPeriod"/>
            </a:pPr>
            <a:r>
              <a:rPr lang="en-US" b="1" dirty="0">
                <a:solidFill>
                  <a:srgbClr val="C00000"/>
                </a:solidFill>
              </a:rPr>
              <a:t>Seasonal Incident Patterns</a:t>
            </a:r>
            <a:r>
              <a:rPr lang="en-US" b="1" dirty="0"/>
              <a:t>: Tracks monthly variations in bird strike occurrences.</a:t>
            </a:r>
          </a:p>
          <a:p>
            <a:pPr marL="342900" indent="-342900">
              <a:buAutoNum type="arabicPeriod"/>
            </a:pPr>
            <a:r>
              <a:rPr lang="en-US" b="1" dirty="0">
                <a:solidFill>
                  <a:srgbClr val="C00000"/>
                </a:solidFill>
              </a:rPr>
              <a:t>Cost by Aircraft Model</a:t>
            </a:r>
            <a:r>
              <a:rPr lang="en-US" b="1" dirty="0"/>
              <a:t>: Measures the financial impact of bird strikes for specific aircraft types.</a:t>
            </a:r>
          </a:p>
          <a:p>
            <a:pPr marL="342900" indent="-342900">
              <a:buAutoNum type="arabicPeriod"/>
            </a:pPr>
            <a:r>
              <a:rPr lang="en-US" b="1" dirty="0">
                <a:solidFill>
                  <a:srgbClr val="C00000"/>
                </a:solidFill>
              </a:rPr>
              <a:t>Altitude Range Risk Profile</a:t>
            </a:r>
            <a:r>
              <a:rPr lang="en-US" b="1" dirty="0"/>
              <a:t>: Provides a detailed breakdown of incident likelihood at various altitudes</a:t>
            </a:r>
            <a:r>
              <a:rPr lang="en-US" dirty="0"/>
              <a:t>.</a:t>
            </a:r>
            <a:endParaRPr lang="en-IN" b="1" dirty="0">
              <a:solidFill>
                <a:schemeClr val="tx1">
                  <a:lumMod val="95000"/>
                  <a:lumOff val="5000"/>
                </a:schemeClr>
              </a:solidFill>
            </a:endParaRPr>
          </a:p>
        </p:txBody>
      </p:sp>
    </p:spTree>
    <p:extLst>
      <p:ext uri="{BB962C8B-B14F-4D97-AF65-F5344CB8AC3E}">
        <p14:creationId xmlns:p14="http://schemas.microsoft.com/office/powerpoint/2010/main" val="1479271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689E10-6606-C658-305E-E07A5F4D9857}"/>
              </a:ext>
            </a:extLst>
          </p:cNvPr>
          <p:cNvSpPr txBox="1"/>
          <p:nvPr/>
        </p:nvSpPr>
        <p:spPr>
          <a:xfrm>
            <a:off x="110068" y="0"/>
            <a:ext cx="11980332" cy="7294305"/>
          </a:xfrm>
          <a:prstGeom prst="rect">
            <a:avLst/>
          </a:prstGeom>
          <a:noFill/>
        </p:spPr>
        <p:txBody>
          <a:bodyPr wrap="square" rtlCol="0">
            <a:spAutoFit/>
          </a:bodyPr>
          <a:lstStyle/>
          <a:p>
            <a:pPr algn="ctr"/>
            <a:r>
              <a:rPr lang="en-IN" b="1" dirty="0">
                <a:solidFill>
                  <a:schemeClr val="accent2">
                    <a:lumMod val="50000"/>
                  </a:schemeClr>
                </a:solidFill>
              </a:rPr>
              <a:t>TOP 3 AIRPORTS BY INCIDENTS</a:t>
            </a:r>
          </a:p>
          <a:p>
            <a:r>
              <a:rPr lang="en-US" b="1" dirty="0"/>
              <a:t>This section of the dashboard provides a detailed overview of bird strike incidents categorized by airports. By identifying the airports with the highest number of incidents, stakeholders can prioritize resources and implement targeted mitigation strategies to reduce the frequency and impact of bird strikes</a:t>
            </a:r>
            <a:endParaRPr lang="en-US" b="1" dirty="0">
              <a:solidFill>
                <a:schemeClr val="accent2">
                  <a:lumMod val="50000"/>
                </a:schemeClr>
              </a:solidFill>
            </a:endParaRPr>
          </a:p>
          <a:p>
            <a:r>
              <a:rPr lang="en-US" b="1" dirty="0"/>
              <a:t>1. </a:t>
            </a:r>
            <a:r>
              <a:rPr lang="en-US" b="1" dirty="0">
                <a:solidFill>
                  <a:srgbClr val="FF0000"/>
                </a:solidFill>
              </a:rPr>
              <a:t>Dallas/Fort Worth International Airport (DFW)</a:t>
            </a:r>
            <a:endParaRPr lang="en-US" dirty="0">
              <a:solidFill>
                <a:srgbClr val="FF0000"/>
              </a:solidFill>
            </a:endParaRPr>
          </a:p>
          <a:p>
            <a:pPr>
              <a:buFont typeface="Arial" panose="020B0604020202020204" pitchFamily="34" charset="0"/>
              <a:buChar char="•"/>
            </a:pPr>
            <a:r>
              <a:rPr lang="en-US" b="1" dirty="0"/>
              <a:t>Total Incidents:</a:t>
            </a:r>
            <a:r>
              <a:rPr lang="en-US" dirty="0"/>
              <a:t> </a:t>
            </a:r>
            <a:r>
              <a:rPr lang="en-US" b="1" dirty="0"/>
              <a:t>803</a:t>
            </a:r>
          </a:p>
          <a:p>
            <a:pPr>
              <a:buFont typeface="Arial" panose="020B0604020202020204" pitchFamily="34" charset="0"/>
              <a:buChar char="•"/>
            </a:pPr>
            <a:r>
              <a:rPr lang="en-US" b="1" dirty="0"/>
              <a:t>As one of the busiest airports in the United States, Dallas/Fort Worth International Airport has the highest number of bird strike incidents. The high volume of air traffic and proximity to bird habitats contribute to the frequency of these events.</a:t>
            </a:r>
            <a:endParaRPr lang="en-IN" b="1" dirty="0"/>
          </a:p>
          <a:p>
            <a:pPr>
              <a:buFont typeface="Arial" panose="020B0604020202020204" pitchFamily="34" charset="0"/>
              <a:buChar char="•"/>
            </a:pPr>
            <a:r>
              <a:rPr lang="en-IN" b="1" dirty="0"/>
              <a:t>Financial Impact</a:t>
            </a:r>
            <a:r>
              <a:rPr lang="en-IN" dirty="0"/>
              <a:t>: </a:t>
            </a:r>
            <a:r>
              <a:rPr lang="en-IN" b="1" dirty="0"/>
              <a:t>$948,000.</a:t>
            </a:r>
          </a:p>
          <a:p>
            <a:pPr>
              <a:buFont typeface="Arial" panose="020B0604020202020204" pitchFamily="34" charset="0"/>
              <a:buChar char="•"/>
            </a:pPr>
            <a:r>
              <a:rPr lang="en-IN" b="1" dirty="0"/>
              <a:t>Birds Involved</a:t>
            </a:r>
            <a:r>
              <a:rPr lang="en-IN" dirty="0"/>
              <a:t>: </a:t>
            </a:r>
            <a:r>
              <a:rPr lang="en-IN" b="1" dirty="0"/>
              <a:t>2933</a:t>
            </a:r>
          </a:p>
          <a:p>
            <a:pPr>
              <a:buFont typeface="Arial" panose="020B0604020202020204" pitchFamily="34" charset="0"/>
              <a:buChar char="•"/>
            </a:pPr>
            <a:r>
              <a:rPr lang="en-IN" b="1" dirty="0"/>
              <a:t>State</a:t>
            </a:r>
            <a:r>
              <a:rPr lang="en-IN" dirty="0"/>
              <a:t>: </a:t>
            </a:r>
            <a:r>
              <a:rPr lang="en-IN" b="1" dirty="0"/>
              <a:t>Texas </a:t>
            </a:r>
          </a:p>
          <a:p>
            <a:pPr>
              <a:buFont typeface="Arial" panose="020B0604020202020204" pitchFamily="34" charset="0"/>
              <a:buChar char="•"/>
            </a:pPr>
            <a:r>
              <a:rPr lang="en-IN" b="1" dirty="0"/>
              <a:t>People Injured: 0</a:t>
            </a:r>
          </a:p>
          <a:p>
            <a:pPr>
              <a:buFont typeface="Arial" panose="020B0604020202020204" pitchFamily="34" charset="0"/>
              <a:buChar char="•"/>
            </a:pPr>
            <a:r>
              <a:rPr lang="en-IN" b="1" dirty="0"/>
              <a:t>Year: </a:t>
            </a:r>
            <a:r>
              <a:rPr lang="en-US" b="1" dirty="0"/>
              <a:t>In 2011, Dallas/Fort Worth International Airport (DFW) experienced the highest number of bird strike.</a:t>
            </a:r>
          </a:p>
          <a:p>
            <a:endParaRPr lang="en-US" b="1" dirty="0"/>
          </a:p>
          <a:p>
            <a:r>
              <a:rPr lang="en-US" b="1" dirty="0"/>
              <a:t>2. </a:t>
            </a:r>
            <a:r>
              <a:rPr lang="en-US" b="1" dirty="0">
                <a:solidFill>
                  <a:srgbClr val="FF0000"/>
                </a:solidFill>
              </a:rPr>
              <a:t>SACRAMENTO INTL AIRPORT</a:t>
            </a:r>
          </a:p>
          <a:p>
            <a:r>
              <a:rPr lang="en-IN" b="1" dirty="0"/>
              <a:t>&gt;Total Incidents:</a:t>
            </a:r>
            <a:r>
              <a:rPr lang="en-IN" dirty="0"/>
              <a:t> </a:t>
            </a:r>
            <a:r>
              <a:rPr lang="en-IN" b="1" dirty="0"/>
              <a:t>676</a:t>
            </a:r>
          </a:p>
          <a:p>
            <a:r>
              <a:rPr lang="en-IN" b="1" dirty="0"/>
              <a:t>&gt;</a:t>
            </a:r>
            <a:r>
              <a:rPr lang="en-US" b="1" dirty="0"/>
              <a:t>Sacramento International Airport ranks second in terms of bird strike incidents. The surrounding agricultural areas and wetlands are likely contributing factors, attracting a variety of bird species.</a:t>
            </a:r>
          </a:p>
          <a:p>
            <a:r>
              <a:rPr lang="en-IN" b="1" dirty="0"/>
              <a:t>&gt;Financial Impact: $400000</a:t>
            </a:r>
          </a:p>
          <a:p>
            <a:r>
              <a:rPr lang="en-IN" b="1" dirty="0"/>
              <a:t>&gt;Birds Involved: 1856</a:t>
            </a:r>
          </a:p>
          <a:p>
            <a:r>
              <a:rPr lang="en-IN" b="1" dirty="0"/>
              <a:t>&gt;State: California</a:t>
            </a:r>
          </a:p>
          <a:p>
            <a:r>
              <a:rPr lang="en-IN" b="1" dirty="0"/>
              <a:t>&gt;People Injured: 0</a:t>
            </a:r>
          </a:p>
          <a:p>
            <a:r>
              <a:rPr lang="en-IN" b="1" dirty="0"/>
              <a:t>&gt;Year:</a:t>
            </a:r>
            <a:r>
              <a:rPr lang="en-US" b="1" dirty="0"/>
              <a:t>In 2009, Sacramento International Airport experienced the highest number of bird strike.</a:t>
            </a:r>
          </a:p>
          <a:p>
            <a:endParaRPr lang="en-IN" b="1" dirty="0"/>
          </a:p>
          <a:p>
            <a:endParaRPr lang="en-IN" b="1"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3547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6D768C-B5DA-0DDE-BCFA-F88B100A2106}"/>
              </a:ext>
            </a:extLst>
          </p:cNvPr>
          <p:cNvSpPr txBox="1"/>
          <p:nvPr/>
        </p:nvSpPr>
        <p:spPr>
          <a:xfrm>
            <a:off x="474133" y="330200"/>
            <a:ext cx="11269134" cy="7848302"/>
          </a:xfrm>
          <a:prstGeom prst="rect">
            <a:avLst/>
          </a:prstGeom>
          <a:noFill/>
        </p:spPr>
        <p:txBody>
          <a:bodyPr wrap="square" rtlCol="0">
            <a:spAutoFit/>
          </a:bodyPr>
          <a:lstStyle/>
          <a:p>
            <a:r>
              <a:rPr lang="en-IN" b="1" dirty="0"/>
              <a:t>3.</a:t>
            </a:r>
            <a:r>
              <a:rPr lang="en-US" dirty="0"/>
              <a:t> </a:t>
            </a:r>
            <a:r>
              <a:rPr lang="en-US" b="1" dirty="0">
                <a:solidFill>
                  <a:srgbClr val="FF0000"/>
                </a:solidFill>
              </a:rPr>
              <a:t>Salt Lake City International Airport (SLC)</a:t>
            </a:r>
            <a:r>
              <a:rPr lang="en-IN" b="1" dirty="0">
                <a:solidFill>
                  <a:schemeClr val="tx1">
                    <a:lumMod val="95000"/>
                    <a:lumOff val="5000"/>
                  </a:schemeClr>
                </a:solidFill>
              </a:rPr>
              <a:t>:</a:t>
            </a:r>
          </a:p>
          <a:p>
            <a:r>
              <a:rPr lang="en-IN" b="1" dirty="0">
                <a:solidFill>
                  <a:schemeClr val="tx1">
                    <a:lumMod val="95000"/>
                    <a:lumOff val="5000"/>
                  </a:schemeClr>
                </a:solidFill>
              </a:rPr>
              <a:t>&gt;Total Incidents: 479</a:t>
            </a:r>
          </a:p>
          <a:p>
            <a:r>
              <a:rPr lang="en-IN" b="1" dirty="0">
                <a:solidFill>
                  <a:schemeClr val="tx1">
                    <a:lumMod val="95000"/>
                    <a:lumOff val="5000"/>
                  </a:schemeClr>
                </a:solidFill>
              </a:rPr>
              <a:t>&gt;</a:t>
            </a:r>
            <a:r>
              <a:rPr lang="en-US" b="1" dirty="0"/>
              <a:t>Salt Lake City International Airport has recorded 479 bird strike incidents. Its location near the Great Salt Lake and migratory bird routes makes it particularly susceptible to such incidents</a:t>
            </a:r>
            <a:r>
              <a:rPr lang="en-US" dirty="0"/>
              <a:t>.</a:t>
            </a:r>
          </a:p>
          <a:p>
            <a:r>
              <a:rPr lang="en-US" dirty="0"/>
              <a:t>&gt;</a:t>
            </a:r>
            <a:r>
              <a:rPr lang="en-US" b="1" dirty="0"/>
              <a:t>Financial Impact: $700000</a:t>
            </a:r>
          </a:p>
          <a:p>
            <a:r>
              <a:rPr lang="en-US" b="1" dirty="0"/>
              <a:t>&gt;Birds Involved: 479</a:t>
            </a:r>
          </a:p>
          <a:p>
            <a:r>
              <a:rPr lang="en-US" b="1" dirty="0"/>
              <a:t>&gt;State: Utah</a:t>
            </a:r>
          </a:p>
          <a:p>
            <a:r>
              <a:rPr lang="en-US" b="1" dirty="0"/>
              <a:t>&gt;People Injured: 0</a:t>
            </a:r>
          </a:p>
          <a:p>
            <a:r>
              <a:rPr lang="en-US" b="1" dirty="0"/>
              <a:t>&gt;</a:t>
            </a:r>
            <a:r>
              <a:rPr lang="en-IN" b="1" dirty="0"/>
              <a:t>Year:</a:t>
            </a:r>
            <a:r>
              <a:rPr lang="en-US" b="1" dirty="0"/>
              <a:t>In 2006, Salt Lake City International Airport experienced the highest number of bird strike.</a:t>
            </a:r>
          </a:p>
          <a:p>
            <a:endParaRPr lang="en-US" b="1" dirty="0"/>
          </a:p>
          <a:p>
            <a:pPr algn="ctr"/>
            <a:r>
              <a:rPr lang="en-US" b="1" dirty="0">
                <a:solidFill>
                  <a:schemeClr val="accent2">
                    <a:lumMod val="75000"/>
                  </a:schemeClr>
                </a:solidFill>
              </a:rPr>
              <a:t>TOP 3 STATES BY INCIDENT</a:t>
            </a:r>
          </a:p>
          <a:p>
            <a:r>
              <a:rPr lang="en-US" b="1" dirty="0"/>
              <a:t>1</a:t>
            </a:r>
            <a:r>
              <a:rPr lang="en-US" b="1" dirty="0">
                <a:solidFill>
                  <a:srgbClr val="C00000"/>
                </a:solidFill>
              </a:rPr>
              <a:t>.California</a:t>
            </a:r>
            <a:endParaRPr lang="en-US" dirty="0">
              <a:solidFill>
                <a:srgbClr val="C00000"/>
              </a:solidFill>
            </a:endParaRPr>
          </a:p>
          <a:p>
            <a:r>
              <a:rPr lang="en-US" b="1" dirty="0"/>
              <a:t>&gt;Total Incidents:</a:t>
            </a:r>
            <a:r>
              <a:rPr lang="en-US" dirty="0"/>
              <a:t> </a:t>
            </a:r>
            <a:r>
              <a:rPr lang="en-US" b="1" dirty="0"/>
              <a:t>2,500</a:t>
            </a:r>
          </a:p>
          <a:p>
            <a:r>
              <a:rPr lang="en-US" b="1" dirty="0"/>
              <a:t>&gt;California leads with the highest number of bird strike incidents. The state's diverse ecosystems, large number of airports, and extensive migratory bird routes contribute to this high incident rate.</a:t>
            </a:r>
          </a:p>
          <a:p>
            <a:r>
              <a:rPr lang="en-US" dirty="0"/>
              <a:t>&gt;</a:t>
            </a:r>
            <a:r>
              <a:rPr lang="en-US" b="1" dirty="0"/>
              <a:t>Financial Impact: $2300000</a:t>
            </a:r>
          </a:p>
          <a:p>
            <a:r>
              <a:rPr lang="en-US" b="1" dirty="0"/>
              <a:t>&gt;Birds Involved: 7103</a:t>
            </a:r>
          </a:p>
          <a:p>
            <a:r>
              <a:rPr lang="en-US" b="1" dirty="0"/>
              <a:t>&gt;Total Airlines: 90</a:t>
            </a:r>
          </a:p>
          <a:p>
            <a:endParaRPr lang="en-US" b="1" dirty="0"/>
          </a:p>
          <a:p>
            <a:r>
              <a:rPr lang="en-US" b="1" dirty="0"/>
              <a:t>2. </a:t>
            </a:r>
            <a:r>
              <a:rPr lang="en-US" b="1" dirty="0">
                <a:solidFill>
                  <a:srgbClr val="C00000"/>
                </a:solidFill>
              </a:rPr>
              <a:t>Texas</a:t>
            </a:r>
            <a:endParaRPr lang="en-US" dirty="0">
              <a:solidFill>
                <a:srgbClr val="C00000"/>
              </a:solidFill>
            </a:endParaRPr>
          </a:p>
          <a:p>
            <a:pPr>
              <a:buFont typeface="Arial" panose="020B0604020202020204" pitchFamily="34" charset="0"/>
              <a:buChar char="•"/>
            </a:pPr>
            <a:r>
              <a:rPr lang="en-US" b="1" dirty="0"/>
              <a:t>Total Incidents:</a:t>
            </a:r>
            <a:r>
              <a:rPr lang="en-US" dirty="0"/>
              <a:t> 2,449</a:t>
            </a:r>
          </a:p>
          <a:p>
            <a:pPr>
              <a:buFont typeface="Arial" panose="020B0604020202020204" pitchFamily="34" charset="0"/>
              <a:buChar char="•"/>
            </a:pPr>
            <a:r>
              <a:rPr lang="en-US" b="1" dirty="0"/>
              <a:t>Texas is the second highest state for bird strike incidents. The state's expansive geographical area and significant air traffic, including major hubs like Dallas/Fort Worth International Airport, make it a hotspot for bird strikes.</a:t>
            </a:r>
          </a:p>
          <a:p>
            <a:endParaRPr lang="en-US" b="1" dirty="0"/>
          </a:p>
          <a:p>
            <a:endParaRPr lang="en-US" b="1" dirty="0"/>
          </a:p>
          <a:p>
            <a:endParaRPr lang="en-US" b="1" dirty="0"/>
          </a:p>
          <a:p>
            <a:endParaRPr lang="en-US" dirty="0"/>
          </a:p>
          <a:p>
            <a:endParaRPr lang="en-US" b="1" dirty="0">
              <a:solidFill>
                <a:schemeClr val="tx1">
                  <a:lumMod val="95000"/>
                  <a:lumOff val="5000"/>
                </a:schemeClr>
              </a:solidFill>
            </a:endParaRPr>
          </a:p>
        </p:txBody>
      </p:sp>
    </p:spTree>
    <p:extLst>
      <p:ext uri="{BB962C8B-B14F-4D97-AF65-F5344CB8AC3E}">
        <p14:creationId xmlns:p14="http://schemas.microsoft.com/office/powerpoint/2010/main" val="4492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8DD5AB-ABCD-9B44-9CDC-921645D5C83A}"/>
              </a:ext>
            </a:extLst>
          </p:cNvPr>
          <p:cNvSpPr txBox="1"/>
          <p:nvPr/>
        </p:nvSpPr>
        <p:spPr>
          <a:xfrm>
            <a:off x="245533" y="372533"/>
            <a:ext cx="11751734" cy="7571303"/>
          </a:xfrm>
          <a:prstGeom prst="rect">
            <a:avLst/>
          </a:prstGeom>
          <a:noFill/>
        </p:spPr>
        <p:txBody>
          <a:bodyPr wrap="square" rtlCol="0">
            <a:spAutoFit/>
          </a:bodyPr>
          <a:lstStyle/>
          <a:p>
            <a:r>
              <a:rPr lang="en-IN" dirty="0"/>
              <a:t>&gt;</a:t>
            </a:r>
            <a:r>
              <a:rPr lang="en-IN" b="1" dirty="0"/>
              <a:t>Financial Impact: $300000</a:t>
            </a:r>
          </a:p>
          <a:p>
            <a:r>
              <a:rPr lang="en-US" b="1" dirty="0"/>
              <a:t>&gt;Birds Involved: 6043</a:t>
            </a:r>
          </a:p>
          <a:p>
            <a:r>
              <a:rPr lang="en-US" b="1" dirty="0"/>
              <a:t>&gt;Total Airlines: 74</a:t>
            </a:r>
          </a:p>
          <a:p>
            <a:r>
              <a:rPr lang="en-US" b="1" dirty="0"/>
              <a:t>&gt;Total People Injured: 1</a:t>
            </a:r>
          </a:p>
          <a:p>
            <a:endParaRPr lang="en-US" b="1" dirty="0"/>
          </a:p>
          <a:p>
            <a:r>
              <a:rPr lang="en-US" b="1" dirty="0"/>
              <a:t>3. </a:t>
            </a:r>
            <a:r>
              <a:rPr lang="en-US" b="1" dirty="0">
                <a:solidFill>
                  <a:srgbClr val="C00000"/>
                </a:solidFill>
              </a:rPr>
              <a:t>Florida</a:t>
            </a:r>
            <a:endParaRPr lang="en-US" dirty="0">
              <a:solidFill>
                <a:srgbClr val="C00000"/>
              </a:solidFill>
            </a:endParaRPr>
          </a:p>
          <a:p>
            <a:r>
              <a:rPr lang="en-US" b="1" dirty="0"/>
              <a:t>&gt;Total Incidents:</a:t>
            </a:r>
            <a:r>
              <a:rPr lang="en-US" dirty="0"/>
              <a:t> 2,000</a:t>
            </a:r>
          </a:p>
          <a:p>
            <a:r>
              <a:rPr lang="en-US" b="1" dirty="0"/>
              <a:t>&gt;Florida ranks third in terms of bird strike incidents. Its numerous wetlands, coastal areas, and large bird populations, combined with heavy air traffic, particularly in cities like Miami and Orlando, lead to a high number of incidents.</a:t>
            </a:r>
          </a:p>
          <a:p>
            <a:r>
              <a:rPr lang="en-US" b="1" dirty="0"/>
              <a:t>&gt;</a:t>
            </a:r>
            <a:r>
              <a:rPr lang="en-IN" dirty="0"/>
              <a:t>&gt;</a:t>
            </a:r>
            <a:r>
              <a:rPr lang="en-IN" b="1" dirty="0"/>
              <a:t>Financial Impact: $1700000</a:t>
            </a:r>
          </a:p>
          <a:p>
            <a:r>
              <a:rPr lang="en-US" b="1" dirty="0"/>
              <a:t>&gt;Birds Involved: 4077</a:t>
            </a:r>
          </a:p>
          <a:p>
            <a:r>
              <a:rPr lang="en-US" b="1" dirty="0"/>
              <a:t>&gt;Total Airlines: 97</a:t>
            </a:r>
          </a:p>
          <a:p>
            <a:r>
              <a:rPr lang="en-US" b="1" dirty="0"/>
              <a:t>&gt;Total People Injured: 7</a:t>
            </a:r>
          </a:p>
          <a:p>
            <a:endParaRPr lang="en-US" b="1" dirty="0"/>
          </a:p>
          <a:p>
            <a:pPr algn="ctr"/>
            <a:r>
              <a:rPr lang="en-US" b="1" dirty="0">
                <a:solidFill>
                  <a:schemeClr val="accent2">
                    <a:lumMod val="50000"/>
                  </a:schemeClr>
                </a:solidFill>
              </a:rPr>
              <a:t>TOP 3 AIRCRAFT MODEL BY INCIDENTS</a:t>
            </a:r>
          </a:p>
          <a:p>
            <a:r>
              <a:rPr lang="en-US" b="1" dirty="0"/>
              <a:t>1. </a:t>
            </a:r>
            <a:r>
              <a:rPr lang="en-US" b="1" dirty="0">
                <a:solidFill>
                  <a:srgbClr val="C00000"/>
                </a:solidFill>
              </a:rPr>
              <a:t>B-737-700</a:t>
            </a:r>
            <a:endParaRPr lang="en-US" dirty="0">
              <a:solidFill>
                <a:srgbClr val="C00000"/>
              </a:solidFill>
            </a:endParaRPr>
          </a:p>
          <a:p>
            <a:r>
              <a:rPr lang="en-US" b="1" dirty="0"/>
              <a:t>&gt;Total Incidents:</a:t>
            </a:r>
            <a:r>
              <a:rPr lang="en-US" dirty="0"/>
              <a:t> </a:t>
            </a:r>
            <a:r>
              <a:rPr lang="en-US" b="1" dirty="0"/>
              <a:t>2,500 (27.83%)</a:t>
            </a:r>
          </a:p>
          <a:p>
            <a:r>
              <a:rPr lang="en-US" b="1" dirty="0"/>
              <a:t>&gt;The Boeing 737-700 is the most frequently struck aircraft model. This is likely due to its widespread use across various airlines and routes, making it more susceptible to bird strikes</a:t>
            </a:r>
          </a:p>
          <a:p>
            <a:r>
              <a:rPr lang="en-US" b="1" dirty="0">
                <a:solidFill>
                  <a:schemeClr val="tx1">
                    <a:lumMod val="95000"/>
                    <a:lumOff val="5000"/>
                  </a:schemeClr>
                </a:solidFill>
              </a:rPr>
              <a:t>&gt;</a:t>
            </a:r>
            <a:r>
              <a:rPr lang="en-IN" b="1" dirty="0"/>
              <a:t>Financial Impact: $100000</a:t>
            </a:r>
          </a:p>
          <a:p>
            <a:r>
              <a:rPr lang="en-US" b="1" dirty="0"/>
              <a:t>&gt;Birds Involved: 4882</a:t>
            </a:r>
          </a:p>
          <a:p>
            <a:r>
              <a:rPr lang="en-US" b="1" dirty="0"/>
              <a:t>&gt;Number of Engines: 2</a:t>
            </a:r>
          </a:p>
          <a:p>
            <a:endParaRPr lang="en-US" b="1" dirty="0">
              <a:solidFill>
                <a:schemeClr val="tx1">
                  <a:lumMod val="95000"/>
                  <a:lumOff val="5000"/>
                </a:schemeClr>
              </a:solidFill>
            </a:endParaRPr>
          </a:p>
          <a:p>
            <a:endParaRPr lang="en-US" b="1" dirty="0"/>
          </a:p>
          <a:p>
            <a:endParaRPr lang="en-US" b="1" dirty="0"/>
          </a:p>
          <a:p>
            <a:endParaRPr lang="en-IN" b="1" dirty="0"/>
          </a:p>
          <a:p>
            <a:endParaRPr lang="en-IN" dirty="0"/>
          </a:p>
        </p:txBody>
      </p:sp>
    </p:spTree>
    <p:extLst>
      <p:ext uri="{BB962C8B-B14F-4D97-AF65-F5344CB8AC3E}">
        <p14:creationId xmlns:p14="http://schemas.microsoft.com/office/powerpoint/2010/main" val="100966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1142A-74FA-3AE8-96DA-7CA9A50ECB77}"/>
              </a:ext>
            </a:extLst>
          </p:cNvPr>
          <p:cNvSpPr txBox="1"/>
          <p:nvPr/>
        </p:nvSpPr>
        <p:spPr>
          <a:xfrm>
            <a:off x="287867" y="355600"/>
            <a:ext cx="11624733" cy="6740307"/>
          </a:xfrm>
          <a:prstGeom prst="rect">
            <a:avLst/>
          </a:prstGeom>
          <a:noFill/>
        </p:spPr>
        <p:txBody>
          <a:bodyPr wrap="square" rtlCol="0">
            <a:spAutoFit/>
          </a:bodyPr>
          <a:lstStyle/>
          <a:p>
            <a:r>
              <a:rPr lang="en-US" b="1" dirty="0"/>
              <a:t>2. </a:t>
            </a:r>
            <a:r>
              <a:rPr lang="en-US" b="1" dirty="0">
                <a:solidFill>
                  <a:srgbClr val="C00000"/>
                </a:solidFill>
              </a:rPr>
              <a:t>A-320</a:t>
            </a:r>
            <a:endParaRPr lang="en-US" dirty="0">
              <a:solidFill>
                <a:srgbClr val="C00000"/>
              </a:solidFill>
            </a:endParaRPr>
          </a:p>
          <a:p>
            <a:r>
              <a:rPr lang="en-US" b="1" dirty="0"/>
              <a:t>&gt;Total Incidents:</a:t>
            </a:r>
            <a:r>
              <a:rPr lang="en-US" dirty="0"/>
              <a:t> </a:t>
            </a:r>
            <a:r>
              <a:rPr lang="en-US" b="1" dirty="0"/>
              <a:t>2,300 (25.82%)</a:t>
            </a:r>
          </a:p>
          <a:p>
            <a:r>
              <a:rPr lang="en-US" b="1" dirty="0"/>
              <a:t>&gt;The Airbus A320 also has a high number of incidents. Its extensive use in both domestic and international flights contributes to its exposure to bird strike risks</a:t>
            </a:r>
            <a:r>
              <a:rPr lang="en-US" dirty="0"/>
              <a:t>.</a:t>
            </a:r>
          </a:p>
          <a:p>
            <a:r>
              <a:rPr lang="en-US" b="1" dirty="0">
                <a:solidFill>
                  <a:schemeClr val="tx1">
                    <a:lumMod val="95000"/>
                    <a:lumOff val="5000"/>
                  </a:schemeClr>
                </a:solidFill>
              </a:rPr>
              <a:t>&gt;</a:t>
            </a:r>
            <a:r>
              <a:rPr lang="en-IN" b="1" dirty="0"/>
              <a:t>Financial Impact: $900000</a:t>
            </a:r>
          </a:p>
          <a:p>
            <a:r>
              <a:rPr lang="en-US" b="1" dirty="0"/>
              <a:t>&gt;Birds Involved: 5202</a:t>
            </a:r>
          </a:p>
          <a:p>
            <a:r>
              <a:rPr lang="en-US" b="1" dirty="0"/>
              <a:t>&gt;Number of Engines: 2</a:t>
            </a:r>
          </a:p>
          <a:p>
            <a:endParaRPr lang="en-US" b="1" dirty="0"/>
          </a:p>
          <a:p>
            <a:r>
              <a:rPr lang="en-US" b="1" dirty="0"/>
              <a:t>3. </a:t>
            </a:r>
            <a:r>
              <a:rPr lang="en-US" b="1" dirty="0">
                <a:solidFill>
                  <a:srgbClr val="C00000"/>
                </a:solidFill>
              </a:rPr>
              <a:t>CL-RJ100/200</a:t>
            </a:r>
            <a:endParaRPr lang="en-US" dirty="0">
              <a:solidFill>
                <a:srgbClr val="C00000"/>
              </a:solidFill>
            </a:endParaRPr>
          </a:p>
          <a:p>
            <a:r>
              <a:rPr lang="en-US" b="1" dirty="0"/>
              <a:t>&gt;Total Incidents:</a:t>
            </a:r>
            <a:r>
              <a:rPr lang="en-US" dirty="0"/>
              <a:t> </a:t>
            </a:r>
            <a:r>
              <a:rPr lang="en-US" b="1" dirty="0"/>
              <a:t>2,000 (21.82%)</a:t>
            </a:r>
          </a:p>
          <a:p>
            <a:r>
              <a:rPr lang="en-US" b="1" dirty="0"/>
              <a:t>&gt;The Canadair Regional Jet 100/200 series (CL-RJ100/200) ranks third. These regional jets often operate in areas with higher bird populations and smaller airports, increasing their risk of incidents.</a:t>
            </a:r>
          </a:p>
          <a:p>
            <a:r>
              <a:rPr lang="en-US" b="1" dirty="0">
                <a:solidFill>
                  <a:schemeClr val="tx1">
                    <a:lumMod val="95000"/>
                    <a:lumOff val="5000"/>
                  </a:schemeClr>
                </a:solidFill>
              </a:rPr>
              <a:t>&gt;</a:t>
            </a:r>
            <a:r>
              <a:rPr lang="en-IN" b="1" dirty="0"/>
              <a:t>Financial Impact: $200000</a:t>
            </a:r>
          </a:p>
          <a:p>
            <a:r>
              <a:rPr lang="en-US" b="1" dirty="0"/>
              <a:t>&gt;Birds Involved: 5878</a:t>
            </a:r>
          </a:p>
          <a:p>
            <a:r>
              <a:rPr lang="en-US" b="1" dirty="0"/>
              <a:t>&gt;Number of Engines: 2</a:t>
            </a:r>
          </a:p>
          <a:p>
            <a:endParaRPr lang="en-US" b="1" dirty="0"/>
          </a:p>
          <a:p>
            <a:r>
              <a:rPr lang="en-US" b="1" dirty="0">
                <a:solidFill>
                  <a:schemeClr val="accent6">
                    <a:lumMod val="75000"/>
                  </a:schemeClr>
                </a:solidFill>
              </a:rPr>
              <a:t>Pilot Training and Awareness:</a:t>
            </a:r>
            <a:endParaRPr lang="en-US" dirty="0">
              <a:solidFill>
                <a:schemeClr val="accent6">
                  <a:lumMod val="75000"/>
                </a:schemeClr>
              </a:solidFill>
            </a:endParaRPr>
          </a:p>
          <a:p>
            <a:pPr>
              <a:buFont typeface="Arial" panose="020B0604020202020204" pitchFamily="34" charset="0"/>
              <a:buChar char="•"/>
            </a:pPr>
            <a:r>
              <a:rPr lang="en-US" b="1" dirty="0"/>
              <a:t>Providing specialized training for pilots flying these aircraft models on recognizing and avoiding bird strike risks can enhance safety. Awareness of high-risk areas and periods is crucial.</a:t>
            </a:r>
          </a:p>
          <a:p>
            <a:endParaRPr lang="en-US" b="1" dirty="0"/>
          </a:p>
          <a:p>
            <a:endParaRPr lang="en-US" b="1" dirty="0"/>
          </a:p>
          <a:p>
            <a:endParaRPr lang="en-US" b="1" dirty="0"/>
          </a:p>
          <a:p>
            <a:endParaRPr lang="en-US" dirty="0"/>
          </a:p>
          <a:p>
            <a:endParaRPr lang="en-IN" dirty="0"/>
          </a:p>
        </p:txBody>
      </p:sp>
    </p:spTree>
    <p:extLst>
      <p:ext uri="{BB962C8B-B14F-4D97-AF65-F5344CB8AC3E}">
        <p14:creationId xmlns:p14="http://schemas.microsoft.com/office/powerpoint/2010/main" val="389785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647D4-B8C0-E62F-DAEE-0C84072F3221}"/>
              </a:ext>
            </a:extLst>
          </p:cNvPr>
          <p:cNvSpPr txBox="1"/>
          <p:nvPr/>
        </p:nvSpPr>
        <p:spPr>
          <a:xfrm>
            <a:off x="1024466" y="67734"/>
            <a:ext cx="10143067" cy="5632311"/>
          </a:xfrm>
          <a:prstGeom prst="rect">
            <a:avLst/>
          </a:prstGeom>
          <a:noFill/>
        </p:spPr>
        <p:txBody>
          <a:bodyPr wrap="square" rtlCol="0">
            <a:spAutoFit/>
          </a:bodyPr>
          <a:lstStyle/>
          <a:p>
            <a:pPr algn="ctr"/>
            <a:r>
              <a:rPr lang="en-US" b="1" dirty="0">
                <a:solidFill>
                  <a:schemeClr val="accent2">
                    <a:lumMod val="50000"/>
                  </a:schemeClr>
                </a:solidFill>
              </a:rPr>
              <a:t>YEAR-WISE ANALYSIS OF BIRD STRIKE INCIDENTS</a:t>
            </a:r>
          </a:p>
          <a:p>
            <a:r>
              <a:rPr lang="en-US" b="1" dirty="0">
                <a:solidFill>
                  <a:srgbClr val="C00000"/>
                </a:solidFill>
              </a:rPr>
              <a:t>Early 2000s Stability</a:t>
            </a:r>
            <a:r>
              <a:rPr lang="en-US" b="1" dirty="0"/>
              <a:t>:</a:t>
            </a:r>
            <a:endParaRPr lang="en-US" dirty="0"/>
          </a:p>
          <a:p>
            <a:r>
              <a:rPr lang="en-US" b="1" dirty="0"/>
              <a:t>&gt;From 2000 to 2003, the number of incidents remained relatively stable, fluctuating between 1,200 and 1,700 incidents per year. This period represents the baseline against which future changes are measured.</a:t>
            </a:r>
          </a:p>
          <a:p>
            <a:r>
              <a:rPr lang="en-US" b="1" dirty="0">
                <a:solidFill>
                  <a:srgbClr val="C00000"/>
                </a:solidFill>
              </a:rPr>
              <a:t>Mid-2000s Increase</a:t>
            </a:r>
            <a:r>
              <a:rPr lang="en-US" b="1" dirty="0"/>
              <a:t>:</a:t>
            </a:r>
            <a:endParaRPr lang="en-US" dirty="0"/>
          </a:p>
          <a:p>
            <a:r>
              <a:rPr lang="en-US" b="1" dirty="0"/>
              <a:t>&gt;A noticeable increase in incidents is observed starting around 2004, with numbers rising to 1,900 in 2005 and further to 2,200 in 2006. This rise may coincide with increased air traffic and better incident reporting.</a:t>
            </a:r>
          </a:p>
          <a:p>
            <a:r>
              <a:rPr lang="en-US" b="1" dirty="0">
                <a:solidFill>
                  <a:srgbClr val="C00000"/>
                </a:solidFill>
              </a:rPr>
              <a:t>Peak Years</a:t>
            </a:r>
            <a:r>
              <a:rPr lang="en-US" b="1" dirty="0"/>
              <a:t>:</a:t>
            </a:r>
            <a:endParaRPr lang="en-US" dirty="0"/>
          </a:p>
          <a:p>
            <a:r>
              <a:rPr lang="en-US" b="1" dirty="0"/>
              <a:t>&gt;The peak in bird strike incidents occurred around 2009 and 2010, with 3,200 and 3,100 incidents respectively. These years saw the highest recorded incidents, indicating periods of significant risk and possibly the need for enhanced mitigation efforts.</a:t>
            </a:r>
          </a:p>
          <a:p>
            <a:r>
              <a:rPr lang="en-US" b="1" dirty="0">
                <a:solidFill>
                  <a:srgbClr val="C00000"/>
                </a:solidFill>
              </a:rPr>
              <a:t>Recent Trends</a:t>
            </a:r>
            <a:r>
              <a:rPr lang="en-US" b="1" dirty="0"/>
              <a:t>:</a:t>
            </a:r>
            <a:endParaRPr lang="en-US" dirty="0"/>
          </a:p>
          <a:p>
            <a:r>
              <a:rPr lang="en-US" b="1" dirty="0"/>
              <a:t>&gt;Post-2010, there is a slight decrease, with incidents dropping to 3,000 in 2011. This decrease might reflect the implementation of more effective bird strike prevention strategies.</a:t>
            </a:r>
          </a:p>
          <a:p>
            <a:endParaRPr lang="en-US" b="1" dirty="0"/>
          </a:p>
          <a:p>
            <a:endParaRPr lang="en-US" b="1" dirty="0"/>
          </a:p>
          <a:p>
            <a:endParaRPr lang="en-US" b="1" dirty="0"/>
          </a:p>
          <a:p>
            <a:endParaRPr lang="en-US" b="1" dirty="0"/>
          </a:p>
          <a:p>
            <a:endParaRPr lang="en-IN" b="1" dirty="0">
              <a:solidFill>
                <a:schemeClr val="accent2">
                  <a:lumMod val="50000"/>
                </a:schemeClr>
              </a:solidFill>
            </a:endParaRPr>
          </a:p>
        </p:txBody>
      </p:sp>
      <p:pic>
        <p:nvPicPr>
          <p:cNvPr id="5" name="Picture 4">
            <a:extLst>
              <a:ext uri="{FF2B5EF4-FFF2-40B4-BE49-F238E27FC236}">
                <a16:creationId xmlns:a16="http://schemas.microsoft.com/office/drawing/2014/main" id="{17514384-89B8-9BEC-8AE4-637CAC00F64D}"/>
              </a:ext>
            </a:extLst>
          </p:cNvPr>
          <p:cNvPicPr>
            <a:picLocks noChangeAspect="1"/>
          </p:cNvPicPr>
          <p:nvPr/>
        </p:nvPicPr>
        <p:blipFill>
          <a:blip r:embed="rId2"/>
          <a:stretch>
            <a:fillRect/>
          </a:stretch>
        </p:blipFill>
        <p:spPr>
          <a:xfrm>
            <a:off x="1142999" y="4411132"/>
            <a:ext cx="8686138" cy="2091268"/>
          </a:xfrm>
          <a:prstGeom prst="rect">
            <a:avLst/>
          </a:prstGeom>
        </p:spPr>
      </p:pic>
    </p:spTree>
    <p:extLst>
      <p:ext uri="{BB962C8B-B14F-4D97-AF65-F5344CB8AC3E}">
        <p14:creationId xmlns:p14="http://schemas.microsoft.com/office/powerpoint/2010/main" val="1044575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F60C1-5BB8-1A4D-1968-BC4CD0B9FD8F}"/>
              </a:ext>
            </a:extLst>
          </p:cNvPr>
          <p:cNvSpPr txBox="1"/>
          <p:nvPr/>
        </p:nvSpPr>
        <p:spPr>
          <a:xfrm>
            <a:off x="135467" y="364066"/>
            <a:ext cx="11396133" cy="6463308"/>
          </a:xfrm>
          <a:prstGeom prst="rect">
            <a:avLst/>
          </a:prstGeom>
          <a:noFill/>
        </p:spPr>
        <p:txBody>
          <a:bodyPr wrap="square" rtlCol="0">
            <a:spAutoFit/>
          </a:bodyPr>
          <a:lstStyle/>
          <a:p>
            <a:pPr algn="ctr"/>
            <a:r>
              <a:rPr lang="en-US" b="1" dirty="0">
                <a:solidFill>
                  <a:schemeClr val="accent2">
                    <a:lumMod val="50000"/>
                  </a:schemeClr>
                </a:solidFill>
              </a:rPr>
              <a:t>TOTAL BIRD STRIKE INCIDENTS BY PHASE OF FLIGHT</a:t>
            </a:r>
          </a:p>
          <a:p>
            <a:r>
              <a:rPr lang="en-US" b="1" dirty="0">
                <a:solidFill>
                  <a:srgbClr val="C00000"/>
                </a:solidFill>
              </a:rPr>
              <a:t>Approach Phase</a:t>
            </a:r>
            <a:r>
              <a:rPr lang="en-US" b="1" dirty="0"/>
              <a:t>:</a:t>
            </a:r>
            <a:endParaRPr lang="en-US" dirty="0"/>
          </a:p>
          <a:p>
            <a:r>
              <a:rPr lang="en-US" b="1" dirty="0"/>
              <a:t>&gt;</a:t>
            </a:r>
            <a:r>
              <a:rPr lang="en-US" b="1" dirty="0">
                <a:solidFill>
                  <a:schemeClr val="accent1">
                    <a:lumMod val="50000"/>
                  </a:schemeClr>
                </a:solidFill>
              </a:rPr>
              <a:t>Highest Number of Incidents</a:t>
            </a:r>
            <a:r>
              <a:rPr lang="en-US" b="1" dirty="0"/>
              <a:t>:</a:t>
            </a:r>
            <a:r>
              <a:rPr lang="en-US" dirty="0"/>
              <a:t> </a:t>
            </a:r>
            <a:r>
              <a:rPr lang="en-US" b="1" dirty="0"/>
              <a:t>The approach phase accounts for the highest number of bird strike incidents, with approximately 10,000 incidents reported. This phase is critical as aircraft descend and prepare to land, making them more susceptible to bird strikes.</a:t>
            </a:r>
            <a:endParaRPr lang="en-US" b="1" dirty="0">
              <a:solidFill>
                <a:schemeClr val="bg2">
                  <a:lumMod val="10000"/>
                </a:schemeClr>
              </a:solidFill>
            </a:endParaRPr>
          </a:p>
          <a:p>
            <a:endParaRPr lang="en-US" b="1" dirty="0">
              <a:solidFill>
                <a:schemeClr val="bg2">
                  <a:lumMod val="10000"/>
                </a:schemeClr>
              </a:solidFill>
            </a:endParaRPr>
          </a:p>
          <a:p>
            <a:r>
              <a:rPr lang="en-US" b="1" dirty="0">
                <a:solidFill>
                  <a:schemeClr val="bg2">
                    <a:lumMod val="10000"/>
                  </a:schemeClr>
                </a:solidFill>
              </a:rPr>
              <a:t>&gt;</a:t>
            </a:r>
            <a:r>
              <a:rPr lang="en-US" b="1" dirty="0">
                <a:solidFill>
                  <a:srgbClr val="C00000"/>
                </a:solidFill>
              </a:rPr>
              <a:t>Landing Roll</a:t>
            </a:r>
            <a:r>
              <a:rPr lang="en-US" b="1" dirty="0"/>
              <a:t>:</a:t>
            </a:r>
            <a:endParaRPr lang="en-US" dirty="0"/>
          </a:p>
          <a:p>
            <a:pPr>
              <a:buFont typeface="Arial" panose="020B0604020202020204" pitchFamily="34" charset="0"/>
              <a:buChar char="•"/>
            </a:pPr>
            <a:r>
              <a:rPr lang="en-US" b="1" dirty="0">
                <a:solidFill>
                  <a:schemeClr val="accent1">
                    <a:lumMod val="50000"/>
                  </a:schemeClr>
                </a:solidFill>
              </a:rPr>
              <a:t>Significant Incidents</a:t>
            </a:r>
            <a:r>
              <a:rPr lang="en-US" b="1" dirty="0"/>
              <a:t>:</a:t>
            </a:r>
            <a:r>
              <a:rPr lang="en-US" dirty="0"/>
              <a:t> </a:t>
            </a:r>
            <a:r>
              <a:rPr lang="en-US" b="1" dirty="0"/>
              <a:t>Around 5,000 incidents occur during the landing roll phase. As aircraft touch down and roll to a stop, they often encounter birds on or near the runway.</a:t>
            </a:r>
          </a:p>
          <a:p>
            <a:endParaRPr lang="en-US" b="1" dirty="0"/>
          </a:p>
          <a:p>
            <a:r>
              <a:rPr lang="en-US" b="1" dirty="0"/>
              <a:t>&gt;</a:t>
            </a:r>
            <a:r>
              <a:rPr lang="en-US" b="1" dirty="0">
                <a:solidFill>
                  <a:srgbClr val="C00000"/>
                </a:solidFill>
              </a:rPr>
              <a:t>Take-off Run</a:t>
            </a:r>
            <a:r>
              <a:rPr lang="en-US" b="1" dirty="0"/>
              <a:t>:</a:t>
            </a:r>
            <a:endParaRPr lang="en-US" dirty="0"/>
          </a:p>
          <a:p>
            <a:pPr>
              <a:buFont typeface="Arial" panose="020B0604020202020204" pitchFamily="34" charset="0"/>
              <a:buChar char="•"/>
            </a:pPr>
            <a:r>
              <a:rPr lang="en-US" b="1" dirty="0">
                <a:solidFill>
                  <a:schemeClr val="accent1">
                    <a:lumMod val="50000"/>
                  </a:schemeClr>
                </a:solidFill>
              </a:rPr>
              <a:t>High Risk</a:t>
            </a:r>
            <a:r>
              <a:rPr lang="en-US" b="1" dirty="0"/>
              <a:t>:</a:t>
            </a:r>
            <a:r>
              <a:rPr lang="en-US" dirty="0"/>
              <a:t> </a:t>
            </a:r>
            <a:r>
              <a:rPr lang="en-US" b="1" dirty="0"/>
              <a:t>The take-off run is another phase with a high number of incidents, totaling around 5,000. During take-off, aircraft are accelerating, and bird strikes can cause significant damage due to the high speeds involved.</a:t>
            </a:r>
          </a:p>
          <a:p>
            <a:endParaRPr lang="en-IN" b="1" dirty="0">
              <a:solidFill>
                <a:schemeClr val="accent2">
                  <a:lumMod val="50000"/>
                </a:schemeClr>
              </a:solidFill>
            </a:endParaRPr>
          </a:p>
          <a:p>
            <a:r>
              <a:rPr lang="en-US" b="1" dirty="0"/>
              <a:t>&gt;</a:t>
            </a:r>
            <a:r>
              <a:rPr lang="en-US" b="1" dirty="0">
                <a:solidFill>
                  <a:srgbClr val="C00000"/>
                </a:solidFill>
              </a:rPr>
              <a:t>Taxi and Parked</a:t>
            </a:r>
            <a:r>
              <a:rPr lang="en-US" b="1" dirty="0"/>
              <a:t>:</a:t>
            </a:r>
            <a:endParaRPr lang="en-US" dirty="0"/>
          </a:p>
          <a:p>
            <a:pPr>
              <a:buFont typeface="Arial" panose="020B0604020202020204" pitchFamily="34" charset="0"/>
              <a:buChar char="•"/>
            </a:pPr>
            <a:r>
              <a:rPr lang="en-US" b="1" dirty="0">
                <a:solidFill>
                  <a:schemeClr val="accent1">
                    <a:lumMod val="50000"/>
                  </a:schemeClr>
                </a:solidFill>
              </a:rPr>
              <a:t>Ground Operations</a:t>
            </a:r>
            <a:r>
              <a:rPr lang="en-US" b="1" dirty="0"/>
              <a:t>:</a:t>
            </a:r>
            <a:r>
              <a:rPr lang="en-US" dirty="0"/>
              <a:t> </a:t>
            </a:r>
            <a:r>
              <a:rPr lang="en-US" b="1" dirty="0"/>
              <a:t>Bird strikes also occur during taxiing (4,000 incidents) and when aircraft are parked (1,000 incidents). These incidents highlight the need for effective wildlife management around airport grounds.</a:t>
            </a:r>
          </a:p>
          <a:p>
            <a:pPr>
              <a:buFont typeface="Arial" panose="020B0604020202020204" pitchFamily="34" charset="0"/>
              <a:buChar char="•"/>
            </a:pPr>
            <a:endParaRPr lang="en-US" b="1" dirty="0"/>
          </a:p>
          <a:p>
            <a:r>
              <a:rPr lang="en-US" b="1" dirty="0"/>
              <a:t>&gt;</a:t>
            </a:r>
            <a:r>
              <a:rPr lang="en-US" b="1" dirty="0">
                <a:solidFill>
                  <a:srgbClr val="C00000"/>
                </a:solidFill>
              </a:rPr>
              <a:t>Climb and Descent</a:t>
            </a:r>
            <a:r>
              <a:rPr lang="en-US" b="1" dirty="0"/>
              <a:t>:</a:t>
            </a:r>
            <a:endParaRPr lang="en-US" dirty="0"/>
          </a:p>
          <a:p>
            <a:pPr>
              <a:buFont typeface="Arial" panose="020B0604020202020204" pitchFamily="34" charset="0"/>
              <a:buChar char="•"/>
            </a:pPr>
            <a:r>
              <a:rPr lang="en-US" b="1" dirty="0">
                <a:solidFill>
                  <a:schemeClr val="accent1">
                    <a:lumMod val="50000"/>
                  </a:schemeClr>
                </a:solidFill>
              </a:rPr>
              <a:t>In-flight Risks</a:t>
            </a:r>
            <a:r>
              <a:rPr lang="en-US" b="1" dirty="0"/>
              <a:t>:</a:t>
            </a:r>
            <a:r>
              <a:rPr lang="en-US" dirty="0"/>
              <a:t> </a:t>
            </a:r>
            <a:r>
              <a:rPr lang="en-US" b="1" dirty="0"/>
              <a:t>Incidents during climb and descent phases are fewer in comparison but still notable, with 4,000 incidents each. These phases involve altitude changes, which can intersect with bird flight paths.</a:t>
            </a:r>
          </a:p>
          <a:p>
            <a:endParaRPr lang="en-US" b="1" dirty="0"/>
          </a:p>
          <a:p>
            <a:endParaRPr lang="en-US" b="1" dirty="0">
              <a:solidFill>
                <a:schemeClr val="tx1">
                  <a:lumMod val="95000"/>
                  <a:lumOff val="5000"/>
                </a:schemeClr>
              </a:solidFill>
            </a:endParaRPr>
          </a:p>
        </p:txBody>
      </p:sp>
    </p:spTree>
    <p:extLst>
      <p:ext uri="{BB962C8B-B14F-4D97-AF65-F5344CB8AC3E}">
        <p14:creationId xmlns:p14="http://schemas.microsoft.com/office/powerpoint/2010/main" val="921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2123</Words>
  <Application>Microsoft Office PowerPoint</Application>
  <PresentationFormat>Widescreen</PresentationFormat>
  <Paragraphs>186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Analyzing Bird Strike Data Across US States Using SQL and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shaandeka204@gmail.com</dc:creator>
  <cp:lastModifiedBy>shaandeka204@gmail.com</cp:lastModifiedBy>
  <cp:revision>3</cp:revision>
  <dcterms:created xsi:type="dcterms:W3CDTF">2024-07-07T18:06:05Z</dcterms:created>
  <dcterms:modified xsi:type="dcterms:W3CDTF">2024-07-08T14:50:41Z</dcterms:modified>
</cp:coreProperties>
</file>