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73" r:id="rId4"/>
    <p:sldId id="260" r:id="rId5"/>
    <p:sldId id="261" r:id="rId6"/>
    <p:sldId id="262" r:id="rId7"/>
    <p:sldId id="263" r:id="rId8"/>
    <p:sldId id="264" r:id="rId9"/>
    <p:sldId id="265" r:id="rId10"/>
    <p:sldId id="266" r:id="rId11"/>
    <p:sldId id="267" r:id="rId12"/>
    <p:sldId id="268" r:id="rId13"/>
    <p:sldId id="269" r:id="rId14"/>
    <p:sldId id="270" r:id="rId15"/>
    <p:sldId id="271" r:id="rId16"/>
    <p:sldId id="257" r:id="rId17"/>
    <p:sldId id="25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0" d="100"/>
          <a:sy n="90"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47265-2B55-49F2-A096-69B5246CDCB0}" type="datetimeFigureOut">
              <a:rPr lang="en-IN" smtClean="0"/>
              <a:t>08-07-2024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9BF7F-9199-4CCD-9AC1-99517759B4E9}" type="slidenum">
              <a:rPr lang="en-IN" smtClean="0"/>
              <a:t>‹#›</a:t>
            </a:fld>
            <a:endParaRPr lang="en-IN"/>
          </a:p>
        </p:txBody>
      </p:sp>
    </p:spTree>
    <p:extLst>
      <p:ext uri="{BB962C8B-B14F-4D97-AF65-F5344CB8AC3E}">
        <p14:creationId xmlns:p14="http://schemas.microsoft.com/office/powerpoint/2010/main" val="4258833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D9BF7F-9199-4CCD-9AC1-99517759B4E9}" type="slidenum">
              <a:rPr lang="en-IN" smtClean="0"/>
              <a:t>1</a:t>
            </a:fld>
            <a:endParaRPr lang="en-IN"/>
          </a:p>
        </p:txBody>
      </p:sp>
    </p:spTree>
    <p:extLst>
      <p:ext uri="{BB962C8B-B14F-4D97-AF65-F5344CB8AC3E}">
        <p14:creationId xmlns:p14="http://schemas.microsoft.com/office/powerpoint/2010/main" val="264509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Final Dashboard</a:t>
            </a:r>
          </a:p>
        </p:txBody>
      </p:sp>
      <p:sp>
        <p:nvSpPr>
          <p:cNvPr id="4" name="Slide Number Placeholder 3"/>
          <p:cNvSpPr>
            <a:spLocks noGrp="1"/>
          </p:cNvSpPr>
          <p:nvPr>
            <p:ph type="sldNum" sz="quarter" idx="5"/>
          </p:nvPr>
        </p:nvSpPr>
        <p:spPr/>
        <p:txBody>
          <a:bodyPr/>
          <a:lstStyle/>
          <a:p>
            <a:fld id="{7FD9BF7F-9199-4CCD-9AC1-99517759B4E9}" type="slidenum">
              <a:rPr lang="en-IN" smtClean="0"/>
              <a:t>16</a:t>
            </a:fld>
            <a:endParaRPr lang="en-IN"/>
          </a:p>
        </p:txBody>
      </p:sp>
    </p:spTree>
    <p:extLst>
      <p:ext uri="{BB962C8B-B14F-4D97-AF65-F5344CB8AC3E}">
        <p14:creationId xmlns:p14="http://schemas.microsoft.com/office/powerpoint/2010/main" val="3720069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Underperforming Crop Analysis</a:t>
            </a:r>
          </a:p>
        </p:txBody>
      </p:sp>
      <p:sp>
        <p:nvSpPr>
          <p:cNvPr id="4" name="Slide Number Placeholder 3"/>
          <p:cNvSpPr>
            <a:spLocks noGrp="1"/>
          </p:cNvSpPr>
          <p:nvPr>
            <p:ph type="sldNum" sz="quarter" idx="5"/>
          </p:nvPr>
        </p:nvSpPr>
        <p:spPr/>
        <p:txBody>
          <a:bodyPr/>
          <a:lstStyle/>
          <a:p>
            <a:fld id="{7FD9BF7F-9199-4CCD-9AC1-99517759B4E9}" type="slidenum">
              <a:rPr lang="en-IN" smtClean="0"/>
              <a:t>17</a:t>
            </a:fld>
            <a:endParaRPr lang="en-IN"/>
          </a:p>
        </p:txBody>
      </p:sp>
    </p:spTree>
    <p:extLst>
      <p:ext uri="{BB962C8B-B14F-4D97-AF65-F5344CB8AC3E}">
        <p14:creationId xmlns:p14="http://schemas.microsoft.com/office/powerpoint/2010/main" val="111859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C141-1659-8C2D-30A6-DA283E477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B1AAAF-78C4-532D-5221-0E11F5A88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832349-532E-9AB4-5597-90B09DD8E8E5}"/>
              </a:ext>
            </a:extLst>
          </p:cNvPr>
          <p:cNvSpPr>
            <a:spLocks noGrp="1"/>
          </p:cNvSpPr>
          <p:nvPr>
            <p:ph type="dt" sz="half" idx="10"/>
          </p:nvPr>
        </p:nvSpPr>
        <p:spPr/>
        <p:txBody>
          <a:bodyPr/>
          <a:lstStyle/>
          <a:p>
            <a:fld id="{590DD36E-03AA-44B6-9A5F-7F5C1C4836A6}" type="datetimeFigureOut">
              <a:rPr lang="en-IN" smtClean="0"/>
              <a:t>08-07-2024</a:t>
            </a:fld>
            <a:endParaRPr lang="en-IN"/>
          </a:p>
        </p:txBody>
      </p:sp>
      <p:sp>
        <p:nvSpPr>
          <p:cNvPr id="5" name="Footer Placeholder 4">
            <a:extLst>
              <a:ext uri="{FF2B5EF4-FFF2-40B4-BE49-F238E27FC236}">
                <a16:creationId xmlns:a16="http://schemas.microsoft.com/office/drawing/2014/main" id="{6FE6883F-F6F7-6C94-E69A-750B5DEFFD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980A51-E75D-0C3B-991E-A46907E269B1}"/>
              </a:ext>
            </a:extLst>
          </p:cNvPr>
          <p:cNvSpPr>
            <a:spLocks noGrp="1"/>
          </p:cNvSpPr>
          <p:nvPr>
            <p:ph type="sldNum" sz="quarter" idx="12"/>
          </p:nvPr>
        </p:nvSpPr>
        <p:spPr/>
        <p:txBody>
          <a:bodyPr/>
          <a:lstStyle/>
          <a:p>
            <a:fld id="{59503722-4803-4DC9-A2C1-DF685FA55CD9}" type="slidenum">
              <a:rPr lang="en-IN" smtClean="0"/>
              <a:t>‹#›</a:t>
            </a:fld>
            <a:endParaRPr lang="en-IN"/>
          </a:p>
        </p:txBody>
      </p:sp>
    </p:spTree>
    <p:extLst>
      <p:ext uri="{BB962C8B-B14F-4D97-AF65-F5344CB8AC3E}">
        <p14:creationId xmlns:p14="http://schemas.microsoft.com/office/powerpoint/2010/main" val="921249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22A5-1818-44E4-6283-145114768A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6099E9-2311-A9EB-2F96-BC8CCC7769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F110B6-6AE0-0A03-DAFC-AC7D1EF7BB4A}"/>
              </a:ext>
            </a:extLst>
          </p:cNvPr>
          <p:cNvSpPr>
            <a:spLocks noGrp="1"/>
          </p:cNvSpPr>
          <p:nvPr>
            <p:ph type="dt" sz="half" idx="10"/>
          </p:nvPr>
        </p:nvSpPr>
        <p:spPr/>
        <p:txBody>
          <a:bodyPr/>
          <a:lstStyle/>
          <a:p>
            <a:fld id="{590DD36E-03AA-44B6-9A5F-7F5C1C4836A6}" type="datetimeFigureOut">
              <a:rPr lang="en-IN" smtClean="0"/>
              <a:t>08-07-2024</a:t>
            </a:fld>
            <a:endParaRPr lang="en-IN"/>
          </a:p>
        </p:txBody>
      </p:sp>
      <p:sp>
        <p:nvSpPr>
          <p:cNvPr id="5" name="Footer Placeholder 4">
            <a:extLst>
              <a:ext uri="{FF2B5EF4-FFF2-40B4-BE49-F238E27FC236}">
                <a16:creationId xmlns:a16="http://schemas.microsoft.com/office/drawing/2014/main" id="{0B490AA0-2F36-58A9-BE14-81C2E0DC32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C0AF3A-7DDD-FAAC-AC84-F9557D22B9AE}"/>
              </a:ext>
            </a:extLst>
          </p:cNvPr>
          <p:cNvSpPr>
            <a:spLocks noGrp="1"/>
          </p:cNvSpPr>
          <p:nvPr>
            <p:ph type="sldNum" sz="quarter" idx="12"/>
          </p:nvPr>
        </p:nvSpPr>
        <p:spPr/>
        <p:txBody>
          <a:bodyPr/>
          <a:lstStyle/>
          <a:p>
            <a:fld id="{59503722-4803-4DC9-A2C1-DF685FA55CD9}" type="slidenum">
              <a:rPr lang="en-IN" smtClean="0"/>
              <a:t>‹#›</a:t>
            </a:fld>
            <a:endParaRPr lang="en-IN"/>
          </a:p>
        </p:txBody>
      </p:sp>
    </p:spTree>
    <p:extLst>
      <p:ext uri="{BB962C8B-B14F-4D97-AF65-F5344CB8AC3E}">
        <p14:creationId xmlns:p14="http://schemas.microsoft.com/office/powerpoint/2010/main" val="323832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579C84-33D3-0CE2-B31A-000EF1621A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11E4D6-6AE4-1E9F-CDA3-A0366165EE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F54D13-7AC4-19B2-DED8-0A9667BB7DF7}"/>
              </a:ext>
            </a:extLst>
          </p:cNvPr>
          <p:cNvSpPr>
            <a:spLocks noGrp="1"/>
          </p:cNvSpPr>
          <p:nvPr>
            <p:ph type="dt" sz="half" idx="10"/>
          </p:nvPr>
        </p:nvSpPr>
        <p:spPr/>
        <p:txBody>
          <a:bodyPr/>
          <a:lstStyle/>
          <a:p>
            <a:fld id="{590DD36E-03AA-44B6-9A5F-7F5C1C4836A6}" type="datetimeFigureOut">
              <a:rPr lang="en-IN" smtClean="0"/>
              <a:t>08-07-2024</a:t>
            </a:fld>
            <a:endParaRPr lang="en-IN"/>
          </a:p>
        </p:txBody>
      </p:sp>
      <p:sp>
        <p:nvSpPr>
          <p:cNvPr id="5" name="Footer Placeholder 4">
            <a:extLst>
              <a:ext uri="{FF2B5EF4-FFF2-40B4-BE49-F238E27FC236}">
                <a16:creationId xmlns:a16="http://schemas.microsoft.com/office/drawing/2014/main" id="{7DAD640C-C0EF-AF34-2736-0DECBDBD05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696F0-944A-DB26-0711-03143B8AD76A}"/>
              </a:ext>
            </a:extLst>
          </p:cNvPr>
          <p:cNvSpPr>
            <a:spLocks noGrp="1"/>
          </p:cNvSpPr>
          <p:nvPr>
            <p:ph type="sldNum" sz="quarter" idx="12"/>
          </p:nvPr>
        </p:nvSpPr>
        <p:spPr/>
        <p:txBody>
          <a:bodyPr/>
          <a:lstStyle/>
          <a:p>
            <a:fld id="{59503722-4803-4DC9-A2C1-DF685FA55CD9}" type="slidenum">
              <a:rPr lang="en-IN" smtClean="0"/>
              <a:t>‹#›</a:t>
            </a:fld>
            <a:endParaRPr lang="en-IN"/>
          </a:p>
        </p:txBody>
      </p:sp>
    </p:spTree>
    <p:extLst>
      <p:ext uri="{BB962C8B-B14F-4D97-AF65-F5344CB8AC3E}">
        <p14:creationId xmlns:p14="http://schemas.microsoft.com/office/powerpoint/2010/main" val="254413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7EAA-B743-6CFF-69C1-5D584A5072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6D9842-E9D5-2A23-20D3-BCD962FB97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9D9DCB-978B-7F0E-F056-4BCD56B4D9B5}"/>
              </a:ext>
            </a:extLst>
          </p:cNvPr>
          <p:cNvSpPr>
            <a:spLocks noGrp="1"/>
          </p:cNvSpPr>
          <p:nvPr>
            <p:ph type="dt" sz="half" idx="10"/>
          </p:nvPr>
        </p:nvSpPr>
        <p:spPr/>
        <p:txBody>
          <a:bodyPr/>
          <a:lstStyle/>
          <a:p>
            <a:fld id="{590DD36E-03AA-44B6-9A5F-7F5C1C4836A6}" type="datetimeFigureOut">
              <a:rPr lang="en-IN" smtClean="0"/>
              <a:t>08-07-2024</a:t>
            </a:fld>
            <a:endParaRPr lang="en-IN"/>
          </a:p>
        </p:txBody>
      </p:sp>
      <p:sp>
        <p:nvSpPr>
          <p:cNvPr id="5" name="Footer Placeholder 4">
            <a:extLst>
              <a:ext uri="{FF2B5EF4-FFF2-40B4-BE49-F238E27FC236}">
                <a16:creationId xmlns:a16="http://schemas.microsoft.com/office/drawing/2014/main" id="{9F965BA0-470E-EAB0-DF62-027DBD61AC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D293D-BF51-A58A-BB00-C04C02C58D45}"/>
              </a:ext>
            </a:extLst>
          </p:cNvPr>
          <p:cNvSpPr>
            <a:spLocks noGrp="1"/>
          </p:cNvSpPr>
          <p:nvPr>
            <p:ph type="sldNum" sz="quarter" idx="12"/>
          </p:nvPr>
        </p:nvSpPr>
        <p:spPr/>
        <p:txBody>
          <a:bodyPr/>
          <a:lstStyle/>
          <a:p>
            <a:fld id="{59503722-4803-4DC9-A2C1-DF685FA55CD9}" type="slidenum">
              <a:rPr lang="en-IN" smtClean="0"/>
              <a:t>‹#›</a:t>
            </a:fld>
            <a:endParaRPr lang="en-IN"/>
          </a:p>
        </p:txBody>
      </p:sp>
    </p:spTree>
    <p:extLst>
      <p:ext uri="{BB962C8B-B14F-4D97-AF65-F5344CB8AC3E}">
        <p14:creationId xmlns:p14="http://schemas.microsoft.com/office/powerpoint/2010/main" val="248930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B282-9790-EF66-5F2E-01FA71C1C7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04086C-7015-3EF6-090A-5988AF559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A965D2-C194-4ABA-AF58-5908EE73EBCC}"/>
              </a:ext>
            </a:extLst>
          </p:cNvPr>
          <p:cNvSpPr>
            <a:spLocks noGrp="1"/>
          </p:cNvSpPr>
          <p:nvPr>
            <p:ph type="dt" sz="half" idx="10"/>
          </p:nvPr>
        </p:nvSpPr>
        <p:spPr/>
        <p:txBody>
          <a:bodyPr/>
          <a:lstStyle/>
          <a:p>
            <a:fld id="{590DD36E-03AA-44B6-9A5F-7F5C1C4836A6}" type="datetimeFigureOut">
              <a:rPr lang="en-IN" smtClean="0"/>
              <a:t>08-07-2024</a:t>
            </a:fld>
            <a:endParaRPr lang="en-IN"/>
          </a:p>
        </p:txBody>
      </p:sp>
      <p:sp>
        <p:nvSpPr>
          <p:cNvPr id="5" name="Footer Placeholder 4">
            <a:extLst>
              <a:ext uri="{FF2B5EF4-FFF2-40B4-BE49-F238E27FC236}">
                <a16:creationId xmlns:a16="http://schemas.microsoft.com/office/drawing/2014/main" id="{BEF3548F-42B5-690F-F476-47D7EF9ACC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07384-743F-7FA1-F6F9-86C8F08C26EE}"/>
              </a:ext>
            </a:extLst>
          </p:cNvPr>
          <p:cNvSpPr>
            <a:spLocks noGrp="1"/>
          </p:cNvSpPr>
          <p:nvPr>
            <p:ph type="sldNum" sz="quarter" idx="12"/>
          </p:nvPr>
        </p:nvSpPr>
        <p:spPr/>
        <p:txBody>
          <a:bodyPr/>
          <a:lstStyle/>
          <a:p>
            <a:fld id="{59503722-4803-4DC9-A2C1-DF685FA55CD9}" type="slidenum">
              <a:rPr lang="en-IN" smtClean="0"/>
              <a:t>‹#›</a:t>
            </a:fld>
            <a:endParaRPr lang="en-IN"/>
          </a:p>
        </p:txBody>
      </p:sp>
    </p:spTree>
    <p:extLst>
      <p:ext uri="{BB962C8B-B14F-4D97-AF65-F5344CB8AC3E}">
        <p14:creationId xmlns:p14="http://schemas.microsoft.com/office/powerpoint/2010/main" val="804574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EF25B-7D4B-F0AF-47E4-8BAADA3303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37D48D-8997-891E-2F07-093B9B1921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33A714-A6E3-0345-B4EE-08B3F3D20A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300BA1-D554-000F-3A5F-60B16C4EBAFA}"/>
              </a:ext>
            </a:extLst>
          </p:cNvPr>
          <p:cNvSpPr>
            <a:spLocks noGrp="1"/>
          </p:cNvSpPr>
          <p:nvPr>
            <p:ph type="dt" sz="half" idx="10"/>
          </p:nvPr>
        </p:nvSpPr>
        <p:spPr/>
        <p:txBody>
          <a:bodyPr/>
          <a:lstStyle/>
          <a:p>
            <a:fld id="{590DD36E-03AA-44B6-9A5F-7F5C1C4836A6}" type="datetimeFigureOut">
              <a:rPr lang="en-IN" smtClean="0"/>
              <a:t>08-07-2024</a:t>
            </a:fld>
            <a:endParaRPr lang="en-IN"/>
          </a:p>
        </p:txBody>
      </p:sp>
      <p:sp>
        <p:nvSpPr>
          <p:cNvPr id="6" name="Footer Placeholder 5">
            <a:extLst>
              <a:ext uri="{FF2B5EF4-FFF2-40B4-BE49-F238E27FC236}">
                <a16:creationId xmlns:a16="http://schemas.microsoft.com/office/drawing/2014/main" id="{64D785E4-6872-A5FC-6063-095D65D68A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A77585-4092-BFCA-7A73-E493F0D1C5D4}"/>
              </a:ext>
            </a:extLst>
          </p:cNvPr>
          <p:cNvSpPr>
            <a:spLocks noGrp="1"/>
          </p:cNvSpPr>
          <p:nvPr>
            <p:ph type="sldNum" sz="quarter" idx="12"/>
          </p:nvPr>
        </p:nvSpPr>
        <p:spPr/>
        <p:txBody>
          <a:bodyPr/>
          <a:lstStyle/>
          <a:p>
            <a:fld id="{59503722-4803-4DC9-A2C1-DF685FA55CD9}" type="slidenum">
              <a:rPr lang="en-IN" smtClean="0"/>
              <a:t>‹#›</a:t>
            </a:fld>
            <a:endParaRPr lang="en-IN"/>
          </a:p>
        </p:txBody>
      </p:sp>
    </p:spTree>
    <p:extLst>
      <p:ext uri="{BB962C8B-B14F-4D97-AF65-F5344CB8AC3E}">
        <p14:creationId xmlns:p14="http://schemas.microsoft.com/office/powerpoint/2010/main" val="1678700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AAE-B20E-7E48-2679-A2979453C7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2F80C4-5818-9EBB-DC87-44224146FC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E8F5C0-D66D-A1A2-540A-92555F7393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144C0F-73D5-E847-EDB5-30DE36C3CE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18988B-5697-67CC-ED36-5537910568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C19BE1-C368-BB3F-CBDA-26253E751FEB}"/>
              </a:ext>
            </a:extLst>
          </p:cNvPr>
          <p:cNvSpPr>
            <a:spLocks noGrp="1"/>
          </p:cNvSpPr>
          <p:nvPr>
            <p:ph type="dt" sz="half" idx="10"/>
          </p:nvPr>
        </p:nvSpPr>
        <p:spPr/>
        <p:txBody>
          <a:bodyPr/>
          <a:lstStyle/>
          <a:p>
            <a:fld id="{590DD36E-03AA-44B6-9A5F-7F5C1C4836A6}" type="datetimeFigureOut">
              <a:rPr lang="en-IN" smtClean="0"/>
              <a:t>08-07-2024</a:t>
            </a:fld>
            <a:endParaRPr lang="en-IN"/>
          </a:p>
        </p:txBody>
      </p:sp>
      <p:sp>
        <p:nvSpPr>
          <p:cNvPr id="8" name="Footer Placeholder 7">
            <a:extLst>
              <a:ext uri="{FF2B5EF4-FFF2-40B4-BE49-F238E27FC236}">
                <a16:creationId xmlns:a16="http://schemas.microsoft.com/office/drawing/2014/main" id="{F631CEB7-D97C-85F2-6908-058D782C24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0FCB72-C5CD-7B39-6BB3-16A793CF91BF}"/>
              </a:ext>
            </a:extLst>
          </p:cNvPr>
          <p:cNvSpPr>
            <a:spLocks noGrp="1"/>
          </p:cNvSpPr>
          <p:nvPr>
            <p:ph type="sldNum" sz="quarter" idx="12"/>
          </p:nvPr>
        </p:nvSpPr>
        <p:spPr/>
        <p:txBody>
          <a:bodyPr/>
          <a:lstStyle/>
          <a:p>
            <a:fld id="{59503722-4803-4DC9-A2C1-DF685FA55CD9}" type="slidenum">
              <a:rPr lang="en-IN" smtClean="0"/>
              <a:t>‹#›</a:t>
            </a:fld>
            <a:endParaRPr lang="en-IN"/>
          </a:p>
        </p:txBody>
      </p:sp>
    </p:spTree>
    <p:extLst>
      <p:ext uri="{BB962C8B-B14F-4D97-AF65-F5344CB8AC3E}">
        <p14:creationId xmlns:p14="http://schemas.microsoft.com/office/powerpoint/2010/main" val="421691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8271-4D87-873D-EE56-AE634FB416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A559D0-C923-B318-AC4A-A88E8BA4C7DB}"/>
              </a:ext>
            </a:extLst>
          </p:cNvPr>
          <p:cNvSpPr>
            <a:spLocks noGrp="1"/>
          </p:cNvSpPr>
          <p:nvPr>
            <p:ph type="dt" sz="half" idx="10"/>
          </p:nvPr>
        </p:nvSpPr>
        <p:spPr/>
        <p:txBody>
          <a:bodyPr/>
          <a:lstStyle/>
          <a:p>
            <a:fld id="{590DD36E-03AA-44B6-9A5F-7F5C1C4836A6}" type="datetimeFigureOut">
              <a:rPr lang="en-IN" smtClean="0"/>
              <a:t>08-07-2024</a:t>
            </a:fld>
            <a:endParaRPr lang="en-IN"/>
          </a:p>
        </p:txBody>
      </p:sp>
      <p:sp>
        <p:nvSpPr>
          <p:cNvPr id="4" name="Footer Placeholder 3">
            <a:extLst>
              <a:ext uri="{FF2B5EF4-FFF2-40B4-BE49-F238E27FC236}">
                <a16:creationId xmlns:a16="http://schemas.microsoft.com/office/drawing/2014/main" id="{D2EBEF0F-ABF8-EC92-C63F-6BCBABA682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0A72F4-AAD8-BFFB-2458-51BCA4084F3B}"/>
              </a:ext>
            </a:extLst>
          </p:cNvPr>
          <p:cNvSpPr>
            <a:spLocks noGrp="1"/>
          </p:cNvSpPr>
          <p:nvPr>
            <p:ph type="sldNum" sz="quarter" idx="12"/>
          </p:nvPr>
        </p:nvSpPr>
        <p:spPr/>
        <p:txBody>
          <a:bodyPr/>
          <a:lstStyle/>
          <a:p>
            <a:fld id="{59503722-4803-4DC9-A2C1-DF685FA55CD9}" type="slidenum">
              <a:rPr lang="en-IN" smtClean="0"/>
              <a:t>‹#›</a:t>
            </a:fld>
            <a:endParaRPr lang="en-IN"/>
          </a:p>
        </p:txBody>
      </p:sp>
    </p:spTree>
    <p:extLst>
      <p:ext uri="{BB962C8B-B14F-4D97-AF65-F5344CB8AC3E}">
        <p14:creationId xmlns:p14="http://schemas.microsoft.com/office/powerpoint/2010/main" val="253626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BADF28-D5EC-9650-5BD6-443BF143B7D6}"/>
              </a:ext>
            </a:extLst>
          </p:cNvPr>
          <p:cNvSpPr>
            <a:spLocks noGrp="1"/>
          </p:cNvSpPr>
          <p:nvPr>
            <p:ph type="dt" sz="half" idx="10"/>
          </p:nvPr>
        </p:nvSpPr>
        <p:spPr/>
        <p:txBody>
          <a:bodyPr/>
          <a:lstStyle/>
          <a:p>
            <a:fld id="{590DD36E-03AA-44B6-9A5F-7F5C1C4836A6}" type="datetimeFigureOut">
              <a:rPr lang="en-IN" smtClean="0"/>
              <a:t>08-07-2024</a:t>
            </a:fld>
            <a:endParaRPr lang="en-IN"/>
          </a:p>
        </p:txBody>
      </p:sp>
      <p:sp>
        <p:nvSpPr>
          <p:cNvPr id="3" name="Footer Placeholder 2">
            <a:extLst>
              <a:ext uri="{FF2B5EF4-FFF2-40B4-BE49-F238E27FC236}">
                <a16:creationId xmlns:a16="http://schemas.microsoft.com/office/drawing/2014/main" id="{70338497-54CC-3FFA-308E-E8AC750859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4C184A-D979-E5B5-7A1E-A08EE128CEB4}"/>
              </a:ext>
            </a:extLst>
          </p:cNvPr>
          <p:cNvSpPr>
            <a:spLocks noGrp="1"/>
          </p:cNvSpPr>
          <p:nvPr>
            <p:ph type="sldNum" sz="quarter" idx="12"/>
          </p:nvPr>
        </p:nvSpPr>
        <p:spPr/>
        <p:txBody>
          <a:bodyPr/>
          <a:lstStyle/>
          <a:p>
            <a:fld id="{59503722-4803-4DC9-A2C1-DF685FA55CD9}" type="slidenum">
              <a:rPr lang="en-IN" smtClean="0"/>
              <a:t>‹#›</a:t>
            </a:fld>
            <a:endParaRPr lang="en-IN"/>
          </a:p>
        </p:txBody>
      </p:sp>
    </p:spTree>
    <p:extLst>
      <p:ext uri="{BB962C8B-B14F-4D97-AF65-F5344CB8AC3E}">
        <p14:creationId xmlns:p14="http://schemas.microsoft.com/office/powerpoint/2010/main" val="184944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EA25-6529-C1BD-333F-57E705CFA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791D59-AF23-1E88-B008-673E090818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402EFC-FC40-3F2A-653C-8B295D47F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D6408-B2DF-13E8-5BB3-2CB63E370563}"/>
              </a:ext>
            </a:extLst>
          </p:cNvPr>
          <p:cNvSpPr>
            <a:spLocks noGrp="1"/>
          </p:cNvSpPr>
          <p:nvPr>
            <p:ph type="dt" sz="half" idx="10"/>
          </p:nvPr>
        </p:nvSpPr>
        <p:spPr/>
        <p:txBody>
          <a:bodyPr/>
          <a:lstStyle/>
          <a:p>
            <a:fld id="{590DD36E-03AA-44B6-9A5F-7F5C1C4836A6}" type="datetimeFigureOut">
              <a:rPr lang="en-IN" smtClean="0"/>
              <a:t>08-07-2024</a:t>
            </a:fld>
            <a:endParaRPr lang="en-IN"/>
          </a:p>
        </p:txBody>
      </p:sp>
      <p:sp>
        <p:nvSpPr>
          <p:cNvPr id="6" name="Footer Placeholder 5">
            <a:extLst>
              <a:ext uri="{FF2B5EF4-FFF2-40B4-BE49-F238E27FC236}">
                <a16:creationId xmlns:a16="http://schemas.microsoft.com/office/drawing/2014/main" id="{39F1CBCA-E596-5B60-3879-5575FF68B9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0FA077-C3C7-592D-F444-53B673CEAB7E}"/>
              </a:ext>
            </a:extLst>
          </p:cNvPr>
          <p:cNvSpPr>
            <a:spLocks noGrp="1"/>
          </p:cNvSpPr>
          <p:nvPr>
            <p:ph type="sldNum" sz="quarter" idx="12"/>
          </p:nvPr>
        </p:nvSpPr>
        <p:spPr/>
        <p:txBody>
          <a:bodyPr/>
          <a:lstStyle/>
          <a:p>
            <a:fld id="{59503722-4803-4DC9-A2C1-DF685FA55CD9}" type="slidenum">
              <a:rPr lang="en-IN" smtClean="0"/>
              <a:t>‹#›</a:t>
            </a:fld>
            <a:endParaRPr lang="en-IN"/>
          </a:p>
        </p:txBody>
      </p:sp>
    </p:spTree>
    <p:extLst>
      <p:ext uri="{BB962C8B-B14F-4D97-AF65-F5344CB8AC3E}">
        <p14:creationId xmlns:p14="http://schemas.microsoft.com/office/powerpoint/2010/main" val="227182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50A2-BC01-0262-031E-7EAB9D246B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41CAE4-5210-785D-163B-28599FFCBD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67FA82-449C-D583-9C68-A2E18BCBA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7C12D1-8EC6-9B81-F359-42A468DC7BD5}"/>
              </a:ext>
            </a:extLst>
          </p:cNvPr>
          <p:cNvSpPr>
            <a:spLocks noGrp="1"/>
          </p:cNvSpPr>
          <p:nvPr>
            <p:ph type="dt" sz="half" idx="10"/>
          </p:nvPr>
        </p:nvSpPr>
        <p:spPr/>
        <p:txBody>
          <a:bodyPr/>
          <a:lstStyle/>
          <a:p>
            <a:fld id="{590DD36E-03AA-44B6-9A5F-7F5C1C4836A6}" type="datetimeFigureOut">
              <a:rPr lang="en-IN" smtClean="0"/>
              <a:t>08-07-2024</a:t>
            </a:fld>
            <a:endParaRPr lang="en-IN"/>
          </a:p>
        </p:txBody>
      </p:sp>
      <p:sp>
        <p:nvSpPr>
          <p:cNvPr id="6" name="Footer Placeholder 5">
            <a:extLst>
              <a:ext uri="{FF2B5EF4-FFF2-40B4-BE49-F238E27FC236}">
                <a16:creationId xmlns:a16="http://schemas.microsoft.com/office/drawing/2014/main" id="{08E59C4E-57EA-878E-5EC6-F69638C613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29128-F31F-CAAE-3EAA-F404F88A1E53}"/>
              </a:ext>
            </a:extLst>
          </p:cNvPr>
          <p:cNvSpPr>
            <a:spLocks noGrp="1"/>
          </p:cNvSpPr>
          <p:nvPr>
            <p:ph type="sldNum" sz="quarter" idx="12"/>
          </p:nvPr>
        </p:nvSpPr>
        <p:spPr/>
        <p:txBody>
          <a:bodyPr/>
          <a:lstStyle/>
          <a:p>
            <a:fld id="{59503722-4803-4DC9-A2C1-DF685FA55CD9}" type="slidenum">
              <a:rPr lang="en-IN" smtClean="0"/>
              <a:t>‹#›</a:t>
            </a:fld>
            <a:endParaRPr lang="en-IN"/>
          </a:p>
        </p:txBody>
      </p:sp>
    </p:spTree>
    <p:extLst>
      <p:ext uri="{BB962C8B-B14F-4D97-AF65-F5344CB8AC3E}">
        <p14:creationId xmlns:p14="http://schemas.microsoft.com/office/powerpoint/2010/main" val="274400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74218A-976E-AD39-9B96-0743ECAD3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F80514-EE77-42C4-4D60-F0AC6CF4C5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C7FA08-6747-658C-CC52-0BF665031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DD36E-03AA-44B6-9A5F-7F5C1C4836A6}" type="datetimeFigureOut">
              <a:rPr lang="en-IN" smtClean="0"/>
              <a:t>08-07-2024</a:t>
            </a:fld>
            <a:endParaRPr lang="en-IN"/>
          </a:p>
        </p:txBody>
      </p:sp>
      <p:sp>
        <p:nvSpPr>
          <p:cNvPr id="5" name="Footer Placeholder 4">
            <a:extLst>
              <a:ext uri="{FF2B5EF4-FFF2-40B4-BE49-F238E27FC236}">
                <a16:creationId xmlns:a16="http://schemas.microsoft.com/office/drawing/2014/main" id="{7AEDD4B1-BB6E-8BAF-C1DA-06252774D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006522-4578-54E8-9C20-5A3A4ABAF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03722-4803-4DC9-A2C1-DF685FA55CD9}" type="slidenum">
              <a:rPr lang="en-IN" smtClean="0"/>
              <a:t>‹#›</a:t>
            </a:fld>
            <a:endParaRPr lang="en-IN"/>
          </a:p>
        </p:txBody>
      </p:sp>
    </p:spTree>
    <p:extLst>
      <p:ext uri="{BB962C8B-B14F-4D97-AF65-F5344CB8AC3E}">
        <p14:creationId xmlns:p14="http://schemas.microsoft.com/office/powerpoint/2010/main" val="3739611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1843-639D-896C-12A6-DA18AA591326}"/>
              </a:ext>
            </a:extLst>
          </p:cNvPr>
          <p:cNvSpPr>
            <a:spLocks noGrp="1"/>
          </p:cNvSpPr>
          <p:nvPr>
            <p:ph type="ctrTitle"/>
          </p:nvPr>
        </p:nvSpPr>
        <p:spPr/>
        <p:txBody>
          <a:bodyPr/>
          <a:lstStyle/>
          <a:p>
            <a:r>
              <a:rPr lang="en-US" dirty="0">
                <a:solidFill>
                  <a:schemeClr val="accent6">
                    <a:lumMod val="50000"/>
                  </a:schemeClr>
                </a:solidFill>
              </a:rPr>
              <a:t>Historical Crop Production Dashboard: 1997 - 2015</a:t>
            </a:r>
            <a:endParaRPr lang="en-IN" dirty="0">
              <a:solidFill>
                <a:schemeClr val="accent6">
                  <a:lumMod val="50000"/>
                </a:schemeClr>
              </a:solidFill>
            </a:endParaRPr>
          </a:p>
        </p:txBody>
      </p:sp>
      <p:sp>
        <p:nvSpPr>
          <p:cNvPr id="3" name="Subtitle 2">
            <a:extLst>
              <a:ext uri="{FF2B5EF4-FFF2-40B4-BE49-F238E27FC236}">
                <a16:creationId xmlns:a16="http://schemas.microsoft.com/office/drawing/2014/main" id="{2C3063BD-46F2-5D26-F30C-44C20C838B31}"/>
              </a:ext>
            </a:extLst>
          </p:cNvPr>
          <p:cNvSpPr>
            <a:spLocks noGrp="1"/>
          </p:cNvSpPr>
          <p:nvPr>
            <p:ph type="subTitle" idx="1"/>
          </p:nvPr>
        </p:nvSpPr>
        <p:spPr>
          <a:xfrm>
            <a:off x="1524000" y="3602038"/>
            <a:ext cx="9144000" cy="1319097"/>
          </a:xfrm>
        </p:spPr>
        <p:txBody>
          <a:bodyPr/>
          <a:lstStyle/>
          <a:p>
            <a:r>
              <a:rPr lang="en-US" dirty="0">
                <a:solidFill>
                  <a:srgbClr val="C00000"/>
                </a:solidFill>
              </a:rPr>
              <a:t>Trends, Patterns, and Insights from 19 Years of Agricultural Data</a:t>
            </a:r>
            <a:endParaRPr lang="en-IN" dirty="0">
              <a:solidFill>
                <a:srgbClr val="C00000"/>
              </a:solidFill>
            </a:endParaRPr>
          </a:p>
        </p:txBody>
      </p:sp>
      <p:sp>
        <p:nvSpPr>
          <p:cNvPr id="4" name="TextBox 3">
            <a:extLst>
              <a:ext uri="{FF2B5EF4-FFF2-40B4-BE49-F238E27FC236}">
                <a16:creationId xmlns:a16="http://schemas.microsoft.com/office/drawing/2014/main" id="{642AD753-E56F-4E78-EF57-5688A00FD62A}"/>
              </a:ext>
            </a:extLst>
          </p:cNvPr>
          <p:cNvSpPr txBox="1"/>
          <p:nvPr/>
        </p:nvSpPr>
        <p:spPr>
          <a:xfrm>
            <a:off x="931333" y="4986867"/>
            <a:ext cx="2015067" cy="646331"/>
          </a:xfrm>
          <a:prstGeom prst="rect">
            <a:avLst/>
          </a:prstGeom>
          <a:noFill/>
        </p:spPr>
        <p:txBody>
          <a:bodyPr wrap="square" rtlCol="0">
            <a:spAutoFit/>
          </a:bodyPr>
          <a:lstStyle/>
          <a:p>
            <a:r>
              <a:rPr lang="en-IN" b="1" dirty="0">
                <a:solidFill>
                  <a:srgbClr val="7030A0"/>
                </a:solidFill>
              </a:rPr>
              <a:t>  Debasish Deka </a:t>
            </a:r>
          </a:p>
          <a:p>
            <a:r>
              <a:rPr lang="en-IN" b="1" dirty="0">
                <a:solidFill>
                  <a:srgbClr val="7030A0"/>
                </a:solidFill>
              </a:rPr>
              <a:t>        10/7/24</a:t>
            </a:r>
          </a:p>
        </p:txBody>
      </p:sp>
    </p:spTree>
    <p:extLst>
      <p:ext uri="{BB962C8B-B14F-4D97-AF65-F5344CB8AC3E}">
        <p14:creationId xmlns:p14="http://schemas.microsoft.com/office/powerpoint/2010/main" val="3263961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123DEE-CEFE-A11D-5F84-5FF6C0601CF8}"/>
              </a:ext>
            </a:extLst>
          </p:cNvPr>
          <p:cNvPicPr>
            <a:picLocks noChangeAspect="1"/>
          </p:cNvPicPr>
          <p:nvPr/>
        </p:nvPicPr>
        <p:blipFill>
          <a:blip r:embed="rId2"/>
          <a:stretch>
            <a:fillRect/>
          </a:stretch>
        </p:blipFill>
        <p:spPr>
          <a:xfrm>
            <a:off x="124691" y="-1"/>
            <a:ext cx="11986953" cy="6774873"/>
          </a:xfrm>
          <a:prstGeom prst="rect">
            <a:avLst/>
          </a:prstGeom>
        </p:spPr>
      </p:pic>
    </p:spTree>
    <p:extLst>
      <p:ext uri="{BB962C8B-B14F-4D97-AF65-F5344CB8AC3E}">
        <p14:creationId xmlns:p14="http://schemas.microsoft.com/office/powerpoint/2010/main" val="68420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171DEA-EB98-79B3-AC49-ECC160A1DE7E}"/>
              </a:ext>
            </a:extLst>
          </p:cNvPr>
          <p:cNvSpPr txBox="1"/>
          <p:nvPr/>
        </p:nvSpPr>
        <p:spPr>
          <a:xfrm>
            <a:off x="141316" y="182880"/>
            <a:ext cx="12050684" cy="369332"/>
          </a:xfrm>
          <a:prstGeom prst="rect">
            <a:avLst/>
          </a:prstGeom>
          <a:noFill/>
        </p:spPr>
        <p:txBody>
          <a:bodyPr wrap="square" rtlCol="0">
            <a:spAutoFit/>
          </a:bodyPr>
          <a:lstStyle/>
          <a:p>
            <a:pPr algn="ctr"/>
            <a:r>
              <a:rPr lang="en-US" sz="1800" dirty="0">
                <a:solidFill>
                  <a:srgbClr val="008000"/>
                </a:solidFill>
                <a:latin typeface="Consolas" panose="020B0609020204030204" pitchFamily="49" charset="0"/>
              </a:rPr>
              <a:t> </a:t>
            </a:r>
            <a:r>
              <a:rPr lang="en-US" dirty="0">
                <a:solidFill>
                  <a:srgbClr val="008000"/>
                </a:solidFill>
                <a:latin typeface="Consolas" panose="020B0609020204030204" pitchFamily="49" charset="0"/>
              </a:rPr>
              <a:t>C</a:t>
            </a:r>
            <a:r>
              <a:rPr lang="en-US" sz="1800" dirty="0">
                <a:solidFill>
                  <a:srgbClr val="008000"/>
                </a:solidFill>
                <a:latin typeface="Consolas" panose="020B0609020204030204" pitchFamily="49" charset="0"/>
              </a:rPr>
              <a:t>hange in agricultural land and production from 1997 to 2015</a:t>
            </a:r>
            <a:endParaRPr lang="en-IN" dirty="0"/>
          </a:p>
        </p:txBody>
      </p:sp>
      <p:pic>
        <p:nvPicPr>
          <p:cNvPr id="4" name="Picture 3">
            <a:extLst>
              <a:ext uri="{FF2B5EF4-FFF2-40B4-BE49-F238E27FC236}">
                <a16:creationId xmlns:a16="http://schemas.microsoft.com/office/drawing/2014/main" id="{C0CC8818-5D2C-A493-E4D9-BA24B1A701E2}"/>
              </a:ext>
            </a:extLst>
          </p:cNvPr>
          <p:cNvPicPr>
            <a:picLocks noChangeAspect="1"/>
          </p:cNvPicPr>
          <p:nvPr/>
        </p:nvPicPr>
        <p:blipFill>
          <a:blip r:embed="rId2"/>
          <a:stretch>
            <a:fillRect/>
          </a:stretch>
        </p:blipFill>
        <p:spPr>
          <a:xfrm>
            <a:off x="216131" y="1000601"/>
            <a:ext cx="5203767" cy="5042699"/>
          </a:xfrm>
          <a:prstGeom prst="rect">
            <a:avLst/>
          </a:prstGeom>
        </p:spPr>
      </p:pic>
      <p:pic>
        <p:nvPicPr>
          <p:cNvPr id="6" name="Picture 5">
            <a:extLst>
              <a:ext uri="{FF2B5EF4-FFF2-40B4-BE49-F238E27FC236}">
                <a16:creationId xmlns:a16="http://schemas.microsoft.com/office/drawing/2014/main" id="{11E800AF-DEF9-9CBC-09B1-CDB66CA1D29F}"/>
              </a:ext>
            </a:extLst>
          </p:cNvPr>
          <p:cNvPicPr>
            <a:picLocks noChangeAspect="1"/>
          </p:cNvPicPr>
          <p:nvPr/>
        </p:nvPicPr>
        <p:blipFill>
          <a:blip r:embed="rId3"/>
          <a:stretch>
            <a:fillRect/>
          </a:stretch>
        </p:blipFill>
        <p:spPr>
          <a:xfrm>
            <a:off x="5741512" y="874781"/>
            <a:ext cx="5488983" cy="5168519"/>
          </a:xfrm>
          <a:prstGeom prst="rect">
            <a:avLst/>
          </a:prstGeom>
        </p:spPr>
      </p:pic>
    </p:spTree>
    <p:extLst>
      <p:ext uri="{BB962C8B-B14F-4D97-AF65-F5344CB8AC3E}">
        <p14:creationId xmlns:p14="http://schemas.microsoft.com/office/powerpoint/2010/main" val="3365916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850D53-55A4-8F03-B69C-105CF7B573D6}"/>
              </a:ext>
            </a:extLst>
          </p:cNvPr>
          <p:cNvSpPr txBox="1"/>
          <p:nvPr/>
        </p:nvSpPr>
        <p:spPr>
          <a:xfrm>
            <a:off x="330200" y="287867"/>
            <a:ext cx="11497733" cy="381000"/>
          </a:xfrm>
          <a:prstGeom prst="rect">
            <a:avLst/>
          </a:prstGeom>
          <a:noFill/>
        </p:spPr>
        <p:txBody>
          <a:bodyPr wrap="square" rtlCol="0">
            <a:spAutoFit/>
          </a:bodyPr>
          <a:lstStyle/>
          <a:p>
            <a:pPr algn="ctr"/>
            <a:r>
              <a:rPr lang="en-US" sz="1800" dirty="0">
                <a:solidFill>
                  <a:srgbClr val="008000"/>
                </a:solidFill>
                <a:latin typeface="Consolas" panose="020B0609020204030204" pitchFamily="49" charset="0"/>
              </a:rPr>
              <a:t>Crop failure identification , where production is equal to "0"</a:t>
            </a:r>
            <a:endParaRPr lang="en-IN" dirty="0"/>
          </a:p>
        </p:txBody>
      </p:sp>
      <p:pic>
        <p:nvPicPr>
          <p:cNvPr id="4" name="Picture 3">
            <a:extLst>
              <a:ext uri="{FF2B5EF4-FFF2-40B4-BE49-F238E27FC236}">
                <a16:creationId xmlns:a16="http://schemas.microsoft.com/office/drawing/2014/main" id="{77A03135-9879-6796-B64E-961BEC21AE0A}"/>
              </a:ext>
            </a:extLst>
          </p:cNvPr>
          <p:cNvPicPr>
            <a:picLocks noChangeAspect="1"/>
          </p:cNvPicPr>
          <p:nvPr/>
        </p:nvPicPr>
        <p:blipFill>
          <a:blip r:embed="rId2"/>
          <a:stretch>
            <a:fillRect/>
          </a:stretch>
        </p:blipFill>
        <p:spPr>
          <a:xfrm>
            <a:off x="364067" y="668867"/>
            <a:ext cx="4649265" cy="4216400"/>
          </a:xfrm>
          <a:prstGeom prst="rect">
            <a:avLst/>
          </a:prstGeom>
        </p:spPr>
      </p:pic>
      <p:pic>
        <p:nvPicPr>
          <p:cNvPr id="6" name="Picture 5">
            <a:extLst>
              <a:ext uri="{FF2B5EF4-FFF2-40B4-BE49-F238E27FC236}">
                <a16:creationId xmlns:a16="http://schemas.microsoft.com/office/drawing/2014/main" id="{1D08A5A4-A1F2-C0F1-9F46-BC53D980597A}"/>
              </a:ext>
            </a:extLst>
          </p:cNvPr>
          <p:cNvPicPr>
            <a:picLocks noChangeAspect="1"/>
          </p:cNvPicPr>
          <p:nvPr/>
        </p:nvPicPr>
        <p:blipFill>
          <a:blip r:embed="rId3"/>
          <a:stretch>
            <a:fillRect/>
          </a:stretch>
        </p:blipFill>
        <p:spPr>
          <a:xfrm>
            <a:off x="5181329" y="609600"/>
            <a:ext cx="6248942" cy="4275667"/>
          </a:xfrm>
          <a:prstGeom prst="rect">
            <a:avLst/>
          </a:prstGeom>
        </p:spPr>
      </p:pic>
      <p:sp>
        <p:nvSpPr>
          <p:cNvPr id="7" name="TextBox 6">
            <a:extLst>
              <a:ext uri="{FF2B5EF4-FFF2-40B4-BE49-F238E27FC236}">
                <a16:creationId xmlns:a16="http://schemas.microsoft.com/office/drawing/2014/main" id="{34C3A19C-10BD-F069-5401-6AF265CDE0B5}"/>
              </a:ext>
            </a:extLst>
          </p:cNvPr>
          <p:cNvSpPr txBox="1"/>
          <p:nvPr/>
        </p:nvSpPr>
        <p:spPr>
          <a:xfrm>
            <a:off x="364067" y="5096470"/>
            <a:ext cx="11582400" cy="1477328"/>
          </a:xfrm>
          <a:prstGeom prst="rect">
            <a:avLst/>
          </a:prstGeom>
          <a:noFill/>
        </p:spPr>
        <p:txBody>
          <a:bodyPr wrap="square" rtlCol="0">
            <a:spAutoFit/>
          </a:bodyPr>
          <a:lstStyle/>
          <a:p>
            <a:r>
              <a:rPr lang="en-IN" dirty="0">
                <a:solidFill>
                  <a:srgbClr val="FF0000"/>
                </a:solidFill>
              </a:rPr>
              <a:t>The STATE with highest count of production values that are 0 is “Madhya Pradesh” with count = 1064 out of 3543</a:t>
            </a:r>
          </a:p>
          <a:p>
            <a:r>
              <a:rPr lang="en-IN" dirty="0">
                <a:solidFill>
                  <a:srgbClr val="FF0000"/>
                </a:solidFill>
              </a:rPr>
              <a:t>The YEAR with highest count of production values that are 0 is 2003 with count = 1589</a:t>
            </a:r>
          </a:p>
          <a:p>
            <a:r>
              <a:rPr lang="en-IN" dirty="0">
                <a:solidFill>
                  <a:srgbClr val="FF0000"/>
                </a:solidFill>
              </a:rPr>
              <a:t>The CROP with highest count of production values that are 0 is “other vegetables” with count = 286</a:t>
            </a:r>
          </a:p>
          <a:p>
            <a:endParaRPr lang="en-IN" dirty="0"/>
          </a:p>
          <a:p>
            <a:endParaRPr lang="en-IN" dirty="0"/>
          </a:p>
        </p:txBody>
      </p:sp>
    </p:spTree>
    <p:extLst>
      <p:ext uri="{BB962C8B-B14F-4D97-AF65-F5344CB8AC3E}">
        <p14:creationId xmlns:p14="http://schemas.microsoft.com/office/powerpoint/2010/main" val="1500157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374E4-4D9C-C3EA-B83A-80B9BB0CACDD}"/>
              </a:ext>
            </a:extLst>
          </p:cNvPr>
          <p:cNvSpPr txBox="1"/>
          <p:nvPr/>
        </p:nvSpPr>
        <p:spPr>
          <a:xfrm>
            <a:off x="186267" y="228600"/>
            <a:ext cx="11819466" cy="5355312"/>
          </a:xfrm>
          <a:prstGeom prst="rect">
            <a:avLst/>
          </a:prstGeom>
          <a:noFill/>
        </p:spPr>
        <p:txBody>
          <a:bodyPr wrap="square" rtlCol="0">
            <a:spAutoFit/>
          </a:bodyPr>
          <a:lstStyle/>
          <a:p>
            <a:pPr algn="ctr"/>
            <a:r>
              <a:rPr lang="en-IN" b="1" dirty="0">
                <a:solidFill>
                  <a:schemeClr val="accent1">
                    <a:lumMod val="75000"/>
                  </a:schemeClr>
                </a:solidFill>
              </a:rPr>
              <a:t>Insights</a:t>
            </a:r>
          </a:p>
          <a:p>
            <a:pPr algn="ctr"/>
            <a:endParaRPr lang="en-IN" dirty="0"/>
          </a:p>
          <a:p>
            <a:r>
              <a:rPr lang="en-IN" b="1" dirty="0">
                <a:solidFill>
                  <a:schemeClr val="accent4">
                    <a:lumMod val="75000"/>
                  </a:schemeClr>
                </a:solidFill>
              </a:rPr>
              <a:t>The Top 5 Crop on the basis of Production are Coconut, Sugarcane, Rice, Wheat, Potato </a:t>
            </a:r>
          </a:p>
          <a:p>
            <a:endParaRPr lang="en-IN" dirty="0"/>
          </a:p>
          <a:p>
            <a:pPr marL="285750" indent="-285750">
              <a:buFont typeface="Arial" panose="020B0604020202020204" pitchFamily="34" charset="0"/>
              <a:buChar char="•"/>
            </a:pPr>
            <a:r>
              <a:rPr lang="en-IN" b="1" dirty="0"/>
              <a:t>Tamil Nadu </a:t>
            </a:r>
            <a:r>
              <a:rPr lang="en-IN" dirty="0"/>
              <a:t>produced the highest amount of</a:t>
            </a:r>
            <a:r>
              <a:rPr lang="en-IN" b="1" dirty="0"/>
              <a:t> coconut</a:t>
            </a:r>
            <a:r>
              <a:rPr lang="en-IN" dirty="0"/>
              <a:t>(</a:t>
            </a:r>
            <a:r>
              <a:rPr lang="en-IN" dirty="0">
                <a:solidFill>
                  <a:schemeClr val="accent6">
                    <a:lumMod val="75000"/>
                  </a:schemeClr>
                </a:solidFill>
              </a:rPr>
              <a:t>1250800000</a:t>
            </a:r>
            <a:r>
              <a:rPr lang="en-IN" dirty="0"/>
              <a:t>) . Year wise</a:t>
            </a:r>
            <a:r>
              <a:rPr lang="en-IN" b="1" dirty="0"/>
              <a:t> 2014 was</a:t>
            </a:r>
            <a:r>
              <a:rPr lang="en-IN" dirty="0"/>
              <a:t> the year when production reached the peak production. District wise</a:t>
            </a:r>
            <a:r>
              <a:rPr lang="en-IN" b="1" dirty="0"/>
              <a:t> Coimbatore </a:t>
            </a:r>
            <a:r>
              <a:rPr lang="en-IN" dirty="0"/>
              <a:t>had the highest amount of coconut production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Tamil Nadu </a:t>
            </a:r>
            <a:r>
              <a:rPr lang="en-IN" dirty="0"/>
              <a:t>produced the highest amount </a:t>
            </a:r>
            <a:r>
              <a:rPr lang="en-IN" b="1" dirty="0"/>
              <a:t>sugarcane</a:t>
            </a:r>
            <a:r>
              <a:rPr lang="en-IN" dirty="0"/>
              <a:t>(</a:t>
            </a:r>
            <a:r>
              <a:rPr lang="en-IN" dirty="0">
                <a:solidFill>
                  <a:schemeClr val="accent6">
                    <a:lumMod val="75000"/>
                  </a:schemeClr>
                </a:solidFill>
              </a:rPr>
              <a:t>37158000</a:t>
            </a:r>
            <a:r>
              <a:rPr lang="en-IN" dirty="0"/>
              <a:t>).Year wise </a:t>
            </a:r>
            <a:r>
              <a:rPr lang="en-IN" b="1" dirty="0"/>
              <a:t>1997</a:t>
            </a:r>
            <a:r>
              <a:rPr lang="en-IN" dirty="0"/>
              <a:t> was the year when production reached the peak production. District wise </a:t>
            </a:r>
            <a:r>
              <a:rPr lang="en-IN" b="1" dirty="0"/>
              <a:t>Villupuram</a:t>
            </a:r>
            <a:r>
              <a:rPr lang="en-IN" dirty="0"/>
              <a:t> had the highest amount of sugarcane production.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Punjab</a:t>
            </a:r>
            <a:r>
              <a:rPr lang="en-IN" dirty="0"/>
              <a:t> produced the highest amount of </a:t>
            </a:r>
            <a:r>
              <a:rPr lang="en-IN" b="1" dirty="0"/>
              <a:t>rice</a:t>
            </a:r>
            <a:r>
              <a:rPr lang="en-IN" dirty="0"/>
              <a:t>(</a:t>
            </a:r>
            <a:r>
              <a:rPr lang="en-IN" dirty="0">
                <a:solidFill>
                  <a:schemeClr val="accent6">
                    <a:lumMod val="75000"/>
                  </a:schemeClr>
                </a:solidFill>
              </a:rPr>
              <a:t>1710000</a:t>
            </a:r>
            <a:r>
              <a:rPr lang="en-IN" dirty="0"/>
              <a:t>). Year wise</a:t>
            </a:r>
            <a:r>
              <a:rPr lang="en-IN" b="1" dirty="0"/>
              <a:t> 2004 </a:t>
            </a:r>
            <a:r>
              <a:rPr lang="en-IN" dirty="0"/>
              <a:t>was the year when production reached the peak production. District wise </a:t>
            </a:r>
            <a:r>
              <a:rPr lang="en-IN" b="1" dirty="0"/>
              <a:t>Sangrur</a:t>
            </a:r>
            <a:r>
              <a:rPr lang="en-IN" dirty="0"/>
              <a:t> had the highest amount of rice production.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Punjab</a:t>
            </a:r>
            <a:r>
              <a:rPr lang="en-IN" dirty="0"/>
              <a:t> produced the highest amount of </a:t>
            </a:r>
            <a:r>
              <a:rPr lang="en-IN" b="1" dirty="0"/>
              <a:t>wheat</a:t>
            </a:r>
            <a:r>
              <a:rPr lang="en-IN" dirty="0"/>
              <a:t>(</a:t>
            </a:r>
            <a:r>
              <a:rPr lang="en-IN" dirty="0">
                <a:solidFill>
                  <a:schemeClr val="accent6">
                    <a:lumMod val="75000"/>
                  </a:schemeClr>
                </a:solidFill>
              </a:rPr>
              <a:t>1969000</a:t>
            </a:r>
            <a:r>
              <a:rPr lang="en-IN" dirty="0"/>
              <a:t>). Year wise </a:t>
            </a:r>
            <a:r>
              <a:rPr lang="en-IN" b="1" dirty="0"/>
              <a:t>2011</a:t>
            </a:r>
            <a:r>
              <a:rPr lang="en-IN" dirty="0"/>
              <a:t> was the year when production reached the peak production. District wise </a:t>
            </a:r>
            <a:r>
              <a:rPr lang="en-IN" b="1" dirty="0"/>
              <a:t>Firozpur</a:t>
            </a:r>
            <a:r>
              <a:rPr lang="en-IN" dirty="0"/>
              <a:t> had the highest amount of wheat production.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West Bengal</a:t>
            </a:r>
            <a:r>
              <a:rPr lang="en-IN" dirty="0"/>
              <a:t> produced the highest amount of </a:t>
            </a:r>
            <a:r>
              <a:rPr lang="en-IN" b="1" dirty="0"/>
              <a:t>potato</a:t>
            </a:r>
            <a:r>
              <a:rPr lang="en-IN" dirty="0"/>
              <a:t>(</a:t>
            </a:r>
            <a:r>
              <a:rPr lang="en-IN" dirty="0">
                <a:solidFill>
                  <a:schemeClr val="accent6">
                    <a:lumMod val="75000"/>
                  </a:schemeClr>
                </a:solidFill>
              </a:rPr>
              <a:t>3530571</a:t>
            </a:r>
            <a:r>
              <a:rPr lang="en-IN" dirty="0"/>
              <a:t>). Year wise </a:t>
            </a:r>
            <a:r>
              <a:rPr lang="en-IN" b="1" dirty="0"/>
              <a:t>2010</a:t>
            </a:r>
            <a:r>
              <a:rPr lang="en-IN" dirty="0"/>
              <a:t> was the year when production reached the peak production. District wise </a:t>
            </a:r>
            <a:r>
              <a:rPr lang="en-IN" b="1" dirty="0"/>
              <a:t>Hooghly</a:t>
            </a:r>
            <a:r>
              <a:rPr lang="en-IN" dirty="0"/>
              <a:t> had the highest amount of potato production.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3723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D2985-15D4-CDF4-EC0A-512A4D5C6E55}"/>
              </a:ext>
            </a:extLst>
          </p:cNvPr>
          <p:cNvSpPr txBox="1"/>
          <p:nvPr/>
        </p:nvSpPr>
        <p:spPr>
          <a:xfrm>
            <a:off x="93133" y="118533"/>
            <a:ext cx="11853334" cy="8956298"/>
          </a:xfrm>
          <a:prstGeom prst="rect">
            <a:avLst/>
          </a:prstGeom>
          <a:noFill/>
        </p:spPr>
        <p:txBody>
          <a:bodyPr wrap="square" rtlCol="0">
            <a:spAutoFit/>
          </a:bodyPr>
          <a:lstStyle/>
          <a:p>
            <a:pPr algn="ctr"/>
            <a:r>
              <a:rPr lang="en-IN" b="1" dirty="0">
                <a:solidFill>
                  <a:schemeClr val="accent1">
                    <a:lumMod val="75000"/>
                  </a:schemeClr>
                </a:solidFill>
              </a:rPr>
              <a:t>Insights</a:t>
            </a:r>
          </a:p>
          <a:p>
            <a:pPr algn="ctr"/>
            <a:endParaRPr lang="en-IN" b="1" dirty="0">
              <a:solidFill>
                <a:schemeClr val="accent1">
                  <a:lumMod val="75000"/>
                </a:schemeClr>
              </a:solidFill>
            </a:endParaRPr>
          </a:p>
          <a:p>
            <a:r>
              <a:rPr lang="en-IN" b="1" dirty="0">
                <a:solidFill>
                  <a:schemeClr val="accent4">
                    <a:lumMod val="75000"/>
                  </a:schemeClr>
                </a:solidFill>
              </a:rPr>
              <a:t>Top 5 crops by cultivation area are Rice, Wheat, Cotton(lint), Bajra, Jowar </a:t>
            </a:r>
          </a:p>
          <a:p>
            <a:endParaRPr lang="en-IN" b="1" dirty="0"/>
          </a:p>
          <a:p>
            <a:pPr marL="285750" indent="-285750">
              <a:buFont typeface="Arial" panose="020B0604020202020204" pitchFamily="34" charset="0"/>
              <a:buChar char="•"/>
            </a:pPr>
            <a:r>
              <a:rPr lang="en-IN" b="1" dirty="0"/>
              <a:t>Odisha </a:t>
            </a:r>
            <a:r>
              <a:rPr lang="en-IN" dirty="0"/>
              <a:t>cultivated the highest amount of </a:t>
            </a:r>
            <a:r>
              <a:rPr lang="en-IN" b="1" dirty="0"/>
              <a:t>rice</a:t>
            </a:r>
            <a:r>
              <a:rPr lang="en-IN" dirty="0"/>
              <a:t>(</a:t>
            </a:r>
            <a:r>
              <a:rPr lang="en-IN" dirty="0">
                <a:solidFill>
                  <a:schemeClr val="accent6">
                    <a:lumMod val="75000"/>
                  </a:schemeClr>
                </a:solidFill>
              </a:rPr>
              <a:t>687000</a:t>
            </a:r>
            <a:r>
              <a:rPr lang="en-IN" dirty="0"/>
              <a:t> ha). Year wise </a:t>
            </a:r>
            <a:r>
              <a:rPr lang="en-IN" b="1" dirty="0"/>
              <a:t>2012</a:t>
            </a:r>
            <a:r>
              <a:rPr lang="en-IN" dirty="0"/>
              <a:t> was the year when cultivation reached the peak. District wise </a:t>
            </a:r>
            <a:r>
              <a:rPr lang="en-IN" b="1" dirty="0"/>
              <a:t>Bargarh</a:t>
            </a:r>
            <a:r>
              <a:rPr lang="en-IN" dirty="0"/>
              <a:t> had the highest amount of rice cultivation.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Punjab </a:t>
            </a:r>
            <a:r>
              <a:rPr lang="en-IN" dirty="0"/>
              <a:t>cultivated the highest amount of </a:t>
            </a:r>
            <a:r>
              <a:rPr lang="en-IN" b="1" dirty="0"/>
              <a:t>wheat</a:t>
            </a:r>
            <a:r>
              <a:rPr lang="en-IN" dirty="0"/>
              <a:t>(</a:t>
            </a:r>
            <a:r>
              <a:rPr lang="en-IN" dirty="0">
                <a:solidFill>
                  <a:schemeClr val="accent6">
                    <a:lumMod val="75000"/>
                  </a:schemeClr>
                </a:solidFill>
              </a:rPr>
              <a:t>422000</a:t>
            </a:r>
            <a:r>
              <a:rPr lang="en-IN" dirty="0"/>
              <a:t> ha). Year wise </a:t>
            </a:r>
            <a:r>
              <a:rPr lang="en-IN" b="1" dirty="0"/>
              <a:t>1997</a:t>
            </a:r>
            <a:r>
              <a:rPr lang="en-IN" dirty="0"/>
              <a:t> was the year when cultivation reached the peak. District wise </a:t>
            </a:r>
            <a:r>
              <a:rPr lang="en-IN" b="1" dirty="0"/>
              <a:t>Bargarh</a:t>
            </a:r>
            <a:r>
              <a:rPr lang="en-IN" dirty="0"/>
              <a:t> had the highest amount of wheat cultivation.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Maharashtra </a:t>
            </a:r>
            <a:r>
              <a:rPr lang="en-IN" dirty="0"/>
              <a:t>cultivated the highest amount of </a:t>
            </a:r>
            <a:r>
              <a:rPr lang="en-IN" b="1" dirty="0"/>
              <a:t>cotton(lint)</a:t>
            </a:r>
            <a:r>
              <a:rPr lang="en-IN" dirty="0"/>
              <a:t>(</a:t>
            </a:r>
            <a:r>
              <a:rPr lang="en-IN" dirty="0">
                <a:solidFill>
                  <a:schemeClr val="accent6">
                    <a:lumMod val="75000"/>
                  </a:schemeClr>
                </a:solidFill>
              </a:rPr>
              <a:t>558800</a:t>
            </a:r>
            <a:r>
              <a:rPr lang="en-IN" dirty="0"/>
              <a:t> ha). Year wise </a:t>
            </a:r>
            <a:r>
              <a:rPr lang="en-IN" b="1" dirty="0"/>
              <a:t>2012</a:t>
            </a:r>
            <a:r>
              <a:rPr lang="en-IN" dirty="0"/>
              <a:t> was the year when cultivation reached the peak. District wise </a:t>
            </a:r>
            <a:r>
              <a:rPr lang="en-IN" b="1" dirty="0"/>
              <a:t>Jalgaon</a:t>
            </a:r>
            <a:r>
              <a:rPr lang="en-IN" dirty="0"/>
              <a:t> had the highest amount of cotton(lint) cultivation.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Rajasthan </a:t>
            </a:r>
            <a:r>
              <a:rPr lang="en-IN" dirty="0"/>
              <a:t>cultivated the highest amount of </a:t>
            </a:r>
            <a:r>
              <a:rPr lang="en-IN" b="1" dirty="0"/>
              <a:t>bajra</a:t>
            </a:r>
            <a:r>
              <a:rPr lang="en-IN" dirty="0"/>
              <a:t> (</a:t>
            </a:r>
            <a:r>
              <a:rPr lang="en-IN" dirty="0">
                <a:solidFill>
                  <a:schemeClr val="accent6">
                    <a:lumMod val="75000"/>
                  </a:schemeClr>
                </a:solidFill>
              </a:rPr>
              <a:t>1020181</a:t>
            </a:r>
            <a:r>
              <a:rPr lang="en-IN" dirty="0"/>
              <a:t> ha). Year wise </a:t>
            </a:r>
            <a:r>
              <a:rPr lang="en-IN" b="1" dirty="0"/>
              <a:t>2003</a:t>
            </a:r>
            <a:r>
              <a:rPr lang="en-IN" dirty="0"/>
              <a:t> was the year when cultivation reached the peak. District wise </a:t>
            </a:r>
            <a:r>
              <a:rPr lang="en-IN" b="1" dirty="0" err="1"/>
              <a:t>Barmer</a:t>
            </a:r>
            <a:r>
              <a:rPr lang="en-IN" dirty="0"/>
              <a:t> had the highest amount of bajra cultivation.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Maharashtra </a:t>
            </a:r>
            <a:r>
              <a:rPr lang="en-IN" dirty="0"/>
              <a:t>cultivated the highest amount of </a:t>
            </a:r>
            <a:r>
              <a:rPr lang="en-IN" b="1" dirty="0"/>
              <a:t>jowar</a:t>
            </a:r>
            <a:r>
              <a:rPr lang="en-IN" dirty="0"/>
              <a:t> (</a:t>
            </a:r>
            <a:r>
              <a:rPr lang="en-IN" dirty="0">
                <a:solidFill>
                  <a:schemeClr val="accent6">
                    <a:lumMod val="75000"/>
                  </a:schemeClr>
                </a:solidFill>
              </a:rPr>
              <a:t>726300</a:t>
            </a:r>
            <a:r>
              <a:rPr lang="en-IN" dirty="0"/>
              <a:t> ha). Year wise </a:t>
            </a:r>
            <a:r>
              <a:rPr lang="en-IN" b="1" dirty="0"/>
              <a:t>1997</a:t>
            </a:r>
            <a:r>
              <a:rPr lang="en-IN" dirty="0"/>
              <a:t> was the year when cultivation reached the peak. District wise </a:t>
            </a:r>
            <a:r>
              <a:rPr lang="en-IN" b="1" dirty="0"/>
              <a:t>Solapur</a:t>
            </a:r>
            <a:r>
              <a:rPr lang="en-IN" dirty="0"/>
              <a:t> had the highest amount of jowar cultivation.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b="1" dirty="0"/>
          </a:p>
          <a:p>
            <a:endParaRPr lang="en-IN" b="1" dirty="0">
              <a:solidFill>
                <a:schemeClr val="accent1">
                  <a:lumMod val="75000"/>
                </a:schemeClr>
              </a:solidFill>
            </a:endParaRPr>
          </a:p>
        </p:txBody>
      </p:sp>
    </p:spTree>
    <p:extLst>
      <p:ext uri="{BB962C8B-B14F-4D97-AF65-F5344CB8AC3E}">
        <p14:creationId xmlns:p14="http://schemas.microsoft.com/office/powerpoint/2010/main" val="3179151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5A4F65-8102-3D02-53B9-0FEB364FDF05}"/>
              </a:ext>
            </a:extLst>
          </p:cNvPr>
          <p:cNvSpPr txBox="1"/>
          <p:nvPr/>
        </p:nvSpPr>
        <p:spPr>
          <a:xfrm>
            <a:off x="287867" y="414867"/>
            <a:ext cx="11768667" cy="369332"/>
          </a:xfrm>
          <a:prstGeom prst="rect">
            <a:avLst/>
          </a:prstGeom>
          <a:noFill/>
        </p:spPr>
        <p:txBody>
          <a:bodyPr wrap="square" rtlCol="0">
            <a:spAutoFit/>
          </a:bodyPr>
          <a:lstStyle/>
          <a:p>
            <a:pPr algn="ctr"/>
            <a:r>
              <a:rPr lang="en-IN" dirty="0">
                <a:solidFill>
                  <a:srgbClr val="C00000"/>
                </a:solidFill>
              </a:rPr>
              <a:t>Top 20 lowest productive crops </a:t>
            </a:r>
          </a:p>
        </p:txBody>
      </p:sp>
      <p:pic>
        <p:nvPicPr>
          <p:cNvPr id="4" name="Picture 3">
            <a:extLst>
              <a:ext uri="{FF2B5EF4-FFF2-40B4-BE49-F238E27FC236}">
                <a16:creationId xmlns:a16="http://schemas.microsoft.com/office/drawing/2014/main" id="{CB324425-5ABC-9F08-444E-AE6EAF643EC4}"/>
              </a:ext>
            </a:extLst>
          </p:cNvPr>
          <p:cNvPicPr>
            <a:picLocks noChangeAspect="1"/>
          </p:cNvPicPr>
          <p:nvPr/>
        </p:nvPicPr>
        <p:blipFill>
          <a:blip r:embed="rId2"/>
          <a:stretch>
            <a:fillRect/>
          </a:stretch>
        </p:blipFill>
        <p:spPr>
          <a:xfrm>
            <a:off x="4564966" y="1045490"/>
            <a:ext cx="3062068" cy="4433297"/>
          </a:xfrm>
          <a:prstGeom prst="rect">
            <a:avLst/>
          </a:prstGeom>
        </p:spPr>
      </p:pic>
    </p:spTree>
    <p:extLst>
      <p:ext uri="{BB962C8B-B14F-4D97-AF65-F5344CB8AC3E}">
        <p14:creationId xmlns:p14="http://schemas.microsoft.com/office/powerpoint/2010/main" val="3029370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DA36BD-2F3B-CA20-11F3-F57043F36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3" y="570318"/>
            <a:ext cx="12107333" cy="6089747"/>
          </a:xfrm>
          <a:prstGeom prst="rect">
            <a:avLst/>
          </a:prstGeom>
        </p:spPr>
      </p:pic>
      <p:sp>
        <p:nvSpPr>
          <p:cNvPr id="4" name="TextBox 3">
            <a:extLst>
              <a:ext uri="{FF2B5EF4-FFF2-40B4-BE49-F238E27FC236}">
                <a16:creationId xmlns:a16="http://schemas.microsoft.com/office/drawing/2014/main" id="{55F6745B-61EF-131B-331B-DFD2DE16AE35}"/>
              </a:ext>
            </a:extLst>
          </p:cNvPr>
          <p:cNvSpPr txBox="1"/>
          <p:nvPr/>
        </p:nvSpPr>
        <p:spPr>
          <a:xfrm>
            <a:off x="-1" y="130201"/>
            <a:ext cx="12107333" cy="369332"/>
          </a:xfrm>
          <a:prstGeom prst="rect">
            <a:avLst/>
          </a:prstGeom>
          <a:noFill/>
        </p:spPr>
        <p:txBody>
          <a:bodyPr wrap="square" rtlCol="0">
            <a:spAutoFit/>
          </a:bodyPr>
          <a:lstStyle/>
          <a:p>
            <a:pPr algn="ctr"/>
            <a:r>
              <a:rPr lang="en-IN" dirty="0">
                <a:solidFill>
                  <a:schemeClr val="accent4">
                    <a:lumMod val="75000"/>
                  </a:schemeClr>
                </a:solidFill>
              </a:rPr>
              <a:t>Final Dashboard</a:t>
            </a:r>
          </a:p>
        </p:txBody>
      </p:sp>
    </p:spTree>
    <p:extLst>
      <p:ext uri="{BB962C8B-B14F-4D97-AF65-F5344CB8AC3E}">
        <p14:creationId xmlns:p14="http://schemas.microsoft.com/office/powerpoint/2010/main" val="401949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E9DED-C8CF-483A-A54F-B45DA2BCDC5B}"/>
              </a:ext>
            </a:extLst>
          </p:cNvPr>
          <p:cNvPicPr>
            <a:picLocks noChangeAspect="1"/>
          </p:cNvPicPr>
          <p:nvPr/>
        </p:nvPicPr>
        <p:blipFill>
          <a:blip r:embed="rId3"/>
          <a:stretch>
            <a:fillRect/>
          </a:stretch>
        </p:blipFill>
        <p:spPr>
          <a:xfrm>
            <a:off x="0" y="58189"/>
            <a:ext cx="12191999" cy="6633556"/>
          </a:xfrm>
          <a:prstGeom prst="rect">
            <a:avLst/>
          </a:prstGeom>
        </p:spPr>
      </p:pic>
    </p:spTree>
    <p:extLst>
      <p:ext uri="{BB962C8B-B14F-4D97-AF65-F5344CB8AC3E}">
        <p14:creationId xmlns:p14="http://schemas.microsoft.com/office/powerpoint/2010/main" val="2671578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9D081C-8439-971C-E322-962F69D8BFB9}"/>
              </a:ext>
            </a:extLst>
          </p:cNvPr>
          <p:cNvSpPr txBox="1"/>
          <p:nvPr/>
        </p:nvSpPr>
        <p:spPr>
          <a:xfrm>
            <a:off x="2015066" y="2472267"/>
            <a:ext cx="7738534" cy="1107996"/>
          </a:xfrm>
          <a:prstGeom prst="rect">
            <a:avLst/>
          </a:prstGeom>
          <a:noFill/>
        </p:spPr>
        <p:txBody>
          <a:bodyPr wrap="square" rtlCol="0">
            <a:spAutoFit/>
          </a:bodyPr>
          <a:lstStyle/>
          <a:p>
            <a:pPr algn="ctr"/>
            <a:r>
              <a:rPr lang="en-IN" sz="6600" b="1" dirty="0">
                <a:solidFill>
                  <a:srgbClr val="00B050"/>
                </a:solidFill>
              </a:rPr>
              <a:t>THANK YOU</a:t>
            </a:r>
          </a:p>
        </p:txBody>
      </p:sp>
    </p:spTree>
    <p:extLst>
      <p:ext uri="{BB962C8B-B14F-4D97-AF65-F5344CB8AC3E}">
        <p14:creationId xmlns:p14="http://schemas.microsoft.com/office/powerpoint/2010/main" val="105428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6E540-FA9B-0ECE-9D1D-F3217E6ED099}"/>
              </a:ext>
            </a:extLst>
          </p:cNvPr>
          <p:cNvSpPr txBox="1"/>
          <p:nvPr/>
        </p:nvSpPr>
        <p:spPr>
          <a:xfrm>
            <a:off x="194733" y="321733"/>
            <a:ext cx="11794067" cy="4524315"/>
          </a:xfrm>
          <a:prstGeom prst="rect">
            <a:avLst/>
          </a:prstGeom>
          <a:noFill/>
        </p:spPr>
        <p:txBody>
          <a:bodyPr wrap="square" rtlCol="0">
            <a:spAutoFit/>
          </a:bodyPr>
          <a:lstStyle/>
          <a:p>
            <a:endParaRPr lang="en-US" dirty="0"/>
          </a:p>
          <a:p>
            <a:pPr algn="ctr"/>
            <a:r>
              <a:rPr lang="en-US" b="1" i="0" dirty="0">
                <a:solidFill>
                  <a:schemeClr val="accent2">
                    <a:lumMod val="75000"/>
                  </a:schemeClr>
                </a:solidFill>
                <a:effectLst/>
                <a:highlight>
                  <a:srgbClr val="F7F7F7"/>
                </a:highlight>
                <a:latin typeface="-apple-system"/>
              </a:rPr>
              <a:t>Exploring Indian Crop Production: Agricultural Insights through SQL and Power BI</a:t>
            </a:r>
            <a:endParaRPr lang="en-US" dirty="0">
              <a:solidFill>
                <a:schemeClr val="accent2">
                  <a:lumMod val="75000"/>
                </a:schemeClr>
              </a:solidFill>
            </a:endParaRPr>
          </a:p>
          <a:p>
            <a:endParaRPr lang="en-US" dirty="0"/>
          </a:p>
          <a:p>
            <a:endParaRPr lang="en-US" dirty="0"/>
          </a:p>
          <a:p>
            <a:r>
              <a:rPr lang="en-US" dirty="0"/>
              <a:t>Over the past few weeks, I have conducted a comprehensive analysis of crop data in India spanning from 1997 to 2015, utilizing Power BI and SQL. The analysis aimed to uncover trends, patterns, and insights into crop production across various states and districts. By leveraging SQL, I efficiently extracted and manipulated large datasets, ensuring accurate and detailed data preparation. Power BI was instrumental in visualizing this data, enabling the creation of an interactive and insightful dashboard.</a:t>
            </a:r>
          </a:p>
          <a:p>
            <a:r>
              <a:rPr lang="en-US" dirty="0"/>
              <a:t>The dashboard highlights key metrics such as total production, area cultivated, and average yield, providing a clear overview of crop performance over the years. Additionally, it identifies top and bottom-performing states, districts, and crops, offering valuable insights into regional disparities and potential areas for improvement. Seasonal and category-specific analyses reveal significant variations in production, guiding strategic planning for future agricultural initiatives. Overall, this analysis not only sheds light on historical crop production trends but also serves as a vital tool for policymakers and stakeholders in optimizing agricultural productivity in India.</a:t>
            </a:r>
          </a:p>
          <a:p>
            <a:endParaRPr lang="en-IN" dirty="0"/>
          </a:p>
        </p:txBody>
      </p:sp>
    </p:spTree>
    <p:extLst>
      <p:ext uri="{BB962C8B-B14F-4D97-AF65-F5344CB8AC3E}">
        <p14:creationId xmlns:p14="http://schemas.microsoft.com/office/powerpoint/2010/main" val="428894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F3AA70-3AC7-E3AD-847F-8E3B9053C5E9}"/>
              </a:ext>
            </a:extLst>
          </p:cNvPr>
          <p:cNvSpPr txBox="1"/>
          <p:nvPr/>
        </p:nvSpPr>
        <p:spPr>
          <a:xfrm>
            <a:off x="313267" y="355600"/>
            <a:ext cx="11675533" cy="6186309"/>
          </a:xfrm>
          <a:prstGeom prst="rect">
            <a:avLst/>
          </a:prstGeom>
          <a:noFill/>
        </p:spPr>
        <p:txBody>
          <a:bodyPr wrap="square" rtlCol="0">
            <a:spAutoFit/>
          </a:bodyPr>
          <a:lstStyle/>
          <a:p>
            <a:pPr algn="ctr"/>
            <a:r>
              <a:rPr lang="en-IN" b="1" dirty="0">
                <a:solidFill>
                  <a:schemeClr val="accent2">
                    <a:lumMod val="50000"/>
                  </a:schemeClr>
                </a:solidFill>
              </a:rPr>
              <a:t>KEY PERFORMANCE INDICATORS (KPIS)</a:t>
            </a:r>
          </a:p>
          <a:p>
            <a:pPr marL="342900" indent="-342900">
              <a:buAutoNum type="arabicPeriod"/>
            </a:pPr>
            <a:r>
              <a:rPr lang="en-US" b="1" dirty="0">
                <a:solidFill>
                  <a:schemeClr val="accent6">
                    <a:lumMod val="75000"/>
                  </a:schemeClr>
                </a:solidFill>
              </a:rPr>
              <a:t>Total Agricultural Land</a:t>
            </a:r>
            <a:r>
              <a:rPr lang="en-US" b="1" dirty="0"/>
              <a:t>: Measures the total area used for crop cultivation, indicating the scale of agricultural operations.</a:t>
            </a:r>
          </a:p>
          <a:p>
            <a:pPr marL="342900" indent="-342900">
              <a:buAutoNum type="arabicPeriod"/>
            </a:pPr>
            <a:r>
              <a:rPr lang="en-US" b="1" dirty="0">
                <a:solidFill>
                  <a:schemeClr val="accent6">
                    <a:lumMod val="75000"/>
                  </a:schemeClr>
                </a:solidFill>
              </a:rPr>
              <a:t>Total Production</a:t>
            </a:r>
            <a:r>
              <a:rPr lang="en-US" b="1" dirty="0"/>
              <a:t>: Quantifies the overall crop yield, reflecting agricultural output across all categories.</a:t>
            </a:r>
          </a:p>
          <a:p>
            <a:pPr marL="342900" indent="-342900">
              <a:buAutoNum type="arabicPeriod"/>
            </a:pPr>
            <a:r>
              <a:rPr lang="en-US" b="1" dirty="0">
                <a:solidFill>
                  <a:schemeClr val="accent6">
                    <a:lumMod val="75000"/>
                  </a:schemeClr>
                </a:solidFill>
              </a:rPr>
              <a:t>Average Yield</a:t>
            </a:r>
            <a:r>
              <a:rPr lang="en-US" b="1" dirty="0"/>
              <a:t>: Indicates the efficiency of land use by showing production per unit of agricultural land.</a:t>
            </a:r>
          </a:p>
          <a:p>
            <a:pPr marL="342900" indent="-342900">
              <a:buAutoNum type="arabicPeriod"/>
            </a:pPr>
            <a:r>
              <a:rPr lang="en-US" b="1" dirty="0">
                <a:solidFill>
                  <a:schemeClr val="accent6">
                    <a:lumMod val="75000"/>
                  </a:schemeClr>
                </a:solidFill>
              </a:rPr>
              <a:t>State-wise Agricultural Land Distribution</a:t>
            </a:r>
            <a:r>
              <a:rPr lang="en-US" b="1" dirty="0"/>
              <a:t>: Highlights the top states contributing to the country's total agricultural area.</a:t>
            </a:r>
          </a:p>
          <a:p>
            <a:pPr marL="342900" indent="-342900">
              <a:buAutoNum type="arabicPeriod"/>
            </a:pPr>
            <a:r>
              <a:rPr lang="en-US" b="1" dirty="0">
                <a:solidFill>
                  <a:schemeClr val="accent6">
                    <a:lumMod val="75000"/>
                  </a:schemeClr>
                </a:solidFill>
              </a:rPr>
              <a:t>State-wise Production</a:t>
            </a:r>
            <a:r>
              <a:rPr lang="en-US" b="1" dirty="0"/>
              <a:t>: Identifies the highest producing states, revealing regional agricultural strengths.</a:t>
            </a:r>
          </a:p>
          <a:p>
            <a:pPr marL="342900" indent="-342900">
              <a:buAutoNum type="arabicPeriod"/>
            </a:pPr>
            <a:r>
              <a:rPr lang="en-US" b="1" dirty="0">
                <a:solidFill>
                  <a:schemeClr val="accent6">
                    <a:lumMod val="75000"/>
                  </a:schemeClr>
                </a:solidFill>
              </a:rPr>
              <a:t>Annual Production Trends</a:t>
            </a:r>
            <a:r>
              <a:rPr lang="en-US" b="1" dirty="0"/>
              <a:t>: Tracks yearly changes in crop output, showing long-term productivity patterns.</a:t>
            </a:r>
          </a:p>
          <a:p>
            <a:pPr marL="342900" indent="-342900">
              <a:buAutoNum type="arabicPeriod"/>
            </a:pPr>
            <a:r>
              <a:rPr lang="en-US" b="1" dirty="0">
                <a:solidFill>
                  <a:schemeClr val="accent6">
                    <a:lumMod val="75000"/>
                  </a:schemeClr>
                </a:solidFill>
              </a:rPr>
              <a:t>Crop Category Production</a:t>
            </a:r>
            <a:r>
              <a:rPr lang="en-US" b="1" dirty="0"/>
              <a:t>: Breaks down production by crop types, indicating which categories dominate the agricultural sector.</a:t>
            </a:r>
          </a:p>
          <a:p>
            <a:pPr marL="342900" indent="-342900">
              <a:buAutoNum type="arabicPeriod"/>
            </a:pPr>
            <a:r>
              <a:rPr lang="en-US" b="1" dirty="0">
                <a:solidFill>
                  <a:schemeClr val="accent6">
                    <a:lumMod val="75000"/>
                  </a:schemeClr>
                </a:solidFill>
              </a:rPr>
              <a:t>Individual Crop Production</a:t>
            </a:r>
            <a:r>
              <a:rPr lang="en-US" b="1" dirty="0"/>
              <a:t>: Highlights the most produced crops, showing which are most significant to the country's agriculture.</a:t>
            </a:r>
          </a:p>
          <a:p>
            <a:pPr marL="342900" indent="-342900">
              <a:buAutoNum type="arabicPeriod"/>
            </a:pPr>
            <a:r>
              <a:rPr lang="en-US" b="1" dirty="0">
                <a:solidFill>
                  <a:schemeClr val="accent6">
                    <a:lumMod val="75000"/>
                  </a:schemeClr>
                </a:solidFill>
              </a:rPr>
              <a:t>Crop Cultivation Area</a:t>
            </a:r>
            <a:r>
              <a:rPr lang="en-US" b="1" dirty="0"/>
              <a:t>: Shows the land allocation for different crops, indicating farming priorities.</a:t>
            </a:r>
          </a:p>
          <a:p>
            <a:pPr marL="342900" indent="-342900">
              <a:buAutoNum type="arabicPeriod"/>
            </a:pPr>
            <a:r>
              <a:rPr lang="en-IN" b="1" dirty="0">
                <a:solidFill>
                  <a:schemeClr val="accent6">
                    <a:lumMod val="75000"/>
                  </a:schemeClr>
                </a:solidFill>
              </a:rPr>
              <a:t>Zonal Production Distribution</a:t>
            </a:r>
            <a:r>
              <a:rPr lang="en-IN" b="1" dirty="0"/>
              <a:t>: Compares production across different geographical zones, revealing regional disparities.</a:t>
            </a:r>
            <a:endParaRPr lang="en-US" b="1" dirty="0"/>
          </a:p>
          <a:p>
            <a:pPr marL="342900" indent="-342900">
              <a:buAutoNum type="arabicPeriod"/>
            </a:pPr>
            <a:r>
              <a:rPr lang="en-US" b="1" dirty="0">
                <a:solidFill>
                  <a:schemeClr val="accent6">
                    <a:lumMod val="75000"/>
                  </a:schemeClr>
                </a:solidFill>
              </a:rPr>
              <a:t>Underperforming States</a:t>
            </a:r>
            <a:r>
              <a:rPr lang="en-US" b="1" dirty="0"/>
              <a:t>: Identifies states with the lowest production, highlighting areas needing improvement.</a:t>
            </a:r>
          </a:p>
          <a:p>
            <a:pPr marL="342900" indent="-342900">
              <a:buAutoNum type="arabicPeriod"/>
            </a:pPr>
            <a:r>
              <a:rPr lang="en-US" b="1" dirty="0">
                <a:solidFill>
                  <a:schemeClr val="accent6">
                    <a:lumMod val="75000"/>
                  </a:schemeClr>
                </a:solidFill>
              </a:rPr>
              <a:t>Underperforming Districts</a:t>
            </a:r>
            <a:r>
              <a:rPr lang="en-US" b="1" dirty="0"/>
              <a:t>: Pinpoints specific districts with low agricultural output, useful for targeted interventions.</a:t>
            </a:r>
          </a:p>
          <a:p>
            <a:pPr marL="342900" indent="-342900">
              <a:buAutoNum type="arabicPeriod"/>
            </a:pPr>
            <a:r>
              <a:rPr lang="en-US" b="1" dirty="0">
                <a:solidFill>
                  <a:schemeClr val="accent6">
                    <a:lumMod val="75000"/>
                  </a:schemeClr>
                </a:solidFill>
              </a:rPr>
              <a:t>Underperforming Crop Categories</a:t>
            </a:r>
            <a:r>
              <a:rPr lang="en-US" b="1" dirty="0"/>
              <a:t>: Shows which crop types have the lowest production, indicating potential areas for agricultural diversification or improvement.</a:t>
            </a:r>
          </a:p>
          <a:p>
            <a:pPr marL="342900" indent="-342900">
              <a:buAutoNum type="arabicPeriod"/>
            </a:pPr>
            <a:r>
              <a:rPr lang="en-US" b="1" dirty="0">
                <a:solidFill>
                  <a:schemeClr val="accent6">
                    <a:lumMod val="75000"/>
                  </a:schemeClr>
                </a:solidFill>
              </a:rPr>
              <a:t>Least Productive Years</a:t>
            </a:r>
            <a:r>
              <a:rPr lang="en-US" b="1" dirty="0"/>
              <a:t>: Identifies years with lowest crop yields, useful for analyzing historical trends and external factors affecting agriculture</a:t>
            </a:r>
            <a:r>
              <a:rPr lang="en-US" dirty="0"/>
              <a:t>.</a:t>
            </a:r>
            <a:endParaRPr lang="en-IN" b="1" dirty="0">
              <a:solidFill>
                <a:schemeClr val="accent2">
                  <a:lumMod val="50000"/>
                </a:schemeClr>
              </a:solidFill>
            </a:endParaRPr>
          </a:p>
        </p:txBody>
      </p:sp>
    </p:spTree>
    <p:extLst>
      <p:ext uri="{BB962C8B-B14F-4D97-AF65-F5344CB8AC3E}">
        <p14:creationId xmlns:p14="http://schemas.microsoft.com/office/powerpoint/2010/main" val="70000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8633E6-A150-2791-EB8F-E1B72C3FB177}"/>
              </a:ext>
            </a:extLst>
          </p:cNvPr>
          <p:cNvPicPr>
            <a:picLocks noChangeAspect="1"/>
          </p:cNvPicPr>
          <p:nvPr/>
        </p:nvPicPr>
        <p:blipFill>
          <a:blip r:embed="rId2"/>
          <a:stretch>
            <a:fillRect/>
          </a:stretch>
        </p:blipFill>
        <p:spPr>
          <a:xfrm>
            <a:off x="64135" y="0"/>
            <a:ext cx="11831531" cy="6790267"/>
          </a:xfrm>
          <a:prstGeom prst="rect">
            <a:avLst/>
          </a:prstGeom>
        </p:spPr>
      </p:pic>
    </p:spTree>
    <p:extLst>
      <p:ext uri="{BB962C8B-B14F-4D97-AF65-F5344CB8AC3E}">
        <p14:creationId xmlns:p14="http://schemas.microsoft.com/office/powerpoint/2010/main" val="38839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B080DC-882E-B570-55DC-93BA286C6F44}"/>
              </a:ext>
            </a:extLst>
          </p:cNvPr>
          <p:cNvPicPr>
            <a:picLocks noChangeAspect="1"/>
          </p:cNvPicPr>
          <p:nvPr/>
        </p:nvPicPr>
        <p:blipFill>
          <a:blip r:embed="rId2"/>
          <a:stretch>
            <a:fillRect/>
          </a:stretch>
        </p:blipFill>
        <p:spPr>
          <a:xfrm>
            <a:off x="1" y="33817"/>
            <a:ext cx="12036828" cy="6616365"/>
          </a:xfrm>
          <a:prstGeom prst="rect">
            <a:avLst/>
          </a:prstGeom>
        </p:spPr>
      </p:pic>
    </p:spTree>
    <p:extLst>
      <p:ext uri="{BB962C8B-B14F-4D97-AF65-F5344CB8AC3E}">
        <p14:creationId xmlns:p14="http://schemas.microsoft.com/office/powerpoint/2010/main" val="200213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3394C4-CC9A-291B-6C02-594C30C37F0F}"/>
              </a:ext>
            </a:extLst>
          </p:cNvPr>
          <p:cNvPicPr>
            <a:picLocks noChangeAspect="1"/>
          </p:cNvPicPr>
          <p:nvPr/>
        </p:nvPicPr>
        <p:blipFill>
          <a:blip r:embed="rId2"/>
          <a:stretch>
            <a:fillRect/>
          </a:stretch>
        </p:blipFill>
        <p:spPr>
          <a:xfrm>
            <a:off x="70213" y="74815"/>
            <a:ext cx="11925052" cy="6767538"/>
          </a:xfrm>
          <a:prstGeom prst="rect">
            <a:avLst/>
          </a:prstGeom>
        </p:spPr>
      </p:pic>
    </p:spTree>
    <p:extLst>
      <p:ext uri="{BB962C8B-B14F-4D97-AF65-F5344CB8AC3E}">
        <p14:creationId xmlns:p14="http://schemas.microsoft.com/office/powerpoint/2010/main" val="260232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0A4EB5-D658-5537-1294-6A2B91C972C9}"/>
              </a:ext>
            </a:extLst>
          </p:cNvPr>
          <p:cNvPicPr>
            <a:picLocks noChangeAspect="1"/>
          </p:cNvPicPr>
          <p:nvPr/>
        </p:nvPicPr>
        <p:blipFill>
          <a:blip r:embed="rId2"/>
          <a:stretch>
            <a:fillRect/>
          </a:stretch>
        </p:blipFill>
        <p:spPr>
          <a:xfrm>
            <a:off x="133004" y="0"/>
            <a:ext cx="12058996" cy="6700057"/>
          </a:xfrm>
          <a:prstGeom prst="rect">
            <a:avLst/>
          </a:prstGeom>
        </p:spPr>
      </p:pic>
    </p:spTree>
    <p:extLst>
      <p:ext uri="{BB962C8B-B14F-4D97-AF65-F5344CB8AC3E}">
        <p14:creationId xmlns:p14="http://schemas.microsoft.com/office/powerpoint/2010/main" val="18827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441B6-1AF2-9272-0A5C-BE9D767171CD}"/>
              </a:ext>
            </a:extLst>
          </p:cNvPr>
          <p:cNvPicPr>
            <a:picLocks noChangeAspect="1"/>
          </p:cNvPicPr>
          <p:nvPr/>
        </p:nvPicPr>
        <p:blipFill>
          <a:blip r:embed="rId2"/>
          <a:stretch>
            <a:fillRect/>
          </a:stretch>
        </p:blipFill>
        <p:spPr>
          <a:xfrm>
            <a:off x="65283" y="0"/>
            <a:ext cx="11946608" cy="6716684"/>
          </a:xfrm>
          <a:prstGeom prst="rect">
            <a:avLst/>
          </a:prstGeom>
        </p:spPr>
      </p:pic>
    </p:spTree>
    <p:extLst>
      <p:ext uri="{BB962C8B-B14F-4D97-AF65-F5344CB8AC3E}">
        <p14:creationId xmlns:p14="http://schemas.microsoft.com/office/powerpoint/2010/main" val="169300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5BA0F-3AF7-0EB8-0297-AB15CE242F4D}"/>
              </a:ext>
            </a:extLst>
          </p:cNvPr>
          <p:cNvPicPr>
            <a:picLocks noChangeAspect="1"/>
          </p:cNvPicPr>
          <p:nvPr/>
        </p:nvPicPr>
        <p:blipFill>
          <a:blip r:embed="rId2"/>
          <a:stretch>
            <a:fillRect/>
          </a:stretch>
        </p:blipFill>
        <p:spPr>
          <a:xfrm>
            <a:off x="74815" y="59515"/>
            <a:ext cx="12011891" cy="6632230"/>
          </a:xfrm>
          <a:prstGeom prst="rect">
            <a:avLst/>
          </a:prstGeom>
        </p:spPr>
      </p:pic>
    </p:spTree>
    <p:extLst>
      <p:ext uri="{BB962C8B-B14F-4D97-AF65-F5344CB8AC3E}">
        <p14:creationId xmlns:p14="http://schemas.microsoft.com/office/powerpoint/2010/main" val="2880148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965</Words>
  <Application>Microsoft Office PowerPoint</Application>
  <PresentationFormat>Widescreen</PresentationFormat>
  <Paragraphs>76</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Consolas</vt:lpstr>
      <vt:lpstr>Office Theme</vt:lpstr>
      <vt:lpstr>Historical Crop Production Dashboard: 1997 - 2015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shaandeka204@gmail.com</dc:creator>
  <cp:lastModifiedBy>shaandeka204@gmail.com</cp:lastModifiedBy>
  <cp:revision>6</cp:revision>
  <dcterms:created xsi:type="dcterms:W3CDTF">2024-06-14T14:19:05Z</dcterms:created>
  <dcterms:modified xsi:type="dcterms:W3CDTF">2024-07-08T14:59:38Z</dcterms:modified>
</cp:coreProperties>
</file>