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db6645e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db6645e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첫째로 플러터는 조금 생소한 다트라는 언어를 사용하고 있습니다. 그리고,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15969291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15969291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다트 프로젝트 구조를 보면 android, ios 서브 프로젝트가 존재한다.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5969291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5969291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다트 프로젝트 구조를 보면 android, ios 서브 프로젝트가 존재한다.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412ed50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12ed50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12ed4c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12ed4c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Flutter에 대한 고찰 전 크로스 플랫폼의 고찰에 대해 알아보겠습니다.</a:t>
            </a:r>
            <a:endParaRPr/>
          </a:p>
          <a:p>
            <a:pPr indent="0" lvl="0" marL="0" rtl="0" algn="l">
              <a:spcBef>
                <a:spcPts val="0"/>
              </a:spcBef>
              <a:spcAft>
                <a:spcPts val="0"/>
              </a:spcAft>
              <a:buNone/>
            </a:pPr>
            <a:r>
              <a:rPr lang="ko"/>
              <a:t>에어비엔비는 모바일 사업을 리액트 네이티브로 시작하였습니다. </a:t>
            </a:r>
            <a:endParaRPr/>
          </a:p>
          <a:p>
            <a:pPr indent="0" lvl="0" marL="0" rtl="0" algn="l">
              <a:spcBef>
                <a:spcPts val="0"/>
              </a:spcBef>
              <a:spcAft>
                <a:spcPts val="0"/>
              </a:spcAft>
              <a:buNone/>
            </a:pPr>
            <a:r>
              <a:rPr lang="ko"/>
              <a:t>에어비엔비는 리액트 네이티브 기술에 대해 긍정적으로 발표하였지만,  형태가 없는 자바스크립트 언어로 인한 리팩토링 문제,</a:t>
            </a:r>
            <a:endParaRPr/>
          </a:p>
          <a:p>
            <a:pPr indent="0" lvl="0" marL="0" rtl="0" algn="l">
              <a:spcBef>
                <a:spcPts val="0"/>
              </a:spcBef>
              <a:spcAft>
                <a:spcPts val="0"/>
              </a:spcAft>
              <a:buNone/>
            </a:pPr>
            <a:r>
              <a:rPr lang="ko"/>
              <a:t>규모가 커짐으로써 난잡해지는 코드, 결국 플랫폼에 대한 지식을 얻어야 하는 등의 단점을 얘기하였습니다.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412ed4cc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412ed4cc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플러터는 리액트 네이티브와 다르게 자체적인 위젯 렌더링, 자바스크립트와 다른 타입스크립트 언어인 다트를 사용하는 장점으로 리팩토링, 성능 면에서 우위를 가질 수 있습니다.</a:t>
            </a:r>
            <a:endParaRPr/>
          </a:p>
          <a:p>
            <a:pPr indent="0" lvl="0" marL="0" rtl="0" algn="l">
              <a:spcBef>
                <a:spcPts val="0"/>
              </a:spcBef>
              <a:spcAft>
                <a:spcPts val="0"/>
              </a:spcAft>
              <a:buNone/>
            </a:pPr>
            <a:r>
              <a:rPr lang="ko"/>
              <a:t>하지만 신생 기술이기에 api가 적고, 플랫폼 업데이트 등 여러 상황에 어떻게 대처되는에 대해 신뢰성이 떨어지는게 가장 큰 단점 같습니다.</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412ed50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412ed50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플러터는 리액트 네이티브와 다르게 자체적인 위젯 렌더링, 자바스크립트와 다른 타입스크립트 언어인 다트를 사용하는 장점으로 리팩토링, 성능 면에서 우위를 가질 수 있습니다.</a:t>
            </a:r>
            <a:endParaRPr/>
          </a:p>
          <a:p>
            <a:pPr indent="0" lvl="0" marL="0" rtl="0" algn="l">
              <a:spcBef>
                <a:spcPts val="0"/>
              </a:spcBef>
              <a:spcAft>
                <a:spcPts val="0"/>
              </a:spcAft>
              <a:buNone/>
            </a:pPr>
            <a:r>
              <a:rPr lang="ko"/>
              <a:t>하지만 신생 기술이기에 api가 적고, 플랫폼 업데이트 등 여러 상황에 어떻게 대처되는에 대해 신뢰성이 떨어지는게 가장 큰 단점 같습니다.</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412ed50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412ed50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플러터는 리액트 네이티브와 다르게 자체적인 위젯 렌더링, 자바스크립트와 다른 타입스크립트 언어인 다트를 사용하는 장점으로 리팩토링, 성능 면에서 우위를 가질 수 있습니다.</a:t>
            </a:r>
            <a:endParaRPr/>
          </a:p>
          <a:p>
            <a:pPr indent="0" lvl="0" marL="0" rtl="0" algn="l">
              <a:spcBef>
                <a:spcPts val="0"/>
              </a:spcBef>
              <a:spcAft>
                <a:spcPts val="0"/>
              </a:spcAft>
              <a:buNone/>
            </a:pPr>
            <a:r>
              <a:rPr lang="ko"/>
              <a:t>하지만 신생 기술이기에 api가 적고, 플랫폼 업데이트 등 여러 상황에 어떻게 대처되는에 대해 신뢰성이 떨어지는게 가장 큰 단점 같습니다.</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412ed50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412ed50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플러터는 리액트 네이티브와 다르게 자체적인 위젯 렌더링, 자바스크립트와 다른 타입스크립트 언어인 다트를 사용하는 장점으로 리팩토링, 성능 면에서 우위를 가질 수 있습니다.</a:t>
            </a:r>
            <a:endParaRPr/>
          </a:p>
          <a:p>
            <a:pPr indent="0" lvl="0" marL="0" rtl="0" algn="l">
              <a:spcBef>
                <a:spcPts val="0"/>
              </a:spcBef>
              <a:spcAft>
                <a:spcPts val="0"/>
              </a:spcAft>
              <a:buNone/>
            </a:pPr>
            <a:r>
              <a:rPr lang="ko"/>
              <a:t>하지만 신생 기술이기에 api가 적고, 플랫폼 업데이트 등 여러 상황에 어떻게 대처되는에 대해 신뢰성이 떨어지는게 가장 큰 단점 같습니다.</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74c9524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74c9524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목차는 Native, Cross-Platform, Flutter순서로 진행하겠습니다.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4c9524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4c9524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Native 개발이라 함은 각 플랫폼(iOS, Android)에 맞춰서 각각의 어플리케이션을 개발하는 것을 말합니다.</a:t>
            </a:r>
            <a:endParaRPr/>
          </a:p>
          <a:p>
            <a:pPr indent="0" lvl="0" marL="0" rtl="0" algn="l">
              <a:spcBef>
                <a:spcPts val="0"/>
              </a:spcBef>
              <a:spcAft>
                <a:spcPts val="0"/>
              </a:spcAft>
              <a:buNone/>
            </a:pPr>
            <a:r>
              <a:rPr lang="ko"/>
              <a:t>그림처럼 각 플랫폼에 맞춘 어플리케이션이 존재하게 되고, 해당 어플이 플랫폼과 상호 작용을 하게 되죠.</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74c9524e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74c9524e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이로인한 장점은 크로스 플랫폼, 하이브리드 등의 개발보다 성능이 우수하다는 것입니다. 또한 플랫폼과 매우 밀착되어 있어서 보다 플랫폼 친화적입니다.</a:t>
            </a:r>
            <a:endParaRPr/>
          </a:p>
          <a:p>
            <a:pPr indent="0" lvl="0" marL="0" rtl="0" algn="l">
              <a:spcBef>
                <a:spcPts val="0"/>
              </a:spcBef>
              <a:spcAft>
                <a:spcPts val="0"/>
              </a:spcAft>
              <a:buNone/>
            </a:pPr>
            <a:r>
              <a:rPr lang="ko"/>
              <a:t>하지만 플랫폼별로 개발 환경, 언어가 다릅니다. iOS는 스위프트, 안드로이드는 자바나 코틀린을 사용하죠. 또한 네이티브 api 사용에 대해 잘 알고 있어야 한다는 단점이 있습니다.</a:t>
            </a:r>
            <a:endParaRPr/>
          </a:p>
          <a:p>
            <a:pPr indent="0" lvl="0" marL="0" rtl="0" algn="l">
              <a:spcBef>
                <a:spcPts val="0"/>
              </a:spcBef>
              <a:spcAft>
                <a:spcPts val="0"/>
              </a:spcAft>
              <a:buNone/>
            </a:pPr>
            <a:r>
              <a:rPr lang="ko"/>
              <a:t>이런 시간, 공간적인 단점을 해결하고자 크로스 플랫폼 개발이 나타나게 됩니다.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74c9524e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74c9524e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대표적으로 리액트 네이티브가 있는데, 이는 여러 플랫폼 범용으로 어플리케이션을 개발하는 방법입니다. 개발한 어플은 브릿지를 통해서 플랫폼과 상호작용을 하게 됩니다.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74c9524e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74c9524e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크로스 플랫폼의 장점은 한개의 어플리케이션으로 다양한 플랫폼을 상대할 수 있다는 것입니다. 또한 네이티브 api와 더불어 웹 api를 사용할 수 있기 때문에 꽤 다양한 기능을 사용할 수 있습니다. 예를 들어 리액트 네이티브는 8년 이상 존재함으로 다양한 api 생태계를 가지고 있죠.</a:t>
            </a:r>
            <a:endParaRPr/>
          </a:p>
          <a:p>
            <a:pPr indent="0" lvl="0" marL="0" rtl="0" algn="l">
              <a:spcBef>
                <a:spcPts val="0"/>
              </a:spcBef>
              <a:spcAft>
                <a:spcPts val="0"/>
              </a:spcAft>
              <a:buNone/>
            </a:pPr>
            <a:r>
              <a:rPr lang="ko"/>
              <a:t>하지만 첫 번쨰 사진을 보면 알다시피 “브릿지”를 통하게 됩니다. 이게 의미하는게 뭐냐면, 플랫폼이 제공하는 위젯을 가지고 온다는 소리가 되는데, 해당 플랫폼이 지원하지 않으면 당연히 문제가 되겠죠? 이를 해결하기 위한 분기문도 늘어날 테니 코드도 지저분해질 것입니다.</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74c9524e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74c9524e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flutter는 구글이 작년에 발표한 크로스 플랫폼 sdk입니다. flutter는 여러가지 특징을 가지고 있습니다.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74c9524e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74c9524e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첫째로 플러터는 조금 생소한 다트라는 언어를 사용하고 있습니다. 그리고,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db6645e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db6645e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첫째로 플러터는 조금 생소한 다트라는 언어를 사용하고 있습니다. 그리고,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48225" y="1618178"/>
            <a:ext cx="3647550" cy="190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22"/>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34" name="Google Shape;134;p22"/>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특징</a:t>
            </a:r>
            <a:endParaRPr b="1" sz="2700">
              <a:latin typeface="Malgun Gothic"/>
              <a:ea typeface="Malgun Gothic"/>
              <a:cs typeface="Malgun Gothic"/>
              <a:sym typeface="Malgun Gothic"/>
            </a:endParaRPr>
          </a:p>
        </p:txBody>
      </p:sp>
      <p:pic>
        <p:nvPicPr>
          <p:cNvPr id="135" name="Google Shape;135;p22"/>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136" name="Google Shape;136;p22"/>
          <p:cNvPicPr preferRelativeResize="0"/>
          <p:nvPr/>
        </p:nvPicPr>
        <p:blipFill>
          <a:blip r:embed="rId4">
            <a:alphaModFix/>
          </a:blip>
          <a:stretch>
            <a:fillRect/>
          </a:stretch>
        </p:blipFill>
        <p:spPr>
          <a:xfrm>
            <a:off x="1620150" y="785750"/>
            <a:ext cx="5430435" cy="4211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23"/>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42" name="Google Shape;142;p23"/>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구조</a:t>
            </a:r>
            <a:endParaRPr b="1" sz="2700">
              <a:latin typeface="Malgun Gothic"/>
              <a:ea typeface="Malgun Gothic"/>
              <a:cs typeface="Malgun Gothic"/>
              <a:sym typeface="Malgun Gothic"/>
            </a:endParaRPr>
          </a:p>
        </p:txBody>
      </p:sp>
      <p:pic>
        <p:nvPicPr>
          <p:cNvPr id="143" name="Google Shape;143;p23"/>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144" name="Google Shape;144;p23"/>
          <p:cNvPicPr preferRelativeResize="0"/>
          <p:nvPr/>
        </p:nvPicPr>
        <p:blipFill>
          <a:blip r:embed="rId4">
            <a:alphaModFix/>
          </a:blip>
          <a:stretch>
            <a:fillRect/>
          </a:stretch>
        </p:blipFill>
        <p:spPr>
          <a:xfrm>
            <a:off x="559500" y="1109325"/>
            <a:ext cx="1019175" cy="2705100"/>
          </a:xfrm>
          <a:prstGeom prst="rect">
            <a:avLst/>
          </a:prstGeom>
          <a:noFill/>
          <a:ln>
            <a:noFill/>
          </a:ln>
        </p:spPr>
      </p:pic>
      <p:sp>
        <p:nvSpPr>
          <p:cNvPr id="145" name="Google Shape;145;p23"/>
          <p:cNvSpPr txBox="1"/>
          <p:nvPr/>
        </p:nvSpPr>
        <p:spPr>
          <a:xfrm>
            <a:off x="2394150" y="1026850"/>
            <a:ext cx="5504100" cy="3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600"/>
              <a:t>android,ios - apk, api로 빌드하는 서브 프로젝트</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ko" sz="1600"/>
              <a:t>lib - dart 코드가 들어가는 부분</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ko" sz="1600"/>
              <a:t>pubspec.yaml - Flutter 프로젝트 설정 정보(dependency)</a:t>
            </a:r>
            <a:endParaRPr sz="1600"/>
          </a:p>
        </p:txBody>
      </p:sp>
      <p:pic>
        <p:nvPicPr>
          <p:cNvPr id="146" name="Google Shape;146;p23"/>
          <p:cNvPicPr preferRelativeResize="0"/>
          <p:nvPr/>
        </p:nvPicPr>
        <p:blipFill>
          <a:blip r:embed="rId5">
            <a:alphaModFix/>
          </a:blip>
          <a:stretch>
            <a:fillRect/>
          </a:stretch>
        </p:blipFill>
        <p:spPr>
          <a:xfrm>
            <a:off x="3964901" y="2457101"/>
            <a:ext cx="3451925" cy="191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p24"/>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52" name="Google Shape;152;p24"/>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구조</a:t>
            </a:r>
            <a:endParaRPr b="1" sz="2700">
              <a:latin typeface="Malgun Gothic"/>
              <a:ea typeface="Malgun Gothic"/>
              <a:cs typeface="Malgun Gothic"/>
              <a:sym typeface="Malgun Gothic"/>
            </a:endParaRPr>
          </a:p>
        </p:txBody>
      </p:sp>
      <p:pic>
        <p:nvPicPr>
          <p:cNvPr id="153" name="Google Shape;153;p24"/>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154" name="Google Shape;154;p24"/>
          <p:cNvPicPr preferRelativeResize="0"/>
          <p:nvPr/>
        </p:nvPicPr>
        <p:blipFill>
          <a:blip r:embed="rId4">
            <a:alphaModFix/>
          </a:blip>
          <a:stretch>
            <a:fillRect/>
          </a:stretch>
        </p:blipFill>
        <p:spPr>
          <a:xfrm>
            <a:off x="2660200" y="726375"/>
            <a:ext cx="5304488" cy="2038575"/>
          </a:xfrm>
          <a:prstGeom prst="rect">
            <a:avLst/>
          </a:prstGeom>
          <a:noFill/>
          <a:ln>
            <a:noFill/>
          </a:ln>
        </p:spPr>
      </p:pic>
      <p:pic>
        <p:nvPicPr>
          <p:cNvPr id="155" name="Google Shape;155;p24"/>
          <p:cNvPicPr preferRelativeResize="0"/>
          <p:nvPr/>
        </p:nvPicPr>
        <p:blipFill>
          <a:blip r:embed="rId5">
            <a:alphaModFix/>
          </a:blip>
          <a:stretch>
            <a:fillRect/>
          </a:stretch>
        </p:blipFill>
        <p:spPr>
          <a:xfrm>
            <a:off x="426375" y="726375"/>
            <a:ext cx="1761800" cy="2004500"/>
          </a:xfrm>
          <a:prstGeom prst="rect">
            <a:avLst/>
          </a:prstGeom>
          <a:noFill/>
          <a:ln>
            <a:noFill/>
          </a:ln>
        </p:spPr>
      </p:pic>
      <p:pic>
        <p:nvPicPr>
          <p:cNvPr id="156" name="Google Shape;156;p24"/>
          <p:cNvPicPr preferRelativeResize="0"/>
          <p:nvPr/>
        </p:nvPicPr>
        <p:blipFill>
          <a:blip r:embed="rId6">
            <a:alphaModFix/>
          </a:blip>
          <a:stretch>
            <a:fillRect/>
          </a:stretch>
        </p:blipFill>
        <p:spPr>
          <a:xfrm>
            <a:off x="2660200" y="3035350"/>
            <a:ext cx="3457566" cy="1868025"/>
          </a:xfrm>
          <a:prstGeom prst="rect">
            <a:avLst/>
          </a:prstGeom>
          <a:noFill/>
          <a:ln>
            <a:noFill/>
          </a:ln>
        </p:spPr>
      </p:pic>
      <p:pic>
        <p:nvPicPr>
          <p:cNvPr id="157" name="Google Shape;157;p24"/>
          <p:cNvPicPr preferRelativeResize="0"/>
          <p:nvPr/>
        </p:nvPicPr>
        <p:blipFill>
          <a:blip r:embed="rId7">
            <a:alphaModFix/>
          </a:blip>
          <a:stretch>
            <a:fillRect/>
          </a:stretch>
        </p:blipFill>
        <p:spPr>
          <a:xfrm>
            <a:off x="825425" y="3035350"/>
            <a:ext cx="1362750" cy="1868025"/>
          </a:xfrm>
          <a:prstGeom prst="rect">
            <a:avLst/>
          </a:prstGeom>
          <a:noFill/>
          <a:ln>
            <a:noFill/>
          </a:ln>
        </p:spPr>
      </p:pic>
      <p:sp>
        <p:nvSpPr>
          <p:cNvPr id="158" name="Google Shape;158;p24"/>
          <p:cNvSpPr txBox="1"/>
          <p:nvPr/>
        </p:nvSpPr>
        <p:spPr>
          <a:xfrm>
            <a:off x="6198650" y="3679068"/>
            <a:ext cx="28452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solidFill>
                  <a:srgbClr val="0000FF"/>
                </a:solidFill>
              </a:rPr>
              <a:t>결국 빌드, 배포에 있어서는</a:t>
            </a:r>
            <a:endParaRPr b="1" sz="1600">
              <a:solidFill>
                <a:srgbClr val="0000FF"/>
              </a:solidFill>
            </a:endParaRPr>
          </a:p>
          <a:p>
            <a:pPr indent="0" lvl="0" marL="0" rtl="0" algn="l">
              <a:spcBef>
                <a:spcPts val="0"/>
              </a:spcBef>
              <a:spcAft>
                <a:spcPts val="0"/>
              </a:spcAft>
              <a:buNone/>
            </a:pPr>
            <a:r>
              <a:rPr b="1" lang="ko" sz="1600">
                <a:solidFill>
                  <a:srgbClr val="0000FF"/>
                </a:solidFill>
              </a:rPr>
              <a:t>native의 지식이 필요하다!</a:t>
            </a:r>
            <a:endParaRPr b="1" sz="16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25"/>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64" name="Google Shape;164;p25"/>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예제</a:t>
            </a:r>
            <a:endParaRPr b="1" sz="2700">
              <a:latin typeface="Malgun Gothic"/>
              <a:ea typeface="Malgun Gothic"/>
              <a:cs typeface="Malgun Gothic"/>
              <a:sym typeface="Malgun Gothic"/>
            </a:endParaRPr>
          </a:p>
        </p:txBody>
      </p:sp>
      <p:pic>
        <p:nvPicPr>
          <p:cNvPr id="165" name="Google Shape;165;p25"/>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166" name="Google Shape;166;p25"/>
          <p:cNvPicPr preferRelativeResize="0"/>
          <p:nvPr/>
        </p:nvPicPr>
        <p:blipFill>
          <a:blip r:embed="rId4">
            <a:alphaModFix/>
          </a:blip>
          <a:stretch>
            <a:fillRect/>
          </a:stretch>
        </p:blipFill>
        <p:spPr>
          <a:xfrm>
            <a:off x="2707663" y="914525"/>
            <a:ext cx="3728675" cy="3652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cxnSp>
        <p:nvCxnSpPr>
          <p:cNvPr id="171" name="Google Shape;171;p26"/>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72" name="Google Shape;172;p26"/>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총평</a:t>
            </a:r>
            <a:endParaRPr b="1" sz="2700">
              <a:latin typeface="Malgun Gothic"/>
              <a:ea typeface="Malgun Gothic"/>
              <a:cs typeface="Malgun Gothic"/>
              <a:sym typeface="Malgun Gothic"/>
            </a:endParaRPr>
          </a:p>
        </p:txBody>
      </p:sp>
      <p:pic>
        <p:nvPicPr>
          <p:cNvPr id="173" name="Google Shape;173;p26"/>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74" name="Google Shape;174;p26"/>
          <p:cNvSpPr txBox="1"/>
          <p:nvPr/>
        </p:nvSpPr>
        <p:spPr>
          <a:xfrm>
            <a:off x="1190100" y="3505300"/>
            <a:ext cx="6763800" cy="14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600"/>
              <a:t>어려운 Refactoring -&gt; </a:t>
            </a:r>
            <a:r>
              <a:rPr lang="ko" sz="1600">
                <a:solidFill>
                  <a:schemeClr val="dk1"/>
                </a:solidFill>
              </a:rPr>
              <a:t>어플리케이션의 규모가 커지면서 더 난해해짐.</a:t>
            </a:r>
            <a:endParaRPr sz="1600"/>
          </a:p>
          <a:p>
            <a:pPr indent="0" lvl="0" marL="0" rtl="0" algn="l">
              <a:spcBef>
                <a:spcPts val="0"/>
              </a:spcBef>
              <a:spcAft>
                <a:spcPts val="0"/>
              </a:spcAft>
              <a:buClr>
                <a:schemeClr val="dk1"/>
              </a:buClr>
              <a:buSzPts val="1100"/>
              <a:buFont typeface="Arial"/>
              <a:buNone/>
            </a:pPr>
            <a:r>
              <a:rPr lang="ko" sz="1600"/>
              <a:t>Native(iOS/android)에 비하면 너무 작은 생태계</a:t>
            </a:r>
            <a:endParaRPr sz="1600"/>
          </a:p>
          <a:p>
            <a:pPr indent="0" lvl="0" marL="0" rtl="0" algn="l">
              <a:spcBef>
                <a:spcPts val="0"/>
              </a:spcBef>
              <a:spcAft>
                <a:spcPts val="0"/>
              </a:spcAft>
              <a:buClr>
                <a:schemeClr val="dk1"/>
              </a:buClr>
              <a:buSzPts val="1100"/>
              <a:buFont typeface="Arial"/>
              <a:buNone/>
            </a:pPr>
            <a:r>
              <a:rPr lang="ko" sz="1600"/>
              <a:t>성능이 별로 좋지 않음(Render Time 등..)</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ko" sz="1600">
                <a:solidFill>
                  <a:srgbClr val="FF0000"/>
                </a:solidFill>
              </a:rPr>
              <a:t>Cross-Platform을 하려고 해도 어차피 iOS/android의 지식이 필수</a:t>
            </a:r>
            <a:endParaRPr b="1" sz="1600">
              <a:solidFill>
                <a:srgbClr val="FF0000"/>
              </a:solidFill>
            </a:endParaRPr>
          </a:p>
        </p:txBody>
      </p:sp>
      <p:pic>
        <p:nvPicPr>
          <p:cNvPr id="175" name="Google Shape;175;p26"/>
          <p:cNvPicPr preferRelativeResize="0"/>
          <p:nvPr/>
        </p:nvPicPr>
        <p:blipFill>
          <a:blip r:embed="rId4">
            <a:alphaModFix/>
          </a:blip>
          <a:stretch>
            <a:fillRect/>
          </a:stretch>
        </p:blipFill>
        <p:spPr>
          <a:xfrm>
            <a:off x="4572004" y="794525"/>
            <a:ext cx="3230241" cy="2415712"/>
          </a:xfrm>
          <a:prstGeom prst="rect">
            <a:avLst/>
          </a:prstGeom>
          <a:noFill/>
          <a:ln>
            <a:noFill/>
          </a:ln>
        </p:spPr>
      </p:pic>
      <p:pic>
        <p:nvPicPr>
          <p:cNvPr id="176" name="Google Shape;176;p26"/>
          <p:cNvPicPr preferRelativeResize="0"/>
          <p:nvPr/>
        </p:nvPicPr>
        <p:blipFill>
          <a:blip r:embed="rId5">
            <a:alphaModFix/>
          </a:blip>
          <a:stretch>
            <a:fillRect/>
          </a:stretch>
        </p:blipFill>
        <p:spPr>
          <a:xfrm>
            <a:off x="1563800" y="794525"/>
            <a:ext cx="2262437" cy="241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27"/>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82" name="Google Shape;182;p27"/>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총평</a:t>
            </a:r>
            <a:endParaRPr b="1" sz="2700">
              <a:latin typeface="Malgun Gothic"/>
              <a:ea typeface="Malgun Gothic"/>
              <a:cs typeface="Malgun Gothic"/>
              <a:sym typeface="Malgun Gothic"/>
            </a:endParaRPr>
          </a:p>
        </p:txBody>
      </p:sp>
      <p:pic>
        <p:nvPicPr>
          <p:cNvPr id="183" name="Google Shape;183;p27"/>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84" name="Google Shape;184;p27"/>
          <p:cNvSpPr txBox="1"/>
          <p:nvPr/>
        </p:nvSpPr>
        <p:spPr>
          <a:xfrm>
            <a:off x="220350" y="1056300"/>
            <a:ext cx="8703300" cy="339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FF"/>
              </a:buClr>
              <a:buSzPts val="1600"/>
              <a:buChar char="●"/>
            </a:pPr>
            <a:r>
              <a:rPr b="1" lang="ko" sz="1600">
                <a:solidFill>
                  <a:srgbClr val="0000FF"/>
                </a:solidFill>
              </a:rPr>
              <a:t>위젯을 자체적으로 렌더링함</a:t>
            </a:r>
            <a:endParaRPr b="1" sz="1600">
              <a:solidFill>
                <a:srgbClr val="0000FF"/>
              </a:solidFill>
            </a:endParaRPr>
          </a:p>
          <a:p>
            <a:pPr indent="0" lvl="0" marL="457200" rtl="0" algn="l">
              <a:spcBef>
                <a:spcPts val="0"/>
              </a:spcBef>
              <a:spcAft>
                <a:spcPts val="0"/>
              </a:spcAft>
              <a:buNone/>
            </a:pPr>
            <a:r>
              <a:rPr lang="ko" sz="1600"/>
              <a:t>&gt; 플랫폼이 달라도 동일한 외형을 나타낼 수 있음!</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Clr>
                <a:schemeClr val="dk1"/>
              </a:buClr>
              <a:buSzPts val="1600"/>
              <a:buChar char="●"/>
            </a:pPr>
            <a:r>
              <a:rPr lang="ko" sz="1600">
                <a:solidFill>
                  <a:schemeClr val="dk1"/>
                </a:solidFill>
              </a:rPr>
              <a:t>dart언어를 사용함	</a:t>
            </a:r>
            <a:endParaRPr sz="1600">
              <a:solidFill>
                <a:schemeClr val="dk1"/>
              </a:solidFill>
            </a:endParaRPr>
          </a:p>
          <a:p>
            <a:pPr indent="0" lvl="0" marL="457200" rtl="0" algn="l">
              <a:spcBef>
                <a:spcPts val="0"/>
              </a:spcBef>
              <a:spcAft>
                <a:spcPts val="0"/>
              </a:spcAft>
              <a:buNone/>
            </a:pPr>
            <a:r>
              <a:rPr lang="ko" sz="1600">
                <a:solidFill>
                  <a:schemeClr val="dk1"/>
                </a:solidFill>
              </a:rPr>
              <a:t>&gt; javascript와 다르게 typescript의 면모를 보유. 어려운 언어는 아니지만 공부해야함!</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ko" sz="1600">
                <a:solidFill>
                  <a:schemeClr val="dk1"/>
                </a:solidFill>
              </a:rPr>
              <a:t>이제 1년된 sdk!	</a:t>
            </a:r>
            <a:endParaRPr sz="1600">
              <a:solidFill>
                <a:schemeClr val="dk1"/>
              </a:solidFill>
            </a:endParaRPr>
          </a:p>
          <a:p>
            <a:pPr indent="0" lvl="0" marL="457200" rtl="0" algn="l">
              <a:spcBef>
                <a:spcPts val="0"/>
              </a:spcBef>
              <a:spcAft>
                <a:spcPts val="0"/>
              </a:spcAft>
              <a:buNone/>
            </a:pPr>
            <a:r>
              <a:rPr lang="ko" sz="1600">
                <a:solidFill>
                  <a:schemeClr val="dk1"/>
                </a:solidFill>
              </a:rPr>
              <a:t>&gt; API도 React에 비해 적을 뿐만 아니라 </a:t>
            </a:r>
            <a:r>
              <a:rPr b="1" lang="ko" sz="1600">
                <a:solidFill>
                  <a:srgbClr val="FF0000"/>
                </a:solidFill>
              </a:rPr>
              <a:t>신뢰성이 많이 떨어짐!</a:t>
            </a:r>
            <a:endParaRPr b="1" sz="1600">
              <a:solidFill>
                <a:srgbClr val="FF0000"/>
              </a:solidFill>
            </a:endParaRPr>
          </a:p>
          <a:p>
            <a:pPr indent="0" lvl="0" marL="457200" rtl="0" algn="l">
              <a:spcBef>
                <a:spcPts val="0"/>
              </a:spcBef>
              <a:spcAft>
                <a:spcPts val="0"/>
              </a:spcAft>
              <a:buNone/>
            </a:pPr>
            <a:r>
              <a:t/>
            </a:r>
            <a:endParaRPr b="1" sz="1600">
              <a:solidFill>
                <a:srgbClr val="FF0000"/>
              </a:solidFill>
            </a:endParaRPr>
          </a:p>
          <a:p>
            <a:pPr indent="0" lvl="0" marL="0" rtl="0" algn="l">
              <a:spcBef>
                <a:spcPts val="0"/>
              </a:spcBef>
              <a:spcAft>
                <a:spcPts val="0"/>
              </a:spcAft>
              <a:buNone/>
            </a:pPr>
            <a:r>
              <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28"/>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90" name="Google Shape;190;p28"/>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QnA</a:t>
            </a:r>
            <a:endParaRPr b="1" sz="2700">
              <a:latin typeface="Malgun Gothic"/>
              <a:ea typeface="Malgun Gothic"/>
              <a:cs typeface="Malgun Gothic"/>
              <a:sym typeface="Malgun Gothic"/>
            </a:endParaRPr>
          </a:p>
        </p:txBody>
      </p:sp>
      <p:pic>
        <p:nvPicPr>
          <p:cNvPr id="191" name="Google Shape;191;p28"/>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92" name="Google Shape;192;p28"/>
          <p:cNvSpPr txBox="1"/>
          <p:nvPr/>
        </p:nvSpPr>
        <p:spPr>
          <a:xfrm>
            <a:off x="220350" y="827700"/>
            <a:ext cx="8703300" cy="3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OS 업데이트에 대해서 Flutter의 대응은 어떠하나요?</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pic>
        <p:nvPicPr>
          <p:cNvPr id="193" name="Google Shape;193;p28"/>
          <p:cNvPicPr preferRelativeResize="0"/>
          <p:nvPr/>
        </p:nvPicPr>
        <p:blipFill>
          <a:blip r:embed="rId4">
            <a:alphaModFix/>
          </a:blip>
          <a:stretch>
            <a:fillRect/>
          </a:stretch>
        </p:blipFill>
        <p:spPr>
          <a:xfrm>
            <a:off x="1418688" y="1335763"/>
            <a:ext cx="6306624" cy="278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cxnSp>
        <p:nvCxnSpPr>
          <p:cNvPr id="198" name="Google Shape;198;p29"/>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99" name="Google Shape;199;p29"/>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QnA</a:t>
            </a:r>
            <a:endParaRPr b="1" sz="2700">
              <a:latin typeface="Malgun Gothic"/>
              <a:ea typeface="Malgun Gothic"/>
              <a:cs typeface="Malgun Gothic"/>
              <a:sym typeface="Malgun Gothic"/>
            </a:endParaRPr>
          </a:p>
        </p:txBody>
      </p:sp>
      <p:pic>
        <p:nvPicPr>
          <p:cNvPr id="200" name="Google Shape;200;p29"/>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201" name="Google Shape;201;p29"/>
          <p:cNvSpPr txBox="1"/>
          <p:nvPr/>
        </p:nvSpPr>
        <p:spPr>
          <a:xfrm>
            <a:off x="220350" y="827700"/>
            <a:ext cx="8703300" cy="3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왜 Flutter는 OEM Widget(OS가 제공하는 오리지널 위젯)을 쓰지 않나요?</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ko" sz="1600"/>
              <a:t>OEM Widget을 쓰게 되는 경우 그 위젯의 퀄리티에 의해서 제한이 생기기에 우수한 성능을 낼 수 없다!</a:t>
            </a:r>
            <a:endParaRPr sz="1600"/>
          </a:p>
        </p:txBody>
      </p:sp>
      <p:pic>
        <p:nvPicPr>
          <p:cNvPr id="202" name="Google Shape;202;p29"/>
          <p:cNvPicPr preferRelativeResize="0"/>
          <p:nvPr/>
        </p:nvPicPr>
        <p:blipFill>
          <a:blip r:embed="rId4">
            <a:alphaModFix/>
          </a:blip>
          <a:stretch>
            <a:fillRect/>
          </a:stretch>
        </p:blipFill>
        <p:spPr>
          <a:xfrm>
            <a:off x="1992200" y="1446475"/>
            <a:ext cx="5181300" cy="615600"/>
          </a:xfrm>
          <a:prstGeom prst="rect">
            <a:avLst/>
          </a:prstGeom>
          <a:noFill/>
          <a:ln>
            <a:noFill/>
          </a:ln>
        </p:spPr>
      </p:pic>
      <p:pic>
        <p:nvPicPr>
          <p:cNvPr id="203" name="Google Shape;203;p29"/>
          <p:cNvPicPr preferRelativeResize="0"/>
          <p:nvPr/>
        </p:nvPicPr>
        <p:blipFill>
          <a:blip r:embed="rId5">
            <a:alphaModFix/>
          </a:blip>
          <a:stretch>
            <a:fillRect/>
          </a:stretch>
        </p:blipFill>
        <p:spPr>
          <a:xfrm>
            <a:off x="473013" y="2145650"/>
            <a:ext cx="8219676" cy="176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cxnSp>
        <p:nvCxnSpPr>
          <p:cNvPr id="208" name="Google Shape;208;p30"/>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209" name="Google Shape;209;p30"/>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QnA</a:t>
            </a:r>
            <a:endParaRPr b="1" sz="2700">
              <a:latin typeface="Malgun Gothic"/>
              <a:ea typeface="Malgun Gothic"/>
              <a:cs typeface="Malgun Gothic"/>
              <a:sym typeface="Malgun Gothic"/>
            </a:endParaRPr>
          </a:p>
        </p:txBody>
      </p:sp>
      <p:pic>
        <p:nvPicPr>
          <p:cNvPr id="210" name="Google Shape;210;p30"/>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211" name="Google Shape;211;p30"/>
          <p:cNvSpPr txBox="1"/>
          <p:nvPr/>
        </p:nvSpPr>
        <p:spPr>
          <a:xfrm>
            <a:off x="220350" y="827700"/>
            <a:ext cx="8703300" cy="3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Flutter 라이센스는 어떻게 되나요? 상업적으로 써도 되나요?</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ko" sz="1600">
                <a:solidFill>
                  <a:schemeClr val="dk1"/>
                </a:solidFill>
              </a:rPr>
              <a:t>https://github.com/flutter/flutter</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p:txBody>
      </p:sp>
      <p:pic>
        <p:nvPicPr>
          <p:cNvPr id="212" name="Google Shape;212;p30"/>
          <p:cNvPicPr preferRelativeResize="0"/>
          <p:nvPr/>
        </p:nvPicPr>
        <p:blipFill>
          <a:blip r:embed="rId4">
            <a:alphaModFix/>
          </a:blip>
          <a:stretch>
            <a:fillRect/>
          </a:stretch>
        </p:blipFill>
        <p:spPr>
          <a:xfrm>
            <a:off x="321900" y="1951100"/>
            <a:ext cx="8139700" cy="193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cxnSp>
        <p:nvCxnSpPr>
          <p:cNvPr id="59" name="Google Shape;59;p14"/>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60" name="Google Shape;60;p14"/>
          <p:cNvSpPr txBox="1"/>
          <p:nvPr/>
        </p:nvSpPr>
        <p:spPr>
          <a:xfrm>
            <a:off x="180750" y="74025"/>
            <a:ext cx="87537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목  차</a:t>
            </a:r>
            <a:endParaRPr b="1" sz="2700">
              <a:latin typeface="Malgun Gothic"/>
              <a:ea typeface="Malgun Gothic"/>
              <a:cs typeface="Malgun Gothic"/>
              <a:sym typeface="Malgun Gothic"/>
            </a:endParaRPr>
          </a:p>
        </p:txBody>
      </p:sp>
      <p:sp>
        <p:nvSpPr>
          <p:cNvPr id="61" name="Google Shape;61;p14"/>
          <p:cNvSpPr txBox="1"/>
          <p:nvPr/>
        </p:nvSpPr>
        <p:spPr>
          <a:xfrm>
            <a:off x="2669675" y="913100"/>
            <a:ext cx="4448400" cy="4193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ko" sz="2300"/>
              <a:t>Native</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ko" sz="2300"/>
              <a:t>Cross-Platform</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ko" sz="2300"/>
              <a:t>Flutter</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ko" sz="2300"/>
              <a:t>Flutter의 특징, 구조, 예제</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ko" sz="2300"/>
              <a:t>총평</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ko" sz="2300"/>
              <a:t>QnA</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cxnSp>
        <p:nvCxnSpPr>
          <p:cNvPr id="66" name="Google Shape;66;p15"/>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67" name="Google Shape;67;p15"/>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Native</a:t>
            </a:r>
            <a:endParaRPr b="1" sz="2700">
              <a:latin typeface="Malgun Gothic"/>
              <a:ea typeface="Malgun Gothic"/>
              <a:cs typeface="Malgun Gothic"/>
              <a:sym typeface="Malgun Gothic"/>
            </a:endParaRPr>
          </a:p>
        </p:txBody>
      </p:sp>
      <p:pic>
        <p:nvPicPr>
          <p:cNvPr id="68" name="Google Shape;68;p15"/>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69" name="Google Shape;69;p15"/>
          <p:cNvSpPr txBox="1"/>
          <p:nvPr/>
        </p:nvSpPr>
        <p:spPr>
          <a:xfrm>
            <a:off x="231200" y="734425"/>
            <a:ext cx="8703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600"/>
              <a:t>Platform(iOS, Android) 각각에 맞춰 각자 개발</a:t>
            </a:r>
            <a:endParaRPr sz="1600"/>
          </a:p>
        </p:txBody>
      </p:sp>
      <p:pic>
        <p:nvPicPr>
          <p:cNvPr id="70" name="Google Shape;70;p15"/>
          <p:cNvPicPr preferRelativeResize="0"/>
          <p:nvPr/>
        </p:nvPicPr>
        <p:blipFill>
          <a:blip r:embed="rId4">
            <a:alphaModFix/>
          </a:blip>
          <a:stretch>
            <a:fillRect/>
          </a:stretch>
        </p:blipFill>
        <p:spPr>
          <a:xfrm>
            <a:off x="424500" y="1988325"/>
            <a:ext cx="3744299" cy="2329625"/>
          </a:xfrm>
          <a:prstGeom prst="rect">
            <a:avLst/>
          </a:prstGeom>
          <a:noFill/>
          <a:ln>
            <a:noFill/>
          </a:ln>
        </p:spPr>
      </p:pic>
      <p:pic>
        <p:nvPicPr>
          <p:cNvPr id="71" name="Google Shape;71;p15"/>
          <p:cNvPicPr preferRelativeResize="0"/>
          <p:nvPr/>
        </p:nvPicPr>
        <p:blipFill>
          <a:blip r:embed="rId4">
            <a:alphaModFix/>
          </a:blip>
          <a:stretch>
            <a:fillRect/>
          </a:stretch>
        </p:blipFill>
        <p:spPr>
          <a:xfrm>
            <a:off x="4918725" y="1988325"/>
            <a:ext cx="3744299" cy="2329625"/>
          </a:xfrm>
          <a:prstGeom prst="rect">
            <a:avLst/>
          </a:prstGeom>
          <a:noFill/>
          <a:ln>
            <a:noFill/>
          </a:ln>
        </p:spPr>
      </p:pic>
      <p:sp>
        <p:nvSpPr>
          <p:cNvPr id="72" name="Google Shape;72;p15"/>
          <p:cNvSpPr txBox="1"/>
          <p:nvPr/>
        </p:nvSpPr>
        <p:spPr>
          <a:xfrm>
            <a:off x="424500" y="1533800"/>
            <a:ext cx="3744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1900"/>
              <a:t>iOS</a:t>
            </a:r>
            <a:endParaRPr b="1" sz="1900"/>
          </a:p>
        </p:txBody>
      </p:sp>
      <p:sp>
        <p:nvSpPr>
          <p:cNvPr id="73" name="Google Shape;73;p15"/>
          <p:cNvSpPr txBox="1"/>
          <p:nvPr/>
        </p:nvSpPr>
        <p:spPr>
          <a:xfrm>
            <a:off x="4918725" y="1533800"/>
            <a:ext cx="3744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1800"/>
              <a:t>Android</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cxnSp>
        <p:nvCxnSpPr>
          <p:cNvPr id="78" name="Google Shape;78;p16"/>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79" name="Google Shape;79;p16"/>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Native</a:t>
            </a:r>
            <a:endParaRPr b="1" sz="2700">
              <a:latin typeface="Malgun Gothic"/>
              <a:ea typeface="Malgun Gothic"/>
              <a:cs typeface="Malgun Gothic"/>
              <a:sym typeface="Malgun Gothic"/>
            </a:endParaRPr>
          </a:p>
        </p:txBody>
      </p:sp>
      <p:pic>
        <p:nvPicPr>
          <p:cNvPr id="80" name="Google Shape;80;p16"/>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81" name="Google Shape;81;p16"/>
          <p:cNvSpPr txBox="1"/>
          <p:nvPr/>
        </p:nvSpPr>
        <p:spPr>
          <a:xfrm>
            <a:off x="231200" y="734425"/>
            <a:ext cx="8703300" cy="4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ko" sz="2000"/>
              <a:t>장점</a:t>
            </a:r>
            <a:endParaRPr b="1" sz="2000"/>
          </a:p>
          <a:p>
            <a:pPr indent="-330200" lvl="0" marL="457200" rtl="0" algn="l">
              <a:spcBef>
                <a:spcPts val="0"/>
              </a:spcBef>
              <a:spcAft>
                <a:spcPts val="0"/>
              </a:spcAft>
              <a:buSzPts val="1600"/>
              <a:buAutoNum type="arabicPeriod"/>
            </a:pPr>
            <a:r>
              <a:rPr lang="ko" sz="1600"/>
              <a:t>각 플랫폼에 맞추기 때문에 성능이 우수함</a:t>
            </a:r>
            <a:endParaRPr sz="1600"/>
          </a:p>
          <a:p>
            <a:pPr indent="-330200" lvl="0" marL="457200" rtl="0" algn="l">
              <a:spcBef>
                <a:spcPts val="0"/>
              </a:spcBef>
              <a:spcAft>
                <a:spcPts val="0"/>
              </a:spcAft>
              <a:buSzPts val="1600"/>
              <a:buAutoNum type="arabicPeriod"/>
            </a:pPr>
            <a:r>
              <a:rPr lang="ko" sz="1600"/>
              <a:t>네이티브 API를 바로 호출함으로써 플랫폼과 매우 밀착되어있음</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b="1" lang="ko" sz="2000"/>
              <a:t>단점</a:t>
            </a:r>
            <a:endParaRPr b="1" sz="2000"/>
          </a:p>
          <a:p>
            <a:pPr indent="-330200" lvl="0" marL="457200" rtl="0" algn="l">
              <a:spcBef>
                <a:spcPts val="0"/>
              </a:spcBef>
              <a:spcAft>
                <a:spcPts val="0"/>
              </a:spcAft>
              <a:buSzPts val="1600"/>
              <a:buAutoNum type="arabicPeriod"/>
            </a:pPr>
            <a:r>
              <a:rPr lang="ko" sz="1600"/>
              <a:t>플랫폼 별로 개발 환경, 언어가 다름</a:t>
            </a:r>
            <a:endParaRPr sz="1600"/>
          </a:p>
          <a:p>
            <a:pPr indent="-330200" lvl="0" marL="457200" rtl="0" algn="l">
              <a:spcBef>
                <a:spcPts val="0"/>
              </a:spcBef>
              <a:spcAft>
                <a:spcPts val="0"/>
              </a:spcAft>
              <a:buSzPts val="1600"/>
              <a:buAutoNum type="arabicPeriod"/>
            </a:pPr>
            <a:r>
              <a:rPr lang="ko" sz="1600"/>
              <a:t>네이티브 API 사용에 대해 잘 알아야 함.</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cxnSp>
        <p:nvCxnSpPr>
          <p:cNvPr id="86" name="Google Shape;86;p17"/>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87" name="Google Shape;87;p17"/>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Cross-Platform</a:t>
            </a:r>
            <a:endParaRPr b="1" sz="2700">
              <a:latin typeface="Malgun Gothic"/>
              <a:ea typeface="Malgun Gothic"/>
              <a:cs typeface="Malgun Gothic"/>
              <a:sym typeface="Malgun Gothic"/>
            </a:endParaRPr>
          </a:p>
        </p:txBody>
      </p:sp>
      <p:pic>
        <p:nvPicPr>
          <p:cNvPr id="88" name="Google Shape;88;p17"/>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89" name="Google Shape;89;p17"/>
          <p:cNvPicPr preferRelativeResize="0"/>
          <p:nvPr/>
        </p:nvPicPr>
        <p:blipFill>
          <a:blip r:embed="rId4">
            <a:alphaModFix/>
          </a:blip>
          <a:stretch>
            <a:fillRect/>
          </a:stretch>
        </p:blipFill>
        <p:spPr>
          <a:xfrm>
            <a:off x="1352550" y="1457550"/>
            <a:ext cx="6438900" cy="3038475"/>
          </a:xfrm>
          <a:prstGeom prst="rect">
            <a:avLst/>
          </a:prstGeom>
          <a:noFill/>
          <a:ln>
            <a:noFill/>
          </a:ln>
        </p:spPr>
      </p:pic>
      <p:sp>
        <p:nvSpPr>
          <p:cNvPr id="90" name="Google Shape;90;p17"/>
          <p:cNvSpPr txBox="1"/>
          <p:nvPr/>
        </p:nvSpPr>
        <p:spPr>
          <a:xfrm>
            <a:off x="231200" y="734425"/>
            <a:ext cx="8703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600"/>
              <a:t>Native와 달리 하나의 app으로 여러 플랫폼 범용으로 개발. 대표적으로 React Native </a:t>
            </a:r>
            <a:endParaRPr sz="1600"/>
          </a:p>
        </p:txBody>
      </p:sp>
      <p:sp>
        <p:nvSpPr>
          <p:cNvPr id="91" name="Google Shape;91;p17"/>
          <p:cNvSpPr/>
          <p:nvPr/>
        </p:nvSpPr>
        <p:spPr>
          <a:xfrm>
            <a:off x="3353650" y="1888825"/>
            <a:ext cx="769500" cy="250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3353650" y="4454125"/>
            <a:ext cx="31233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Bridge를 통해 Platform에 접근</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cxnSp>
        <p:nvCxnSpPr>
          <p:cNvPr id="97" name="Google Shape;97;p18"/>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98" name="Google Shape;98;p18"/>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Cross-Platform</a:t>
            </a:r>
            <a:endParaRPr b="1" sz="2700">
              <a:latin typeface="Malgun Gothic"/>
              <a:ea typeface="Malgun Gothic"/>
              <a:cs typeface="Malgun Gothic"/>
              <a:sym typeface="Malgun Gothic"/>
            </a:endParaRPr>
          </a:p>
        </p:txBody>
      </p:sp>
      <p:pic>
        <p:nvPicPr>
          <p:cNvPr id="99" name="Google Shape;99;p18"/>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00" name="Google Shape;100;p18"/>
          <p:cNvSpPr txBox="1"/>
          <p:nvPr/>
        </p:nvSpPr>
        <p:spPr>
          <a:xfrm>
            <a:off x="231200" y="734425"/>
            <a:ext cx="8703300" cy="4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ko" sz="2000"/>
              <a:t>장점</a:t>
            </a:r>
            <a:endParaRPr b="1" sz="2000"/>
          </a:p>
          <a:p>
            <a:pPr indent="-330200" lvl="0" marL="457200" rtl="0" algn="l">
              <a:spcBef>
                <a:spcPts val="0"/>
              </a:spcBef>
              <a:spcAft>
                <a:spcPts val="0"/>
              </a:spcAft>
              <a:buSzPts val="1600"/>
              <a:buAutoNum type="arabicPeriod"/>
            </a:pPr>
            <a:r>
              <a:rPr lang="ko" sz="1600"/>
              <a:t>하나의 어플리케이션으로 다양한 플랫폼을 상대할 수 있다.</a:t>
            </a:r>
            <a:endParaRPr sz="1600"/>
          </a:p>
          <a:p>
            <a:pPr indent="-330200" lvl="0" marL="457200" rtl="0" algn="l">
              <a:spcBef>
                <a:spcPts val="0"/>
              </a:spcBef>
              <a:spcAft>
                <a:spcPts val="0"/>
              </a:spcAft>
              <a:buSzPts val="1600"/>
              <a:buAutoNum type="arabicPeriod"/>
            </a:pPr>
            <a:r>
              <a:rPr lang="ko" sz="1600"/>
              <a:t>웹 기반 개발을 통하기 때문에 네이티브 api, 웹 api를 사용할 수 있다.</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b="1" lang="ko" sz="2000"/>
              <a:t>단점</a:t>
            </a:r>
            <a:endParaRPr b="1" sz="2000"/>
          </a:p>
          <a:p>
            <a:pPr indent="-330200" lvl="0" marL="457200" rtl="0" algn="l">
              <a:spcBef>
                <a:spcPts val="0"/>
              </a:spcBef>
              <a:spcAft>
                <a:spcPts val="0"/>
              </a:spcAft>
              <a:buSzPts val="1600"/>
              <a:buAutoNum type="arabicPeriod"/>
            </a:pPr>
            <a:r>
              <a:rPr lang="ko" sz="1600"/>
              <a:t>플랫폼별로 차이점이 존재하기 때문에 맞추기 힘들다.</a:t>
            </a:r>
            <a:endParaRPr sz="1600"/>
          </a:p>
          <a:p>
            <a:pPr indent="-330200" lvl="0" marL="457200" rtl="0" algn="l">
              <a:spcBef>
                <a:spcPts val="0"/>
              </a:spcBef>
              <a:spcAft>
                <a:spcPts val="0"/>
              </a:spcAft>
              <a:buSzPts val="1600"/>
              <a:buAutoNum type="arabicPeriod"/>
            </a:pPr>
            <a:r>
              <a:rPr lang="ko" sz="1600"/>
              <a:t>Refactoring이 규모가 커질수록 힘들어짐.</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19"/>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06" name="Google Shape;106;p19"/>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a:t>
            </a:r>
            <a:endParaRPr b="1" sz="2700">
              <a:latin typeface="Malgun Gothic"/>
              <a:ea typeface="Malgun Gothic"/>
              <a:cs typeface="Malgun Gothic"/>
              <a:sym typeface="Malgun Gothic"/>
            </a:endParaRPr>
          </a:p>
        </p:txBody>
      </p:sp>
      <p:pic>
        <p:nvPicPr>
          <p:cNvPr id="107" name="Google Shape;107;p19"/>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08" name="Google Shape;108;p19"/>
          <p:cNvSpPr txBox="1"/>
          <p:nvPr/>
        </p:nvSpPr>
        <p:spPr>
          <a:xfrm>
            <a:off x="231200" y="734425"/>
            <a:ext cx="8703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600"/>
              <a:t>구글에서 발표한 cross-platform SDK.</a:t>
            </a:r>
            <a:endParaRPr sz="1600"/>
          </a:p>
        </p:txBody>
      </p:sp>
      <p:pic>
        <p:nvPicPr>
          <p:cNvPr id="109" name="Google Shape;109;p19"/>
          <p:cNvPicPr preferRelativeResize="0"/>
          <p:nvPr/>
        </p:nvPicPr>
        <p:blipFill>
          <a:blip r:embed="rId4">
            <a:alphaModFix/>
          </a:blip>
          <a:stretch>
            <a:fillRect/>
          </a:stretch>
        </p:blipFill>
        <p:spPr>
          <a:xfrm>
            <a:off x="2207775" y="1227425"/>
            <a:ext cx="5198106" cy="3642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20"/>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15" name="Google Shape;115;p20"/>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특징</a:t>
            </a:r>
            <a:endParaRPr b="1" sz="2700">
              <a:latin typeface="Malgun Gothic"/>
              <a:ea typeface="Malgun Gothic"/>
              <a:cs typeface="Malgun Gothic"/>
              <a:sym typeface="Malgun Gothic"/>
            </a:endParaRPr>
          </a:p>
        </p:txBody>
      </p:sp>
      <p:pic>
        <p:nvPicPr>
          <p:cNvPr id="116" name="Google Shape;116;p20"/>
          <p:cNvPicPr preferRelativeResize="0"/>
          <p:nvPr/>
        </p:nvPicPr>
        <p:blipFill>
          <a:blip r:embed="rId3">
            <a:alphaModFix/>
          </a:blip>
          <a:stretch>
            <a:fillRect/>
          </a:stretch>
        </p:blipFill>
        <p:spPr>
          <a:xfrm>
            <a:off x="231200" y="103650"/>
            <a:ext cx="386725" cy="493650"/>
          </a:xfrm>
          <a:prstGeom prst="rect">
            <a:avLst/>
          </a:prstGeom>
          <a:noFill/>
          <a:ln>
            <a:noFill/>
          </a:ln>
        </p:spPr>
      </p:pic>
      <p:sp>
        <p:nvSpPr>
          <p:cNvPr id="117" name="Google Shape;117;p20"/>
          <p:cNvSpPr txBox="1"/>
          <p:nvPr/>
        </p:nvSpPr>
        <p:spPr>
          <a:xfrm>
            <a:off x="231200" y="734425"/>
            <a:ext cx="8703300" cy="12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600"/>
              <a:t>Flutter의 특징</a:t>
            </a:r>
            <a:endParaRPr sz="1600"/>
          </a:p>
          <a:p>
            <a:pPr indent="-330200" lvl="0" marL="457200" rtl="0" algn="l">
              <a:spcBef>
                <a:spcPts val="0"/>
              </a:spcBef>
              <a:spcAft>
                <a:spcPts val="0"/>
              </a:spcAft>
              <a:buSzPts val="1600"/>
              <a:buAutoNum type="arabicPeriod"/>
            </a:pPr>
            <a:r>
              <a:rPr b="1" lang="ko" sz="1600"/>
              <a:t>“Dart”</a:t>
            </a:r>
            <a:r>
              <a:rPr lang="ko" sz="1600"/>
              <a:t> 언어를 사용</a:t>
            </a:r>
            <a:endParaRPr sz="1600"/>
          </a:p>
          <a:p>
            <a:pPr indent="-330200" lvl="0" marL="457200" rtl="0" algn="l">
              <a:spcBef>
                <a:spcPts val="0"/>
              </a:spcBef>
              <a:spcAft>
                <a:spcPts val="0"/>
              </a:spcAft>
              <a:buSzPts val="1600"/>
              <a:buAutoNum type="arabicPeriod"/>
            </a:pPr>
            <a:r>
              <a:rPr lang="ko" sz="1600"/>
              <a:t>OEM Widget을 사용하지 않음</a:t>
            </a:r>
            <a:endParaRPr sz="1600"/>
          </a:p>
          <a:p>
            <a:pPr indent="-330200" lvl="0" marL="457200" rtl="0" algn="l">
              <a:spcBef>
                <a:spcPts val="0"/>
              </a:spcBef>
              <a:spcAft>
                <a:spcPts val="0"/>
              </a:spcAft>
              <a:buSzPts val="1600"/>
              <a:buAutoNum type="arabicPeriod"/>
            </a:pPr>
            <a:r>
              <a:rPr lang="ko" sz="1600"/>
              <a:t>폰트, 레이아웃 등등 모든 것을 위젯 취급</a:t>
            </a:r>
            <a:endParaRPr sz="1600"/>
          </a:p>
          <a:p>
            <a:pPr indent="-330200" lvl="0" marL="457200" rtl="0" algn="l">
              <a:spcBef>
                <a:spcPts val="0"/>
              </a:spcBef>
              <a:spcAft>
                <a:spcPts val="0"/>
              </a:spcAft>
              <a:buSzPts val="1600"/>
              <a:buAutoNum type="arabicPeriod"/>
            </a:pPr>
            <a:r>
              <a:rPr lang="ko" sz="1600"/>
              <a:t>Hot reload를 사용</a:t>
            </a:r>
            <a:endParaRPr sz="1600"/>
          </a:p>
          <a:p>
            <a:pPr indent="-330200" lvl="0" marL="457200" rtl="0" algn="l">
              <a:spcBef>
                <a:spcPts val="0"/>
              </a:spcBef>
              <a:spcAft>
                <a:spcPts val="0"/>
              </a:spcAft>
              <a:buSzPts val="1600"/>
              <a:buAutoNum type="arabicPeriod"/>
            </a:pPr>
            <a:r>
              <a:rPr lang="ko" sz="1600"/>
              <a:t>개발 툴에 대한 제약이 적음</a:t>
            </a:r>
            <a:endParaRPr sz="1600"/>
          </a:p>
          <a:p>
            <a:pPr indent="0" lvl="0" marL="457200" rtl="0" algn="l">
              <a:spcBef>
                <a:spcPts val="0"/>
              </a:spcBef>
              <a:spcAft>
                <a:spcPts val="0"/>
              </a:spcAft>
              <a:buNone/>
            </a:pPr>
            <a:r>
              <a:t/>
            </a:r>
            <a:endParaRPr sz="1600"/>
          </a:p>
        </p:txBody>
      </p:sp>
      <p:pic>
        <p:nvPicPr>
          <p:cNvPr id="118" name="Google Shape;118;p20"/>
          <p:cNvPicPr preferRelativeResize="0"/>
          <p:nvPr/>
        </p:nvPicPr>
        <p:blipFill>
          <a:blip r:embed="rId4">
            <a:alphaModFix/>
          </a:blip>
          <a:stretch>
            <a:fillRect/>
          </a:stretch>
        </p:blipFill>
        <p:spPr>
          <a:xfrm>
            <a:off x="1158674" y="2473825"/>
            <a:ext cx="4232776" cy="2259750"/>
          </a:xfrm>
          <a:prstGeom prst="rect">
            <a:avLst/>
          </a:prstGeom>
          <a:noFill/>
          <a:ln>
            <a:noFill/>
          </a:ln>
        </p:spPr>
      </p:pic>
      <p:pic>
        <p:nvPicPr>
          <p:cNvPr id="119" name="Google Shape;119;p20"/>
          <p:cNvPicPr preferRelativeResize="0"/>
          <p:nvPr/>
        </p:nvPicPr>
        <p:blipFill>
          <a:blip r:embed="rId5">
            <a:alphaModFix/>
          </a:blip>
          <a:stretch>
            <a:fillRect/>
          </a:stretch>
        </p:blipFill>
        <p:spPr>
          <a:xfrm>
            <a:off x="5885050" y="2007625"/>
            <a:ext cx="2006371" cy="283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cxnSp>
        <p:nvCxnSpPr>
          <p:cNvPr id="124" name="Google Shape;124;p21"/>
          <p:cNvCxnSpPr/>
          <p:nvPr/>
        </p:nvCxnSpPr>
        <p:spPr>
          <a:xfrm>
            <a:off x="231200" y="626674"/>
            <a:ext cx="8703300" cy="0"/>
          </a:xfrm>
          <a:prstGeom prst="straightConnector1">
            <a:avLst/>
          </a:prstGeom>
          <a:noFill/>
          <a:ln cap="flat" cmpd="sng" w="28575">
            <a:solidFill>
              <a:srgbClr val="000000"/>
            </a:solidFill>
            <a:prstDash val="solid"/>
            <a:round/>
            <a:headEnd len="med" w="med" type="none"/>
            <a:tailEnd len="med" w="med" type="none"/>
          </a:ln>
        </p:spPr>
      </p:cxnSp>
      <p:sp>
        <p:nvSpPr>
          <p:cNvPr id="125" name="Google Shape;125;p21"/>
          <p:cNvSpPr txBox="1"/>
          <p:nvPr/>
        </p:nvSpPr>
        <p:spPr>
          <a:xfrm>
            <a:off x="679275" y="74025"/>
            <a:ext cx="8255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700">
                <a:latin typeface="Malgun Gothic"/>
                <a:ea typeface="Malgun Gothic"/>
                <a:cs typeface="Malgun Gothic"/>
                <a:sym typeface="Malgun Gothic"/>
              </a:rPr>
              <a:t>Flutter 특징</a:t>
            </a:r>
            <a:endParaRPr b="1" sz="2700">
              <a:latin typeface="Malgun Gothic"/>
              <a:ea typeface="Malgun Gothic"/>
              <a:cs typeface="Malgun Gothic"/>
              <a:sym typeface="Malgun Gothic"/>
            </a:endParaRPr>
          </a:p>
        </p:txBody>
      </p:sp>
      <p:pic>
        <p:nvPicPr>
          <p:cNvPr id="126" name="Google Shape;126;p21"/>
          <p:cNvPicPr preferRelativeResize="0"/>
          <p:nvPr/>
        </p:nvPicPr>
        <p:blipFill>
          <a:blip r:embed="rId3">
            <a:alphaModFix/>
          </a:blip>
          <a:stretch>
            <a:fillRect/>
          </a:stretch>
        </p:blipFill>
        <p:spPr>
          <a:xfrm>
            <a:off x="231200" y="103650"/>
            <a:ext cx="386725" cy="493650"/>
          </a:xfrm>
          <a:prstGeom prst="rect">
            <a:avLst/>
          </a:prstGeom>
          <a:noFill/>
          <a:ln>
            <a:noFill/>
          </a:ln>
        </p:spPr>
      </p:pic>
      <p:pic>
        <p:nvPicPr>
          <p:cNvPr id="127" name="Google Shape;127;p21"/>
          <p:cNvPicPr preferRelativeResize="0"/>
          <p:nvPr/>
        </p:nvPicPr>
        <p:blipFill>
          <a:blip r:embed="rId4">
            <a:alphaModFix/>
          </a:blip>
          <a:stretch>
            <a:fillRect/>
          </a:stretch>
        </p:blipFill>
        <p:spPr>
          <a:xfrm>
            <a:off x="4164475" y="2430250"/>
            <a:ext cx="4855600" cy="2391825"/>
          </a:xfrm>
          <a:prstGeom prst="rect">
            <a:avLst/>
          </a:prstGeom>
          <a:noFill/>
          <a:ln>
            <a:noFill/>
          </a:ln>
        </p:spPr>
      </p:pic>
      <p:pic>
        <p:nvPicPr>
          <p:cNvPr id="128" name="Google Shape;128;p21"/>
          <p:cNvPicPr preferRelativeResize="0"/>
          <p:nvPr/>
        </p:nvPicPr>
        <p:blipFill>
          <a:blip r:embed="rId5">
            <a:alphaModFix/>
          </a:blip>
          <a:stretch>
            <a:fillRect/>
          </a:stretch>
        </p:blipFill>
        <p:spPr>
          <a:xfrm>
            <a:off x="425575" y="903400"/>
            <a:ext cx="3738900" cy="176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