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8" autoAdjust="0"/>
    <p:restoredTop sz="94660"/>
  </p:normalViewPr>
  <p:slideViewPr>
    <p:cSldViewPr>
      <p:cViewPr varScale="1">
        <p:scale>
          <a:sx n="64" d="100"/>
          <a:sy n="64" d="100"/>
        </p:scale>
        <p:origin x="-1340"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5DF05D-01EA-4517-8204-3C831324D1A6}" type="datetimeFigureOut">
              <a:rPr lang="en-US" smtClean="0"/>
              <a:t>6/7/2024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B393FE-4600-4F24-B9BA-02AF1BD8A3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B393FE-4600-4F24-B9BA-02AF1BD8A311}"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6E49DAA-0AE2-4421-B9A7-9F23E9B6FFE8}" type="datetimeFigureOut">
              <a:rPr lang="en-US" smtClean="0"/>
              <a:pPr/>
              <a:t>6/7/2024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BCFF83B-9C5B-43DB-983E-1A92CF4AA5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E49DAA-0AE2-4421-B9A7-9F23E9B6FFE8}"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FF83B-9C5B-43DB-983E-1A92CF4AA5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E49DAA-0AE2-4421-B9A7-9F23E9B6FFE8}"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FF83B-9C5B-43DB-983E-1A92CF4AA5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6E49DAA-0AE2-4421-B9A7-9F23E9B6FFE8}" type="datetimeFigureOut">
              <a:rPr lang="en-US" smtClean="0"/>
              <a:pPr/>
              <a:t>6/7/2024</a:t>
            </a:fld>
            <a:endParaRPr lang="en-US"/>
          </a:p>
        </p:txBody>
      </p:sp>
      <p:sp>
        <p:nvSpPr>
          <p:cNvPr id="9" name="Slide Number Placeholder 8"/>
          <p:cNvSpPr>
            <a:spLocks noGrp="1"/>
          </p:cNvSpPr>
          <p:nvPr>
            <p:ph type="sldNum" sz="quarter" idx="15"/>
          </p:nvPr>
        </p:nvSpPr>
        <p:spPr/>
        <p:txBody>
          <a:bodyPr rtlCol="0"/>
          <a:lstStyle/>
          <a:p>
            <a:fld id="{9BCFF83B-9C5B-43DB-983E-1A92CF4AA51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6E49DAA-0AE2-4421-B9A7-9F23E9B6FFE8}" type="datetimeFigureOut">
              <a:rPr lang="en-US" smtClean="0"/>
              <a:pPr/>
              <a:t>6/7/2024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BCFF83B-9C5B-43DB-983E-1A92CF4AA5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6E49DAA-0AE2-4421-B9A7-9F23E9B6FFE8}" type="datetimeFigureOut">
              <a:rPr lang="en-US" smtClean="0"/>
              <a:pPr/>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FF83B-9C5B-43DB-983E-1A92CF4AA51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6E49DAA-0AE2-4421-B9A7-9F23E9B6FFE8}" type="datetimeFigureOut">
              <a:rPr lang="en-US" smtClean="0"/>
              <a:pPr/>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CFF83B-9C5B-43DB-983E-1A92CF4AA51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6E49DAA-0AE2-4421-B9A7-9F23E9B6FFE8}" type="datetimeFigureOut">
              <a:rPr lang="en-US" smtClean="0"/>
              <a:pPr/>
              <a:t>6/7/2024</a:t>
            </a:fld>
            <a:endParaRPr lang="en-US"/>
          </a:p>
        </p:txBody>
      </p:sp>
      <p:sp>
        <p:nvSpPr>
          <p:cNvPr id="7" name="Slide Number Placeholder 6"/>
          <p:cNvSpPr>
            <a:spLocks noGrp="1"/>
          </p:cNvSpPr>
          <p:nvPr>
            <p:ph type="sldNum" sz="quarter" idx="11"/>
          </p:nvPr>
        </p:nvSpPr>
        <p:spPr/>
        <p:txBody>
          <a:bodyPr rtlCol="0"/>
          <a:lstStyle/>
          <a:p>
            <a:fld id="{9BCFF83B-9C5B-43DB-983E-1A92CF4AA51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49DAA-0AE2-4421-B9A7-9F23E9B6FFE8}" type="datetimeFigureOut">
              <a:rPr lang="en-US" smtClean="0"/>
              <a:pPr/>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CFF83B-9C5B-43DB-983E-1A92CF4AA5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6E49DAA-0AE2-4421-B9A7-9F23E9B6FFE8}" type="datetimeFigureOut">
              <a:rPr lang="en-US" smtClean="0"/>
              <a:pPr/>
              <a:t>6/7/2024</a:t>
            </a:fld>
            <a:endParaRPr lang="en-US"/>
          </a:p>
        </p:txBody>
      </p:sp>
      <p:sp>
        <p:nvSpPr>
          <p:cNvPr id="22" name="Slide Number Placeholder 21"/>
          <p:cNvSpPr>
            <a:spLocks noGrp="1"/>
          </p:cNvSpPr>
          <p:nvPr>
            <p:ph type="sldNum" sz="quarter" idx="15"/>
          </p:nvPr>
        </p:nvSpPr>
        <p:spPr/>
        <p:txBody>
          <a:bodyPr rtlCol="0"/>
          <a:lstStyle/>
          <a:p>
            <a:fld id="{9BCFF83B-9C5B-43DB-983E-1A92CF4AA51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6E49DAA-0AE2-4421-B9A7-9F23E9B6FFE8}" type="datetimeFigureOut">
              <a:rPr lang="en-US" smtClean="0"/>
              <a:pPr/>
              <a:t>6/7/2024</a:t>
            </a:fld>
            <a:endParaRPr lang="en-US"/>
          </a:p>
        </p:txBody>
      </p:sp>
      <p:sp>
        <p:nvSpPr>
          <p:cNvPr id="18" name="Slide Number Placeholder 17"/>
          <p:cNvSpPr>
            <a:spLocks noGrp="1"/>
          </p:cNvSpPr>
          <p:nvPr>
            <p:ph type="sldNum" sz="quarter" idx="11"/>
          </p:nvPr>
        </p:nvSpPr>
        <p:spPr/>
        <p:txBody>
          <a:bodyPr rtlCol="0"/>
          <a:lstStyle/>
          <a:p>
            <a:fld id="{9BCFF83B-9C5B-43DB-983E-1A92CF4AA51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6E49DAA-0AE2-4421-B9A7-9F23E9B6FFE8}" type="datetimeFigureOut">
              <a:rPr lang="en-US" smtClean="0"/>
              <a:pPr/>
              <a:t>6/7/2024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BCFF83B-9C5B-43DB-983E-1A92CF4AA5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214290"/>
            <a:ext cx="6172200" cy="928694"/>
          </a:xfrm>
        </p:spPr>
        <p:txBody>
          <a:bodyPr>
            <a:normAutofit/>
          </a:bodyPr>
          <a:lstStyle/>
          <a:p>
            <a:r>
              <a:rPr lang="en-US" sz="3200" dirty="0" smtClean="0">
                <a:latin typeface="Times New Roman" pitchFamily="18" charset="0"/>
                <a:cs typeface="Times New Roman" pitchFamily="18" charset="0"/>
              </a:rPr>
              <a:t>Final Year Project Design</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2000232" y="1785926"/>
            <a:ext cx="6858048" cy="4643470"/>
          </a:xfrm>
        </p:spPr>
        <p:txBody>
          <a:bodyPr/>
          <a:lstStyle/>
          <a:p>
            <a:endParaRPr lang="en-US" dirty="0" smtClean="0">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DAIFAT MUSSA OTHMAN	BITAM/9/21/026/TZ</a:t>
            </a:r>
          </a:p>
          <a:p>
            <a:pPr algn="ctr"/>
            <a:r>
              <a:rPr lang="en-US" dirty="0" smtClean="0">
                <a:solidFill>
                  <a:schemeClr val="tx1"/>
                </a:solidFill>
                <a:latin typeface="Times New Roman" pitchFamily="18" charset="0"/>
                <a:cs typeface="Times New Roman" pitchFamily="18" charset="0"/>
              </a:rPr>
              <a:t>AGRICULTURE MANAGEMENT SYSTEM</a:t>
            </a:r>
          </a:p>
          <a:p>
            <a:pPr algn="ctr"/>
            <a:r>
              <a:rPr lang="en-US" dirty="0" smtClean="0">
                <a:solidFill>
                  <a:schemeClr val="tx1"/>
                </a:solidFill>
                <a:latin typeface="Times New Roman" pitchFamily="18" charset="0"/>
                <a:cs typeface="Times New Roman" pitchFamily="18" charset="0"/>
              </a:rPr>
              <a:t>DR. HUSSEIN SHAABAN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 (Process Flow)</a:t>
            </a:r>
            <a:endParaRPr lang="en-US" dirty="0"/>
          </a:p>
        </p:txBody>
      </p:sp>
      <p:pic>
        <p:nvPicPr>
          <p:cNvPr id="4" name="Content Placeholder 3" descr="3tier4.png"/>
          <p:cNvPicPr>
            <a:picLocks noGrp="1" noChangeAspect="1"/>
          </p:cNvPicPr>
          <p:nvPr>
            <p:ph sz="quarter" idx="1"/>
          </p:nvPr>
        </p:nvPicPr>
        <p:blipFill>
          <a:blip r:embed="rId2"/>
          <a:stretch>
            <a:fillRect/>
          </a:stretch>
        </p:blipFill>
        <p:spPr>
          <a:xfrm>
            <a:off x="2024050" y="1573190"/>
            <a:ext cx="4333900" cy="492764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relational model</a:t>
            </a:r>
            <a:endParaRPr lang="en-US" dirty="0"/>
          </a:p>
        </p:txBody>
      </p:sp>
      <p:pic>
        <p:nvPicPr>
          <p:cNvPr id="4" name="Content Placeholder 3" descr="erd.png"/>
          <p:cNvPicPr>
            <a:picLocks noGrp="1" noChangeAspect="1"/>
          </p:cNvPicPr>
          <p:nvPr>
            <p:ph sz="quarter" idx="1"/>
          </p:nvPr>
        </p:nvPicPr>
        <p:blipFill>
          <a:blip r:embed="rId2" cstate="print"/>
          <a:stretch>
            <a:fillRect/>
          </a:stretch>
        </p:blipFill>
        <p:spPr>
          <a:xfrm>
            <a:off x="785786" y="1444577"/>
            <a:ext cx="7939366" cy="527057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itchFamily="18" charset="0"/>
                <a:cs typeface="Times New Roman" pitchFamily="18" charset="0"/>
              </a:rPr>
              <a:t>Design </a:t>
            </a:r>
            <a:r>
              <a:rPr lang="en-US" dirty="0" smtClean="0">
                <a:solidFill>
                  <a:schemeClr val="tx1"/>
                </a:solidFill>
                <a:latin typeface="Times New Roman" pitchFamily="18" charset="0"/>
                <a:cs typeface="Times New Roman" pitchFamily="18" charset="0"/>
              </a:rPr>
              <a:t>Demonstration</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Login form</a:t>
            </a:r>
            <a:endParaRPr lang="en-US" dirty="0">
              <a:solidFill>
                <a:schemeClr val="tx1"/>
              </a:solidFill>
              <a:latin typeface="Times New Roman" pitchFamily="18" charset="0"/>
              <a:cs typeface="Times New Roman" pitchFamily="18" charset="0"/>
            </a:endParaRPr>
          </a:p>
        </p:txBody>
      </p:sp>
      <p:pic>
        <p:nvPicPr>
          <p:cNvPr id="4" name="Content Placeholder 3" descr="login.png"/>
          <p:cNvPicPr>
            <a:picLocks noGrp="1" noChangeAspect="1"/>
          </p:cNvPicPr>
          <p:nvPr>
            <p:ph sz="quarter" idx="1"/>
          </p:nvPr>
        </p:nvPicPr>
        <p:blipFill>
          <a:blip r:embed="rId2"/>
          <a:stretch>
            <a:fillRect/>
          </a:stretch>
        </p:blipFill>
        <p:spPr>
          <a:xfrm>
            <a:off x="1282550" y="2287571"/>
            <a:ext cx="5816899" cy="349888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Registration form</a:t>
            </a:r>
            <a:endParaRPr lang="en-US" dirty="0">
              <a:solidFill>
                <a:schemeClr val="tx1"/>
              </a:solidFill>
            </a:endParaRPr>
          </a:p>
        </p:txBody>
      </p:sp>
      <p:pic>
        <p:nvPicPr>
          <p:cNvPr id="4" name="Content Placeholder 3" descr="registration form.png"/>
          <p:cNvPicPr>
            <a:picLocks noGrp="1" noChangeAspect="1"/>
          </p:cNvPicPr>
          <p:nvPr>
            <p:ph sz="quarter" idx="1"/>
          </p:nvPr>
        </p:nvPicPr>
        <p:blipFill>
          <a:blip r:embed="rId2"/>
          <a:stretch>
            <a:fillRect/>
          </a:stretch>
        </p:blipFill>
        <p:spPr>
          <a:xfrm>
            <a:off x="2110794" y="1600200"/>
            <a:ext cx="4160412" cy="487362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first password</a:t>
            </a:r>
            <a:endParaRPr lang="en-US" dirty="0"/>
          </a:p>
        </p:txBody>
      </p:sp>
      <p:pic>
        <p:nvPicPr>
          <p:cNvPr id="4" name="Content Placeholder 3" descr="change password.png"/>
          <p:cNvPicPr>
            <a:picLocks noGrp="1" noChangeAspect="1"/>
          </p:cNvPicPr>
          <p:nvPr>
            <p:ph sz="quarter" idx="1"/>
          </p:nvPr>
        </p:nvPicPr>
        <p:blipFill>
          <a:blip r:embed="rId2"/>
          <a:stretch>
            <a:fillRect/>
          </a:stretch>
        </p:blipFill>
        <p:spPr>
          <a:xfrm>
            <a:off x="1666860" y="2143116"/>
            <a:ext cx="5048280" cy="378779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details</a:t>
            </a:r>
            <a:endParaRPr lang="en-US" dirty="0"/>
          </a:p>
        </p:txBody>
      </p:sp>
      <p:pic>
        <p:nvPicPr>
          <p:cNvPr id="4" name="Content Placeholder 3" descr="users.png"/>
          <p:cNvPicPr>
            <a:picLocks noGrp="1" noChangeAspect="1"/>
          </p:cNvPicPr>
          <p:nvPr>
            <p:ph sz="quarter" idx="1"/>
          </p:nvPr>
        </p:nvPicPr>
        <p:blipFill>
          <a:blip r:embed="rId2"/>
          <a:stretch>
            <a:fillRect/>
          </a:stretch>
        </p:blipFill>
        <p:spPr>
          <a:xfrm>
            <a:off x="357158" y="2071678"/>
            <a:ext cx="8334428" cy="392751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users</a:t>
            </a:r>
            <a:endParaRPr lang="en-US" dirty="0"/>
          </a:p>
        </p:txBody>
      </p:sp>
      <p:pic>
        <p:nvPicPr>
          <p:cNvPr id="4" name="Content Placeholder 3" descr="edit user.png"/>
          <p:cNvPicPr>
            <a:picLocks noGrp="1" noChangeAspect="1"/>
          </p:cNvPicPr>
          <p:nvPr>
            <p:ph sz="quarter" idx="1"/>
          </p:nvPr>
        </p:nvPicPr>
        <p:blipFill>
          <a:blip r:embed="rId2"/>
          <a:stretch>
            <a:fillRect/>
          </a:stretch>
        </p:blipFill>
        <p:spPr>
          <a:xfrm>
            <a:off x="1149193" y="1712793"/>
            <a:ext cx="6083613" cy="464843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users</a:t>
            </a:r>
            <a:endParaRPr lang="en-US" dirty="0"/>
          </a:p>
        </p:txBody>
      </p:sp>
      <p:pic>
        <p:nvPicPr>
          <p:cNvPr id="4" name="Content Placeholder 3" descr="delete user.png"/>
          <p:cNvPicPr>
            <a:picLocks noGrp="1" noChangeAspect="1"/>
          </p:cNvPicPr>
          <p:nvPr>
            <p:ph sz="quarter" idx="1"/>
          </p:nvPr>
        </p:nvPicPr>
        <p:blipFill>
          <a:blip r:embed="rId2"/>
          <a:stretch>
            <a:fillRect/>
          </a:stretch>
        </p:blipFill>
        <p:spPr>
          <a:xfrm>
            <a:off x="968209" y="3128916"/>
            <a:ext cx="6445581" cy="215747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Introduction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1800" dirty="0" smtClean="0">
                <a:latin typeface="Times New Roman" pitchFamily="18" charset="0"/>
                <a:cs typeface="Times New Roman" pitchFamily="18" charset="0"/>
              </a:rPr>
              <a:t>An agriculture management system aims to provide farmers with valuable data and analysis to enhance decision-making in crop management</a:t>
            </a:r>
            <a:r>
              <a:rPr lang="en-US" sz="1800" dirty="0" smtClean="0">
                <a:latin typeface="Times New Roman" pitchFamily="18" charset="0"/>
                <a:cs typeface="Times New Roman" pitchFamily="18" charset="0"/>
              </a:rPr>
              <a:t>.</a:t>
            </a:r>
          </a:p>
          <a:p>
            <a:pPr lvl="0"/>
            <a:r>
              <a:rPr lang="en-US" sz="1800" dirty="0" smtClean="0">
                <a:latin typeface="Times New Roman" pitchFamily="18" charset="0"/>
                <a:cs typeface="Times New Roman" pitchFamily="18" charset="0"/>
              </a:rPr>
              <a:t>The existing </a:t>
            </a:r>
            <a:r>
              <a:rPr lang="en-US" sz="1800" dirty="0" smtClean="0">
                <a:latin typeface="Times New Roman" pitchFamily="18" charset="0"/>
                <a:cs typeface="Times New Roman" pitchFamily="18" charset="0"/>
              </a:rPr>
              <a:t>systems focus </a:t>
            </a:r>
            <a:r>
              <a:rPr lang="en-US" sz="1800" dirty="0" smtClean="0">
                <a:latin typeface="Times New Roman" pitchFamily="18" charset="0"/>
                <a:cs typeface="Times New Roman" pitchFamily="18" charset="0"/>
              </a:rPr>
              <a:t>on explaining the importance of crops and their </a:t>
            </a:r>
            <a:r>
              <a:rPr lang="en-US" sz="1800" dirty="0" smtClean="0">
                <a:latin typeface="Times New Roman" pitchFamily="18" charset="0"/>
                <a:cs typeface="Times New Roman" pitchFamily="18" charset="0"/>
              </a:rPr>
              <a:t>safety, they lack detailed </a:t>
            </a:r>
            <a:r>
              <a:rPr lang="en-US" sz="1800" dirty="0" smtClean="0">
                <a:latin typeface="Times New Roman" pitchFamily="18" charset="0"/>
                <a:cs typeface="Times New Roman" pitchFamily="18" charset="0"/>
              </a:rPr>
              <a:t>budget template for crop cultivation, making it challenging for farmers to input and track their expenses.</a:t>
            </a:r>
          </a:p>
          <a:p>
            <a:r>
              <a:rPr lang="en-US" sz="1800" dirty="0" smtClean="0">
                <a:latin typeface="Times New Roman" pitchFamily="18" charset="0"/>
                <a:cs typeface="Times New Roman" pitchFamily="18" charset="0"/>
              </a:rPr>
              <a:t>Hence, I decided to develop a system which enable farmers to input post harvest data, expenses, and it will provide local store details where the farmers can go and get the best seeds and so on.</a:t>
            </a:r>
          </a:p>
          <a:p>
            <a:r>
              <a:rPr lang="en-US" sz="1800" dirty="0" smtClean="0">
                <a:latin typeface="Times New Roman" pitchFamily="18" charset="0"/>
                <a:cs typeface="Times New Roman" pitchFamily="18" charset="0"/>
              </a:rPr>
              <a:t>There will be registered contributors who are experts in agriculture who will be able to add information based on agriculture like when to start farming and when to harvest in order to get profit.</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Feasibility Study Report Summary</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1800" dirty="0" smtClean="0">
                <a:latin typeface="Times New Roman" pitchFamily="18" charset="0"/>
                <a:cs typeface="Times New Roman" pitchFamily="18" charset="0"/>
              </a:rPr>
              <a:t>Technically, the project  can be performed as there is availability of hardware and software needed, and the one to implement the system is also available with required skills.</a:t>
            </a:r>
          </a:p>
          <a:p>
            <a:r>
              <a:rPr lang="en-US" sz="1800" dirty="0" smtClean="0">
                <a:latin typeface="Times New Roman" pitchFamily="18" charset="0"/>
                <a:cs typeface="Times New Roman" pitchFamily="18" charset="0"/>
              </a:rPr>
              <a:t>Economically, the system doesn’t need huge amount of money, and it will help to reduce the loss which most of the farmers face due to lack of tracking expenses tools and due to farming in wrong seasons because of lack of information.</a:t>
            </a:r>
          </a:p>
          <a:p>
            <a:r>
              <a:rPr lang="en-US" sz="1800" dirty="0" smtClean="0">
                <a:latin typeface="Times New Roman" pitchFamily="18" charset="0"/>
                <a:cs typeface="Times New Roman" pitchFamily="18" charset="0"/>
              </a:rPr>
              <a:t>Legally, the system doesn’t  have any </a:t>
            </a:r>
            <a:r>
              <a:rPr lang="en-US" sz="1800" dirty="0" smtClean="0">
                <a:latin typeface="Times New Roman" pitchFamily="18" charset="0"/>
                <a:cs typeface="Times New Roman" pitchFamily="18" charset="0"/>
              </a:rPr>
              <a:t>conflict with </a:t>
            </a:r>
            <a:r>
              <a:rPr lang="en-US" sz="1800" dirty="0" smtClean="0">
                <a:latin typeface="Times New Roman" pitchFamily="18" charset="0"/>
                <a:cs typeface="Times New Roman" pitchFamily="18" charset="0"/>
              </a:rPr>
              <a:t>legal issues </a:t>
            </a:r>
            <a:r>
              <a:rPr lang="en-US" sz="1800" dirty="0" smtClean="0">
                <a:latin typeface="Times New Roman" pitchFamily="18" charset="0"/>
                <a:cs typeface="Times New Roman" pitchFamily="18" charset="0"/>
              </a:rPr>
              <a:t>and it is </a:t>
            </a:r>
            <a:r>
              <a:rPr lang="en-US" sz="1800" dirty="0" smtClean="0"/>
              <a:t>legally </a:t>
            </a:r>
            <a:r>
              <a:rPr lang="en-US" sz="1800" dirty="0" smtClean="0"/>
              <a:t>acceptable by laws </a:t>
            </a:r>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p:txBody>
          <a:bodyPr/>
          <a:lstStyle/>
          <a:p>
            <a:r>
              <a:rPr lang="en-US" dirty="0" smtClean="0"/>
              <a:t>Agile Methodology</a:t>
            </a:r>
          </a:p>
          <a:p>
            <a:pPr lvl="1"/>
            <a:r>
              <a:rPr lang="en-GB" sz="1800" dirty="0" smtClean="0">
                <a:latin typeface="Times New Roman" pitchFamily="18" charset="0"/>
                <a:cs typeface="Times New Roman" pitchFamily="18" charset="0"/>
              </a:rPr>
              <a:t>Agile breaks down larger projects into small, manageable chunks called iterations. The highest priority is to satisfy customer and it easily adapt to changes.</a:t>
            </a:r>
          </a:p>
          <a:p>
            <a:pPr lvl="1"/>
            <a:endParaRPr lang="en-GB" sz="1800" dirty="0" smtClean="0">
              <a:latin typeface="Times New Roman" pitchFamily="18" charset="0"/>
              <a:cs typeface="Times New Roman" pitchFamily="18" charset="0"/>
            </a:endParaRPr>
          </a:p>
          <a:p>
            <a:pPr lvl="1"/>
            <a:endParaRPr lang="en-US" dirty="0"/>
          </a:p>
        </p:txBody>
      </p:sp>
      <p:pic>
        <p:nvPicPr>
          <p:cNvPr id="4" name="Picture 3" descr="agile.jpeg"/>
          <p:cNvPicPr>
            <a:picLocks noChangeAspect="1"/>
          </p:cNvPicPr>
          <p:nvPr/>
        </p:nvPicPr>
        <p:blipFill>
          <a:blip r:embed="rId2"/>
          <a:stretch>
            <a:fillRect/>
          </a:stretch>
        </p:blipFill>
        <p:spPr>
          <a:xfrm>
            <a:off x="2214546" y="2786058"/>
            <a:ext cx="5191150" cy="34290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Functional requirements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428736"/>
            <a:ext cx="7467600" cy="5045216"/>
          </a:xfrm>
        </p:spPr>
        <p:txBody>
          <a:bodyPr>
            <a:normAutofit/>
          </a:bodyPr>
          <a:lstStyle/>
          <a:p>
            <a:pPr>
              <a:buNone/>
            </a:pPr>
            <a:endParaRPr lang="en-US" sz="1600" dirty="0" smtClean="0">
              <a:latin typeface="Times New Roman" pitchFamily="18" charset="0"/>
              <a:cs typeface="Times New Roman" pitchFamily="18" charset="0"/>
            </a:endParaRPr>
          </a:p>
          <a:p>
            <a:pPr lvl="1">
              <a:buFont typeface="Arial" pitchFamily="34" charset="0"/>
              <a:buChar char="•"/>
            </a:pPr>
            <a:r>
              <a:rPr lang="en-US" sz="1600" dirty="0" smtClean="0">
                <a:latin typeface="Times New Roman" pitchFamily="18" charset="0"/>
                <a:cs typeface="Times New Roman" pitchFamily="18" charset="0"/>
              </a:rPr>
              <a:t>Farmers should be able to create accounts, log in securely, and manage their profiles.</a:t>
            </a:r>
          </a:p>
          <a:p>
            <a:pPr lvl="1">
              <a:buFont typeface="Arial" pitchFamily="34" charset="0"/>
              <a:buChar char="•"/>
            </a:pPr>
            <a:r>
              <a:rPr lang="en-US" sz="1600" dirty="0" smtClean="0">
                <a:latin typeface="Times New Roman" pitchFamily="18" charset="0"/>
                <a:cs typeface="Times New Roman" pitchFamily="18" charset="0"/>
              </a:rPr>
              <a:t>User roles should be defined, such as regular farmers, administrators, and contributors.</a:t>
            </a:r>
          </a:p>
          <a:p>
            <a:pPr lvl="1">
              <a:buFont typeface="Arial" pitchFamily="34" charset="0"/>
              <a:buChar char="•"/>
            </a:pPr>
            <a:r>
              <a:rPr lang="en-US" sz="1600" dirty="0" smtClean="0">
                <a:latin typeface="Times New Roman" pitchFamily="18" charset="0"/>
                <a:cs typeface="Times New Roman" pitchFamily="18" charset="0"/>
              </a:rPr>
              <a:t>farmers should be able to input expenses related to crop cultivation.</a:t>
            </a:r>
          </a:p>
          <a:p>
            <a:pPr lvl="1">
              <a:buFont typeface="Arial" pitchFamily="34" charset="0"/>
              <a:buChar char="•"/>
            </a:pPr>
            <a:r>
              <a:rPr lang="en-US" sz="1600" dirty="0" smtClean="0">
                <a:latin typeface="Times New Roman" pitchFamily="18" charset="0"/>
                <a:cs typeface="Times New Roman" pitchFamily="18" charset="0"/>
              </a:rPr>
              <a:t>Farmers should be able to input data post-harvest such as sales and profits.</a:t>
            </a:r>
          </a:p>
          <a:p>
            <a:pPr lvl="1">
              <a:buFont typeface="Arial" pitchFamily="34" charset="0"/>
              <a:buChar char="•"/>
            </a:pPr>
            <a:r>
              <a:rPr lang="en-US" sz="1600" dirty="0" smtClean="0">
                <a:latin typeface="Times New Roman" pitchFamily="18" charset="0"/>
                <a:cs typeface="Times New Roman" pitchFamily="18" charset="0"/>
              </a:rPr>
              <a:t>It should include directory of local </a:t>
            </a:r>
            <a:r>
              <a:rPr lang="en-US" sz="1600" dirty="0" smtClean="0">
                <a:latin typeface="Times New Roman" pitchFamily="18" charset="0"/>
                <a:cs typeface="Times New Roman" pitchFamily="18" charset="0"/>
              </a:rPr>
              <a:t>stores.</a:t>
            </a:r>
          </a:p>
          <a:p>
            <a:pPr lvl="1">
              <a:buFont typeface="Arial" pitchFamily="34" charset="0"/>
              <a:buChar char="•"/>
            </a:pPr>
            <a:r>
              <a:rPr lang="en-US" sz="1600" dirty="0" smtClean="0">
                <a:latin typeface="Times New Roman" pitchFamily="18" charset="0"/>
                <a:cs typeface="Times New Roman" pitchFamily="18" charset="0"/>
              </a:rPr>
              <a:t>Farmers should be able to give comment related to local store.</a:t>
            </a:r>
            <a:endParaRPr lang="en-US" sz="1600" dirty="0" smtClean="0">
              <a:latin typeface="Times New Roman" pitchFamily="18" charset="0"/>
              <a:cs typeface="Times New Roman" pitchFamily="18" charset="0"/>
            </a:endParaRPr>
          </a:p>
          <a:p>
            <a:pPr lvl="1">
              <a:buFont typeface="Arial" pitchFamily="34" charset="0"/>
              <a:buChar char="•"/>
            </a:pPr>
            <a:r>
              <a:rPr lang="en-US" sz="1600" dirty="0" smtClean="0">
                <a:latin typeface="Times New Roman" pitchFamily="18" charset="0"/>
                <a:cs typeface="Times New Roman" pitchFamily="18" charset="0"/>
              </a:rPr>
              <a:t>It should include information </a:t>
            </a:r>
            <a:r>
              <a:rPr lang="en-US" sz="1600" dirty="0" smtClean="0">
                <a:latin typeface="Times New Roman" pitchFamily="18" charset="0"/>
                <a:cs typeface="Times New Roman" pitchFamily="18" charset="0"/>
              </a:rPr>
              <a:t>on crop varieties, cultivation techniques, pest management, and safety measures</a:t>
            </a:r>
            <a:endParaRPr lang="en-US" sz="1600" dirty="0" smtClean="0">
              <a:latin typeface="Times New Roman" pitchFamily="18" charset="0"/>
              <a:cs typeface="Times New Roman" pitchFamily="18" charset="0"/>
            </a:endParaRPr>
          </a:p>
          <a:p>
            <a:pPr lvl="1">
              <a:buFont typeface="Arial" pitchFamily="34" charset="0"/>
              <a:buChar char="•"/>
            </a:pPr>
            <a:endParaRPr lang="en-US" sz="1600" dirty="0" smtClean="0">
              <a:latin typeface="Times New Roman" pitchFamily="18" charset="0"/>
              <a:cs typeface="Times New Roman" pitchFamily="18" charset="0"/>
            </a:endParaRPr>
          </a:p>
          <a:p>
            <a:pPr lvl="1">
              <a:buFont typeface="Arial" pitchFamily="34" charset="0"/>
              <a:buChar char="•"/>
            </a:pPr>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Non-functional requirement</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Fault Tolerance:</a:t>
            </a:r>
            <a:r>
              <a:rPr lang="en-US" sz="2000" dirty="0" smtClean="0">
                <a:latin typeface="Times New Roman" pitchFamily="18" charset="0"/>
                <a:cs typeface="Times New Roman" pitchFamily="18" charset="0"/>
              </a:rPr>
              <a:t> Implement mechanisms to handle system failures gracefully, ensuring minimal disruption to users.</a:t>
            </a:r>
          </a:p>
          <a:p>
            <a:pPr lvl="1"/>
            <a:r>
              <a:rPr lang="en-US" sz="2000" b="1" dirty="0" smtClean="0">
                <a:latin typeface="Times New Roman" pitchFamily="18" charset="0"/>
                <a:cs typeface="Times New Roman" pitchFamily="18" charset="0"/>
              </a:rPr>
              <a:t>Response Time:</a:t>
            </a:r>
            <a:r>
              <a:rPr lang="en-US" sz="2000" dirty="0" smtClean="0">
                <a:latin typeface="Times New Roman" pitchFamily="18" charset="0"/>
                <a:cs typeface="Times New Roman" pitchFamily="18" charset="0"/>
              </a:rPr>
              <a:t> The system should provide quick responses to user interactions, with minimal latency.</a:t>
            </a:r>
          </a:p>
          <a:p>
            <a:pPr lvl="1"/>
            <a:r>
              <a:rPr lang="en-US" sz="2000" b="1" dirty="0" smtClean="0">
                <a:latin typeface="Times New Roman" pitchFamily="18" charset="0"/>
                <a:cs typeface="Times New Roman" pitchFamily="18" charset="0"/>
              </a:rPr>
              <a:t>Scalability:</a:t>
            </a:r>
            <a:r>
              <a:rPr lang="en-US" sz="2000" dirty="0" smtClean="0">
                <a:latin typeface="Times New Roman" pitchFamily="18" charset="0"/>
                <a:cs typeface="Times New Roman" pitchFamily="18" charset="0"/>
              </a:rPr>
              <a:t> The system should be scalable to handle an increasing number of users and data over time.</a:t>
            </a:r>
          </a:p>
          <a:p>
            <a:pPr lvl="1"/>
            <a:r>
              <a:rPr lang="en-US" sz="2000" b="1" dirty="0" smtClean="0">
                <a:latin typeface="Times New Roman" pitchFamily="18" charset="0"/>
                <a:cs typeface="Times New Roman" pitchFamily="18" charset="0"/>
              </a:rPr>
              <a:t>Throughput:</a:t>
            </a:r>
            <a:r>
              <a:rPr lang="en-US" sz="2000" dirty="0" smtClean="0">
                <a:latin typeface="Times New Roman" pitchFamily="18" charset="0"/>
                <a:cs typeface="Times New Roman" pitchFamily="18" charset="0"/>
              </a:rPr>
              <a:t> Ensure that the system can efficiently process a large number of simultaneous transactions.</a:t>
            </a:r>
          </a:p>
          <a:p>
            <a:pPr lvl="1"/>
            <a:r>
              <a:rPr lang="en-US" sz="2000" b="1" dirty="0" smtClean="0">
                <a:latin typeface="Times New Roman" pitchFamily="18" charset="0"/>
                <a:cs typeface="Times New Roman" pitchFamily="18" charset="0"/>
              </a:rPr>
              <a:t>Access Controls:</a:t>
            </a:r>
            <a:r>
              <a:rPr lang="en-US" sz="2000" dirty="0" smtClean="0">
                <a:latin typeface="Times New Roman" pitchFamily="18" charset="0"/>
                <a:cs typeface="Times New Roman" pitchFamily="18" charset="0"/>
              </a:rPr>
              <a:t> Define and enforce access controls to ensure that users can only access data and functionalities relevant to their roles.</a:t>
            </a:r>
          </a:p>
          <a:p>
            <a:pPr lvl="1"/>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071546"/>
          </a:xfrm>
        </p:spPr>
        <p:txBody>
          <a:bodyPr>
            <a:normAutofit/>
          </a:bodyPr>
          <a:lstStyle/>
          <a:p>
            <a:r>
              <a:rPr lang="en-US" dirty="0" smtClean="0">
                <a:latin typeface="Times New Roman" pitchFamily="18" charset="0"/>
                <a:cs typeface="Times New Roman" pitchFamily="18" charset="0"/>
              </a:rPr>
              <a:t>Requirement Modeling</a:t>
            </a:r>
            <a:r>
              <a:rPr lang="en-US" dirty="0" smtClean="0"/>
              <a:t/>
            </a:r>
            <a:br>
              <a:rPr lang="en-US" dirty="0" smtClean="0"/>
            </a:br>
            <a:r>
              <a:rPr lang="en-US" sz="2200" dirty="0" smtClean="0">
                <a:latin typeface="Times New Roman" pitchFamily="18" charset="0"/>
                <a:cs typeface="Times New Roman" pitchFamily="18" charset="0"/>
              </a:rPr>
              <a:t>USE </a:t>
            </a:r>
            <a:r>
              <a:rPr lang="en-US" sz="2200" dirty="0" smtClean="0">
                <a:latin typeface="Times New Roman" pitchFamily="18" charset="0"/>
                <a:cs typeface="Times New Roman" pitchFamily="18" charset="0"/>
              </a:rPr>
              <a:t>CASE DIAGRAM</a:t>
            </a:r>
            <a:endParaRPr lang="en-US" sz="2200" dirty="0">
              <a:latin typeface="Times New Roman" pitchFamily="18" charset="0"/>
              <a:cs typeface="Times New Roman" pitchFamily="18" charset="0"/>
            </a:endParaRPr>
          </a:p>
        </p:txBody>
      </p:sp>
      <p:pic>
        <p:nvPicPr>
          <p:cNvPr id="4" name="Picture 3" descr="UseCase.drawio.png"/>
          <p:cNvPicPr>
            <a:picLocks noChangeAspect="1"/>
          </p:cNvPicPr>
          <p:nvPr/>
        </p:nvPicPr>
        <p:blipFill>
          <a:blip r:embed="rId2"/>
          <a:stretch>
            <a:fillRect/>
          </a:stretch>
        </p:blipFill>
        <p:spPr>
          <a:xfrm>
            <a:off x="928662" y="1142984"/>
            <a:ext cx="7000924" cy="5357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96908"/>
          </a:xfrm>
        </p:spPr>
        <p:txBody>
          <a:bodyPr>
            <a:normAutofit fontScale="90000"/>
          </a:bodyPr>
          <a:lstStyle/>
          <a:p>
            <a:pPr algn="ctr"/>
            <a:r>
              <a:rPr lang="en-US" dirty="0" smtClean="0">
                <a:solidFill>
                  <a:schemeClr val="tx1"/>
                </a:solidFill>
                <a:latin typeface="Times New Roman" pitchFamily="18" charset="0"/>
                <a:cs typeface="Times New Roman" pitchFamily="18" charset="0"/>
              </a:rPr>
              <a:t>ERD</a:t>
            </a:r>
            <a:r>
              <a:rPr lang="en-US" dirty="0" smtClean="0"/>
              <a:t/>
            </a:r>
            <a:br>
              <a:rPr lang="en-US" dirty="0" smtClean="0"/>
            </a:br>
            <a:endParaRPr lang="en-US" dirty="0"/>
          </a:p>
        </p:txBody>
      </p:sp>
      <p:pic>
        <p:nvPicPr>
          <p:cNvPr id="7" name="Content Placeholder 6" descr="image.png"/>
          <p:cNvPicPr>
            <a:picLocks noGrp="1" noChangeAspect="1"/>
          </p:cNvPicPr>
          <p:nvPr>
            <p:ph sz="quarter" idx="1"/>
          </p:nvPr>
        </p:nvPicPr>
        <p:blipFill>
          <a:blip r:embed="rId2"/>
          <a:stretch>
            <a:fillRect/>
          </a:stretch>
        </p:blipFill>
        <p:spPr>
          <a:xfrm>
            <a:off x="285720" y="785794"/>
            <a:ext cx="8501122" cy="587375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39784"/>
          </a:xfrm>
        </p:spPr>
        <p:txBody>
          <a:bodyPr/>
          <a:lstStyle/>
          <a:p>
            <a:pPr algn="ctr"/>
            <a:r>
              <a:rPr lang="en-US" dirty="0" smtClean="0">
                <a:solidFill>
                  <a:schemeClr val="tx1"/>
                </a:solidFill>
                <a:latin typeface="Times New Roman" pitchFamily="18" charset="0"/>
                <a:cs typeface="Times New Roman" pitchFamily="18" charset="0"/>
              </a:rPr>
              <a:t>CLASS DIAGRAM</a:t>
            </a:r>
            <a:endParaRPr lang="en-US" dirty="0">
              <a:solidFill>
                <a:schemeClr val="tx1"/>
              </a:solidFill>
              <a:latin typeface="Times New Roman" pitchFamily="18" charset="0"/>
              <a:cs typeface="Times New Roman" pitchFamily="18" charset="0"/>
            </a:endParaRPr>
          </a:p>
        </p:txBody>
      </p:sp>
      <p:pic>
        <p:nvPicPr>
          <p:cNvPr id="4" name="Content Placeholder 3" descr="classDiagram3.jpg"/>
          <p:cNvPicPr>
            <a:picLocks noGrp="1" noChangeAspect="1"/>
          </p:cNvPicPr>
          <p:nvPr>
            <p:ph sz="quarter" idx="1"/>
          </p:nvPr>
        </p:nvPicPr>
        <p:blipFill>
          <a:blip r:embed="rId2"/>
          <a:stretch>
            <a:fillRect/>
          </a:stretch>
        </p:blipFill>
        <p:spPr>
          <a:xfrm>
            <a:off x="1142976" y="1373139"/>
            <a:ext cx="6762792" cy="5270572"/>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905</TotalTime>
  <Words>486</Words>
  <Application>Microsoft Office PowerPoint</Application>
  <PresentationFormat>On-screen Show (4:3)</PresentationFormat>
  <Paragraphs>47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Final Year Project Design</vt:lpstr>
      <vt:lpstr>Introduction</vt:lpstr>
      <vt:lpstr>Feasibility Study Report Summary</vt:lpstr>
      <vt:lpstr>Methodology</vt:lpstr>
      <vt:lpstr>Functional requirements</vt:lpstr>
      <vt:lpstr>Non-functional requirement</vt:lpstr>
      <vt:lpstr>Requirement Modeling USE CASE DIAGRAM</vt:lpstr>
      <vt:lpstr>ERD </vt:lpstr>
      <vt:lpstr>CLASS DIAGRAM</vt:lpstr>
      <vt:lpstr>System architecture (Process Flow)</vt:lpstr>
      <vt:lpstr>Database relational model</vt:lpstr>
      <vt:lpstr>Design Demonstration Login form</vt:lpstr>
      <vt:lpstr>Registration form</vt:lpstr>
      <vt:lpstr>Change first password</vt:lpstr>
      <vt:lpstr>Users details</vt:lpstr>
      <vt:lpstr>Update users</vt:lpstr>
      <vt:lpstr>Delete users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Design</dc:title>
  <dc:creator>deefah</dc:creator>
  <cp:lastModifiedBy>deefah</cp:lastModifiedBy>
  <cp:revision>61</cp:revision>
  <dcterms:created xsi:type="dcterms:W3CDTF">2024-06-06T07:44:02Z</dcterms:created>
  <dcterms:modified xsi:type="dcterms:W3CDTF">2024-06-07T10:04:15Z</dcterms:modified>
</cp:coreProperties>
</file>